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1E54"/>
    <a:srgbClr val="00BCB0"/>
    <a:srgbClr val="00FAE8"/>
    <a:srgbClr val="CE923A"/>
    <a:srgbClr val="54301E"/>
    <a:srgbClr val="8C6ECC"/>
    <a:srgbClr val="8775B5"/>
    <a:srgbClr val="BBB1D5"/>
    <a:srgbClr val="E2E0E4"/>
    <a:srgbClr val="DC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2" autoAdjust="0"/>
    <p:restoredTop sz="94538" autoAdjust="0"/>
  </p:normalViewPr>
  <p:slideViewPr>
    <p:cSldViewPr>
      <p:cViewPr varScale="1">
        <p:scale>
          <a:sx n="97" d="100"/>
          <a:sy n="97" d="100"/>
        </p:scale>
        <p:origin x="5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4255-29A8-9440-930A-821FCF605A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85E1A-BECD-1A4E-AEB2-D7B4383C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E1A-BECD-1A4E-AEB2-D7B4383C4E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E1A-BECD-1A4E-AEB2-D7B4383C4E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E1A-BECD-1A4E-AEB2-D7B4383C4E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76F15-8329-486F-8070-50CA716905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90AE-6998-4EAE-85B5-430B8D9D3E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DD97-8134-4773-A746-01D5A55C07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6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8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2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8407-DEF1-40E1-AEDF-7C0F12F7CA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8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6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82E97-3AC3-4A57-AD54-5C8577D05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1C72-BA2F-4570-A935-A95FF14163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206D-3524-4511-90A1-835EFEEEA2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FD525-AD3E-4B9F-AA5D-7CA23FEF76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C9299-1C7B-44DF-98B9-DBF342F603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1E4C-1D8C-402D-A843-ACD6BF354E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B652F-C9D7-4768-8DAB-0C100406CF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683560-853F-49BF-B3E0-C52A683A662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1451-EDE2-43C8-BFA6-99C3E74880F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megr001@gold.ac.uk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>
            <a:off x="-3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73663" y="1120844"/>
            <a:ext cx="10772677" cy="2009884"/>
          </a:xfrm>
        </p:spPr>
        <p:txBody>
          <a:bodyPr/>
          <a:lstStyle/>
          <a:p>
            <a:r>
              <a:rPr lang="en-GB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Non-pharmacological interventions for substance misuse: A rapid overview of Cochrane systematic reviews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1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381328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28" y="6379059"/>
            <a:ext cx="1571844" cy="3715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92669C-7913-1B4A-87D0-0D68E0D4FF4B}"/>
              </a:ext>
            </a:extLst>
          </p:cNvPr>
          <p:cNvSpPr txBox="1">
            <a:spLocks/>
          </p:cNvSpPr>
          <p:nvPr/>
        </p:nvSpPr>
        <p:spPr>
          <a:xfrm>
            <a:off x="673663" y="4410454"/>
            <a:ext cx="6968574" cy="3421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Georgia" panose="02040502050405020303" pitchFamily="18" charset="0"/>
              </a:rPr>
              <a:t>By Karen Megranahan </a:t>
            </a:r>
          </a:p>
          <a:p>
            <a:pPr marL="0" indent="0">
              <a:buNone/>
            </a:pPr>
            <a:r>
              <a:rPr lang="en-US" sz="2400" kern="0" dirty="0">
                <a:latin typeface="Georgia" panose="02040502050405020303" pitchFamily="18" charset="0"/>
              </a:rPr>
              <a:t>E: </a:t>
            </a:r>
            <a:r>
              <a:rPr lang="en-US" sz="2400" kern="0" dirty="0">
                <a:latin typeface="Georgia" panose="02040502050405020303" pitchFamily="18" charset="0"/>
                <a:hlinkClick r:id="rId8"/>
              </a:rPr>
              <a:t>kmegr001@gold.ac.uk</a:t>
            </a:r>
            <a:endParaRPr lang="en-US" sz="2400" kern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kern="0" dirty="0">
                <a:latin typeface="Georgia" panose="02040502050405020303" pitchFamily="18" charset="0"/>
              </a:rPr>
              <a:t>T: @</a:t>
            </a:r>
            <a:r>
              <a:rPr lang="en-US" sz="2400" kern="0" dirty="0" err="1">
                <a:latin typeface="Georgia" panose="02040502050405020303" pitchFamily="18" charset="0"/>
              </a:rPr>
              <a:t>karenmegranahan</a:t>
            </a:r>
            <a:endParaRPr lang="en-US" sz="2400" kern="0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2D86D-1EE5-884A-B225-BFA6E67E6FBB}"/>
              </a:ext>
            </a:extLst>
          </p:cNvPr>
          <p:cNvSpPr txBox="1"/>
          <p:nvPr/>
        </p:nvSpPr>
        <p:spPr>
          <a:xfrm>
            <a:off x="673663" y="3689831"/>
            <a:ext cx="6968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Presented at the </a:t>
            </a:r>
            <a:r>
              <a:rPr lang="en-GB" sz="2400" b="1" dirty="0">
                <a:latin typeface="Georgia" panose="02040502050405020303" pitchFamily="18" charset="0"/>
              </a:rPr>
              <a:t>SSA online conference 2020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B39537-F950-F34A-9047-6F9D3740F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4556" y="5753577"/>
            <a:ext cx="2553375" cy="584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D4865-A0B9-704F-9227-9C64B200BA9A}"/>
              </a:ext>
            </a:extLst>
          </p:cNvPr>
          <p:cNvSpPr txBox="1"/>
          <p:nvPr/>
        </p:nvSpPr>
        <p:spPr>
          <a:xfrm>
            <a:off x="6672064" y="4509120"/>
            <a:ext cx="479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Conflict of interest declaration: </a:t>
            </a:r>
          </a:p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the author confirms there is no conflict of interest to declare.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FD472A-2C8F-1F4C-907A-716EA42AE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08568" y="4930610"/>
            <a:ext cx="812800" cy="81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3C6B2-0840-FD4F-9A71-D0F0F7DF011D}"/>
              </a:ext>
            </a:extLst>
          </p:cNvPr>
          <p:cNvSpPr txBox="1"/>
          <p:nvPr/>
        </p:nvSpPr>
        <p:spPr>
          <a:xfrm>
            <a:off x="10321699" y="2866377"/>
            <a:ext cx="1699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accompanying audio presentation please click on the speaker Icon below on each slide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013F2F-4E56-3B44-A896-DAD9E71C25B2}"/>
              </a:ext>
            </a:extLst>
          </p:cNvPr>
          <p:cNvCxnSpPr/>
          <p:nvPr/>
        </p:nvCxnSpPr>
        <p:spPr>
          <a:xfrm>
            <a:off x="11468077" y="4059163"/>
            <a:ext cx="146891" cy="19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>
            <a:extLst>
              <a:ext uri="{FF2B5EF4-FFF2-40B4-BE49-F238E27FC236}">
                <a16:creationId xmlns:a16="http://schemas.microsoft.com/office/drawing/2014/main" id="{C654EDB6-E854-F04A-8591-DC1AB207F6AC}"/>
              </a:ext>
            </a:extLst>
          </p:cNvPr>
          <p:cNvSpPr/>
          <p:nvPr/>
        </p:nvSpPr>
        <p:spPr>
          <a:xfrm>
            <a:off x="11468077" y="4155267"/>
            <a:ext cx="316555" cy="77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0"/>
    </mc:Choice>
    <mc:Fallback xmlns="">
      <p:transition spd="slow" advTm="3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>
            <a:off x="-1" y="107414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1381" y="2926930"/>
            <a:ext cx="10916697" cy="2811397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Method - Inclusion criteria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Cochrane systematic reviews published since 2013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People with a diagnosis of substance misuse.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All non-pharmacological interventions identified will be recorded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Where reported the primary and secondary outcomes of the interventions found will be recorded.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-1" y="1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381328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28" y="6379059"/>
            <a:ext cx="1571844" cy="371527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C10047A4-F26A-F648-8739-B68789962134}"/>
              </a:ext>
            </a:extLst>
          </p:cNvPr>
          <p:cNvSpPr txBox="1">
            <a:spLocks/>
          </p:cNvSpPr>
          <p:nvPr/>
        </p:nvSpPr>
        <p:spPr bwMode="auto">
          <a:xfrm>
            <a:off x="551381" y="1060428"/>
            <a:ext cx="11089231" cy="150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latin typeface="Georgia" panose="02040502050405020303" pitchFamily="18" charset="0"/>
              </a:rPr>
              <a:t>Aim</a:t>
            </a:r>
          </a:p>
          <a:p>
            <a:pPr algn="l"/>
            <a:r>
              <a:rPr lang="en-GB" sz="2400" dirty="0">
                <a:latin typeface="Georgia" panose="02040502050405020303" pitchFamily="18" charset="0"/>
              </a:rPr>
              <a:t>To identify and summarise the non-pharmacological interventions used in the treatment of substance misuse as reported in the Cochrane Systematic Reviews</a:t>
            </a:r>
            <a:endParaRPr lang="en-US" sz="2400" dirty="0">
              <a:latin typeface="Georgia" panose="02040502050405020303" pitchFamily="18" charset="0"/>
            </a:endParaRPr>
          </a:p>
          <a:p>
            <a:endParaRPr lang="en-GB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76C079-6883-D442-A7A6-ED1965B20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556" y="5753577"/>
            <a:ext cx="2553375" cy="58491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ED6F5B-30D9-E648-A724-A355E95C2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2350" y="490739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5"/>
    </mc:Choice>
    <mc:Fallback xmlns="">
      <p:transition spd="slow" advTm="42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>
            <a:off x="-14525" y="82362"/>
            <a:ext cx="12191999" cy="6858001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Georgia" panose="020405020504050203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381328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28" y="6379059"/>
            <a:ext cx="1571844" cy="371527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9684FED7-794F-1F4D-A509-4D24CFBD36A4}"/>
              </a:ext>
            </a:extLst>
          </p:cNvPr>
          <p:cNvSpPr txBox="1">
            <a:spLocks/>
          </p:cNvSpPr>
          <p:nvPr/>
        </p:nvSpPr>
        <p:spPr bwMode="auto">
          <a:xfrm>
            <a:off x="8675743" y="2063451"/>
            <a:ext cx="2722188" cy="32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GB" kern="0" dirty="0">
                <a:latin typeface="Georgia" panose="02040502050405020303" pitchFamily="18" charset="0"/>
              </a:rPr>
              <a:t>Conclusion</a:t>
            </a:r>
          </a:p>
          <a:p>
            <a:pPr algn="l"/>
            <a:r>
              <a:rPr lang="en-GB" sz="1800" dirty="0">
                <a:latin typeface="Georgia" panose="02040502050405020303" pitchFamily="18" charset="0"/>
              </a:rPr>
              <a:t>This study accentuates the need for more investigation in an in-depth nature to further understand the reasons these specific interventions are provided and why others are omitted. </a:t>
            </a:r>
            <a:endParaRPr lang="en-GB" sz="1800" kern="0" dirty="0">
              <a:latin typeface="Georgia" panose="02040502050405020303" pitchFamily="18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14412DDD-5400-5341-8B7D-CB5138E702A8}"/>
              </a:ext>
            </a:extLst>
          </p:cNvPr>
          <p:cNvSpPr txBox="1">
            <a:spLocks/>
          </p:cNvSpPr>
          <p:nvPr/>
        </p:nvSpPr>
        <p:spPr bwMode="auto">
          <a:xfrm>
            <a:off x="551384" y="679561"/>
            <a:ext cx="1091669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latin typeface="Georgia" panose="02040502050405020303" pitchFamily="18" charset="0"/>
              </a:rPr>
              <a:t>Results</a:t>
            </a:r>
          </a:p>
          <a:p>
            <a:pPr algn="just"/>
            <a:r>
              <a:rPr lang="en-GB" sz="1800" dirty="0">
                <a:latin typeface="Georgia" panose="02040502050405020303" pitchFamily="18" charset="0"/>
              </a:rPr>
              <a:t>88 Cochrane systematic reviews published by the CADG, 16 reviews met the study criteria, 503 studies are included, 471,898 participants are included. </a:t>
            </a:r>
            <a:endParaRPr lang="en-US" sz="1800" dirty="0">
              <a:latin typeface="Georgia" panose="02040502050405020303" pitchFamily="18" charset="0"/>
            </a:endParaRPr>
          </a:p>
          <a:p>
            <a:endParaRPr lang="en-GB" kern="0" dirty="0">
              <a:latin typeface="Georgia" panose="02040502050405020303" pitchFamily="18" charset="0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DEEBFE93-CD30-AC48-8B6C-BAF587540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82058"/>
              </p:ext>
            </p:extLst>
          </p:nvPr>
        </p:nvGraphicFramePr>
        <p:xfrm>
          <a:off x="636701" y="2058064"/>
          <a:ext cx="7698690" cy="371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673">
                  <a:extLst>
                    <a:ext uri="{9D8B030D-6E8A-4147-A177-3AD203B41FA5}">
                      <a16:colId xmlns:a16="http://schemas.microsoft.com/office/drawing/2014/main" val="593730149"/>
                    </a:ext>
                  </a:extLst>
                </a:gridCol>
                <a:gridCol w="3623017">
                  <a:extLst>
                    <a:ext uri="{9D8B030D-6E8A-4147-A177-3AD203B41FA5}">
                      <a16:colId xmlns:a16="http://schemas.microsoft.com/office/drawing/2014/main" val="385778226"/>
                    </a:ext>
                  </a:extLst>
                </a:gridCol>
              </a:tblGrid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Category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Type of reported interventions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598802277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Information provision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Media campaigns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717370648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Banning alcohol advertising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3626837530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School based interventions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1088934244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Mental health court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3703312144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Norms information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1368385476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Nonspecialised face to face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Therapeutic community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2478246169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Brief Interventions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4021286636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Digital Interventions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4040808589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Qualified therapeutic interventions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Motivational interviewing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1340679829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Interpersonal psychotherapy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1897774147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Cognitive behavioural therapy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39" marR="89939" marT="0" marB="0" anchor="ctr"/>
                </a:tc>
                <a:extLst>
                  <a:ext uri="{0D108BD9-81ED-4DB2-BD59-A6C34878D82A}">
                    <a16:rowId xmlns:a16="http://schemas.microsoft.com/office/drawing/2014/main" val="72156524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4B6D31E-8F80-4E4F-81B9-1CDCA7F31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556" y="5753577"/>
            <a:ext cx="2553375" cy="58491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1B3CC1-F112-3C41-82F6-945EC30DA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2055" y="4882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0"/>
    </mc:Choice>
    <mc:Fallback xmlns="">
      <p:transition spd="slow" advTm="5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237</Words>
  <Application>Microsoft Office PowerPoint</Application>
  <PresentationFormat>Widescreen</PresentationFormat>
  <Paragraphs>46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Georgia</vt:lpstr>
      <vt:lpstr>Wingdings</vt:lpstr>
      <vt:lpstr>Default Design</vt:lpstr>
      <vt:lpstr>Custom Design</vt:lpstr>
      <vt:lpstr>PowerPoint Presentation</vt:lpstr>
      <vt:lpstr>PowerPoint Presentation</vt:lpstr>
      <vt:lpstr>PowerPoint Presentation</vt:lpstr>
    </vt:vector>
  </TitlesOfParts>
  <Company>Leeds Mental Health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Leeds Mental Health Trust</dc:creator>
  <cp:lastModifiedBy>Graham Hunt</cp:lastModifiedBy>
  <cp:revision>83</cp:revision>
  <dcterms:created xsi:type="dcterms:W3CDTF">2007-11-06T18:11:25Z</dcterms:created>
  <dcterms:modified xsi:type="dcterms:W3CDTF">2020-10-14T13:20:43Z</dcterms:modified>
</cp:coreProperties>
</file>