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665" r:id="rId4"/>
    <p:sldId id="257" r:id="rId5"/>
    <p:sldId id="310" r:id="rId6"/>
    <p:sldId id="300" r:id="rId7"/>
    <p:sldId id="269" r:id="rId8"/>
    <p:sldId id="307" r:id="rId9"/>
    <p:sldId id="657" r:id="rId10"/>
    <p:sldId id="266" r:id="rId11"/>
    <p:sldId id="672" r:id="rId12"/>
    <p:sldId id="676" r:id="rId13"/>
    <p:sldId id="673" r:id="rId14"/>
    <p:sldId id="277" r:id="rId15"/>
    <p:sldId id="675" r:id="rId16"/>
    <p:sldId id="674" r:id="rId17"/>
    <p:sldId id="677" r:id="rId18"/>
    <p:sldId id="272" r:id="rId19"/>
    <p:sldId id="661" r:id="rId20"/>
    <p:sldId id="678" r:id="rId21"/>
    <p:sldId id="679" r:id="rId22"/>
  </p:sldIdLst>
  <p:sldSz cx="9144000" cy="6858000" type="screen4x3"/>
  <p:notesSz cx="9926638" cy="679767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orris" initials="JM" lastIdx="1" clrIdx="0">
    <p:extLst>
      <p:ext uri="{19B8F6BF-5375-455C-9EA6-DF929625EA0E}">
        <p15:presenceInfo xmlns:p15="http://schemas.microsoft.com/office/powerpoint/2012/main" userId="6b1920a836a29c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C7E03-5CEB-4688-BE92-129618D33648}" v="2052" dt="2019-11-07T10:13:40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7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405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BE447-F7AD-4E80-BB8A-0744DE663795}" type="datetimeFigureOut">
              <a:rPr lang="en-US"/>
              <a:pPr>
                <a:defRPr/>
              </a:pPr>
              <a:t>11/7/2019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3D6A2B-4732-4F89-A28A-BFDE69C50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1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3257E4-D33E-4A64-945C-1EECA9E6C744}" type="datetimeFigureOut">
              <a:rPr lang="en-GB"/>
              <a:pPr>
                <a:defRPr/>
              </a:pPr>
              <a:t>07/11/2019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1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4C506-B98D-4FF3-898D-7BEE8D6BA6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1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600">
                <a:latin typeface="Helvetica" pitchFamily="34" charset="0"/>
              </a:defRPr>
            </a:lvl2pPr>
            <a:lvl3pPr>
              <a:defRPr sz="1400">
                <a:latin typeface="Helvetica" pitchFamily="34" charset="0"/>
              </a:defRPr>
            </a:lvl3pPr>
            <a:lvl4pPr>
              <a:defRPr sz="1200">
                <a:latin typeface="Helvetica" pitchFamily="34" charset="0"/>
              </a:defRPr>
            </a:lvl4pPr>
            <a:lvl5pPr>
              <a:defRPr sz="1200"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268445"/>
            <a:ext cx="7772400" cy="107859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454901"/>
            <a:ext cx="6400800" cy="935955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Helvetica" pitchFamily="34" charset="0"/>
              </a:defRPr>
            </a:lvl1pPr>
            <a:lvl2pPr>
              <a:defRPr sz="1400">
                <a:latin typeface="Helvetica" pitchFamily="34" charset="0"/>
              </a:defRPr>
            </a:lvl2pPr>
            <a:lvl3pPr>
              <a:defRPr sz="1200">
                <a:latin typeface="Helvetica" pitchFamily="34" charset="0"/>
              </a:defRPr>
            </a:lvl3pPr>
            <a:lvl4pPr>
              <a:defRPr sz="1100">
                <a:latin typeface="Helvetica" pitchFamily="34" charset="0"/>
              </a:defRPr>
            </a:lvl4pPr>
            <a:lvl5pPr>
              <a:defRPr sz="1100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707"/>
            <a:ext cx="4038600" cy="452543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95728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57093"/>
            <a:ext cx="7772400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55675"/>
            <a:ext cx="8229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8" name="Picture 7" descr="LSBU_crest_colour.png"/>
          <p:cNvPicPr>
            <a:picLocks noChangeAspect="1"/>
          </p:cNvPicPr>
          <p:nvPr/>
        </p:nvPicPr>
        <p:blipFill>
          <a:blip r:embed="rId7" cstate="print"/>
          <a:srcRect l="23177" t="32869" r="23802" b="32387"/>
          <a:stretch>
            <a:fillRect/>
          </a:stretch>
        </p:blipFill>
        <p:spPr bwMode="auto">
          <a:xfrm>
            <a:off x="6280150" y="5545138"/>
            <a:ext cx="2384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 cstate="print"/>
          <a:srcRect l="9767" t="45171" r="10625" b="45947"/>
          <a:stretch>
            <a:fillRect/>
          </a:stretch>
        </p:blipFill>
        <p:spPr bwMode="auto">
          <a:xfrm>
            <a:off x="479425" y="6121400"/>
            <a:ext cx="43862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62025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Helvetica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  <a:ea typeface="ＭＳ Ｐゴシック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Helvetica" pitchFamily="34" charset="0"/>
          <a:ea typeface="ＭＳ Ｐゴシック" charset="0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morrij17@lsb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ddbeh.2014.11.010" TargetMode="External"/><Relationship Id="rId2" Type="http://schemas.openxmlformats.org/officeDocument/2006/relationships/hyperlink" Target="https://www.nice.org.uk/guidance/cg115/evid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BREP.2018.08.00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mila.12106" TargetMode="External"/><Relationship Id="rId2" Type="http://schemas.openxmlformats.org/officeDocument/2006/relationships/hyperlink" Target="https://doi.org/10.1111/1467-954X.123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https:/doi.org/10.7936/K7GQ6VW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354067X11408133" TargetMode="External"/><Relationship Id="rId7" Type="http://schemas.openxmlformats.org/officeDocument/2006/relationships/hyperlink" Target="https://doi.org/10.1016/j.psychres.2013.02.006" TargetMode="External"/><Relationship Id="rId2" Type="http://schemas.openxmlformats.org/officeDocument/2006/relationships/hyperlink" Target="https://doi.org/10.1371/journal.pone.00717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inkaware.co.uk/research/our-research-and-evaluation-reports/midlife-male-drinking-report/" TargetMode="External"/><Relationship Id="rId5" Type="http://schemas.openxmlformats.org/officeDocument/2006/relationships/hyperlink" Target="https://doi.org/10.1037/0022-3514.66.1.37" TargetMode="External"/><Relationship Id="rId4" Type="http://schemas.openxmlformats.org/officeDocument/2006/relationships/hyperlink" Target="https://doi.org/10.1176/appi.ps.52.12.16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ndon south bank university">
            <a:extLst>
              <a:ext uri="{FF2B5EF4-FFF2-40B4-BE49-F238E27FC236}">
                <a16:creationId xmlns:a16="http://schemas.microsoft.com/office/drawing/2014/main" id="{68DC85C8-6040-4158-9F5D-1FD84C99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47" y="4113548"/>
            <a:ext cx="2612106" cy="26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80393" y="841040"/>
            <a:ext cx="7772400" cy="2196450"/>
          </a:xfrm>
        </p:spPr>
        <p:txBody>
          <a:bodyPr/>
          <a:lstStyle/>
          <a:p>
            <a:br>
              <a:rPr lang="en-US" b="1" dirty="0"/>
            </a:br>
            <a:br>
              <a:rPr lang="en-GB" dirty="0"/>
            </a:br>
            <a:r>
              <a:rPr lang="en-GB" dirty="0"/>
              <a:t> Continuum beliefs increase problem recognition among harmful drinkers without addiction experience 	</a:t>
            </a:r>
            <a:br>
              <a:rPr lang="en-GB" dirty="0"/>
            </a:br>
            <a:br>
              <a:rPr lang="en-US" b="1" dirty="0"/>
            </a:br>
            <a:r>
              <a:rPr lang="en-US" dirty="0"/>
              <a:t>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11062"/>
            <a:ext cx="6400800" cy="10024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/>
              <a:t>James Morris, PhD candidate, London South Bank University</a:t>
            </a:r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9"/>
    </mc:Choice>
    <mc:Fallback xmlns="">
      <p:transition spd="slow" advTm="235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74C-2BD5-4760-848F-C1284490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86"/>
            <a:ext cx="8229600" cy="501650"/>
          </a:xfrm>
        </p:spPr>
        <p:txBody>
          <a:bodyPr/>
          <a:lstStyle/>
          <a:p>
            <a:r>
              <a:rPr lang="en-GB" dirty="0"/>
              <a:t>Study 1 design</a:t>
            </a:r>
          </a:p>
        </p:txBody>
      </p:sp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A3240E0B-5C56-42F6-8E4D-D5102D6E79A9}"/>
              </a:ext>
            </a:extLst>
          </p:cNvPr>
          <p:cNvSpPr txBox="1">
            <a:spLocks/>
          </p:cNvSpPr>
          <p:nvPr/>
        </p:nvSpPr>
        <p:spPr bwMode="auto">
          <a:xfrm>
            <a:off x="127675" y="882464"/>
            <a:ext cx="4658081" cy="59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  <a:normAutofit/>
          </a:bodyPr>
          <a:lstStyle>
            <a:lvl1pPr marL="4556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1pPr>
            <a:lvl2pPr marL="989013" indent="-379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2pPr>
            <a:lvl3pPr marL="15224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3pPr>
            <a:lvl4pPr marL="21320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4pPr>
            <a:lvl5pPr marL="2741613" indent="-3032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Helvetica" pitchFamily="34" charset="0"/>
                <a:ea typeface="ＭＳ Ｐゴシック" charset="0"/>
                <a:cs typeface="+mn-cs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2400" dirty="0">
                <a:solidFill>
                  <a:schemeClr val="tx2"/>
                </a:solidFill>
              </a:rPr>
              <a:t>Online experimental study recruitment via social media (n=579)</a:t>
            </a:r>
          </a:p>
          <a:p>
            <a:pPr defTabSz="914400"/>
            <a:r>
              <a:rPr lang="en-GB" sz="2400" dirty="0">
                <a:solidFill>
                  <a:schemeClr val="tx2"/>
                </a:solidFill>
              </a:rPr>
              <a:t>3 conditions (IV):</a:t>
            </a:r>
          </a:p>
          <a:p>
            <a:pPr lvl="1" defTabSz="914400"/>
            <a:r>
              <a:rPr lang="en-GB" sz="2000" dirty="0">
                <a:solidFill>
                  <a:schemeClr val="tx2"/>
                </a:solidFill>
              </a:rPr>
              <a:t>Control</a:t>
            </a:r>
          </a:p>
          <a:p>
            <a:pPr lvl="1" defTabSz="914400"/>
            <a:r>
              <a:rPr lang="en-GB" sz="2000" dirty="0">
                <a:solidFill>
                  <a:schemeClr val="tx2"/>
                </a:solidFill>
              </a:rPr>
              <a:t>Continuum</a:t>
            </a:r>
          </a:p>
          <a:p>
            <a:pPr lvl="1" defTabSz="914400"/>
            <a:r>
              <a:rPr lang="en-GB" sz="2000" dirty="0">
                <a:solidFill>
                  <a:schemeClr val="tx2"/>
                </a:solidFill>
              </a:rPr>
              <a:t>Binary Disease Model (BDM)</a:t>
            </a:r>
          </a:p>
          <a:p>
            <a:pPr defTabSz="914400"/>
            <a:r>
              <a:rPr lang="en-GB" sz="2400" dirty="0">
                <a:solidFill>
                  <a:schemeClr val="tx2"/>
                </a:solidFill>
              </a:rPr>
              <a:t>Manipulation check adapted from the Addiction Belief Scale</a:t>
            </a:r>
          </a:p>
          <a:p>
            <a:pPr defTabSz="914400"/>
            <a:r>
              <a:rPr lang="en-GB" sz="2400" dirty="0">
                <a:solidFill>
                  <a:schemeClr val="tx2"/>
                </a:solidFill>
              </a:rPr>
              <a:t>Main Dependent Variable of Problem Recognition</a:t>
            </a:r>
          </a:p>
          <a:p>
            <a:pPr defTabSz="914400"/>
            <a:r>
              <a:rPr lang="en-GB" sz="2400" dirty="0">
                <a:solidFill>
                  <a:schemeClr val="tx2"/>
                </a:solidFill>
              </a:rPr>
              <a:t>Moderator variable of addiction experience</a:t>
            </a:r>
          </a:p>
        </p:txBody>
      </p:sp>
      <p:pic>
        <p:nvPicPr>
          <p:cNvPr id="31" name="Content Placeholder 27">
            <a:extLst>
              <a:ext uri="{FF2B5EF4-FFF2-40B4-BE49-F238E27FC236}">
                <a16:creationId xmlns:a16="http://schemas.microsoft.com/office/drawing/2014/main" id="{E956E78E-CBAF-4AD2-86DC-B8751ECF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4141" y="472911"/>
            <a:ext cx="4399860" cy="59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9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1FEA-4548-43A4-9317-42FB2B37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9600" cy="501650"/>
          </a:xfrm>
        </p:spPr>
        <p:txBody>
          <a:bodyPr/>
          <a:lstStyle/>
          <a:p>
            <a:r>
              <a:rPr lang="en-GB" dirty="0"/>
              <a:t>Primary hypotheses: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01D2-0B77-49B2-91B1-2B82551B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5675"/>
            <a:ext cx="7285512" cy="4692650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Continuum beliefs would increase problem recognition amongst harmful drinkers without addiction experience</a:t>
            </a:r>
          </a:p>
          <a:p>
            <a:pPr marL="5334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Binary disease model beliefs would decrease problem recognition amongst harmful drinkers without addiction experience</a:t>
            </a:r>
          </a:p>
          <a:p>
            <a:pPr marL="533400" indent="-457200">
              <a:buFont typeface="+mj-lt"/>
              <a:buAutoNum type="arabicPeriod"/>
            </a:pPr>
            <a:r>
              <a:rPr lang="en-GB" sz="2400" dirty="0">
                <a:solidFill>
                  <a:schemeClr val="tx2"/>
                </a:solidFill>
              </a:rPr>
              <a:t>No effect of condition on non-harmful drinkers or those with addiction experience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21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074C-2BD5-4760-848F-C1284490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1 design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A574A1-3BA5-4CDB-A517-1E3491184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242" y="549823"/>
            <a:ext cx="4277710" cy="2879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9AE2E0-5C22-4F4D-B387-640DCDA857F3}"/>
              </a:ext>
            </a:extLst>
          </p:cNvPr>
          <p:cNvSpPr txBox="1"/>
          <p:nvPr/>
        </p:nvSpPr>
        <p:spPr>
          <a:xfrm>
            <a:off x="1106214" y="1133148"/>
            <a:ext cx="2554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Conditions used a first person audio-visual vignette based on narrative persuasion techniques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18063-9AAF-4E83-8279-0103BBA136E1}"/>
              </a:ext>
            </a:extLst>
          </p:cNvPr>
          <p:cNvSpPr txBox="1"/>
          <p:nvPr/>
        </p:nvSpPr>
        <p:spPr>
          <a:xfrm>
            <a:off x="457200" y="5604026"/>
            <a:ext cx="838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Manipulation check confirmed predicted differences in beliefs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Difference between Conditions on the continuum (</a:t>
            </a:r>
            <a:r>
              <a:rPr lang="en-US" i="1" dirty="0">
                <a:solidFill>
                  <a:schemeClr val="tx2"/>
                </a:solidFill>
              </a:rPr>
              <a:t>F </a:t>
            </a:r>
            <a:r>
              <a:rPr lang="en-US" dirty="0">
                <a:solidFill>
                  <a:schemeClr val="tx2"/>
                </a:solidFill>
              </a:rPr>
              <a:t>(2, 594) 8.91,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&lt;.001, ηp2= .029) and BDM (</a:t>
            </a:r>
            <a:r>
              <a:rPr lang="en-US" i="1" dirty="0">
                <a:solidFill>
                  <a:schemeClr val="tx2"/>
                </a:solidFill>
              </a:rPr>
              <a:t>F </a:t>
            </a:r>
            <a:r>
              <a:rPr lang="en-US" dirty="0">
                <a:solidFill>
                  <a:schemeClr val="tx2"/>
                </a:solidFill>
              </a:rPr>
              <a:t>= (2, 594) 15.62,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&lt;.001, ηp2= .050)</a:t>
            </a:r>
            <a:endParaRPr lang="en-GB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A4C5626-E3DF-405A-9E12-ABC756A54038}"/>
              </a:ext>
            </a:extLst>
          </p:cNvPr>
          <p:cNvSpPr/>
          <p:nvPr/>
        </p:nvSpPr>
        <p:spPr>
          <a:xfrm>
            <a:off x="557048" y="3572068"/>
            <a:ext cx="8229600" cy="1888890"/>
          </a:xfrm>
          <a:prstGeom prst="wedgeRoundRectCallout">
            <a:avLst>
              <a:gd name="adj1" fmla="val -5355"/>
              <a:gd name="adj2" fmla="val -78833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i="1" dirty="0"/>
              <a:t>“Hi, I’m Dan. Alcohol can cause some people problems so I wanted to talk to you about mine briefly…</a:t>
            </a:r>
          </a:p>
          <a:p>
            <a:r>
              <a:rPr lang="en-GB" sz="1800" dirty="0"/>
              <a:t>Continuum extract:</a:t>
            </a:r>
          </a:p>
          <a:p>
            <a:r>
              <a:rPr lang="en-GB" sz="1800" i="1" dirty="0"/>
              <a:t>My drinking had become a problem but I’m not so different from most people. There is no clear line between my experience and those who don’t have alcohol issues - anyone could develop a problem with alcohol if they drink heavily</a:t>
            </a:r>
            <a:r>
              <a:rPr lang="en-GB" sz="1800" b="1" i="1" dirty="0"/>
              <a:t>...”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87776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1F23EF-C8DE-476D-BD75-125F6A4232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9755" y="1095757"/>
            <a:ext cx="4907188" cy="4656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FD5B9A-E997-4A00-B625-041A0625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53" y="187652"/>
            <a:ext cx="7701707" cy="773401"/>
          </a:xfrm>
        </p:spPr>
        <p:txBody>
          <a:bodyPr>
            <a:noAutofit/>
          </a:bodyPr>
          <a:lstStyle/>
          <a:p>
            <a:r>
              <a:rPr lang="en-GB" sz="2800" dirty="0"/>
              <a:t>Study 1 results (accepted)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678C-1DE6-45C4-BE1F-B69376D47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095756"/>
            <a:ext cx="4226301" cy="61038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</a:rPr>
              <a:t>Main effects:</a:t>
            </a:r>
          </a:p>
          <a:p>
            <a:r>
              <a:rPr lang="en-GB" sz="2400" dirty="0">
                <a:solidFill>
                  <a:schemeClr val="tx2"/>
                </a:solidFill>
              </a:rPr>
              <a:t>Harmful drinkers with no self-identified addiction experience had higher problem recognition in the continuum condition versus control (p=.007) and binary (p&lt;.001) conditions</a:t>
            </a:r>
          </a:p>
          <a:p>
            <a:r>
              <a:rPr lang="en-GB" sz="2400" dirty="0">
                <a:solidFill>
                  <a:schemeClr val="tx2"/>
                </a:solidFill>
              </a:rPr>
              <a:t>But no significant difference between binary and control</a:t>
            </a:r>
          </a:p>
          <a:p>
            <a:r>
              <a:rPr lang="en-GB" sz="2400" dirty="0">
                <a:solidFill>
                  <a:schemeClr val="tx2"/>
                </a:solidFill>
              </a:rPr>
              <a:t>As predicted, no effect of condition on non-harmful drinkers or those with addiction experience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3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89"/>
    </mc:Choice>
    <mc:Fallback xmlns="">
      <p:transition spd="slow" advTm="46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28AFD-C546-430D-B23F-53FCFF92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Continuum belief mechanisms?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26953-57DB-4071-89C9-2A1E2FF1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2" y="1068779"/>
            <a:ext cx="8134683" cy="5321511"/>
          </a:xfrm>
        </p:spPr>
        <p:txBody>
          <a:bodyPr>
            <a:normAutofit/>
          </a:bodyPr>
          <a:lstStyle/>
          <a:p>
            <a:r>
              <a:rPr lang="en-GB" sz="2500" dirty="0">
                <a:solidFill>
                  <a:schemeClr val="tx2"/>
                </a:solidFill>
              </a:rPr>
              <a:t>Alcohol and addiction problems are highly stigmatised; people want to avoid the negative consequences of belonging to the stigmatised ‘out group’ </a:t>
            </a:r>
            <a:r>
              <a:rPr lang="en-GB" sz="2500" baseline="30000" dirty="0">
                <a:solidFill>
                  <a:schemeClr val="tx2"/>
                </a:solidFill>
              </a:rPr>
              <a:t>[8,10,11,12, 23]</a:t>
            </a:r>
          </a:p>
          <a:p>
            <a:r>
              <a:rPr lang="en-GB" sz="2500" dirty="0">
                <a:solidFill>
                  <a:schemeClr val="tx2"/>
                </a:solidFill>
              </a:rPr>
              <a:t>Thus protection from self-stigma may be a key motivation to ‘other’ </a:t>
            </a:r>
            <a:r>
              <a:rPr lang="en-GB" sz="2500" dirty="0" err="1">
                <a:solidFill>
                  <a:schemeClr val="tx2"/>
                </a:solidFill>
              </a:rPr>
              <a:t>e.g</a:t>
            </a:r>
            <a:r>
              <a:rPr lang="en-GB" sz="2500" dirty="0">
                <a:solidFill>
                  <a:schemeClr val="tx2"/>
                </a:solidFill>
              </a:rPr>
              <a:t>:</a:t>
            </a:r>
          </a:p>
          <a:p>
            <a:r>
              <a:rPr lang="en-GB" sz="2500" dirty="0">
                <a:solidFill>
                  <a:schemeClr val="tx2"/>
                </a:solidFill>
              </a:rPr>
              <a:t>People state not wanting treatment because it will confirm their status as an ‘alcoholic’ and therefore become a target for prejudice and </a:t>
            </a:r>
            <a:r>
              <a:rPr lang="en-GB" sz="2500">
                <a:solidFill>
                  <a:schemeClr val="tx2"/>
                </a:solidFill>
              </a:rPr>
              <a:t>discrimination </a:t>
            </a:r>
            <a:r>
              <a:rPr lang="en-GB" sz="2500" baseline="30000">
                <a:solidFill>
                  <a:schemeClr val="tx2"/>
                </a:solidFill>
              </a:rPr>
              <a:t>[7]</a:t>
            </a:r>
            <a:endParaRPr lang="en-GB" sz="2500" baseline="30000" dirty="0">
              <a:solidFill>
                <a:schemeClr val="tx2"/>
              </a:solidFill>
            </a:endParaRPr>
          </a:p>
          <a:p>
            <a:r>
              <a:rPr lang="en-GB" sz="2500" dirty="0">
                <a:solidFill>
                  <a:schemeClr val="tx2"/>
                </a:solidFill>
              </a:rPr>
              <a:t>Or… continuum beliefs simply provide a more logical framework for self-evaluation…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28AFD-C546-430D-B23F-53FCFF92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472101"/>
            <a:ext cx="8229600" cy="501650"/>
          </a:xfrm>
        </p:spPr>
        <p:txBody>
          <a:bodyPr/>
          <a:lstStyle/>
          <a:p>
            <a:r>
              <a:rPr lang="en-GB" dirty="0"/>
              <a:t>Limitations &amp; 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26953-57DB-4071-89C9-2A1E2FF1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2" y="1211283"/>
            <a:ext cx="8134683" cy="5000877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Harmful drinkers are a heterogeneous group with a range of drinking motives, behaviours and beliefs - including about addiction</a:t>
            </a:r>
          </a:p>
          <a:p>
            <a:r>
              <a:rPr lang="en-GB" sz="2800" dirty="0">
                <a:solidFill>
                  <a:schemeClr val="tx2"/>
                </a:solidFill>
              </a:rPr>
              <a:t>Manipulations included different ‘recovery’ implications i.e. continuum vignette included behaviour change of drinking reduction Vs abstinence in the binary group</a:t>
            </a:r>
          </a:p>
          <a:p>
            <a:r>
              <a:rPr lang="en-GB" sz="2800" dirty="0">
                <a:solidFill>
                  <a:schemeClr val="tx2"/>
                </a:solidFill>
              </a:rPr>
              <a:t>Continuum representation also has limitations e.g. doesn’t reflect abstinence (or periods of) and says ‘drinking problems’ which may still be considered a binary framework</a:t>
            </a:r>
          </a:p>
          <a:p>
            <a:r>
              <a:rPr lang="en-GB" sz="2800" dirty="0">
                <a:solidFill>
                  <a:schemeClr val="tx2"/>
                </a:solidFill>
              </a:rPr>
              <a:t>What mechanisms may underlie belief effects</a:t>
            </a:r>
          </a:p>
          <a:p>
            <a:r>
              <a:rPr lang="en-GB" sz="2800" dirty="0">
                <a:solidFill>
                  <a:schemeClr val="tx2"/>
                </a:solidFill>
              </a:rPr>
              <a:t>Implications for individual interventions or policy measures?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28AFD-C546-430D-B23F-53FCFF92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26953-57DB-4071-89C9-2A1E2FF1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2" y="1068779"/>
            <a:ext cx="8229599" cy="551458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Whilst beliefs about alcohol problems are not purely binary or continuous, shifting beliefs towards a continuum model may have significant benefits for: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Behaviour change / help-seeking amongst harmful drinkers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Reducing the stigma of alcohol problems at large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False perceptions of ‘non-problem drinking’ as risk-free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Support for effective population policy measures</a:t>
            </a:r>
          </a:p>
          <a:p>
            <a:r>
              <a:rPr lang="en-GB" sz="2400" dirty="0">
                <a:solidFill>
                  <a:schemeClr val="tx2"/>
                </a:solidFill>
              </a:rPr>
              <a:t>Researchers, policy-makers and individuals can help by: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Retiring binary/stigmatising terms like ‘alcoholism’</a:t>
            </a:r>
          </a:p>
          <a:p>
            <a:pPr lvl="1"/>
            <a:r>
              <a:rPr lang="en-GB" sz="2300" dirty="0">
                <a:solidFill>
                  <a:schemeClr val="tx2"/>
                </a:solidFill>
              </a:rPr>
              <a:t>Promoting a diverse range of narratives about alcohol use, problems and routes to change/recovery</a:t>
            </a:r>
          </a:p>
        </p:txBody>
      </p:sp>
    </p:spTree>
    <p:extLst>
      <p:ext uri="{BB962C8B-B14F-4D97-AF65-F5344CB8AC3E}">
        <p14:creationId xmlns:p14="http://schemas.microsoft.com/office/powerpoint/2010/main" val="40037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&amp;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373"/>
            <a:ext cx="5233737" cy="3415862"/>
          </a:xfrm>
        </p:spPr>
        <p:txBody>
          <a:bodyPr/>
          <a:lstStyle/>
          <a:p>
            <a:r>
              <a:rPr lang="en-GB" sz="2800" dirty="0">
                <a:hlinkClick r:id="rId2"/>
              </a:rPr>
              <a:t>morrij17@lsbu.ac.uk</a:t>
            </a:r>
            <a:endParaRPr lang="en-GB" sz="2800" dirty="0"/>
          </a:p>
          <a:p>
            <a:r>
              <a:rPr lang="en-GB" sz="2800" dirty="0"/>
              <a:t>Twitter @jamesmorris24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With thanks to Alcohol Change UK and LSBU for support </a:t>
            </a:r>
          </a:p>
          <a:p>
            <a:r>
              <a:rPr lang="en-GB" sz="2800" dirty="0"/>
              <a:t>Supervisors Prof Tony Moss, Prof Ian Albery, Prof Nick Heather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70478-E192-49B2-B507-F4B78A2AB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579936"/>
            <a:ext cx="2680865" cy="4003425"/>
          </a:xfrm>
          <a:prstGeom prst="rect">
            <a:avLst/>
          </a:prstGeom>
        </p:spPr>
      </p:pic>
      <p:pic>
        <p:nvPicPr>
          <p:cNvPr id="7" name="Picture 2" descr="Image result for london south bank university">
            <a:extLst>
              <a:ext uri="{FF2B5EF4-FFF2-40B4-BE49-F238E27FC236}">
                <a16:creationId xmlns:a16="http://schemas.microsoft.com/office/drawing/2014/main" id="{2B0E527D-9AB1-46DF-9415-D7B64787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93" y="0"/>
            <a:ext cx="2984165" cy="29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04C2566-959D-4322-8F38-A2743F248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6" y="2484772"/>
            <a:ext cx="1282534" cy="7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"/>
    </mc:Choice>
    <mc:Fallback xmlns="">
      <p:transition spd="slow" advTm="110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BFDF-5F4C-4787-9D46-CDA12B54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6268-9C36-4008-AE1C-86BF9BF0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6288"/>
            <a:ext cx="8229600" cy="608171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NICE. (2011). </a:t>
            </a:r>
            <a:r>
              <a:rPr lang="en-GB" i="1" dirty="0"/>
              <a:t>Alcohol-use disorders: diagnosis, assessment and management of harmful drinking and alcohol dependence [CG115]</a:t>
            </a:r>
            <a:r>
              <a:rPr lang="en-GB" dirty="0"/>
              <a:t>. The British Psychological Society and The Royal College of Psychiatrists. Retrieved from </a:t>
            </a:r>
            <a:r>
              <a:rPr lang="en-GB" dirty="0">
                <a:hlinkClick r:id="rId2"/>
              </a:rPr>
              <a:t>https://www.nice.org.uk/guidance/cg115/evidence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Pryce, R., </a:t>
            </a:r>
            <a:r>
              <a:rPr lang="en-GB" dirty="0" err="1"/>
              <a:t>Buykx</a:t>
            </a:r>
            <a:r>
              <a:rPr lang="en-GB" dirty="0"/>
              <a:t>, P., </a:t>
            </a:r>
            <a:r>
              <a:rPr lang="en-GB" dirty="0" err="1"/>
              <a:t>Gray</a:t>
            </a:r>
            <a:r>
              <a:rPr lang="en-GB" dirty="0"/>
              <a:t>, L., Stone, T., Drummond, C., &amp; Brennan, A. (2017). Estimates of Alcohol Dependence in England based on APMS 2014, including Estimates of Children Living in a Household with an Adult with Alcohol Dependence Supplementary tables, (April). Retrieved from http://www.nta.nhs.uk/uploads/alcohol-estimates-supplementary-tables.xls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NICE. (2011a). </a:t>
            </a:r>
            <a:r>
              <a:rPr lang="en-GB" i="1" dirty="0"/>
              <a:t>Alcohol-use disorders: diagnosis, assessment and management of harmful drinking and alcohol dependence [CG115]</a:t>
            </a:r>
            <a:r>
              <a:rPr lang="en-GB" dirty="0"/>
              <a:t>. The British Psychological Society and The Royal College of Psychiatrists. Retrieved from https://www.nice.org.uk/guidance/cg115/evidence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Glass, J. E., Grant, J. D., Yoon, H. Y., &amp; </a:t>
            </a:r>
            <a:r>
              <a:rPr lang="en-GB" dirty="0" err="1"/>
              <a:t>Bucholz</a:t>
            </a:r>
            <a:r>
              <a:rPr lang="en-GB" dirty="0"/>
              <a:t>, K. K. (2015). Alcohol problem recognition and help seeking in adolescents and young adults at varying genetic and environmental risk. </a:t>
            </a:r>
            <a:r>
              <a:rPr lang="en-GB" i="1" dirty="0"/>
              <a:t>Drug and Alcohol Dependence</a:t>
            </a:r>
            <a:r>
              <a:rPr lang="en-GB" dirty="0"/>
              <a:t>, </a:t>
            </a:r>
            <a:r>
              <a:rPr lang="en-GB" i="1" dirty="0"/>
              <a:t>153</a:t>
            </a:r>
            <a:r>
              <a:rPr lang="en-GB" dirty="0"/>
              <a:t>, 250–257. https://doi.org/10.1016/j.drugalcdep.2015.05.006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Garnett, C., Crane, D., West, R., </a:t>
            </a:r>
            <a:r>
              <a:rPr lang="en-GB" dirty="0" err="1"/>
              <a:t>Michie</a:t>
            </a:r>
            <a:r>
              <a:rPr lang="en-GB" dirty="0"/>
              <a:t>, S., Brown, J., &amp; </a:t>
            </a:r>
            <a:r>
              <a:rPr lang="en-GB" dirty="0" err="1"/>
              <a:t>Winstock</a:t>
            </a:r>
            <a:r>
              <a:rPr lang="en-GB" dirty="0"/>
              <a:t>, A. R. (2015). </a:t>
            </a:r>
            <a:r>
              <a:rPr lang="en-GB" i="1" dirty="0"/>
              <a:t>Normative misperceptions about alcohol use in the general population of drinkers: A cross-sectional survey</a:t>
            </a:r>
            <a:r>
              <a:rPr lang="en-GB" dirty="0"/>
              <a:t>. </a:t>
            </a:r>
            <a:r>
              <a:rPr lang="en-GB" i="1" dirty="0"/>
              <a:t>Addictive </a:t>
            </a:r>
            <a:r>
              <a:rPr lang="en-GB" i="1" dirty="0" err="1"/>
              <a:t>Behaviors</a:t>
            </a:r>
            <a:r>
              <a:rPr lang="en-GB" dirty="0"/>
              <a:t> (Vol. 42). </a:t>
            </a:r>
            <a:r>
              <a:rPr lang="en-GB" dirty="0">
                <a:hlinkClick r:id="rId3"/>
              </a:rPr>
              <a:t>https://doi.org/10.1016/j.addbeh.2014.11.010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Parke, H., </a:t>
            </a:r>
            <a:r>
              <a:rPr lang="en-GB" dirty="0" err="1"/>
              <a:t>Michalska</a:t>
            </a:r>
            <a:r>
              <a:rPr lang="en-GB" dirty="0"/>
              <a:t>, M., Russell, A., Moss, A. C., Holdsworth, C., Ling, J., &amp; Larsen, J. (2018). Understanding drinking among midlife men in the United Kingdom: A systematic review of qualitative studies. </a:t>
            </a:r>
            <a:r>
              <a:rPr lang="en-GB" i="1" dirty="0"/>
              <a:t>Addictive </a:t>
            </a:r>
            <a:r>
              <a:rPr lang="en-GB" i="1" dirty="0" err="1"/>
              <a:t>Behaviors</a:t>
            </a:r>
            <a:r>
              <a:rPr lang="en-GB" i="1" dirty="0"/>
              <a:t> Reports</a:t>
            </a:r>
            <a:r>
              <a:rPr lang="en-GB" dirty="0"/>
              <a:t>, </a:t>
            </a:r>
            <a:r>
              <a:rPr lang="en-GB" i="1" dirty="0"/>
              <a:t>8</a:t>
            </a:r>
            <a:r>
              <a:rPr lang="en-GB" dirty="0"/>
              <a:t>, 85–94. </a:t>
            </a:r>
            <a:r>
              <a:rPr lang="en-GB" dirty="0">
                <a:hlinkClick r:id="rId4"/>
              </a:rPr>
              <a:t>https://doi.org/10.1016/J.ABREP.2018.08.001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err="1"/>
              <a:t>Wallhed</a:t>
            </a:r>
            <a:r>
              <a:rPr lang="en-GB" dirty="0"/>
              <a:t> Finn, S., </a:t>
            </a:r>
            <a:r>
              <a:rPr lang="en-GB" dirty="0" err="1"/>
              <a:t>Bakshi</a:t>
            </a:r>
            <a:r>
              <a:rPr lang="en-GB" dirty="0"/>
              <a:t>, A.-S., &amp; </a:t>
            </a:r>
            <a:r>
              <a:rPr lang="en-GB" dirty="0" err="1"/>
              <a:t>Andréasson</a:t>
            </a:r>
            <a:r>
              <a:rPr lang="en-GB" dirty="0"/>
              <a:t>, S. (2014). Alcohol consumption, dependence, and treatment barriers: perceptions among nontreatment seekers with alcohol dependence. </a:t>
            </a:r>
            <a:r>
              <a:rPr lang="en-GB" i="1" dirty="0"/>
              <a:t>Substance Use &amp; Misuse</a:t>
            </a:r>
            <a:r>
              <a:rPr lang="en-GB" dirty="0"/>
              <a:t>, </a:t>
            </a:r>
            <a:r>
              <a:rPr lang="en-GB" i="1" dirty="0"/>
              <a:t>49</a:t>
            </a:r>
            <a:r>
              <a:rPr lang="en-GB" dirty="0"/>
              <a:t>(6), 762–769. https://doi.org/10.3109/10826084.2014.891616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3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12E6A-7A34-4E98-B94D-AA19831C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509"/>
            <a:ext cx="8229600" cy="665018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GB" dirty="0"/>
              <a:t>Glass, J. E., Mowbray, O. P., Link, B. G., </a:t>
            </a:r>
            <a:r>
              <a:rPr lang="en-GB" dirty="0" err="1"/>
              <a:t>Kristjansson</a:t>
            </a:r>
            <a:r>
              <a:rPr lang="en-GB" dirty="0"/>
              <a:t>, S. D., &amp; </a:t>
            </a:r>
            <a:r>
              <a:rPr lang="en-GB" dirty="0" err="1"/>
              <a:t>Bucholz</a:t>
            </a:r>
            <a:r>
              <a:rPr lang="en-GB" dirty="0"/>
              <a:t>, K. K. (2013). Alcohol stigma and persistence of alcohol and other psychiatric disorders: A modified </a:t>
            </a:r>
            <a:r>
              <a:rPr lang="en-GB" dirty="0" err="1"/>
              <a:t>labeling</a:t>
            </a:r>
            <a:r>
              <a:rPr lang="en-GB" dirty="0"/>
              <a:t> theory approach. </a:t>
            </a:r>
            <a:r>
              <a:rPr lang="en-GB" i="1" dirty="0"/>
              <a:t>Drug and Alcohol Dependence</a:t>
            </a:r>
            <a:r>
              <a:rPr lang="en-GB" dirty="0"/>
              <a:t>, </a:t>
            </a:r>
            <a:r>
              <a:rPr lang="en-GB" i="1" dirty="0"/>
              <a:t>133</a:t>
            </a:r>
            <a:r>
              <a:rPr lang="en-GB" dirty="0"/>
              <a:t>(2), 685. https://doi.org/10.1016/j.drugalcdep.2013.08.016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Christmas, S., &amp; Souter, A. (2016). </a:t>
            </a:r>
            <a:r>
              <a:rPr lang="en-GB" i="1" dirty="0"/>
              <a:t>Midlife Male Drinking | Findings from research with men aged 45 to 60</a:t>
            </a:r>
            <a:r>
              <a:rPr lang="en-GB" dirty="0"/>
              <a:t>. Retrieved from https://www.drinkaware.co.uk/research/our-research-and-evaluation-reports/midlife-male-drinking-report/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 err="1"/>
              <a:t>Khadjesari</a:t>
            </a:r>
            <a:r>
              <a:rPr lang="en-GB" dirty="0"/>
              <a:t>, Z., Stevenson, F., Toner, P., </a:t>
            </a:r>
            <a:r>
              <a:rPr lang="en-GB" dirty="0" err="1"/>
              <a:t>Linke</a:t>
            </a:r>
            <a:r>
              <a:rPr lang="en-GB" dirty="0"/>
              <a:t>, S., Milward, J., &amp; Murray, E. (2018). ‘I’m not a real boozer’: a qualitative study of primary care patients’ views on drinking and its consequences. </a:t>
            </a:r>
            <a:r>
              <a:rPr lang="en-GB" i="1" dirty="0"/>
              <a:t>Journal of Public Health</a:t>
            </a:r>
            <a:r>
              <a:rPr lang="en-GB" dirty="0"/>
              <a:t>. https://doi.org/10.1093/pubmed/fdy067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Parke, H., </a:t>
            </a:r>
            <a:r>
              <a:rPr lang="en-GB" dirty="0" err="1"/>
              <a:t>Michalska</a:t>
            </a:r>
            <a:r>
              <a:rPr lang="en-GB" dirty="0"/>
              <a:t>, M., Russell, A., Moss, A. C., Holdsworth, C., Ling, J., &amp; Larsen, J. (2018). Understanding drinking among midlife men in the United Kingdom: A systematic review of qualitative studies. </a:t>
            </a:r>
            <a:r>
              <a:rPr lang="en-GB" i="1" dirty="0"/>
              <a:t>Addictive </a:t>
            </a:r>
            <a:r>
              <a:rPr lang="en-GB" i="1" dirty="0" err="1"/>
              <a:t>Behaviors</a:t>
            </a:r>
            <a:r>
              <a:rPr lang="en-GB" i="1" dirty="0"/>
              <a:t> Reports</a:t>
            </a:r>
            <a:r>
              <a:rPr lang="en-GB" dirty="0"/>
              <a:t>, </a:t>
            </a:r>
            <a:r>
              <a:rPr lang="en-GB" i="1" dirty="0"/>
              <a:t>8</a:t>
            </a:r>
            <a:r>
              <a:rPr lang="en-GB" dirty="0"/>
              <a:t>, 85–94. https://doi.org/10.1016/J.ABREP.2018.08.001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Thurnell-Read, T. (2017). ‘Did you ever hear of police being called to a beer festival?’ Discourses of merriment, moderation and ‘civilized’ drinking amongst real ale enthusiasts. </a:t>
            </a:r>
            <a:r>
              <a:rPr lang="en-GB" i="1" dirty="0"/>
              <a:t>The Sociological Review</a:t>
            </a:r>
            <a:r>
              <a:rPr lang="en-GB" dirty="0"/>
              <a:t>, </a:t>
            </a:r>
            <a:r>
              <a:rPr lang="en-GB" i="1" dirty="0"/>
              <a:t>65</a:t>
            </a:r>
            <a:r>
              <a:rPr lang="en-GB" dirty="0"/>
              <a:t>(1), 83–99. </a:t>
            </a:r>
            <a:r>
              <a:rPr lang="en-GB" dirty="0">
                <a:hlinkClick r:id="rId2"/>
              </a:rPr>
              <a:t>https://doi.org/10.1111/1467-954X.12361</a:t>
            </a:r>
            <a:endParaRPr lang="en-GB" dirty="0"/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Pickard, H. (2016). Denial in Addiction. </a:t>
            </a:r>
            <a:r>
              <a:rPr lang="en-GB" i="1" dirty="0"/>
              <a:t>Mind &amp; Language</a:t>
            </a:r>
            <a:r>
              <a:rPr lang="en-GB" dirty="0"/>
              <a:t>, </a:t>
            </a:r>
            <a:r>
              <a:rPr lang="en-GB" i="1" dirty="0"/>
              <a:t>31</a:t>
            </a:r>
            <a:r>
              <a:rPr lang="en-GB" dirty="0"/>
              <a:t>(3), 277–299. </a:t>
            </a:r>
            <a:r>
              <a:rPr lang="en-GB" dirty="0">
                <a:hlinkClick r:id="rId3"/>
              </a:rPr>
              <a:t>https://doi.org/10.1111/mila.12106</a:t>
            </a:r>
            <a:endParaRPr lang="en-GB" dirty="0"/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Glass, 2013; Schomerus, </a:t>
            </a:r>
            <a:r>
              <a:rPr lang="en-GB" dirty="0" err="1"/>
              <a:t>Matschinger</a:t>
            </a:r>
            <a:r>
              <a:rPr lang="en-GB" dirty="0"/>
              <a:t>, &amp; </a:t>
            </a:r>
            <a:r>
              <a:rPr lang="en-GB" dirty="0" err="1"/>
              <a:t>Angermeyer</a:t>
            </a:r>
            <a:r>
              <a:rPr lang="en-GB" dirty="0"/>
              <a:t>, 2014)Glass, J. E. (2013). </a:t>
            </a:r>
            <a:r>
              <a:rPr lang="en-GB" i="1" dirty="0"/>
              <a:t>Perceived alcohol stigma and treatment for alcohol use disorders.</a:t>
            </a:r>
            <a:r>
              <a:rPr lang="en-GB" dirty="0"/>
              <a:t> </a:t>
            </a:r>
            <a:r>
              <a:rPr lang="en-GB" i="1" dirty="0"/>
              <a:t>Dissertation Abstracts International Section A: Humanities and Social Sciences</a:t>
            </a:r>
            <a:r>
              <a:rPr lang="en-GB" dirty="0"/>
              <a:t>. </a:t>
            </a:r>
            <a:r>
              <a:rPr lang="en-GB" dirty="0">
                <a:hlinkClick r:id="rId4"/>
              </a:rPr>
              <a:t>https://doi.org/https://doi.org/10.7936/K7GQ6VW3</a:t>
            </a:r>
            <a:endParaRPr lang="en-GB" dirty="0"/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Schomerus, G., </a:t>
            </a:r>
            <a:r>
              <a:rPr lang="en-GB" dirty="0" err="1"/>
              <a:t>Matschinger</a:t>
            </a:r>
            <a:r>
              <a:rPr lang="en-GB" dirty="0"/>
              <a:t>, H., &amp; </a:t>
            </a:r>
            <a:r>
              <a:rPr lang="en-GB" dirty="0" err="1"/>
              <a:t>Angermeyer</a:t>
            </a:r>
            <a:r>
              <a:rPr lang="en-GB" dirty="0"/>
              <a:t>, M. C. (2014). Attitudes towards alcohol dependence and affected individuals: persistence of negative stereotypes and illness beliefs between 1990 and 2011. </a:t>
            </a:r>
            <a:r>
              <a:rPr lang="en-GB" i="1" dirty="0"/>
              <a:t>European Addiction Research</a:t>
            </a:r>
            <a:r>
              <a:rPr lang="en-GB" dirty="0"/>
              <a:t>, </a:t>
            </a:r>
            <a:r>
              <a:rPr lang="en-GB" i="1" dirty="0"/>
              <a:t>20</a:t>
            </a:r>
            <a:r>
              <a:rPr lang="en-GB" dirty="0"/>
              <a:t>(6), 293–299. https://doi.org/10.1159/000362407</a:t>
            </a:r>
          </a:p>
          <a:p>
            <a:pPr marL="457200" indent="-457200">
              <a:buFont typeface="+mj-lt"/>
              <a:buAutoNum type="arabicPeriod" startAt="8"/>
            </a:pPr>
            <a:endParaRPr lang="en-GB" dirty="0"/>
          </a:p>
          <a:p>
            <a:pPr marL="457200" indent="-457200">
              <a:buFont typeface="+mj-lt"/>
              <a:buAutoNum type="arabicPeriod" startAt="8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71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199" y="299279"/>
            <a:ext cx="8591550" cy="50165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331074" y="1111423"/>
            <a:ext cx="8466085" cy="544729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Harmful drinkers are an overlooked population: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Do not access treatment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Unlikely to respond to brief interventions</a:t>
            </a:r>
            <a:endParaRPr lang="en-GB" sz="2400" baseline="30000" dirty="0">
              <a:solidFill>
                <a:schemeClr val="tx2"/>
              </a:solidFill>
            </a:endParaRP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Characterised by ‘denial’ i.e. low problem recognition</a:t>
            </a:r>
          </a:p>
          <a:p>
            <a:r>
              <a:rPr lang="en-GB" sz="2800" dirty="0">
                <a:solidFill>
                  <a:schemeClr val="tx2"/>
                </a:solidFill>
              </a:rPr>
              <a:t>Limited research exploring ways to increase problem recognition as a first step to behaviour change</a:t>
            </a:r>
          </a:p>
          <a:p>
            <a:r>
              <a:rPr lang="en-GB" sz="2800" dirty="0">
                <a:solidFill>
                  <a:schemeClr val="tx2"/>
                </a:solidFill>
              </a:rPr>
              <a:t>One opportunity may be via promoting ‘continuum beliefs’ </a:t>
            </a:r>
          </a:p>
          <a:p>
            <a:r>
              <a:rPr lang="en-GB" sz="2800" dirty="0">
                <a:solidFill>
                  <a:schemeClr val="tx2"/>
                </a:solidFill>
              </a:rPr>
              <a:t>My PhD studies sought to explore this…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9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21"/>
    </mc:Choice>
    <mc:Fallback xmlns="">
      <p:transition spd="slow" advTm="10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BA54-51B9-4C5E-A261-A96FF81E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6260"/>
            <a:ext cx="8229600" cy="635329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en-GB" dirty="0"/>
              <a:t>Wilson, G. B., </a:t>
            </a:r>
            <a:r>
              <a:rPr lang="en-GB" dirty="0" err="1"/>
              <a:t>Kaner</a:t>
            </a:r>
            <a:r>
              <a:rPr lang="en-GB" dirty="0"/>
              <a:t>, E. F. S., Crosland, A., Ling, J., McCabe, K., &amp; </a:t>
            </a:r>
            <a:r>
              <a:rPr lang="en-GB" dirty="0" err="1"/>
              <a:t>Haighton</a:t>
            </a:r>
            <a:r>
              <a:rPr lang="en-GB" dirty="0"/>
              <a:t>, C. A. (2013). A Qualitative Study of Alcohol, Health and Identities among UK Adults in Later Life. </a:t>
            </a:r>
            <a:r>
              <a:rPr lang="en-GB" i="1" dirty="0" err="1"/>
              <a:t>PLoS</a:t>
            </a:r>
            <a:r>
              <a:rPr lang="en-GB" i="1" dirty="0"/>
              <a:t> ONE</a:t>
            </a:r>
            <a:r>
              <a:rPr lang="en-GB" dirty="0"/>
              <a:t>, </a:t>
            </a:r>
            <a:r>
              <a:rPr lang="en-GB" i="1" dirty="0"/>
              <a:t>8</a:t>
            </a:r>
            <a:r>
              <a:rPr lang="en-GB" dirty="0"/>
              <a:t>(8), e71792. </a:t>
            </a:r>
            <a:r>
              <a:rPr lang="en-GB" dirty="0">
                <a:hlinkClick r:id="rId2"/>
              </a:rPr>
              <a:t>https://doi.org/10.1371/journal.pone.0071792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Young, L. B. (2011). Joe </a:t>
            </a:r>
            <a:r>
              <a:rPr lang="en-GB" dirty="0" err="1"/>
              <a:t>Sixpack</a:t>
            </a:r>
            <a:r>
              <a:rPr lang="en-GB" dirty="0"/>
              <a:t>: Normality, deviance, and the disease model of alcoholism. </a:t>
            </a:r>
            <a:r>
              <a:rPr lang="en-GB" i="1" dirty="0"/>
              <a:t>Culture &amp; Psychology</a:t>
            </a:r>
            <a:r>
              <a:rPr lang="en-GB" dirty="0"/>
              <a:t>, </a:t>
            </a:r>
            <a:r>
              <a:rPr lang="en-GB" i="1" dirty="0"/>
              <a:t>17</a:t>
            </a:r>
            <a:r>
              <a:rPr lang="en-GB" dirty="0"/>
              <a:t>(3), 378–397. </a:t>
            </a:r>
            <a:r>
              <a:rPr lang="en-GB" dirty="0">
                <a:hlinkClick r:id="rId3"/>
              </a:rPr>
              <a:t>https://doi.org/10.1177/1354067X11408133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Link, B. G., </a:t>
            </a:r>
            <a:r>
              <a:rPr lang="en-GB" dirty="0" err="1"/>
              <a:t>Struening</a:t>
            </a:r>
            <a:r>
              <a:rPr lang="en-GB" dirty="0"/>
              <a:t>, E. L., Neese-Todd, S., </a:t>
            </a:r>
            <a:r>
              <a:rPr lang="en-GB" dirty="0" err="1"/>
              <a:t>Asmussen</a:t>
            </a:r>
            <a:r>
              <a:rPr lang="en-GB" dirty="0"/>
              <a:t>, S., &amp; Phelan, J. C. (2001). Stigma as a Barrier to Recovery: The Consequences of Stigma for the Self-Esteem of People With Mental Illnesses. </a:t>
            </a:r>
            <a:r>
              <a:rPr lang="en-GB" i="1" dirty="0"/>
              <a:t>Psychiatric Services</a:t>
            </a:r>
            <a:r>
              <a:rPr lang="en-GB" dirty="0"/>
              <a:t>, </a:t>
            </a:r>
            <a:r>
              <a:rPr lang="en-GB" i="1" dirty="0"/>
              <a:t>52</a:t>
            </a:r>
            <a:r>
              <a:rPr lang="en-GB" dirty="0"/>
              <a:t>(12), 1621–1626. </a:t>
            </a:r>
            <a:r>
              <a:rPr lang="en-GB" dirty="0">
                <a:hlinkClick r:id="rId4"/>
              </a:rPr>
              <a:t>https://doi.org/10.1176/appi.ps.52.12.1621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Macrae, C. N., Milne, A. B., &amp; </a:t>
            </a:r>
            <a:r>
              <a:rPr lang="en-GB" dirty="0" err="1"/>
              <a:t>Bodenhausen</a:t>
            </a:r>
            <a:r>
              <a:rPr lang="en-GB" dirty="0"/>
              <a:t>, G. V. (1994). Stereotypes as Energy-Saving Devices: A Peek Inside the Cognitive Toolbox. </a:t>
            </a:r>
            <a:r>
              <a:rPr lang="en-GB" i="1" dirty="0"/>
              <a:t>Journal of Personality and Social Psychology</a:t>
            </a:r>
            <a:r>
              <a:rPr lang="en-GB" dirty="0"/>
              <a:t>, </a:t>
            </a:r>
            <a:r>
              <a:rPr lang="en-GB" i="1" dirty="0"/>
              <a:t>66</a:t>
            </a:r>
            <a:r>
              <a:rPr lang="en-GB" dirty="0"/>
              <a:t>(1), 37–47. </a:t>
            </a:r>
            <a:r>
              <a:rPr lang="en-GB" dirty="0">
                <a:hlinkClick r:id="rId5"/>
              </a:rPr>
              <a:t>https://doi.org/10.1037/0022-3514.66.1.37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Christmas, S., &amp; Souter, A. (2016). </a:t>
            </a:r>
            <a:r>
              <a:rPr lang="en-GB" i="1" dirty="0"/>
              <a:t>Midlife Male Drinking | Findings from research with men aged 45 to 60</a:t>
            </a:r>
            <a:r>
              <a:rPr lang="en-GB" dirty="0"/>
              <a:t>. Retrieved from </a:t>
            </a:r>
            <a:r>
              <a:rPr lang="en-GB" dirty="0">
                <a:hlinkClick r:id="rId6"/>
              </a:rPr>
              <a:t>https://www.drinkaware.co.uk/research/our-research-and-evaluation-reports/midlife-male-drinking-report/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Schomerus, G., </a:t>
            </a:r>
            <a:r>
              <a:rPr lang="en-GB" dirty="0" err="1"/>
              <a:t>Matschinger</a:t>
            </a:r>
            <a:r>
              <a:rPr lang="en-GB" dirty="0"/>
              <a:t>, H., &amp; </a:t>
            </a:r>
            <a:r>
              <a:rPr lang="en-GB" dirty="0" err="1"/>
              <a:t>Angermeyer</a:t>
            </a:r>
            <a:r>
              <a:rPr lang="en-GB" dirty="0"/>
              <a:t>, M. C. (2013). Continuum beliefs and stigmatizing attitudes towards persons with schizophrenia, depression and alcohol dependence. </a:t>
            </a:r>
            <a:r>
              <a:rPr lang="en-GB" i="1" dirty="0"/>
              <a:t>Psychiatry Research</a:t>
            </a:r>
            <a:r>
              <a:rPr lang="en-GB" dirty="0"/>
              <a:t>, </a:t>
            </a:r>
            <a:r>
              <a:rPr lang="en-GB" i="1" dirty="0"/>
              <a:t>209</a:t>
            </a:r>
            <a:r>
              <a:rPr lang="en-GB" dirty="0"/>
              <a:t>(3), 665–669. </a:t>
            </a:r>
            <a:r>
              <a:rPr lang="en-GB" dirty="0">
                <a:hlinkClick r:id="rId7"/>
              </a:rPr>
              <a:t>https://doi.org/10.1016/j.psychres.2013.02.006</a:t>
            </a: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r>
              <a:rPr lang="en-GB" dirty="0"/>
              <a:t>Hill, J. V., &amp; Leeming, D. (2014). Reconstructing “the Alcoholic”: Recovering from Alcohol Addiction and the Stigma this Entails. </a:t>
            </a:r>
            <a:r>
              <a:rPr lang="en-GB" i="1" dirty="0"/>
              <a:t>International Journal of Mental Health and Addiction</a:t>
            </a:r>
            <a:r>
              <a:rPr lang="en-GB" dirty="0"/>
              <a:t>, </a:t>
            </a:r>
            <a:r>
              <a:rPr lang="en-GB" i="1" dirty="0"/>
              <a:t>12</a:t>
            </a:r>
            <a:r>
              <a:rPr lang="en-GB" dirty="0"/>
              <a:t>(6). https://doi.org/10.1007/s11469-014-9508-z</a:t>
            </a:r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  <a:p>
            <a:pPr marL="457200" indent="-457200">
              <a:buFont typeface="+mj-lt"/>
              <a:buAutoNum type="arabicPeriod" startAt="17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37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ondon south bank university">
            <a:extLst>
              <a:ext uri="{FF2B5EF4-FFF2-40B4-BE49-F238E27FC236}">
                <a16:creationId xmlns:a16="http://schemas.microsoft.com/office/drawing/2014/main" id="{1A37A8F2-60D1-4BD5-B88C-8D48CC0C1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39" y="5312192"/>
            <a:ext cx="1545808" cy="15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241109"/>
            <a:ext cx="8881241" cy="501650"/>
          </a:xfrm>
        </p:spPr>
        <p:txBody>
          <a:bodyPr/>
          <a:lstStyle/>
          <a:p>
            <a:r>
              <a:rPr lang="en-GB" dirty="0"/>
              <a:t>Harmful drinkers?</a:t>
            </a:r>
            <a:endParaRPr lang="en-GB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199" y="956411"/>
            <a:ext cx="8024649" cy="558102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Defined as consuming alcohol at levels which are already causing negative psychological or physiological effects (e.g. ICD-11)</a:t>
            </a:r>
            <a:r>
              <a:rPr lang="en-GB" sz="2400" baseline="24000" dirty="0">
                <a:solidFill>
                  <a:schemeClr val="tx2"/>
                </a:solidFill>
              </a:rPr>
              <a:t> [1]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In the UK, harmful drinkers also defined as either: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35+ (women) or 50+ units (men) per week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Score 16+ on the AUDIT*</a:t>
            </a:r>
          </a:p>
          <a:p>
            <a:r>
              <a:rPr lang="en-GB" sz="2400" dirty="0">
                <a:solidFill>
                  <a:schemeClr val="tx2"/>
                </a:solidFill>
              </a:rPr>
              <a:t>Distinguished from ‘dependent drinkers’ (</a:t>
            </a:r>
            <a:r>
              <a:rPr lang="en-GB" sz="2400" dirty="0" err="1">
                <a:solidFill>
                  <a:schemeClr val="tx2"/>
                </a:solidFill>
              </a:rPr>
              <a:t>i.e.‘subthreshold</a:t>
            </a:r>
            <a:r>
              <a:rPr lang="en-GB" sz="2400" dirty="0">
                <a:solidFill>
                  <a:schemeClr val="tx2"/>
                </a:solidFill>
              </a:rPr>
              <a:t>’) i.e. score low on dependence measures (SADQ/LDQ)** </a:t>
            </a:r>
          </a:p>
          <a:p>
            <a:r>
              <a:rPr lang="en-GB" sz="2400" dirty="0">
                <a:solidFill>
                  <a:schemeClr val="tx2"/>
                </a:solidFill>
              </a:rPr>
              <a:t>But outnumber dependent drinkers by more than 2:1 e.g. in England 1.3 million harmful drinkers versus 600k dependent**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45F67-23DB-49C3-98AA-0165E2CDA37B}"/>
              </a:ext>
            </a:extLst>
          </p:cNvPr>
          <p:cNvSpPr txBox="1"/>
          <p:nvPr/>
        </p:nvSpPr>
        <p:spPr>
          <a:xfrm>
            <a:off x="96253" y="6289913"/>
            <a:ext cx="775759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*Alcohol Use Disorders Identification Test</a:t>
            </a:r>
          </a:p>
          <a:p>
            <a:r>
              <a:rPr lang="en-GB" sz="1400" dirty="0"/>
              <a:t>**Based on a moderate/severe dependence criteria (Pryce et al. 2017) [2]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2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21"/>
    </mc:Choice>
    <mc:Fallback xmlns="">
      <p:transition spd="slow" advTm="10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1473494"/>
            <a:ext cx="6432529" cy="5267074"/>
            <a:chOff x="960" y="799"/>
            <a:chExt cx="5862" cy="29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0" y="799"/>
              <a:ext cx="5760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69">
                <a:highlight>
                  <a:srgbClr val="FFFF00"/>
                </a:highlight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33"/>
              <a:ext cx="5766" cy="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54" y="229652"/>
            <a:ext cx="861296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Stepped care model: missing steps?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928713" y="6502678"/>
            <a:ext cx="42121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/>
              <a:t>NICE alcohol guidance: CG115 (2011)</a:t>
            </a:r>
          </a:p>
        </p:txBody>
      </p:sp>
      <p:sp>
        <p:nvSpPr>
          <p:cNvPr id="5" name="Arrow: Right 4"/>
          <p:cNvSpPr/>
          <p:nvPr/>
        </p:nvSpPr>
        <p:spPr>
          <a:xfrm flipH="1">
            <a:off x="5959366" y="2916455"/>
            <a:ext cx="3184634" cy="192064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dirty="0"/>
              <a:t>- % with </a:t>
            </a:r>
            <a:r>
              <a:rPr lang="en-GB" altLang="en-US" sz="1600" b="1" i="1" dirty="0"/>
              <a:t>mild</a:t>
            </a:r>
            <a:r>
              <a:rPr lang="en-GB" altLang="en-US" sz="1600" dirty="0"/>
              <a:t> dependence receiving treatment estimated at </a:t>
            </a:r>
            <a:r>
              <a:rPr lang="en-GB" altLang="en-US" sz="1600" b="1" dirty="0"/>
              <a:t>1.13%</a:t>
            </a:r>
            <a:r>
              <a:rPr lang="en-GB" altLang="en-US" sz="1600" dirty="0"/>
              <a:t> (NICE) [3]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F5D436-2144-49F7-8BC5-E6B26A76A79C}"/>
              </a:ext>
            </a:extLst>
          </p:cNvPr>
          <p:cNvSpPr/>
          <p:nvPr/>
        </p:nvSpPr>
        <p:spPr>
          <a:xfrm>
            <a:off x="6320602" y="1533447"/>
            <a:ext cx="2823398" cy="18955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‘treatment’ system</a:t>
            </a:r>
          </a:p>
        </p:txBody>
      </p:sp>
    </p:spTree>
    <p:extLst>
      <p:ext uri="{BB962C8B-B14F-4D97-AF65-F5344CB8AC3E}">
        <p14:creationId xmlns:p14="http://schemas.microsoft.com/office/powerpoint/2010/main" val="35888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199" y="299279"/>
            <a:ext cx="8591550" cy="501650"/>
          </a:xfrm>
        </p:spPr>
        <p:txBody>
          <a:bodyPr/>
          <a:lstStyle/>
          <a:p>
            <a:r>
              <a:rPr lang="en-GB" dirty="0"/>
              <a:t>But…</a:t>
            </a:r>
            <a:endParaRPr lang="en-GB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198" y="1007379"/>
            <a:ext cx="8382001" cy="2597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</a:rPr>
              <a:t>Harmful drinkers have </a:t>
            </a:r>
            <a:r>
              <a:rPr lang="en-GB" sz="2800" b="1" dirty="0">
                <a:solidFill>
                  <a:schemeClr val="tx2"/>
                </a:solidFill>
              </a:rPr>
              <a:t>low ‘problem recognition’: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Do not describe their drinking as problematic </a:t>
            </a:r>
            <a:r>
              <a:rPr lang="en-GB" sz="2800" baseline="24000" dirty="0">
                <a:solidFill>
                  <a:schemeClr val="tx2"/>
                </a:solidFill>
              </a:rPr>
              <a:t>[4]</a:t>
            </a:r>
            <a:r>
              <a:rPr lang="en-GB" sz="2600" dirty="0">
                <a:solidFill>
                  <a:schemeClr val="tx2"/>
                </a:solidFill>
              </a:rPr>
              <a:t> or recognise associated </a:t>
            </a:r>
            <a:r>
              <a:rPr lang="en-US" sz="2600" dirty="0">
                <a:solidFill>
                  <a:schemeClr val="tx2"/>
                </a:solidFill>
              </a:rPr>
              <a:t>health problems</a:t>
            </a:r>
            <a:r>
              <a:rPr lang="en-GB" sz="2800" baseline="24000" dirty="0">
                <a:solidFill>
                  <a:schemeClr val="tx2"/>
                </a:solidFill>
              </a:rPr>
              <a:t> [5]</a:t>
            </a:r>
            <a:endParaRPr lang="en-GB" sz="2600" dirty="0">
              <a:solidFill>
                <a:schemeClr val="tx2"/>
              </a:solidFill>
            </a:endParaRPr>
          </a:p>
          <a:p>
            <a:r>
              <a:rPr lang="en-GB" sz="2600" dirty="0">
                <a:solidFill>
                  <a:schemeClr val="tx2"/>
                </a:solidFill>
              </a:rPr>
              <a:t>Underestimate their drinking more than any other group </a:t>
            </a:r>
            <a:r>
              <a:rPr lang="en-GB" sz="2800" baseline="24000" dirty="0">
                <a:solidFill>
                  <a:schemeClr val="tx2"/>
                </a:solidFill>
              </a:rPr>
              <a:t>[6]</a:t>
            </a:r>
            <a:endParaRPr lang="en-GB" sz="2600" dirty="0">
              <a:solidFill>
                <a:schemeClr val="tx2"/>
              </a:solidFill>
            </a:endParaRPr>
          </a:p>
        </p:txBody>
      </p:sp>
      <p:pic>
        <p:nvPicPr>
          <p:cNvPr id="4" name="Picture 3" descr="A tattoo on their face&#10;&#10;Description automatically generated">
            <a:extLst>
              <a:ext uri="{FF2B5EF4-FFF2-40B4-BE49-F238E27FC236}">
                <a16:creationId xmlns:a16="http://schemas.microsoft.com/office/drawing/2014/main" id="{61C9BD99-C7EB-4804-AF0F-7BAC30BDD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r="7148"/>
          <a:stretch/>
        </p:blipFill>
        <p:spPr>
          <a:xfrm>
            <a:off x="6421822" y="3177426"/>
            <a:ext cx="2506714" cy="3202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84FAA7-E40E-4DEE-866C-1175B197A5D0}"/>
              </a:ext>
            </a:extLst>
          </p:cNvPr>
          <p:cNvSpPr txBox="1"/>
          <p:nvPr/>
        </p:nvSpPr>
        <p:spPr>
          <a:xfrm>
            <a:off x="457198" y="3429000"/>
            <a:ext cx="596462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</a:rPr>
              <a:t>Drinking often an important an part of their identity </a:t>
            </a:r>
            <a:r>
              <a:rPr lang="en-GB" sz="2800" baseline="24000" dirty="0">
                <a:solidFill>
                  <a:schemeClr val="tx2"/>
                </a:solidFill>
              </a:rPr>
              <a:t>[4,7]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Helvetica" pitchFamily="34" charset="0"/>
                <a:ea typeface="ＭＳ Ｐゴシック" charset="0"/>
                <a:cs typeface="+mn-cs"/>
              </a:rPr>
              <a:t>Rarely engage in treatment </a:t>
            </a:r>
            <a:r>
              <a:rPr lang="en-GB" sz="2800" baseline="24000" dirty="0">
                <a:solidFill>
                  <a:schemeClr val="tx2"/>
                </a:solidFill>
              </a:rPr>
              <a:t>[8] </a:t>
            </a:r>
            <a:endParaRPr lang="en-GB" sz="2600" dirty="0">
              <a:solidFill>
                <a:schemeClr val="tx2"/>
              </a:solidFill>
              <a:latin typeface="Helvetica" pitchFamily="34" charset="0"/>
              <a:ea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Helvetica" pitchFamily="34" charset="0"/>
                <a:ea typeface="ＭＳ Ｐゴシック" charset="0"/>
                <a:cs typeface="+mn-cs"/>
              </a:rPr>
              <a:t>Point to ‘others’ as problem drinkers</a:t>
            </a:r>
            <a:r>
              <a:rPr lang="en-GB" sz="2600" dirty="0">
                <a:solidFill>
                  <a:schemeClr val="tx2"/>
                </a:solidFill>
                <a:latin typeface="Helvetica" pitchFamily="34" charset="0"/>
                <a:ea typeface="ＭＳ Ｐゴシック" charset="0"/>
              </a:rPr>
              <a:t> </a:t>
            </a:r>
            <a:r>
              <a:rPr lang="en-GB" sz="2600" dirty="0" err="1">
                <a:solidFill>
                  <a:schemeClr val="tx2"/>
                </a:solidFill>
                <a:latin typeface="Helvetica" pitchFamily="34" charset="0"/>
                <a:ea typeface="ＭＳ Ｐゴシック" charset="0"/>
              </a:rPr>
              <a:t>e.g</a:t>
            </a:r>
            <a:r>
              <a:rPr lang="en-GB" sz="2600" dirty="0">
                <a:solidFill>
                  <a:schemeClr val="tx2"/>
                </a:solidFill>
                <a:latin typeface="Helvetica" pitchFamily="34" charset="0"/>
                <a:ea typeface="ＭＳ Ｐゴシック" charset="0"/>
              </a:rPr>
              <a:t> ‘alcoholics’</a:t>
            </a:r>
            <a:r>
              <a:rPr lang="en-GB" sz="2600" dirty="0">
                <a:solidFill>
                  <a:schemeClr val="tx2"/>
                </a:solidFill>
                <a:latin typeface="Helvetica" pitchFamily="34" charset="0"/>
                <a:ea typeface="ＭＳ Ｐゴシック" charset="0"/>
                <a:cs typeface="+mn-cs"/>
              </a:rPr>
              <a:t> </a:t>
            </a:r>
            <a:r>
              <a:rPr lang="en-GB" sz="2800" baseline="24000" dirty="0">
                <a:solidFill>
                  <a:schemeClr val="tx2"/>
                </a:solidFill>
              </a:rPr>
              <a:t>[9, 10, 11, 12]</a:t>
            </a:r>
            <a:endParaRPr lang="en-GB" sz="2600" dirty="0">
              <a:solidFill>
                <a:schemeClr val="tx2"/>
              </a:solidFill>
              <a:latin typeface="Helvetica" pitchFamily="34" charset="0"/>
              <a:ea typeface="ＭＳ Ｐゴシック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2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21"/>
    </mc:Choice>
    <mc:Fallback xmlns="">
      <p:transition spd="slow" advTm="10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183989" y="272395"/>
            <a:ext cx="7323328" cy="109661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Problem recognition or denial?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222919" y="1508166"/>
            <a:ext cx="6535234" cy="52166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‘Denial’ may be an common lay term, but ‘denial’ is complex, poorly defined etc. </a:t>
            </a:r>
            <a:r>
              <a:rPr lang="en-GB" sz="2800" baseline="24000" dirty="0">
                <a:solidFill>
                  <a:schemeClr val="tx2"/>
                </a:solidFill>
              </a:rPr>
              <a:t>[13]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Valid reasons for low problem recognition may include: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Still meeting responsibilities </a:t>
            </a:r>
            <a:r>
              <a:rPr lang="en-GB" sz="2000" baseline="24000" dirty="0">
                <a:solidFill>
                  <a:schemeClr val="tx2"/>
                </a:solidFill>
              </a:rPr>
              <a:t>[7]</a:t>
            </a:r>
            <a:r>
              <a:rPr lang="en-GB" sz="2400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Drinking pros seen as &gt; cons </a:t>
            </a:r>
            <a:r>
              <a:rPr lang="en-GB" sz="2000" baseline="24000" dirty="0">
                <a:solidFill>
                  <a:schemeClr val="tx2"/>
                </a:solidFill>
              </a:rPr>
              <a:t>[11]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Normative misperception </a:t>
            </a:r>
            <a:r>
              <a:rPr lang="en-GB" sz="2000" baseline="24000" dirty="0">
                <a:solidFill>
                  <a:schemeClr val="tx2"/>
                </a:solidFill>
              </a:rPr>
              <a:t>[6]</a:t>
            </a:r>
            <a:endParaRPr lang="en-GB" sz="2400" dirty="0">
              <a:solidFill>
                <a:schemeClr val="tx2"/>
              </a:solidFill>
            </a:endParaRP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Fear of stigma/labelling </a:t>
            </a:r>
            <a:r>
              <a:rPr lang="en-GB" sz="2000" baseline="24000" dirty="0">
                <a:solidFill>
                  <a:schemeClr val="tx2"/>
                </a:solidFill>
              </a:rPr>
              <a:t>[8, 15, 16]</a:t>
            </a:r>
            <a:endParaRPr lang="en-GB" sz="2400" dirty="0">
              <a:solidFill>
                <a:schemeClr val="tx2"/>
              </a:solidFill>
            </a:endParaRPr>
          </a:p>
          <a:p>
            <a:pPr lvl="1"/>
            <a:r>
              <a:rPr lang="en-GB" sz="2400" b="1" dirty="0">
                <a:solidFill>
                  <a:schemeClr val="tx2"/>
                </a:solidFill>
              </a:rPr>
              <a:t>‘Binary thinking’: lack of an available language/framework to understand their drinking..? </a:t>
            </a:r>
            <a:r>
              <a:rPr lang="en-GB" sz="2000" baseline="24000" dirty="0">
                <a:solidFill>
                  <a:schemeClr val="tx2"/>
                </a:solidFill>
              </a:rPr>
              <a:t>[17, 18]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endParaRPr lang="en-GB" sz="225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247" y="6010515"/>
            <a:ext cx="1271588" cy="531656"/>
          </a:xfrm>
          <a:prstGeom prst="rect">
            <a:avLst/>
          </a:prstGeom>
        </p:spPr>
      </p:pic>
      <p:pic>
        <p:nvPicPr>
          <p:cNvPr id="4" name="Picture 3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83431F3C-2EDB-4252-B87A-6373AA6F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12" y="133234"/>
            <a:ext cx="2424106" cy="1628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C17DA8-5015-48D7-AA4F-C5DE8B8EC65A}"/>
              </a:ext>
            </a:extLst>
          </p:cNvPr>
          <p:cNvSpPr txBox="1"/>
          <p:nvPr/>
        </p:nvSpPr>
        <p:spPr>
          <a:xfrm>
            <a:off x="6689113" y="1815490"/>
            <a:ext cx="221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The Nile: </a:t>
            </a:r>
          </a:p>
          <a:p>
            <a:pPr algn="ctr"/>
            <a:r>
              <a:rPr lang="en-GB" sz="1600" i="1" dirty="0"/>
              <a:t>“Not just a river in Egypt”? </a:t>
            </a:r>
          </a:p>
        </p:txBody>
      </p:sp>
    </p:spTree>
    <p:extLst>
      <p:ext uri="{BB962C8B-B14F-4D97-AF65-F5344CB8AC3E}">
        <p14:creationId xmlns:p14="http://schemas.microsoft.com/office/powerpoint/2010/main" val="40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C4D1-1D6F-4C1A-88A5-EAFC5A54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7355"/>
            <a:ext cx="8229600" cy="501650"/>
          </a:xfrm>
        </p:spPr>
        <p:txBody>
          <a:bodyPr/>
          <a:lstStyle/>
          <a:p>
            <a:r>
              <a:rPr lang="en-GB" sz="3200" dirty="0"/>
              <a:t>Binary thinking..?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3CAA-52CD-4746-B9F3-C7323609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35" y="1150799"/>
            <a:ext cx="4307465" cy="5707201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Human tendency to categorise things i.e. to help simplify and makes sense of the world </a:t>
            </a:r>
            <a:r>
              <a:rPr lang="en-GB" sz="2200" baseline="24000" dirty="0">
                <a:solidFill>
                  <a:schemeClr val="tx2"/>
                </a:solidFill>
              </a:rPr>
              <a:t>[19]</a:t>
            </a:r>
            <a:r>
              <a:rPr lang="en-GB" sz="2200" dirty="0">
                <a:solidFill>
                  <a:schemeClr val="tx2"/>
                </a:solidFill>
              </a:rPr>
              <a:t> &amp; ease cognitive load </a:t>
            </a:r>
            <a:r>
              <a:rPr lang="en-GB" sz="2200" baseline="24000" dirty="0">
                <a:solidFill>
                  <a:schemeClr val="tx2"/>
                </a:solidFill>
              </a:rPr>
              <a:t>[20]</a:t>
            </a:r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dirty="0">
                <a:solidFill>
                  <a:schemeClr val="tx2"/>
                </a:solidFill>
              </a:rPr>
              <a:t>The alcoholism false binary reflects lack of an adequate framework for harmful drinkers to assess their </a:t>
            </a:r>
            <a:r>
              <a:rPr lang="en-GB" sz="2200">
                <a:solidFill>
                  <a:schemeClr val="tx2"/>
                </a:solidFill>
              </a:rPr>
              <a:t>drinking </a:t>
            </a:r>
            <a:r>
              <a:rPr lang="en-GB" sz="2200" baseline="24000">
                <a:solidFill>
                  <a:schemeClr val="tx2"/>
                </a:solidFill>
              </a:rPr>
              <a:t>[18, 21</a:t>
            </a:r>
            <a:r>
              <a:rPr lang="en-GB" sz="2200" baseline="24000" dirty="0">
                <a:solidFill>
                  <a:schemeClr val="tx2"/>
                </a:solidFill>
              </a:rPr>
              <a:t>]</a:t>
            </a:r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dirty="0">
                <a:solidFill>
                  <a:schemeClr val="tx2"/>
                </a:solidFill>
              </a:rPr>
              <a:t>E.g. </a:t>
            </a:r>
            <a:r>
              <a:rPr lang="en-GB" sz="2200" i="1" dirty="0">
                <a:solidFill>
                  <a:schemeClr val="tx2"/>
                </a:solidFill>
              </a:rPr>
              <a:t>‘Am I an alcoholic?’</a:t>
            </a:r>
            <a:r>
              <a:rPr lang="en-GB" sz="2200" baseline="24000" dirty="0">
                <a:solidFill>
                  <a:schemeClr val="tx2"/>
                </a:solidFill>
              </a:rPr>
              <a:t> [22]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YES/NO?</a:t>
            </a:r>
            <a:endParaRPr lang="en-GB" dirty="0">
              <a:solidFill>
                <a:schemeClr val="tx2"/>
              </a:solidFill>
            </a:endParaRPr>
          </a:p>
          <a:p>
            <a:endParaRPr lang="en-GB" sz="2400" i="1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A5E32-3C0F-43A8-A600-60551E8300B2}"/>
              </a:ext>
            </a:extLst>
          </p:cNvPr>
          <p:cNvSpPr/>
          <p:nvPr/>
        </p:nvSpPr>
        <p:spPr>
          <a:xfrm>
            <a:off x="5179554" y="4231013"/>
            <a:ext cx="33580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“For every complex problem there is an answer that is clear, simple, and wrong.”</a:t>
            </a:r>
          </a:p>
          <a:p>
            <a:pPr algn="r"/>
            <a:r>
              <a:rPr lang="en-US" sz="1800" dirty="0"/>
              <a:t>H. L. Mencken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B5E9D-1288-4ADC-BD06-B22B29C3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39" y="332459"/>
            <a:ext cx="4030330" cy="35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3" y="210589"/>
            <a:ext cx="8229600" cy="501650"/>
          </a:xfrm>
        </p:spPr>
        <p:txBody>
          <a:bodyPr/>
          <a:lstStyle/>
          <a:p>
            <a:r>
              <a:rPr lang="en-GB" sz="3200" dirty="0"/>
              <a:t>Navigating binary frames?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41" y="5549462"/>
            <a:ext cx="4864907" cy="1182413"/>
          </a:xfrm>
        </p:spPr>
        <p:txBody>
          <a:bodyPr>
            <a:normAutofit/>
          </a:bodyPr>
          <a:lstStyle/>
          <a:p>
            <a:pPr marL="76200" indent="0" algn="ctr">
              <a:buNone/>
            </a:pPr>
            <a:r>
              <a:rPr lang="en-GB" sz="2200" b="1" i="1" dirty="0">
                <a:solidFill>
                  <a:srgbClr val="7030A0"/>
                </a:solidFill>
              </a:rPr>
              <a:t>How else can we frame alcohol problems to avoid the false binary? </a:t>
            </a:r>
            <a:endParaRPr lang="en-GB" sz="1800" b="1" i="1" dirty="0">
              <a:solidFill>
                <a:srgbClr val="7030A0"/>
              </a:solidFill>
            </a:endParaRPr>
          </a:p>
        </p:txBody>
      </p:sp>
      <p:pic>
        <p:nvPicPr>
          <p:cNvPr id="7" name="Content Placeholder 4" descr="A person sitting on a wooden bench&#10;&#10;Description generated with very high confidence">
            <a:extLst>
              <a:ext uri="{FF2B5EF4-FFF2-40B4-BE49-F238E27FC236}">
                <a16:creationId xmlns:a16="http://schemas.microsoft.com/office/drawing/2014/main" id="{939E6D2F-6A80-41CB-B994-52AE31152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r="18640"/>
          <a:stretch/>
        </p:blipFill>
        <p:spPr bwMode="auto">
          <a:xfrm>
            <a:off x="5948854" y="3643149"/>
            <a:ext cx="3051529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770A418-3269-466A-B41F-A4DF32A355E4}"/>
              </a:ext>
            </a:extLst>
          </p:cNvPr>
          <p:cNvSpPr/>
          <p:nvPr/>
        </p:nvSpPr>
        <p:spPr>
          <a:xfrm>
            <a:off x="5580994" y="252629"/>
            <a:ext cx="3573517" cy="2962222"/>
          </a:xfrm>
          <a:prstGeom prst="wedgeEllipseCallout">
            <a:avLst>
              <a:gd name="adj1" fmla="val -20583"/>
              <a:gd name="adj2" fmla="val 6842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100" i="1" dirty="0">
                <a:solidFill>
                  <a:schemeClr val="tx2"/>
                </a:solidFill>
              </a:rPr>
              <a:t>“My name’s Adrian Chiles, and I’m not an alcoholic… at least, I don’t think I am...?”</a:t>
            </a:r>
            <a:endParaRPr lang="en-US" sz="1600" i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en-US" sz="1400" i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sz="1400" i="1" dirty="0">
                <a:solidFill>
                  <a:schemeClr val="tx2"/>
                </a:solidFill>
              </a:rPr>
              <a:t>Adrian Chiles, ‘Drinkers Like Me’ 2018</a:t>
            </a:r>
            <a:endParaRPr lang="en-GB" sz="1400" i="1" dirty="0">
              <a:solidFill>
                <a:schemeClr val="tx2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9" name="Picture 8" descr="almost alcoholic.jpg">
            <a:extLst>
              <a:ext uri="{FF2B5EF4-FFF2-40B4-BE49-F238E27FC236}">
                <a16:creationId xmlns:a16="http://schemas.microsoft.com/office/drawing/2014/main" id="{479EC881-6498-45A7-A489-20ECAB8B8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2" y="1003352"/>
            <a:ext cx="4303987" cy="39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7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07"/>
    </mc:Choice>
    <mc:Fallback xmlns="">
      <p:transition spd="slow" advTm="7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09ED-E4AB-40D4-82E0-2C2C7A13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92" y="341742"/>
            <a:ext cx="8236791" cy="786926"/>
          </a:xfrm>
        </p:spPr>
        <p:txBody>
          <a:bodyPr/>
          <a:lstStyle/>
          <a:p>
            <a:r>
              <a:rPr lang="en-GB" dirty="0"/>
              <a:t>The potential of ‘continuum beliefs’?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6FD871-4A00-4812-9FB8-82D761AD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35" y="1267466"/>
            <a:ext cx="7563833" cy="4021616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All drinking and problems can vary in severity</a:t>
            </a:r>
          </a:p>
          <a:p>
            <a:r>
              <a:rPr lang="en-GB" sz="2400" dirty="0">
                <a:solidFill>
                  <a:schemeClr val="tx2"/>
                </a:solidFill>
              </a:rPr>
              <a:t>I.e. ‘anyone who drinks can experience alcohol problems’</a:t>
            </a:r>
          </a:p>
          <a:p>
            <a:r>
              <a:rPr lang="en-GB" sz="2400" dirty="0">
                <a:solidFill>
                  <a:schemeClr val="tx2"/>
                </a:solidFill>
              </a:rPr>
              <a:t>DSM-V shift to AUDs by severity (rather than abuse vs dependence distinction) </a:t>
            </a:r>
          </a:p>
          <a:p>
            <a:r>
              <a:rPr lang="en-GB" sz="2400" dirty="0">
                <a:solidFill>
                  <a:schemeClr val="tx2"/>
                </a:solidFill>
              </a:rPr>
              <a:t>Promoting continuum beliefs has been positive in the context of mental health help-seeking and stigma </a:t>
            </a:r>
            <a:r>
              <a:rPr lang="en-GB" sz="2400" baseline="24000" dirty="0">
                <a:solidFill>
                  <a:schemeClr val="tx2"/>
                </a:solidFill>
              </a:rPr>
              <a:t>[23]</a:t>
            </a:r>
            <a:endParaRPr lang="en-GB" sz="225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My PhD study 1 sought to test continuum vs binary beliefs amongst harmful drinkers..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E4B50-4596-4BE7-88E1-2F2A6156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5" y="4992415"/>
            <a:ext cx="8390583" cy="1830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9BA93B-451D-4147-A593-34EEBE1DFDC4}"/>
              </a:ext>
            </a:extLst>
          </p:cNvPr>
          <p:cNvSpPr txBox="1"/>
          <p:nvPr/>
        </p:nvSpPr>
        <p:spPr>
          <a:xfrm>
            <a:off x="7807598" y="4253751"/>
            <a:ext cx="1336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‘Have a word’ version of the  AUDIT-C</a:t>
            </a:r>
          </a:p>
        </p:txBody>
      </p:sp>
    </p:spTree>
    <p:extLst>
      <p:ext uri="{BB962C8B-B14F-4D97-AF65-F5344CB8AC3E}">
        <p14:creationId xmlns:p14="http://schemas.microsoft.com/office/powerpoint/2010/main" val="34042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3.4|19.2|10.6|22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3.4|19.2|10.6|22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6|3.4|19.2|10.6|22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0.7|17.5|4.2|8.7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6.2"/>
</p:tagLst>
</file>

<file path=ppt/theme/theme1.xml><?xml version="1.0" encoding="utf-8"?>
<a:theme xmlns:a="http://schemas.openxmlformats.org/drawingml/2006/main" name="LSBU Presentation Master Template (April 2016)_4 3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LSBU PhD event_James Morris_ using continuum beliefs to disrupt valid denial SOUND v1</Template>
  <TotalTime>46280</TotalTime>
  <Words>2508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Helvetica</vt:lpstr>
      <vt:lpstr>LSBU Presentation Master Template (April 2016)_4 3 </vt:lpstr>
      <vt:lpstr>1_Office Theme</vt:lpstr>
      <vt:lpstr>   Continuum beliefs increase problem recognition among harmful drinkers without addiction experience     </vt:lpstr>
      <vt:lpstr>Overview</vt:lpstr>
      <vt:lpstr>Harmful drinkers?</vt:lpstr>
      <vt:lpstr>Stepped care model: missing steps?</vt:lpstr>
      <vt:lpstr>But…</vt:lpstr>
      <vt:lpstr>Problem recognition or denial?</vt:lpstr>
      <vt:lpstr>Binary thinking..?</vt:lpstr>
      <vt:lpstr>Navigating binary frames?</vt:lpstr>
      <vt:lpstr>The potential of ‘continuum beliefs’?</vt:lpstr>
      <vt:lpstr>Study 1 design</vt:lpstr>
      <vt:lpstr>Primary hypotheses:  </vt:lpstr>
      <vt:lpstr>Study 1 design</vt:lpstr>
      <vt:lpstr>Study 1 results (accepted)</vt:lpstr>
      <vt:lpstr>Continuum belief mechanisms?</vt:lpstr>
      <vt:lpstr>Limitations &amp; next steps</vt:lpstr>
      <vt:lpstr>Conclusions</vt:lpstr>
      <vt:lpstr>Contact &amp; thanks</vt:lpstr>
      <vt:lpstr>References</vt:lpstr>
      <vt:lpstr>PowerPoint Presentation</vt:lpstr>
      <vt:lpstr>PowerPoint Presentation</vt:lpstr>
    </vt:vector>
  </TitlesOfParts>
  <Company>LSBU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Disrupting ‘valid denial’ in harmful drinkers: the potential for continuum beliefs?</dc:title>
  <dc:creator>James Morris</dc:creator>
  <cp:lastModifiedBy>James Morris</cp:lastModifiedBy>
  <cp:revision>52</cp:revision>
  <cp:lastPrinted>2016-05-27T14:06:45Z</cp:lastPrinted>
  <dcterms:created xsi:type="dcterms:W3CDTF">2018-06-18T23:19:52Z</dcterms:created>
  <dcterms:modified xsi:type="dcterms:W3CDTF">2019-11-07T14:27:53Z</dcterms:modified>
</cp:coreProperties>
</file>