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  <p:sldMasterId id="2147483937" r:id="rId2"/>
  </p:sldMasterIdLst>
  <p:notesMasterIdLst>
    <p:notesMasterId r:id="rId26"/>
  </p:notesMasterIdLst>
  <p:sldIdLst>
    <p:sldId id="297" r:id="rId3"/>
    <p:sldId id="1140" r:id="rId4"/>
    <p:sldId id="701" r:id="rId5"/>
    <p:sldId id="1178" r:id="rId6"/>
    <p:sldId id="1179" r:id="rId7"/>
    <p:sldId id="1193" r:id="rId8"/>
    <p:sldId id="1170" r:id="rId9"/>
    <p:sldId id="1157" r:id="rId10"/>
    <p:sldId id="1172" r:id="rId11"/>
    <p:sldId id="1141" r:id="rId12"/>
    <p:sldId id="294" r:id="rId13"/>
    <p:sldId id="1159" r:id="rId14"/>
    <p:sldId id="717" r:id="rId15"/>
    <p:sldId id="1163" r:id="rId16"/>
    <p:sldId id="1186" r:id="rId17"/>
    <p:sldId id="1188" r:id="rId18"/>
    <p:sldId id="1190" r:id="rId19"/>
    <p:sldId id="1166" r:id="rId20"/>
    <p:sldId id="1189" r:id="rId21"/>
    <p:sldId id="1194" r:id="rId22"/>
    <p:sldId id="718" r:id="rId23"/>
    <p:sldId id="727" r:id="rId24"/>
    <p:sldId id="70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son, Deborah" initials="RD" lastIdx="1" clrIdx="0">
    <p:extLst>
      <p:ext uri="{19B8F6BF-5375-455C-9EA6-DF929625EA0E}">
        <p15:presenceInfo xmlns:p15="http://schemas.microsoft.com/office/powerpoint/2012/main" userId="Robson, Debor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1793" autoAdjust="0"/>
  </p:normalViewPr>
  <p:slideViewPr>
    <p:cSldViewPr snapToGrid="0" showGuides="1">
      <p:cViewPr varScale="1">
        <p:scale>
          <a:sx n="76" d="100"/>
          <a:sy n="76" d="100"/>
        </p:scale>
        <p:origin x="17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Current exclusive smokers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Sheet1!$A$11:$A$15</c:f>
              <c:strCache>
                <c:ptCount val="2"/>
                <c:pt idx="0">
                  <c:v>Mental Health Services</c:v>
                </c:pt>
                <c:pt idx="1">
                  <c:v>Drug &amp; Alcohol Services</c:v>
                </c:pt>
              </c:strCache>
            </c:strRef>
          </c:cat>
          <c:val>
            <c:numRef>
              <c:f>Sheet1!$B$11:$B$15</c:f>
              <c:numCache>
                <c:formatCode>0%</c:formatCode>
                <c:ptCount val="5"/>
                <c:pt idx="0">
                  <c:v>0.31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97-4C0B-B77E-B858D71431C7}"/>
            </c:ext>
          </c:extLst>
        </c:ser>
        <c:ser>
          <c:idx val="1"/>
          <c:order val="1"/>
          <c:tx>
            <c:strRef>
              <c:f>Sheet1!$C$10</c:f>
              <c:strCache>
                <c:ptCount val="1"/>
                <c:pt idx="0">
                  <c:v>Current exclusive vapers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Sheet1!$A$11:$A$15</c:f>
              <c:strCache>
                <c:ptCount val="2"/>
                <c:pt idx="0">
                  <c:v>Mental Health Services</c:v>
                </c:pt>
                <c:pt idx="1">
                  <c:v>Drug &amp; Alcohol Services</c:v>
                </c:pt>
              </c:strCache>
            </c:strRef>
          </c:cat>
          <c:val>
            <c:numRef>
              <c:f>Sheet1!$C$11:$C$15</c:f>
              <c:numCache>
                <c:formatCode>0%</c:formatCode>
                <c:ptCount val="5"/>
                <c:pt idx="0">
                  <c:v>0.15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97-4C0B-B77E-B858D71431C7}"/>
            </c:ext>
          </c:extLst>
        </c:ser>
        <c:ser>
          <c:idx val="2"/>
          <c:order val="2"/>
          <c:tx>
            <c:strRef>
              <c:f>Sheet1!$D$10</c:f>
              <c:strCache>
                <c:ptCount val="1"/>
                <c:pt idx="0">
                  <c:v>Concurrent users 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Sheet1!$A$11:$A$15</c:f>
              <c:strCache>
                <c:ptCount val="2"/>
                <c:pt idx="0">
                  <c:v>Mental Health Services</c:v>
                </c:pt>
                <c:pt idx="1">
                  <c:v>Drug &amp; Alcohol Services</c:v>
                </c:pt>
              </c:strCache>
            </c:strRef>
          </c:cat>
          <c:val>
            <c:numRef>
              <c:f>Sheet1!$D$11:$D$15</c:f>
              <c:numCache>
                <c:formatCode>0%</c:formatCode>
                <c:ptCount val="5"/>
                <c:pt idx="0">
                  <c:v>0.24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97-4C0B-B77E-B858D71431C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66428000"/>
        <c:axId val="566428656"/>
      </c:barChart>
      <c:catAx>
        <c:axId val="56642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428656"/>
        <c:crosses val="autoZero"/>
        <c:auto val="1"/>
        <c:lblAlgn val="ctr"/>
        <c:lblOffset val="100"/>
        <c:noMultiLvlLbl val="0"/>
      </c:catAx>
      <c:valAx>
        <c:axId val="5664286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6642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Current exclusive smokers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Sheet1!$A$11:$A$15</c:f>
              <c:strCache>
                <c:ptCount val="5"/>
                <c:pt idx="0">
                  <c:v>Mental Health Services</c:v>
                </c:pt>
                <c:pt idx="1">
                  <c:v>Drug &amp; Alcohol Services</c:v>
                </c:pt>
                <c:pt idx="3">
                  <c:v>Mental Health Services</c:v>
                </c:pt>
                <c:pt idx="4">
                  <c:v>Drug &amp; Alcohol Services</c:v>
                </c:pt>
              </c:strCache>
            </c:strRef>
          </c:cat>
          <c:val>
            <c:numRef>
              <c:f>Sheet1!$B$11:$B$15</c:f>
              <c:numCache>
                <c:formatCode>0%</c:formatCode>
                <c:ptCount val="5"/>
                <c:pt idx="0">
                  <c:v>0.31</c:v>
                </c:pt>
                <c:pt idx="1">
                  <c:v>0.66</c:v>
                </c:pt>
                <c:pt idx="3">
                  <c:v>0.05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97-4C0B-B77E-B858D71431C7}"/>
            </c:ext>
          </c:extLst>
        </c:ser>
        <c:ser>
          <c:idx val="1"/>
          <c:order val="1"/>
          <c:tx>
            <c:strRef>
              <c:f>Sheet1!$C$10</c:f>
              <c:strCache>
                <c:ptCount val="1"/>
                <c:pt idx="0">
                  <c:v>Current exclusive vapers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Sheet1!$A$11:$A$15</c:f>
              <c:strCache>
                <c:ptCount val="5"/>
                <c:pt idx="0">
                  <c:v>Mental Health Services</c:v>
                </c:pt>
                <c:pt idx="1">
                  <c:v>Drug &amp; Alcohol Services</c:v>
                </c:pt>
                <c:pt idx="3">
                  <c:v>Mental Health Services</c:v>
                </c:pt>
                <c:pt idx="4">
                  <c:v>Drug &amp; Alcohol Services</c:v>
                </c:pt>
              </c:strCache>
            </c:strRef>
          </c:cat>
          <c:val>
            <c:numRef>
              <c:f>Sheet1!$C$11:$C$15</c:f>
              <c:numCache>
                <c:formatCode>0%</c:formatCode>
                <c:ptCount val="5"/>
                <c:pt idx="0">
                  <c:v>0.15</c:v>
                </c:pt>
                <c:pt idx="1">
                  <c:v>0.05</c:v>
                </c:pt>
                <c:pt idx="3">
                  <c:v>7.0000000000000007E-2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97-4C0B-B77E-B858D71431C7}"/>
            </c:ext>
          </c:extLst>
        </c:ser>
        <c:ser>
          <c:idx val="2"/>
          <c:order val="2"/>
          <c:tx>
            <c:strRef>
              <c:f>Sheet1!$D$10</c:f>
              <c:strCache>
                <c:ptCount val="1"/>
                <c:pt idx="0">
                  <c:v>Concurrent users 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Sheet1!$A$11:$A$15</c:f>
              <c:strCache>
                <c:ptCount val="5"/>
                <c:pt idx="0">
                  <c:v>Mental Health Services</c:v>
                </c:pt>
                <c:pt idx="1">
                  <c:v>Drug &amp; Alcohol Services</c:v>
                </c:pt>
                <c:pt idx="3">
                  <c:v>Mental Health Services</c:v>
                </c:pt>
                <c:pt idx="4">
                  <c:v>Drug &amp; Alcohol Services</c:v>
                </c:pt>
              </c:strCache>
            </c:strRef>
          </c:cat>
          <c:val>
            <c:numRef>
              <c:f>Sheet1!$D$11:$D$15</c:f>
              <c:numCache>
                <c:formatCode>0%</c:formatCode>
                <c:ptCount val="5"/>
                <c:pt idx="0">
                  <c:v>0.24</c:v>
                </c:pt>
                <c:pt idx="1">
                  <c:v>0.17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97-4C0B-B77E-B858D71431C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66428000"/>
        <c:axId val="566428656"/>
      </c:barChart>
      <c:catAx>
        <c:axId val="56642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428656"/>
        <c:crosses val="autoZero"/>
        <c:auto val="1"/>
        <c:lblAlgn val="ctr"/>
        <c:lblOffset val="100"/>
        <c:noMultiLvlLbl val="0"/>
      </c:catAx>
      <c:valAx>
        <c:axId val="5664286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6642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5" Type="http://schemas.openxmlformats.org/officeDocument/2006/relationships/image" Target="../media/image14.jpg"/><Relationship Id="rId4" Type="http://schemas.openxmlformats.org/officeDocument/2006/relationships/image" Target="../media/image1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5" Type="http://schemas.openxmlformats.org/officeDocument/2006/relationships/image" Target="../media/image14.jpg"/><Relationship Id="rId4" Type="http://schemas.openxmlformats.org/officeDocument/2006/relationships/image" Target="../media/image1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AE3A98-C7E2-4EBF-8ADC-6B73222C07B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29A3883-9E95-49A6-8E70-FA86054B9A2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0" i="0" dirty="0"/>
            <a:t>People who use mental health and/ or substance use services smoke more than the wider general population </a:t>
          </a:r>
          <a:endParaRPr lang="en-US" sz="2000" dirty="0"/>
        </a:p>
      </dgm:t>
    </dgm:pt>
    <dgm:pt modelId="{F2ECD00A-8F05-433C-8AB8-28A0275177E5}" type="parTrans" cxnId="{13C5C666-9DA1-4C31-90DE-AA7010249133}">
      <dgm:prSet/>
      <dgm:spPr/>
      <dgm:t>
        <a:bodyPr/>
        <a:lstStyle/>
        <a:p>
          <a:endParaRPr lang="en-US" sz="2000"/>
        </a:p>
      </dgm:t>
    </dgm:pt>
    <dgm:pt modelId="{4A77A946-08A7-4168-8BDE-4FF5B06CBBAA}" type="sibTrans" cxnId="{13C5C666-9DA1-4C31-90DE-AA7010249133}">
      <dgm:prSet/>
      <dgm:spPr/>
      <dgm:t>
        <a:bodyPr/>
        <a:lstStyle/>
        <a:p>
          <a:endParaRPr lang="en-US" sz="2000"/>
        </a:p>
      </dgm:t>
    </dgm:pt>
    <dgm:pt modelId="{CAD9DDE5-B072-4D9F-9480-2AE9EE95BE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0" i="0"/>
            <a:t>More likely to die from a tobacco related illness than their mental illness or their primary substance use </a:t>
          </a:r>
          <a:endParaRPr lang="en-US" sz="2000"/>
        </a:p>
      </dgm:t>
    </dgm:pt>
    <dgm:pt modelId="{69E95EAC-855A-41CF-A9DC-D2DBEBBD2CBB}" type="parTrans" cxnId="{8B3C020C-5029-4740-A80C-10870C1B875A}">
      <dgm:prSet/>
      <dgm:spPr/>
      <dgm:t>
        <a:bodyPr/>
        <a:lstStyle/>
        <a:p>
          <a:endParaRPr lang="en-US" sz="2000"/>
        </a:p>
      </dgm:t>
    </dgm:pt>
    <dgm:pt modelId="{77F9E8E1-B667-4FD5-AF79-AF9D38714BF2}" type="sibTrans" cxnId="{8B3C020C-5029-4740-A80C-10870C1B875A}">
      <dgm:prSet/>
      <dgm:spPr/>
      <dgm:t>
        <a:bodyPr/>
        <a:lstStyle/>
        <a:p>
          <a:endParaRPr lang="en-US" sz="2000"/>
        </a:p>
      </dgm:t>
    </dgm:pt>
    <dgm:pt modelId="{02572CE6-3EF6-403A-8D9D-FE752497C8E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0" i="0" dirty="0"/>
            <a:t>Smoking gets in the way of their recovery </a:t>
          </a:r>
          <a:endParaRPr lang="en-US" sz="2000" dirty="0"/>
        </a:p>
      </dgm:t>
    </dgm:pt>
    <dgm:pt modelId="{F09CA9C7-AA3F-4C34-8F4B-20281953BD75}" type="parTrans" cxnId="{FB06DE0E-DE14-41C6-A52C-F0A9F77997FD}">
      <dgm:prSet/>
      <dgm:spPr/>
      <dgm:t>
        <a:bodyPr/>
        <a:lstStyle/>
        <a:p>
          <a:endParaRPr lang="en-US" sz="2000"/>
        </a:p>
      </dgm:t>
    </dgm:pt>
    <dgm:pt modelId="{3F160DCE-CFEE-487D-B22E-6846A5E562EC}" type="sibTrans" cxnId="{FB06DE0E-DE14-41C6-A52C-F0A9F77997FD}">
      <dgm:prSet/>
      <dgm:spPr/>
      <dgm:t>
        <a:bodyPr/>
        <a:lstStyle/>
        <a:p>
          <a:endParaRPr lang="en-US" sz="2000"/>
        </a:p>
      </dgm:t>
    </dgm:pt>
    <dgm:pt modelId="{5B690291-90D4-4DE8-9C2E-5E79B47951E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Stopping smoking may improve mental health &amp; substance use outcomes  </a:t>
          </a:r>
        </a:p>
      </dgm:t>
    </dgm:pt>
    <dgm:pt modelId="{FC49B17F-FE67-4459-87D1-93C67797F88F}" type="parTrans" cxnId="{BD7FB39A-7474-4C2A-BEDD-F18821050A89}">
      <dgm:prSet/>
      <dgm:spPr/>
      <dgm:t>
        <a:bodyPr/>
        <a:lstStyle/>
        <a:p>
          <a:endParaRPr lang="en-GB" sz="2000"/>
        </a:p>
      </dgm:t>
    </dgm:pt>
    <dgm:pt modelId="{3FB70B39-62BB-4F1B-B157-C4BC26814EEF}" type="sibTrans" cxnId="{BD7FB39A-7474-4C2A-BEDD-F18821050A89}">
      <dgm:prSet/>
      <dgm:spPr/>
      <dgm:t>
        <a:bodyPr/>
        <a:lstStyle/>
        <a:p>
          <a:endParaRPr lang="en-GB" sz="2000"/>
        </a:p>
      </dgm:t>
    </dgm:pt>
    <dgm:pt modelId="{7360439A-3B72-490D-A4CC-A523CF4D4A57}" type="pres">
      <dgm:prSet presAssocID="{17AE3A98-C7E2-4EBF-8ADC-6B73222C07B9}" presName="root" presStyleCnt="0">
        <dgm:presLayoutVars>
          <dgm:dir/>
          <dgm:resizeHandles val="exact"/>
        </dgm:presLayoutVars>
      </dgm:prSet>
      <dgm:spPr/>
    </dgm:pt>
    <dgm:pt modelId="{8F36BC17-5AD6-45B6-9A1F-9D36F9B2D84C}" type="pres">
      <dgm:prSet presAssocID="{429A3883-9E95-49A6-8E70-FA86054B9A21}" presName="compNode" presStyleCnt="0"/>
      <dgm:spPr/>
    </dgm:pt>
    <dgm:pt modelId="{BA071EE3-59DB-45B9-93D8-238ACB3D19B1}" type="pres">
      <dgm:prSet presAssocID="{429A3883-9E95-49A6-8E70-FA86054B9A21}" presName="bgRect" presStyleLbl="bgShp" presStyleIdx="0" presStyleCnt="4"/>
      <dgm:spPr/>
    </dgm:pt>
    <dgm:pt modelId="{D6B0E6E5-9969-4813-9D96-400700840A12}" type="pres">
      <dgm:prSet presAssocID="{429A3883-9E95-49A6-8E70-FA86054B9A2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oking"/>
        </a:ext>
      </dgm:extLst>
    </dgm:pt>
    <dgm:pt modelId="{54C4A16F-CCD8-4CC6-A608-568A7F9D07A5}" type="pres">
      <dgm:prSet presAssocID="{429A3883-9E95-49A6-8E70-FA86054B9A21}" presName="spaceRect" presStyleCnt="0"/>
      <dgm:spPr/>
    </dgm:pt>
    <dgm:pt modelId="{3FF0C7C9-74B7-4269-B588-97F1C3C912CC}" type="pres">
      <dgm:prSet presAssocID="{429A3883-9E95-49A6-8E70-FA86054B9A21}" presName="parTx" presStyleLbl="revTx" presStyleIdx="0" presStyleCnt="4">
        <dgm:presLayoutVars>
          <dgm:chMax val="0"/>
          <dgm:chPref val="0"/>
        </dgm:presLayoutVars>
      </dgm:prSet>
      <dgm:spPr/>
    </dgm:pt>
    <dgm:pt modelId="{E8516451-C33A-4649-BAF0-54B20A7DDF70}" type="pres">
      <dgm:prSet presAssocID="{4A77A946-08A7-4168-8BDE-4FF5B06CBBAA}" presName="sibTrans" presStyleCnt="0"/>
      <dgm:spPr/>
    </dgm:pt>
    <dgm:pt modelId="{C0CBF04A-1203-4FB6-9261-8128AFE466FD}" type="pres">
      <dgm:prSet presAssocID="{CAD9DDE5-B072-4D9F-9480-2AE9EE95BEA9}" presName="compNode" presStyleCnt="0"/>
      <dgm:spPr/>
    </dgm:pt>
    <dgm:pt modelId="{23A3FEEE-5165-415D-AAC3-93DAEA3570DE}" type="pres">
      <dgm:prSet presAssocID="{CAD9DDE5-B072-4D9F-9480-2AE9EE95BEA9}" presName="bgRect" presStyleLbl="bgShp" presStyleIdx="1" presStyleCnt="4"/>
      <dgm:spPr/>
    </dgm:pt>
    <dgm:pt modelId="{1C168E17-2A90-42F4-933E-D8B10CC4F4D1}" type="pres">
      <dgm:prSet presAssocID="{CAD9DDE5-B072-4D9F-9480-2AE9EE95BEA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D5DCFCB-96EA-44B3-9597-ADAB74309923}" type="pres">
      <dgm:prSet presAssocID="{CAD9DDE5-B072-4D9F-9480-2AE9EE95BEA9}" presName="spaceRect" presStyleCnt="0"/>
      <dgm:spPr/>
    </dgm:pt>
    <dgm:pt modelId="{7A5779E3-9D9B-445D-B8AD-20E4FADCEC55}" type="pres">
      <dgm:prSet presAssocID="{CAD9DDE5-B072-4D9F-9480-2AE9EE95BEA9}" presName="parTx" presStyleLbl="revTx" presStyleIdx="1" presStyleCnt="4">
        <dgm:presLayoutVars>
          <dgm:chMax val="0"/>
          <dgm:chPref val="0"/>
        </dgm:presLayoutVars>
      </dgm:prSet>
      <dgm:spPr/>
    </dgm:pt>
    <dgm:pt modelId="{22234E35-EC33-48C7-80CD-8EC7D4EAF0C1}" type="pres">
      <dgm:prSet presAssocID="{77F9E8E1-B667-4FD5-AF79-AF9D38714BF2}" presName="sibTrans" presStyleCnt="0"/>
      <dgm:spPr/>
    </dgm:pt>
    <dgm:pt modelId="{638CCBAA-421E-456D-829B-CD37F8D08FB9}" type="pres">
      <dgm:prSet presAssocID="{02572CE6-3EF6-403A-8D9D-FE752497C8E4}" presName="compNode" presStyleCnt="0"/>
      <dgm:spPr/>
    </dgm:pt>
    <dgm:pt modelId="{B7BEF492-7E5E-4E28-B7E0-ACF20FAB122F}" type="pres">
      <dgm:prSet presAssocID="{02572CE6-3EF6-403A-8D9D-FE752497C8E4}" presName="bgRect" presStyleLbl="bgShp" presStyleIdx="2" presStyleCnt="4"/>
      <dgm:spPr/>
    </dgm:pt>
    <dgm:pt modelId="{900C4D64-A78E-4935-BB4C-AA4B48E590AC}" type="pres">
      <dgm:prSet presAssocID="{02572CE6-3EF6-403A-8D9D-FE752497C8E4}" presName="iconRect" presStyleLbl="node1" presStyleIdx="2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moking"/>
        </a:ext>
      </dgm:extLst>
    </dgm:pt>
    <dgm:pt modelId="{6EC10F9B-E1BA-4932-BD81-4CFE20A47275}" type="pres">
      <dgm:prSet presAssocID="{02572CE6-3EF6-403A-8D9D-FE752497C8E4}" presName="spaceRect" presStyleCnt="0"/>
      <dgm:spPr/>
    </dgm:pt>
    <dgm:pt modelId="{D692F04F-1D39-4AF5-AE1A-43D3B4413878}" type="pres">
      <dgm:prSet presAssocID="{02572CE6-3EF6-403A-8D9D-FE752497C8E4}" presName="parTx" presStyleLbl="revTx" presStyleIdx="2" presStyleCnt="4">
        <dgm:presLayoutVars>
          <dgm:chMax val="0"/>
          <dgm:chPref val="0"/>
        </dgm:presLayoutVars>
      </dgm:prSet>
      <dgm:spPr/>
    </dgm:pt>
    <dgm:pt modelId="{220AC0D3-B7B4-407D-B17F-0A9CF0F6FC66}" type="pres">
      <dgm:prSet presAssocID="{3F160DCE-CFEE-487D-B22E-6846A5E562EC}" presName="sibTrans" presStyleCnt="0"/>
      <dgm:spPr/>
    </dgm:pt>
    <dgm:pt modelId="{927CFC08-0B1C-4964-8658-1F922EA2DF01}" type="pres">
      <dgm:prSet presAssocID="{5B690291-90D4-4DE8-9C2E-5E79B47951E3}" presName="compNode" presStyleCnt="0"/>
      <dgm:spPr/>
    </dgm:pt>
    <dgm:pt modelId="{F657B580-3CFE-47B7-8157-B313D7E45932}" type="pres">
      <dgm:prSet presAssocID="{5B690291-90D4-4DE8-9C2E-5E79B47951E3}" presName="bgRect" presStyleLbl="bgShp" presStyleIdx="3" presStyleCnt="4"/>
      <dgm:spPr/>
    </dgm:pt>
    <dgm:pt modelId="{9C06EB8A-A06C-4340-886D-10F5B6C059BD}" type="pres">
      <dgm:prSet presAssocID="{5B690291-90D4-4DE8-9C2E-5E79B47951E3}" presName="iconRect" presStyleLbl="node1" presStyleIdx="3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22D87BD9-B296-4377-97DD-F463048C1A24}" type="pres">
      <dgm:prSet presAssocID="{5B690291-90D4-4DE8-9C2E-5E79B47951E3}" presName="spaceRect" presStyleCnt="0"/>
      <dgm:spPr/>
    </dgm:pt>
    <dgm:pt modelId="{93762679-3885-4C66-A5E6-DF545AFB8C74}" type="pres">
      <dgm:prSet presAssocID="{5B690291-90D4-4DE8-9C2E-5E79B47951E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B3C020C-5029-4740-A80C-10870C1B875A}" srcId="{17AE3A98-C7E2-4EBF-8ADC-6B73222C07B9}" destId="{CAD9DDE5-B072-4D9F-9480-2AE9EE95BEA9}" srcOrd="1" destOrd="0" parTransId="{69E95EAC-855A-41CF-A9DC-D2DBEBBD2CBB}" sibTransId="{77F9E8E1-B667-4FD5-AF79-AF9D38714BF2}"/>
    <dgm:cxn modelId="{FB06DE0E-DE14-41C6-A52C-F0A9F77997FD}" srcId="{17AE3A98-C7E2-4EBF-8ADC-6B73222C07B9}" destId="{02572CE6-3EF6-403A-8D9D-FE752497C8E4}" srcOrd="2" destOrd="0" parTransId="{F09CA9C7-AA3F-4C34-8F4B-20281953BD75}" sibTransId="{3F160DCE-CFEE-487D-B22E-6846A5E562EC}"/>
    <dgm:cxn modelId="{1D8D4420-99D7-47E2-98DB-8D84A83595E6}" type="presOf" srcId="{5B690291-90D4-4DE8-9C2E-5E79B47951E3}" destId="{93762679-3885-4C66-A5E6-DF545AFB8C74}" srcOrd="0" destOrd="0" presId="urn:microsoft.com/office/officeart/2018/2/layout/IconVerticalSolidList"/>
    <dgm:cxn modelId="{2182FE64-7FBE-4BD4-9920-13887CD4BEE7}" type="presOf" srcId="{02572CE6-3EF6-403A-8D9D-FE752497C8E4}" destId="{D692F04F-1D39-4AF5-AE1A-43D3B4413878}" srcOrd="0" destOrd="0" presId="urn:microsoft.com/office/officeart/2018/2/layout/IconVerticalSolidList"/>
    <dgm:cxn modelId="{13C5C666-9DA1-4C31-90DE-AA7010249133}" srcId="{17AE3A98-C7E2-4EBF-8ADC-6B73222C07B9}" destId="{429A3883-9E95-49A6-8E70-FA86054B9A21}" srcOrd="0" destOrd="0" parTransId="{F2ECD00A-8F05-433C-8AB8-28A0275177E5}" sibTransId="{4A77A946-08A7-4168-8BDE-4FF5B06CBBAA}"/>
    <dgm:cxn modelId="{BD7FB39A-7474-4C2A-BEDD-F18821050A89}" srcId="{17AE3A98-C7E2-4EBF-8ADC-6B73222C07B9}" destId="{5B690291-90D4-4DE8-9C2E-5E79B47951E3}" srcOrd="3" destOrd="0" parTransId="{FC49B17F-FE67-4459-87D1-93C67797F88F}" sibTransId="{3FB70B39-62BB-4F1B-B157-C4BC26814EEF}"/>
    <dgm:cxn modelId="{AFBE05A8-EA04-4CBA-801A-3E57ECD7C295}" type="presOf" srcId="{429A3883-9E95-49A6-8E70-FA86054B9A21}" destId="{3FF0C7C9-74B7-4269-B588-97F1C3C912CC}" srcOrd="0" destOrd="0" presId="urn:microsoft.com/office/officeart/2018/2/layout/IconVerticalSolidList"/>
    <dgm:cxn modelId="{B9E23FBF-C48E-4AC0-8B36-C225A03A41A4}" type="presOf" srcId="{CAD9DDE5-B072-4D9F-9480-2AE9EE95BEA9}" destId="{7A5779E3-9D9B-445D-B8AD-20E4FADCEC55}" srcOrd="0" destOrd="0" presId="urn:microsoft.com/office/officeart/2018/2/layout/IconVerticalSolidList"/>
    <dgm:cxn modelId="{911776F1-D8A3-427B-A960-B9B212C71E35}" type="presOf" srcId="{17AE3A98-C7E2-4EBF-8ADC-6B73222C07B9}" destId="{7360439A-3B72-490D-A4CC-A523CF4D4A57}" srcOrd="0" destOrd="0" presId="urn:microsoft.com/office/officeart/2018/2/layout/IconVerticalSolidList"/>
    <dgm:cxn modelId="{3A20145B-558E-4BB0-BB23-CF019997BF42}" type="presParOf" srcId="{7360439A-3B72-490D-A4CC-A523CF4D4A57}" destId="{8F36BC17-5AD6-45B6-9A1F-9D36F9B2D84C}" srcOrd="0" destOrd="0" presId="urn:microsoft.com/office/officeart/2018/2/layout/IconVerticalSolidList"/>
    <dgm:cxn modelId="{0DEFD369-2D55-4F12-B7A0-F3E330A73C11}" type="presParOf" srcId="{8F36BC17-5AD6-45B6-9A1F-9D36F9B2D84C}" destId="{BA071EE3-59DB-45B9-93D8-238ACB3D19B1}" srcOrd="0" destOrd="0" presId="urn:microsoft.com/office/officeart/2018/2/layout/IconVerticalSolidList"/>
    <dgm:cxn modelId="{F0F9EC8D-AF11-4724-9C7B-9DE7FBD6D983}" type="presParOf" srcId="{8F36BC17-5AD6-45B6-9A1F-9D36F9B2D84C}" destId="{D6B0E6E5-9969-4813-9D96-400700840A12}" srcOrd="1" destOrd="0" presId="urn:microsoft.com/office/officeart/2018/2/layout/IconVerticalSolidList"/>
    <dgm:cxn modelId="{665AD123-95F7-4E47-9D67-49EC4001EA5C}" type="presParOf" srcId="{8F36BC17-5AD6-45B6-9A1F-9D36F9B2D84C}" destId="{54C4A16F-CCD8-4CC6-A608-568A7F9D07A5}" srcOrd="2" destOrd="0" presId="urn:microsoft.com/office/officeart/2018/2/layout/IconVerticalSolidList"/>
    <dgm:cxn modelId="{D62C3C7C-290C-4BA3-B39A-1340A248D0F6}" type="presParOf" srcId="{8F36BC17-5AD6-45B6-9A1F-9D36F9B2D84C}" destId="{3FF0C7C9-74B7-4269-B588-97F1C3C912CC}" srcOrd="3" destOrd="0" presId="urn:microsoft.com/office/officeart/2018/2/layout/IconVerticalSolidList"/>
    <dgm:cxn modelId="{47A9F715-C79C-43C1-92B5-BCD4FA5DEA71}" type="presParOf" srcId="{7360439A-3B72-490D-A4CC-A523CF4D4A57}" destId="{E8516451-C33A-4649-BAF0-54B20A7DDF70}" srcOrd="1" destOrd="0" presId="urn:microsoft.com/office/officeart/2018/2/layout/IconVerticalSolidList"/>
    <dgm:cxn modelId="{80E5E37D-F778-4200-850D-A795F00ECC24}" type="presParOf" srcId="{7360439A-3B72-490D-A4CC-A523CF4D4A57}" destId="{C0CBF04A-1203-4FB6-9261-8128AFE466FD}" srcOrd="2" destOrd="0" presId="urn:microsoft.com/office/officeart/2018/2/layout/IconVerticalSolidList"/>
    <dgm:cxn modelId="{EB44552D-8C47-433C-AC03-380B63D7C251}" type="presParOf" srcId="{C0CBF04A-1203-4FB6-9261-8128AFE466FD}" destId="{23A3FEEE-5165-415D-AAC3-93DAEA3570DE}" srcOrd="0" destOrd="0" presId="urn:microsoft.com/office/officeart/2018/2/layout/IconVerticalSolidList"/>
    <dgm:cxn modelId="{5216AC8F-AD62-4D0C-A789-B440D138CBA6}" type="presParOf" srcId="{C0CBF04A-1203-4FB6-9261-8128AFE466FD}" destId="{1C168E17-2A90-42F4-933E-D8B10CC4F4D1}" srcOrd="1" destOrd="0" presId="urn:microsoft.com/office/officeart/2018/2/layout/IconVerticalSolidList"/>
    <dgm:cxn modelId="{5DCC4376-F63D-408B-AEBC-C81FC4CCFDB5}" type="presParOf" srcId="{C0CBF04A-1203-4FB6-9261-8128AFE466FD}" destId="{4D5DCFCB-96EA-44B3-9597-ADAB74309923}" srcOrd="2" destOrd="0" presId="urn:microsoft.com/office/officeart/2018/2/layout/IconVerticalSolidList"/>
    <dgm:cxn modelId="{D88B4049-617C-4212-9CF5-3092572DCFA2}" type="presParOf" srcId="{C0CBF04A-1203-4FB6-9261-8128AFE466FD}" destId="{7A5779E3-9D9B-445D-B8AD-20E4FADCEC55}" srcOrd="3" destOrd="0" presId="urn:microsoft.com/office/officeart/2018/2/layout/IconVerticalSolidList"/>
    <dgm:cxn modelId="{4EB9FE45-32B7-4700-9FF9-8BBAC04C7092}" type="presParOf" srcId="{7360439A-3B72-490D-A4CC-A523CF4D4A57}" destId="{22234E35-EC33-48C7-80CD-8EC7D4EAF0C1}" srcOrd="3" destOrd="0" presId="urn:microsoft.com/office/officeart/2018/2/layout/IconVerticalSolidList"/>
    <dgm:cxn modelId="{1551EABF-768A-4D24-A491-2AC653AC6D9E}" type="presParOf" srcId="{7360439A-3B72-490D-A4CC-A523CF4D4A57}" destId="{638CCBAA-421E-456D-829B-CD37F8D08FB9}" srcOrd="4" destOrd="0" presId="urn:microsoft.com/office/officeart/2018/2/layout/IconVerticalSolidList"/>
    <dgm:cxn modelId="{DDDC1576-C0A0-45F0-8C88-257F0474F459}" type="presParOf" srcId="{638CCBAA-421E-456D-829B-CD37F8D08FB9}" destId="{B7BEF492-7E5E-4E28-B7E0-ACF20FAB122F}" srcOrd="0" destOrd="0" presId="urn:microsoft.com/office/officeart/2018/2/layout/IconVerticalSolidList"/>
    <dgm:cxn modelId="{EB60A312-DA42-4CBD-9453-467B4A4CB3DC}" type="presParOf" srcId="{638CCBAA-421E-456D-829B-CD37F8D08FB9}" destId="{900C4D64-A78E-4935-BB4C-AA4B48E590AC}" srcOrd="1" destOrd="0" presId="urn:microsoft.com/office/officeart/2018/2/layout/IconVerticalSolidList"/>
    <dgm:cxn modelId="{0EB2041B-DD5E-42AF-8B71-DBB62B07F15A}" type="presParOf" srcId="{638CCBAA-421E-456D-829B-CD37F8D08FB9}" destId="{6EC10F9B-E1BA-4932-BD81-4CFE20A47275}" srcOrd="2" destOrd="0" presId="urn:microsoft.com/office/officeart/2018/2/layout/IconVerticalSolidList"/>
    <dgm:cxn modelId="{6B5E52D0-7DFB-458E-BCD6-602D7285BD1F}" type="presParOf" srcId="{638CCBAA-421E-456D-829B-CD37F8D08FB9}" destId="{D692F04F-1D39-4AF5-AE1A-43D3B4413878}" srcOrd="3" destOrd="0" presId="urn:microsoft.com/office/officeart/2018/2/layout/IconVerticalSolidList"/>
    <dgm:cxn modelId="{CEB00033-CC4C-40DC-956F-5BA16DE57C7B}" type="presParOf" srcId="{7360439A-3B72-490D-A4CC-A523CF4D4A57}" destId="{220AC0D3-B7B4-407D-B17F-0A9CF0F6FC66}" srcOrd="5" destOrd="0" presId="urn:microsoft.com/office/officeart/2018/2/layout/IconVerticalSolidList"/>
    <dgm:cxn modelId="{9B3BDFC8-F2B6-410A-BE44-38B32F84A987}" type="presParOf" srcId="{7360439A-3B72-490D-A4CC-A523CF4D4A57}" destId="{927CFC08-0B1C-4964-8658-1F922EA2DF01}" srcOrd="6" destOrd="0" presId="urn:microsoft.com/office/officeart/2018/2/layout/IconVerticalSolidList"/>
    <dgm:cxn modelId="{B4BD4553-9662-4593-B2A3-FE18FE98D2AB}" type="presParOf" srcId="{927CFC08-0B1C-4964-8658-1F922EA2DF01}" destId="{F657B580-3CFE-47B7-8157-B313D7E45932}" srcOrd="0" destOrd="0" presId="urn:microsoft.com/office/officeart/2018/2/layout/IconVerticalSolidList"/>
    <dgm:cxn modelId="{B7589A0A-191A-4C4B-AEE4-10B1CDE6DE9C}" type="presParOf" srcId="{927CFC08-0B1C-4964-8658-1F922EA2DF01}" destId="{9C06EB8A-A06C-4340-886D-10F5B6C059BD}" srcOrd="1" destOrd="0" presId="urn:microsoft.com/office/officeart/2018/2/layout/IconVerticalSolidList"/>
    <dgm:cxn modelId="{002AE9B5-8638-49A2-B2EC-8F9750BDB90A}" type="presParOf" srcId="{927CFC08-0B1C-4964-8658-1F922EA2DF01}" destId="{22D87BD9-B296-4377-97DD-F463048C1A24}" srcOrd="2" destOrd="0" presId="urn:microsoft.com/office/officeart/2018/2/layout/IconVerticalSolidList"/>
    <dgm:cxn modelId="{A91A2381-102E-4D38-B011-87367B5E51FF}" type="presParOf" srcId="{927CFC08-0B1C-4964-8658-1F922EA2DF01}" destId="{93762679-3885-4C66-A5E6-DF545AFB8C7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2D9BE0-4C01-48E4-9D8C-E72FB2ED892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1B903E3-9FAE-4D31-9263-5B8DB092BBA6}">
      <dgm:prSet custT="1"/>
      <dgm:spPr/>
      <dgm:t>
        <a:bodyPr/>
        <a:lstStyle/>
        <a:p>
          <a:pPr>
            <a:defRPr cap="all"/>
          </a:pPr>
          <a:r>
            <a:rPr lang="en-GB" sz="3200" cap="none" dirty="0"/>
            <a:t>General population </a:t>
          </a:r>
        </a:p>
        <a:p>
          <a:pPr>
            <a:defRPr cap="all"/>
          </a:pPr>
          <a:r>
            <a:rPr lang="en-GB" sz="3200" cap="none" dirty="0"/>
            <a:t>15%</a:t>
          </a:r>
          <a:endParaRPr lang="en-US" sz="3200" cap="none" dirty="0"/>
        </a:p>
      </dgm:t>
    </dgm:pt>
    <dgm:pt modelId="{69F2B411-9A0F-4401-BA2B-C5B844F57E13}" type="parTrans" cxnId="{0C69ECDE-7964-4038-AA56-EA7BDA515C16}">
      <dgm:prSet/>
      <dgm:spPr/>
      <dgm:t>
        <a:bodyPr/>
        <a:lstStyle/>
        <a:p>
          <a:endParaRPr lang="en-US"/>
        </a:p>
      </dgm:t>
    </dgm:pt>
    <dgm:pt modelId="{D6F1247E-B410-4DEA-8EA7-2A6899BF61B2}" type="sibTrans" cxnId="{0C69ECDE-7964-4038-AA56-EA7BDA515C16}">
      <dgm:prSet/>
      <dgm:spPr/>
      <dgm:t>
        <a:bodyPr/>
        <a:lstStyle/>
        <a:p>
          <a:endParaRPr lang="en-US"/>
        </a:p>
      </dgm:t>
    </dgm:pt>
    <dgm:pt modelId="{94D269CC-EF39-45D6-9579-F9B471B3B7E6}">
      <dgm:prSet custT="1"/>
      <dgm:spPr/>
      <dgm:t>
        <a:bodyPr/>
        <a:lstStyle/>
        <a:p>
          <a:pPr>
            <a:defRPr cap="all"/>
          </a:pPr>
          <a:r>
            <a:rPr lang="en-GB" sz="2000" cap="none" dirty="0"/>
            <a:t>We don’t know how many people who use mental health inpatient and community services smoke </a:t>
          </a:r>
          <a:endParaRPr lang="en-US" sz="2000" cap="none" dirty="0"/>
        </a:p>
      </dgm:t>
    </dgm:pt>
    <dgm:pt modelId="{8329CC0F-C448-4EB4-9CEC-736D49C20251}" type="parTrans" cxnId="{C9C5DD8E-6B9D-4FCB-A5FA-EABEFFC02886}">
      <dgm:prSet/>
      <dgm:spPr/>
      <dgm:t>
        <a:bodyPr/>
        <a:lstStyle/>
        <a:p>
          <a:endParaRPr lang="en-US"/>
        </a:p>
      </dgm:t>
    </dgm:pt>
    <dgm:pt modelId="{6B6CEB22-F65D-4872-B1AF-F9ED9E029E77}" type="sibTrans" cxnId="{C9C5DD8E-6B9D-4FCB-A5FA-EABEFFC02886}">
      <dgm:prSet/>
      <dgm:spPr/>
      <dgm:t>
        <a:bodyPr/>
        <a:lstStyle/>
        <a:p>
          <a:endParaRPr lang="en-US"/>
        </a:p>
      </dgm:t>
    </dgm:pt>
    <dgm:pt modelId="{CE47BFE9-8224-4457-8035-A0050753E531}">
      <dgm:prSet custT="1"/>
      <dgm:spPr/>
      <dgm:t>
        <a:bodyPr/>
        <a:lstStyle/>
        <a:p>
          <a:pPr>
            <a:defRPr cap="all"/>
          </a:pPr>
          <a:r>
            <a:rPr lang="en-GB" sz="2000" cap="none" dirty="0"/>
            <a:t>CQUIN* data (selected mental health trusts) – smoking prevalence among inpatients </a:t>
          </a:r>
        </a:p>
        <a:p>
          <a:pPr>
            <a:defRPr cap="all"/>
          </a:pPr>
          <a:r>
            <a:rPr lang="en-GB" sz="3200" cap="none" dirty="0"/>
            <a:t>49% </a:t>
          </a:r>
          <a:endParaRPr lang="en-US" sz="3200" cap="none" dirty="0"/>
        </a:p>
      </dgm:t>
    </dgm:pt>
    <dgm:pt modelId="{EC575C77-0679-4144-966D-4494F6DD5AA7}" type="parTrans" cxnId="{154617B3-9300-435F-BD2E-98F2B82897D0}">
      <dgm:prSet/>
      <dgm:spPr/>
      <dgm:t>
        <a:bodyPr/>
        <a:lstStyle/>
        <a:p>
          <a:endParaRPr lang="en-US"/>
        </a:p>
      </dgm:t>
    </dgm:pt>
    <dgm:pt modelId="{54992F5A-9DE3-48BD-AE9C-F65427A56EA0}" type="sibTrans" cxnId="{154617B3-9300-435F-BD2E-98F2B82897D0}">
      <dgm:prSet/>
      <dgm:spPr/>
      <dgm:t>
        <a:bodyPr/>
        <a:lstStyle/>
        <a:p>
          <a:endParaRPr lang="en-US"/>
        </a:p>
      </dgm:t>
    </dgm:pt>
    <dgm:pt modelId="{1A22D8EC-A71E-491C-9985-A5C6656EED01}" type="pres">
      <dgm:prSet presAssocID="{842D9BE0-4C01-48E4-9D8C-E72FB2ED8920}" presName="root" presStyleCnt="0">
        <dgm:presLayoutVars>
          <dgm:dir/>
          <dgm:resizeHandles val="exact"/>
        </dgm:presLayoutVars>
      </dgm:prSet>
      <dgm:spPr/>
    </dgm:pt>
    <dgm:pt modelId="{D643492A-F16A-4BA7-83D9-5D78D5B1175E}" type="pres">
      <dgm:prSet presAssocID="{A1B903E3-9FAE-4D31-9263-5B8DB092BBA6}" presName="compNode" presStyleCnt="0"/>
      <dgm:spPr/>
    </dgm:pt>
    <dgm:pt modelId="{E5B0B632-6DCC-449E-85BB-D154581C34F0}" type="pres">
      <dgm:prSet presAssocID="{A1B903E3-9FAE-4D31-9263-5B8DB092BBA6}" presName="iconBgRect" presStyleLbl="bgShp" presStyleIdx="0" presStyleCnt="3"/>
      <dgm:spPr/>
    </dgm:pt>
    <dgm:pt modelId="{13E52D49-408D-4615-81E0-926FDC14FA7A}" type="pres">
      <dgm:prSet presAssocID="{A1B903E3-9FAE-4D31-9263-5B8DB092BBA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3215AEE-1253-4E88-B615-8D4D817E7211}" type="pres">
      <dgm:prSet presAssocID="{A1B903E3-9FAE-4D31-9263-5B8DB092BBA6}" presName="spaceRect" presStyleCnt="0"/>
      <dgm:spPr/>
    </dgm:pt>
    <dgm:pt modelId="{9F83CA29-9319-40CE-8789-4AC28F7D9161}" type="pres">
      <dgm:prSet presAssocID="{A1B903E3-9FAE-4D31-9263-5B8DB092BBA6}" presName="textRect" presStyleLbl="revTx" presStyleIdx="0" presStyleCnt="3">
        <dgm:presLayoutVars>
          <dgm:chMax val="1"/>
          <dgm:chPref val="1"/>
        </dgm:presLayoutVars>
      </dgm:prSet>
      <dgm:spPr/>
    </dgm:pt>
    <dgm:pt modelId="{6074FC83-1E22-48AC-A6B0-DC9BD9EBE95B}" type="pres">
      <dgm:prSet presAssocID="{D6F1247E-B410-4DEA-8EA7-2A6899BF61B2}" presName="sibTrans" presStyleCnt="0"/>
      <dgm:spPr/>
    </dgm:pt>
    <dgm:pt modelId="{EAB3D9F0-C46E-48D6-8C00-7BD3C59B6F48}" type="pres">
      <dgm:prSet presAssocID="{94D269CC-EF39-45D6-9579-F9B471B3B7E6}" presName="compNode" presStyleCnt="0"/>
      <dgm:spPr/>
    </dgm:pt>
    <dgm:pt modelId="{34F10B42-274B-47BE-A20E-E6D21ADC576D}" type="pres">
      <dgm:prSet presAssocID="{94D269CC-EF39-45D6-9579-F9B471B3B7E6}" presName="iconBgRect" presStyleLbl="bgShp" presStyleIdx="1" presStyleCnt="3"/>
      <dgm:spPr/>
    </dgm:pt>
    <dgm:pt modelId="{D8132D01-9DEB-4C0D-BC6B-3E3E8D3A1851}" type="pres">
      <dgm:prSet presAssocID="{94D269CC-EF39-45D6-9579-F9B471B3B7E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A3C850D5-3C5F-4940-B8F1-20E1E7ED9D5E}" type="pres">
      <dgm:prSet presAssocID="{94D269CC-EF39-45D6-9579-F9B471B3B7E6}" presName="spaceRect" presStyleCnt="0"/>
      <dgm:spPr/>
    </dgm:pt>
    <dgm:pt modelId="{5A2ED8E6-B362-4D12-9C32-CD7B644A3807}" type="pres">
      <dgm:prSet presAssocID="{94D269CC-EF39-45D6-9579-F9B471B3B7E6}" presName="textRect" presStyleLbl="revTx" presStyleIdx="1" presStyleCnt="3">
        <dgm:presLayoutVars>
          <dgm:chMax val="1"/>
          <dgm:chPref val="1"/>
        </dgm:presLayoutVars>
      </dgm:prSet>
      <dgm:spPr/>
    </dgm:pt>
    <dgm:pt modelId="{DF87DB87-F29A-461A-8AB0-47592B391DD4}" type="pres">
      <dgm:prSet presAssocID="{6B6CEB22-F65D-4872-B1AF-F9ED9E029E77}" presName="sibTrans" presStyleCnt="0"/>
      <dgm:spPr/>
    </dgm:pt>
    <dgm:pt modelId="{D82951C0-54E0-4B06-B39A-1B2614931CB4}" type="pres">
      <dgm:prSet presAssocID="{CE47BFE9-8224-4457-8035-A0050753E531}" presName="compNode" presStyleCnt="0"/>
      <dgm:spPr/>
    </dgm:pt>
    <dgm:pt modelId="{B5D7507C-7102-4802-B3DC-4C9FD6EC9DD1}" type="pres">
      <dgm:prSet presAssocID="{CE47BFE9-8224-4457-8035-A0050753E531}" presName="iconBgRect" presStyleLbl="bgShp" presStyleIdx="2" presStyleCnt="3"/>
      <dgm:spPr/>
    </dgm:pt>
    <dgm:pt modelId="{76644DDE-0D45-49FB-B356-AC7AD67F9E40}" type="pres">
      <dgm:prSet presAssocID="{CE47BFE9-8224-4457-8035-A0050753E531}" presName="iconRect" presStyleLbl="node1" presStyleIdx="2" presStyleCnt="3"/>
      <dgm:spPr>
        <a:blipFill>
          <a:blip xmlns:r="http://schemas.openxmlformats.org/officeDocument/2006/relationships" r:embed="rId5"/>
          <a:srcRect/>
          <a:stretch>
            <a:fillRect/>
          </a:stretch>
        </a:blipFill>
        <a:ln>
          <a:noFill/>
        </a:ln>
      </dgm:spPr>
    </dgm:pt>
    <dgm:pt modelId="{DF94BCC8-C100-4A83-A258-D20E31A6AB09}" type="pres">
      <dgm:prSet presAssocID="{CE47BFE9-8224-4457-8035-A0050753E531}" presName="spaceRect" presStyleCnt="0"/>
      <dgm:spPr/>
    </dgm:pt>
    <dgm:pt modelId="{D16FB8D1-7133-4BD1-B912-9B127DDE380C}" type="pres">
      <dgm:prSet presAssocID="{CE47BFE9-8224-4457-8035-A0050753E53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BC13F13-60AC-4D22-98F8-C1ACEE77A8E8}" type="presOf" srcId="{A1B903E3-9FAE-4D31-9263-5B8DB092BBA6}" destId="{9F83CA29-9319-40CE-8789-4AC28F7D9161}" srcOrd="0" destOrd="0" presId="urn:microsoft.com/office/officeart/2018/5/layout/IconCircleLabelList"/>
    <dgm:cxn modelId="{06652933-AF74-4D0B-B184-A1507A16742B}" type="presOf" srcId="{94D269CC-EF39-45D6-9579-F9B471B3B7E6}" destId="{5A2ED8E6-B362-4D12-9C32-CD7B644A3807}" srcOrd="0" destOrd="0" presId="urn:microsoft.com/office/officeart/2018/5/layout/IconCircleLabelList"/>
    <dgm:cxn modelId="{4190B93D-FD13-4E66-826F-CAE4A5EEE0C0}" type="presOf" srcId="{CE47BFE9-8224-4457-8035-A0050753E531}" destId="{D16FB8D1-7133-4BD1-B912-9B127DDE380C}" srcOrd="0" destOrd="0" presId="urn:microsoft.com/office/officeart/2018/5/layout/IconCircleLabelList"/>
    <dgm:cxn modelId="{1C96BF80-30DF-4A07-97E9-FE262C105ECB}" type="presOf" srcId="{842D9BE0-4C01-48E4-9D8C-E72FB2ED8920}" destId="{1A22D8EC-A71E-491C-9985-A5C6656EED01}" srcOrd="0" destOrd="0" presId="urn:microsoft.com/office/officeart/2018/5/layout/IconCircleLabelList"/>
    <dgm:cxn modelId="{C9C5DD8E-6B9D-4FCB-A5FA-EABEFFC02886}" srcId="{842D9BE0-4C01-48E4-9D8C-E72FB2ED8920}" destId="{94D269CC-EF39-45D6-9579-F9B471B3B7E6}" srcOrd="1" destOrd="0" parTransId="{8329CC0F-C448-4EB4-9CEC-736D49C20251}" sibTransId="{6B6CEB22-F65D-4872-B1AF-F9ED9E029E77}"/>
    <dgm:cxn modelId="{154617B3-9300-435F-BD2E-98F2B82897D0}" srcId="{842D9BE0-4C01-48E4-9D8C-E72FB2ED8920}" destId="{CE47BFE9-8224-4457-8035-A0050753E531}" srcOrd="2" destOrd="0" parTransId="{EC575C77-0679-4144-966D-4494F6DD5AA7}" sibTransId="{54992F5A-9DE3-48BD-AE9C-F65427A56EA0}"/>
    <dgm:cxn modelId="{0C69ECDE-7964-4038-AA56-EA7BDA515C16}" srcId="{842D9BE0-4C01-48E4-9D8C-E72FB2ED8920}" destId="{A1B903E3-9FAE-4D31-9263-5B8DB092BBA6}" srcOrd="0" destOrd="0" parTransId="{69F2B411-9A0F-4401-BA2B-C5B844F57E13}" sibTransId="{D6F1247E-B410-4DEA-8EA7-2A6899BF61B2}"/>
    <dgm:cxn modelId="{693931C6-CD64-4FA2-8C42-8E906D622B81}" type="presParOf" srcId="{1A22D8EC-A71E-491C-9985-A5C6656EED01}" destId="{D643492A-F16A-4BA7-83D9-5D78D5B1175E}" srcOrd="0" destOrd="0" presId="urn:microsoft.com/office/officeart/2018/5/layout/IconCircleLabelList"/>
    <dgm:cxn modelId="{9842EA25-F26E-40C7-9D13-B9CD86E5799F}" type="presParOf" srcId="{D643492A-F16A-4BA7-83D9-5D78D5B1175E}" destId="{E5B0B632-6DCC-449E-85BB-D154581C34F0}" srcOrd="0" destOrd="0" presId="urn:microsoft.com/office/officeart/2018/5/layout/IconCircleLabelList"/>
    <dgm:cxn modelId="{97846FC5-E660-400E-9F69-7DA66087124E}" type="presParOf" srcId="{D643492A-F16A-4BA7-83D9-5D78D5B1175E}" destId="{13E52D49-408D-4615-81E0-926FDC14FA7A}" srcOrd="1" destOrd="0" presId="urn:microsoft.com/office/officeart/2018/5/layout/IconCircleLabelList"/>
    <dgm:cxn modelId="{C3A969EB-96E9-430B-A73F-60441099E4A0}" type="presParOf" srcId="{D643492A-F16A-4BA7-83D9-5D78D5B1175E}" destId="{73215AEE-1253-4E88-B615-8D4D817E7211}" srcOrd="2" destOrd="0" presId="urn:microsoft.com/office/officeart/2018/5/layout/IconCircleLabelList"/>
    <dgm:cxn modelId="{0AC83E31-E98D-4AE6-A390-4CDF1D93808F}" type="presParOf" srcId="{D643492A-F16A-4BA7-83D9-5D78D5B1175E}" destId="{9F83CA29-9319-40CE-8789-4AC28F7D9161}" srcOrd="3" destOrd="0" presId="urn:microsoft.com/office/officeart/2018/5/layout/IconCircleLabelList"/>
    <dgm:cxn modelId="{33449D15-1A2B-44D7-97CD-69AC2C2A35E9}" type="presParOf" srcId="{1A22D8EC-A71E-491C-9985-A5C6656EED01}" destId="{6074FC83-1E22-48AC-A6B0-DC9BD9EBE95B}" srcOrd="1" destOrd="0" presId="urn:microsoft.com/office/officeart/2018/5/layout/IconCircleLabelList"/>
    <dgm:cxn modelId="{58D2AC9D-0871-463C-AD0B-A886D9DDB7AA}" type="presParOf" srcId="{1A22D8EC-A71E-491C-9985-A5C6656EED01}" destId="{EAB3D9F0-C46E-48D6-8C00-7BD3C59B6F48}" srcOrd="2" destOrd="0" presId="urn:microsoft.com/office/officeart/2018/5/layout/IconCircleLabelList"/>
    <dgm:cxn modelId="{A4D558B0-2650-4073-921E-15E2558A526D}" type="presParOf" srcId="{EAB3D9F0-C46E-48D6-8C00-7BD3C59B6F48}" destId="{34F10B42-274B-47BE-A20E-E6D21ADC576D}" srcOrd="0" destOrd="0" presId="urn:microsoft.com/office/officeart/2018/5/layout/IconCircleLabelList"/>
    <dgm:cxn modelId="{13099E98-61C9-4C05-8964-C5E9D232C67E}" type="presParOf" srcId="{EAB3D9F0-C46E-48D6-8C00-7BD3C59B6F48}" destId="{D8132D01-9DEB-4C0D-BC6B-3E3E8D3A1851}" srcOrd="1" destOrd="0" presId="urn:microsoft.com/office/officeart/2018/5/layout/IconCircleLabelList"/>
    <dgm:cxn modelId="{4A6F8C26-1DFC-41C0-A8F0-3FDCAF400A5B}" type="presParOf" srcId="{EAB3D9F0-C46E-48D6-8C00-7BD3C59B6F48}" destId="{A3C850D5-3C5F-4940-B8F1-20E1E7ED9D5E}" srcOrd="2" destOrd="0" presId="urn:microsoft.com/office/officeart/2018/5/layout/IconCircleLabelList"/>
    <dgm:cxn modelId="{42F69D68-D446-4E0C-9125-639635BBA2DD}" type="presParOf" srcId="{EAB3D9F0-C46E-48D6-8C00-7BD3C59B6F48}" destId="{5A2ED8E6-B362-4D12-9C32-CD7B644A3807}" srcOrd="3" destOrd="0" presId="urn:microsoft.com/office/officeart/2018/5/layout/IconCircleLabelList"/>
    <dgm:cxn modelId="{B13413DD-EB06-47DB-8AB6-D9B2F594F6AD}" type="presParOf" srcId="{1A22D8EC-A71E-491C-9985-A5C6656EED01}" destId="{DF87DB87-F29A-461A-8AB0-47592B391DD4}" srcOrd="3" destOrd="0" presId="urn:microsoft.com/office/officeart/2018/5/layout/IconCircleLabelList"/>
    <dgm:cxn modelId="{0D79B860-C0F1-443C-8EAE-EF7371097E9A}" type="presParOf" srcId="{1A22D8EC-A71E-491C-9985-A5C6656EED01}" destId="{D82951C0-54E0-4B06-B39A-1B2614931CB4}" srcOrd="4" destOrd="0" presId="urn:microsoft.com/office/officeart/2018/5/layout/IconCircleLabelList"/>
    <dgm:cxn modelId="{0C583512-1F22-4D37-822B-88D2D01B7C2B}" type="presParOf" srcId="{D82951C0-54E0-4B06-B39A-1B2614931CB4}" destId="{B5D7507C-7102-4802-B3DC-4C9FD6EC9DD1}" srcOrd="0" destOrd="0" presId="urn:microsoft.com/office/officeart/2018/5/layout/IconCircleLabelList"/>
    <dgm:cxn modelId="{27FB58EC-54F9-4156-B6D4-761A6D9FF03E}" type="presParOf" srcId="{D82951C0-54E0-4B06-B39A-1B2614931CB4}" destId="{76644DDE-0D45-49FB-B356-AC7AD67F9E40}" srcOrd="1" destOrd="0" presId="urn:microsoft.com/office/officeart/2018/5/layout/IconCircleLabelList"/>
    <dgm:cxn modelId="{5EFF0B48-50B9-42AF-A65D-31BE5A457063}" type="presParOf" srcId="{D82951C0-54E0-4B06-B39A-1B2614931CB4}" destId="{DF94BCC8-C100-4A83-A258-D20E31A6AB09}" srcOrd="2" destOrd="0" presId="urn:microsoft.com/office/officeart/2018/5/layout/IconCircleLabelList"/>
    <dgm:cxn modelId="{DF6B5C02-49FC-48D8-BF61-C71AD32D9EA1}" type="presParOf" srcId="{D82951C0-54E0-4B06-B39A-1B2614931CB4}" destId="{D16FB8D1-7133-4BD1-B912-9B127DDE380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F8433C-B311-414C-84FA-5685616BA8F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BE24F65-E6CD-498E-8742-5869B45C3625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 dirty="0"/>
            <a:t>E-cigarettes are LESS harmful than tobacco to a smoker’s health</a:t>
          </a:r>
        </a:p>
      </dgm:t>
    </dgm:pt>
    <dgm:pt modelId="{3B17F59A-BCB7-46C7-B3F7-53E20AA20CD2}" type="parTrans" cxnId="{DE9BF094-3A49-4832-BB2B-1345FEF7CECB}">
      <dgm:prSet/>
      <dgm:spPr/>
      <dgm:t>
        <a:bodyPr/>
        <a:lstStyle/>
        <a:p>
          <a:endParaRPr lang="en-GB"/>
        </a:p>
      </dgm:t>
    </dgm:pt>
    <dgm:pt modelId="{055C9DC2-32DA-430F-B284-3115019C2F5C}" type="sibTrans" cxnId="{DE9BF094-3A49-4832-BB2B-1345FEF7CECB}">
      <dgm:prSet/>
      <dgm:spPr/>
      <dgm:t>
        <a:bodyPr/>
        <a:lstStyle/>
        <a:p>
          <a:endParaRPr lang="en-GB"/>
        </a:p>
      </dgm:t>
    </dgm:pt>
    <dgm:pt modelId="{B5E40A7E-E5C5-421B-8B33-6052F7E01812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/>
            <a:t>CLIENTS – 53%</a:t>
          </a:r>
        </a:p>
      </dgm:t>
    </dgm:pt>
    <dgm:pt modelId="{FFE9136B-0238-4C38-B112-79451C0D86AC}" type="parTrans" cxnId="{F8248EC4-EA6C-4A5C-8EA8-4A2D9A243730}">
      <dgm:prSet/>
      <dgm:spPr/>
      <dgm:t>
        <a:bodyPr/>
        <a:lstStyle/>
        <a:p>
          <a:endParaRPr lang="en-GB"/>
        </a:p>
      </dgm:t>
    </dgm:pt>
    <dgm:pt modelId="{643E78DB-2BC8-4C2A-AA3A-F6DBAA5B23E5}" type="sibTrans" cxnId="{F8248EC4-EA6C-4A5C-8EA8-4A2D9A243730}">
      <dgm:prSet/>
      <dgm:spPr/>
      <dgm:t>
        <a:bodyPr/>
        <a:lstStyle/>
        <a:p>
          <a:endParaRPr lang="en-GB"/>
        </a:p>
      </dgm:t>
    </dgm:pt>
    <dgm:pt modelId="{B8629931-8D22-4A7E-A322-B78829189E5D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en-GB" dirty="0"/>
        </a:p>
      </dgm:t>
    </dgm:pt>
    <dgm:pt modelId="{01FBC282-A5F9-4D7E-92D2-ACFD7A41B070}" type="parTrans" cxnId="{60F8AD5B-2F64-4235-BD8D-B1A0E731EC51}">
      <dgm:prSet/>
      <dgm:spPr/>
      <dgm:t>
        <a:bodyPr/>
        <a:lstStyle/>
        <a:p>
          <a:endParaRPr lang="en-GB"/>
        </a:p>
      </dgm:t>
    </dgm:pt>
    <dgm:pt modelId="{65F1D778-0026-4315-BCB4-6C70C0D3128A}" type="sibTrans" cxnId="{60F8AD5B-2F64-4235-BD8D-B1A0E731EC51}">
      <dgm:prSet/>
      <dgm:spPr/>
      <dgm:t>
        <a:bodyPr/>
        <a:lstStyle/>
        <a:p>
          <a:endParaRPr lang="en-GB"/>
        </a:p>
      </dgm:t>
    </dgm:pt>
    <dgm:pt modelId="{64DD3EB2-C07C-43B1-B892-18E21152D772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/>
            <a:t>STAFF – 87%</a:t>
          </a:r>
        </a:p>
      </dgm:t>
    </dgm:pt>
    <dgm:pt modelId="{D2B60ABB-80D4-4D39-B865-87ECD65A36F5}" type="parTrans" cxnId="{7734EEC4-DBC3-4906-92B8-7A27F51BB4F1}">
      <dgm:prSet/>
      <dgm:spPr/>
      <dgm:t>
        <a:bodyPr/>
        <a:lstStyle/>
        <a:p>
          <a:endParaRPr lang="en-GB"/>
        </a:p>
      </dgm:t>
    </dgm:pt>
    <dgm:pt modelId="{7653A1F1-E7F7-46D9-8EAB-58B3CCEA2CAE}" type="sibTrans" cxnId="{7734EEC4-DBC3-4906-92B8-7A27F51BB4F1}">
      <dgm:prSet/>
      <dgm:spPr/>
      <dgm:t>
        <a:bodyPr/>
        <a:lstStyle/>
        <a:p>
          <a:endParaRPr lang="en-GB"/>
        </a:p>
      </dgm:t>
    </dgm:pt>
    <dgm:pt modelId="{4456171A-2435-475C-851C-4264FF771DEF}" type="pres">
      <dgm:prSet presAssocID="{0FF8433C-B311-414C-84FA-5685616BA8F8}" presName="Name0" presStyleCnt="0">
        <dgm:presLayoutVars>
          <dgm:dir/>
          <dgm:animLvl val="lvl"/>
          <dgm:resizeHandles val="exact"/>
        </dgm:presLayoutVars>
      </dgm:prSet>
      <dgm:spPr/>
    </dgm:pt>
    <dgm:pt modelId="{5FB5F7D9-463B-49C3-9AAC-FE646C683FB7}" type="pres">
      <dgm:prSet presAssocID="{7BE24F65-E6CD-498E-8742-5869B45C3625}" presName="composite" presStyleCnt="0"/>
      <dgm:spPr/>
    </dgm:pt>
    <dgm:pt modelId="{0B82ECDD-A99C-4A8C-BB2A-0A137D6B029F}" type="pres">
      <dgm:prSet presAssocID="{7BE24F65-E6CD-498E-8742-5869B45C362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09253FF-015F-4892-8140-CF79E285D77D}" type="pres">
      <dgm:prSet presAssocID="{7BE24F65-E6CD-498E-8742-5869B45C3625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60F8AD5B-2F64-4235-BD8D-B1A0E731EC51}" srcId="{7BE24F65-E6CD-498E-8742-5869B45C3625}" destId="{B8629931-8D22-4A7E-A322-B78829189E5D}" srcOrd="1" destOrd="0" parTransId="{01FBC282-A5F9-4D7E-92D2-ACFD7A41B070}" sibTransId="{65F1D778-0026-4315-BCB4-6C70C0D3128A}"/>
    <dgm:cxn modelId="{9790AC84-B911-4CDE-B679-F55622B035B9}" type="presOf" srcId="{0FF8433C-B311-414C-84FA-5685616BA8F8}" destId="{4456171A-2435-475C-851C-4264FF771DEF}" srcOrd="0" destOrd="0" presId="urn:microsoft.com/office/officeart/2005/8/layout/hList1"/>
    <dgm:cxn modelId="{F0E26987-2005-4D02-8132-885DC30959FD}" type="presOf" srcId="{7BE24F65-E6CD-498E-8742-5869B45C3625}" destId="{0B82ECDD-A99C-4A8C-BB2A-0A137D6B029F}" srcOrd="0" destOrd="0" presId="urn:microsoft.com/office/officeart/2005/8/layout/hList1"/>
    <dgm:cxn modelId="{DE9BF094-3A49-4832-BB2B-1345FEF7CECB}" srcId="{0FF8433C-B311-414C-84FA-5685616BA8F8}" destId="{7BE24F65-E6CD-498E-8742-5869B45C3625}" srcOrd="0" destOrd="0" parTransId="{3B17F59A-BCB7-46C7-B3F7-53E20AA20CD2}" sibTransId="{055C9DC2-32DA-430F-B284-3115019C2F5C}"/>
    <dgm:cxn modelId="{C50BBBBB-5326-404D-A660-A6B57298E489}" type="presOf" srcId="{64DD3EB2-C07C-43B1-B892-18E21152D772}" destId="{B09253FF-015F-4892-8140-CF79E285D77D}" srcOrd="0" destOrd="2" presId="urn:microsoft.com/office/officeart/2005/8/layout/hList1"/>
    <dgm:cxn modelId="{F8248EC4-EA6C-4A5C-8EA8-4A2D9A243730}" srcId="{7BE24F65-E6CD-498E-8742-5869B45C3625}" destId="{B5E40A7E-E5C5-421B-8B33-6052F7E01812}" srcOrd="0" destOrd="0" parTransId="{FFE9136B-0238-4C38-B112-79451C0D86AC}" sibTransId="{643E78DB-2BC8-4C2A-AA3A-F6DBAA5B23E5}"/>
    <dgm:cxn modelId="{7734EEC4-DBC3-4906-92B8-7A27F51BB4F1}" srcId="{7BE24F65-E6CD-498E-8742-5869B45C3625}" destId="{64DD3EB2-C07C-43B1-B892-18E21152D772}" srcOrd="2" destOrd="0" parTransId="{D2B60ABB-80D4-4D39-B865-87ECD65A36F5}" sibTransId="{7653A1F1-E7F7-46D9-8EAB-58B3CCEA2CAE}"/>
    <dgm:cxn modelId="{BB6A5DC5-1B79-4BDC-8519-6A4CD385FCA7}" type="presOf" srcId="{B8629931-8D22-4A7E-A322-B78829189E5D}" destId="{B09253FF-015F-4892-8140-CF79E285D77D}" srcOrd="0" destOrd="1" presId="urn:microsoft.com/office/officeart/2005/8/layout/hList1"/>
    <dgm:cxn modelId="{AEABAAF3-C9C7-466A-A138-AF5E4FC0AC3B}" type="presOf" srcId="{B5E40A7E-E5C5-421B-8B33-6052F7E01812}" destId="{B09253FF-015F-4892-8140-CF79E285D77D}" srcOrd="0" destOrd="0" presId="urn:microsoft.com/office/officeart/2005/8/layout/hList1"/>
    <dgm:cxn modelId="{90E426F6-481E-4F3C-9AC4-29E7FEA365E0}" type="presParOf" srcId="{4456171A-2435-475C-851C-4264FF771DEF}" destId="{5FB5F7D9-463B-49C3-9AAC-FE646C683FB7}" srcOrd="0" destOrd="0" presId="urn:microsoft.com/office/officeart/2005/8/layout/hList1"/>
    <dgm:cxn modelId="{5E5A062B-4C1E-4EFD-BE03-E1AF0F5F524E}" type="presParOf" srcId="{5FB5F7D9-463B-49C3-9AAC-FE646C683FB7}" destId="{0B82ECDD-A99C-4A8C-BB2A-0A137D6B029F}" srcOrd="0" destOrd="0" presId="urn:microsoft.com/office/officeart/2005/8/layout/hList1"/>
    <dgm:cxn modelId="{A3468D54-0168-43F4-A048-250717D7ED5B}" type="presParOf" srcId="{5FB5F7D9-463B-49C3-9AAC-FE646C683FB7}" destId="{B09253FF-015F-4892-8140-CF79E285D77D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580433-672D-446C-AE5F-5D3F52D0FCFA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2951227-20C5-42E3-9200-FAB0FD4E8C0C}">
      <dgm:prSet phldrT="[Text]"/>
      <dgm:spPr/>
      <dgm:t>
        <a:bodyPr/>
        <a:lstStyle/>
        <a:p>
          <a:r>
            <a:rPr lang="en-GB" dirty="0"/>
            <a:t>Aug ‘14 – Dec ‘18</a:t>
          </a:r>
        </a:p>
      </dgm:t>
    </dgm:pt>
    <dgm:pt modelId="{FDD66F76-8A41-48AF-A9DB-BD2D20F113F5}" type="parTrans" cxnId="{493A9F12-2440-4E84-92E7-591606AA866F}">
      <dgm:prSet/>
      <dgm:spPr/>
      <dgm:t>
        <a:bodyPr/>
        <a:lstStyle/>
        <a:p>
          <a:endParaRPr lang="en-GB"/>
        </a:p>
      </dgm:t>
    </dgm:pt>
    <dgm:pt modelId="{AC4903FC-E318-480F-B854-CE656A6AD225}" type="sibTrans" cxnId="{493A9F12-2440-4E84-92E7-591606AA866F}">
      <dgm:prSet/>
      <dgm:spPr/>
      <dgm:t>
        <a:bodyPr/>
        <a:lstStyle/>
        <a:p>
          <a:endParaRPr lang="en-GB"/>
        </a:p>
      </dgm:t>
    </dgm:pt>
    <dgm:pt modelId="{380ACA7E-0242-4F46-AEFE-56B37B8E1490}">
      <dgm:prSet phldrT="[Text]"/>
      <dgm:spPr/>
      <dgm:t>
        <a:bodyPr/>
        <a:lstStyle/>
        <a:p>
          <a:r>
            <a:rPr lang="en-GB" dirty="0"/>
            <a:t>½ day drop in</a:t>
          </a:r>
        </a:p>
      </dgm:t>
    </dgm:pt>
    <dgm:pt modelId="{D6997620-A1FD-48F8-997B-95CE491D6EFE}" type="parTrans" cxnId="{C263161D-8833-43CD-9925-8A33C20050FF}">
      <dgm:prSet/>
      <dgm:spPr/>
      <dgm:t>
        <a:bodyPr/>
        <a:lstStyle/>
        <a:p>
          <a:endParaRPr lang="en-GB"/>
        </a:p>
      </dgm:t>
    </dgm:pt>
    <dgm:pt modelId="{328CC55F-3AA8-4A7D-A2EE-979B7FC16744}" type="sibTrans" cxnId="{C263161D-8833-43CD-9925-8A33C20050FF}">
      <dgm:prSet/>
      <dgm:spPr/>
      <dgm:t>
        <a:bodyPr/>
        <a:lstStyle/>
        <a:p>
          <a:endParaRPr lang="en-GB"/>
        </a:p>
      </dgm:t>
    </dgm:pt>
    <dgm:pt modelId="{04EAB3D2-4C34-4762-9777-B2A9485BA0BF}">
      <dgm:prSet phldrT="[Text]"/>
      <dgm:spPr/>
      <dgm:t>
        <a:bodyPr/>
        <a:lstStyle/>
        <a:p>
          <a:r>
            <a:rPr lang="en-GB" dirty="0"/>
            <a:t>Free disposable e-cigarette from Oct ’16</a:t>
          </a:r>
        </a:p>
      </dgm:t>
    </dgm:pt>
    <dgm:pt modelId="{870527BF-6996-4D7E-A0DD-4A2B49C88286}" type="parTrans" cxnId="{23BE36F3-84F1-4F54-B45E-68F82B8735A8}">
      <dgm:prSet/>
      <dgm:spPr/>
      <dgm:t>
        <a:bodyPr/>
        <a:lstStyle/>
        <a:p>
          <a:endParaRPr lang="en-GB"/>
        </a:p>
      </dgm:t>
    </dgm:pt>
    <dgm:pt modelId="{3A1B4B29-3B47-4A60-8A8A-7DB9FA1292D6}" type="sibTrans" cxnId="{23BE36F3-84F1-4F54-B45E-68F82B8735A8}">
      <dgm:prSet/>
      <dgm:spPr/>
      <dgm:t>
        <a:bodyPr/>
        <a:lstStyle/>
        <a:p>
          <a:endParaRPr lang="en-GB"/>
        </a:p>
      </dgm:t>
    </dgm:pt>
    <dgm:pt modelId="{34A81630-11BC-4439-A582-46BA40DCC6C7}">
      <dgm:prSet phldrT="[Text]"/>
      <dgm:spPr/>
      <dgm:t>
        <a:bodyPr/>
        <a:lstStyle/>
        <a:p>
          <a:r>
            <a:rPr lang="en-GB" dirty="0"/>
            <a:t>Jan ‘19-Oct ‘19</a:t>
          </a:r>
        </a:p>
      </dgm:t>
    </dgm:pt>
    <dgm:pt modelId="{7333C6EA-9E60-4B86-95F2-07335496527B}" type="parTrans" cxnId="{83A82D35-DCA2-4CA9-9689-6F99CAA75C10}">
      <dgm:prSet/>
      <dgm:spPr/>
      <dgm:t>
        <a:bodyPr/>
        <a:lstStyle/>
        <a:p>
          <a:endParaRPr lang="en-GB"/>
        </a:p>
      </dgm:t>
    </dgm:pt>
    <dgm:pt modelId="{502DB7DE-1C1A-4236-9D5C-8A638273771D}" type="sibTrans" cxnId="{83A82D35-DCA2-4CA9-9689-6F99CAA75C10}">
      <dgm:prSet/>
      <dgm:spPr/>
      <dgm:t>
        <a:bodyPr/>
        <a:lstStyle/>
        <a:p>
          <a:endParaRPr lang="en-GB"/>
        </a:p>
      </dgm:t>
    </dgm:pt>
    <dgm:pt modelId="{72F296A2-D1D7-4E1F-90C8-454ADDD44E9A}">
      <dgm:prSet phldrT="[Text]"/>
      <dgm:spPr/>
      <dgm:t>
        <a:bodyPr/>
        <a:lstStyle/>
        <a:p>
          <a:r>
            <a:rPr lang="en-GB" dirty="0"/>
            <a:t>5 days a week</a:t>
          </a:r>
        </a:p>
      </dgm:t>
    </dgm:pt>
    <dgm:pt modelId="{C90E06D6-66F9-49BD-BAA1-768EDD067000}" type="parTrans" cxnId="{2E32A639-F7F1-4E80-A396-C19395F0B9D2}">
      <dgm:prSet/>
      <dgm:spPr/>
      <dgm:t>
        <a:bodyPr/>
        <a:lstStyle/>
        <a:p>
          <a:endParaRPr lang="en-GB"/>
        </a:p>
      </dgm:t>
    </dgm:pt>
    <dgm:pt modelId="{526517C0-C2FD-4EE5-8FC8-D8BF68DDBBFD}" type="sibTrans" cxnId="{2E32A639-F7F1-4E80-A396-C19395F0B9D2}">
      <dgm:prSet/>
      <dgm:spPr/>
      <dgm:t>
        <a:bodyPr/>
        <a:lstStyle/>
        <a:p>
          <a:endParaRPr lang="en-GB"/>
        </a:p>
      </dgm:t>
    </dgm:pt>
    <dgm:pt modelId="{9E646C95-1DFA-43EC-BE60-41A9D010B589}">
      <dgm:prSet phldrT="[Text]"/>
      <dgm:spPr/>
      <dgm:t>
        <a:bodyPr/>
        <a:lstStyle/>
        <a:p>
          <a:r>
            <a:rPr lang="en-GB" dirty="0"/>
            <a:t>Up to 12 sessions</a:t>
          </a:r>
        </a:p>
      </dgm:t>
    </dgm:pt>
    <dgm:pt modelId="{3E8221BD-17B8-440E-A5BF-3638A665125C}" type="parTrans" cxnId="{EF30CF66-3C8A-46F9-8E91-BFC759577299}">
      <dgm:prSet/>
      <dgm:spPr/>
      <dgm:t>
        <a:bodyPr/>
        <a:lstStyle/>
        <a:p>
          <a:endParaRPr lang="en-GB"/>
        </a:p>
      </dgm:t>
    </dgm:pt>
    <dgm:pt modelId="{D2B77260-CD76-42F6-A5F9-8C793478D024}" type="sibTrans" cxnId="{EF30CF66-3C8A-46F9-8E91-BFC759577299}">
      <dgm:prSet/>
      <dgm:spPr/>
      <dgm:t>
        <a:bodyPr/>
        <a:lstStyle/>
        <a:p>
          <a:endParaRPr lang="en-GB"/>
        </a:p>
      </dgm:t>
    </dgm:pt>
    <dgm:pt modelId="{5FF5C8F8-684F-4FCF-960F-818BC5BBF77E}">
      <dgm:prSet phldrT="[Text]"/>
      <dgm:spPr/>
      <dgm:t>
        <a:bodyPr/>
        <a:lstStyle/>
        <a:p>
          <a:r>
            <a:rPr lang="en-GB" dirty="0"/>
            <a:t>Up to 6 sessions</a:t>
          </a:r>
        </a:p>
      </dgm:t>
    </dgm:pt>
    <dgm:pt modelId="{D490EFF7-8A49-423E-97F5-D01BAD8B4CA7}" type="parTrans" cxnId="{0FC29D12-A3A7-420C-B941-0F51DC1BDF11}">
      <dgm:prSet/>
      <dgm:spPr/>
      <dgm:t>
        <a:bodyPr/>
        <a:lstStyle/>
        <a:p>
          <a:endParaRPr lang="en-GB"/>
        </a:p>
      </dgm:t>
    </dgm:pt>
    <dgm:pt modelId="{84BA11B5-69F3-42A5-9E7A-0DD5C608BD5F}" type="sibTrans" cxnId="{0FC29D12-A3A7-420C-B941-0F51DC1BDF11}">
      <dgm:prSet/>
      <dgm:spPr/>
      <dgm:t>
        <a:bodyPr/>
        <a:lstStyle/>
        <a:p>
          <a:endParaRPr lang="en-GB"/>
        </a:p>
      </dgm:t>
    </dgm:pt>
    <dgm:pt modelId="{FF37F45B-E55D-4048-B373-4EB82950AC2C}">
      <dgm:prSet phldrT="[Text]"/>
      <dgm:spPr/>
      <dgm:t>
        <a:bodyPr/>
        <a:lstStyle/>
        <a:p>
          <a:r>
            <a:rPr lang="en-GB" dirty="0"/>
            <a:t>NRT, varenicline, behavioural support</a:t>
          </a:r>
        </a:p>
      </dgm:t>
    </dgm:pt>
    <dgm:pt modelId="{3121B57C-5D7F-49F0-BACE-7EC068B968A1}" type="parTrans" cxnId="{FE8D13E5-869B-40D4-941D-15DAB45E1974}">
      <dgm:prSet/>
      <dgm:spPr/>
      <dgm:t>
        <a:bodyPr/>
        <a:lstStyle/>
        <a:p>
          <a:endParaRPr lang="en-GB"/>
        </a:p>
      </dgm:t>
    </dgm:pt>
    <dgm:pt modelId="{54279FF1-DAD7-408B-9F2B-28241531DEB5}" type="sibTrans" cxnId="{FE8D13E5-869B-40D4-941D-15DAB45E1974}">
      <dgm:prSet/>
      <dgm:spPr/>
      <dgm:t>
        <a:bodyPr/>
        <a:lstStyle/>
        <a:p>
          <a:endParaRPr lang="en-GB"/>
        </a:p>
      </dgm:t>
    </dgm:pt>
    <dgm:pt modelId="{1E12EBD3-9A6B-44D3-B37F-E7FAD3AEC8B4}">
      <dgm:prSet phldrT="[Text]"/>
      <dgm:spPr/>
      <dgm:t>
        <a:bodyPr/>
        <a:lstStyle/>
        <a:p>
          <a:endParaRPr lang="en-GB" dirty="0"/>
        </a:p>
      </dgm:t>
    </dgm:pt>
    <dgm:pt modelId="{C6E0B0B9-7CD9-4BD9-814D-7FFF81703898}" type="parTrans" cxnId="{AF7A6ED7-BAD5-41BF-8486-790B324861D8}">
      <dgm:prSet/>
      <dgm:spPr/>
      <dgm:t>
        <a:bodyPr/>
        <a:lstStyle/>
        <a:p>
          <a:endParaRPr lang="en-GB"/>
        </a:p>
      </dgm:t>
    </dgm:pt>
    <dgm:pt modelId="{3553B29D-F08D-46A6-8C4F-B91FD2049B50}" type="sibTrans" cxnId="{AF7A6ED7-BAD5-41BF-8486-790B324861D8}">
      <dgm:prSet/>
      <dgm:spPr/>
      <dgm:t>
        <a:bodyPr/>
        <a:lstStyle/>
        <a:p>
          <a:endParaRPr lang="en-GB"/>
        </a:p>
      </dgm:t>
    </dgm:pt>
    <dgm:pt modelId="{AD516BC3-5E5A-41A3-BD6D-7596103BB32E}">
      <dgm:prSet phldrT="[Text]"/>
      <dgm:spPr/>
      <dgm:t>
        <a:bodyPr/>
        <a:lstStyle/>
        <a:p>
          <a:r>
            <a:rPr lang="en-GB" dirty="0"/>
            <a:t>NRT, varenicline, behavioural support</a:t>
          </a:r>
        </a:p>
      </dgm:t>
    </dgm:pt>
    <dgm:pt modelId="{FB29CEDF-9454-4FE0-AE0B-49DC56351FDE}" type="parTrans" cxnId="{88691C76-A6BA-4604-B2FD-D37EA8F5022C}">
      <dgm:prSet/>
      <dgm:spPr/>
      <dgm:t>
        <a:bodyPr/>
        <a:lstStyle/>
        <a:p>
          <a:endParaRPr lang="en-GB"/>
        </a:p>
      </dgm:t>
    </dgm:pt>
    <dgm:pt modelId="{9DB59811-A54B-4AF2-B095-746D0B404086}" type="sibTrans" cxnId="{88691C76-A6BA-4604-B2FD-D37EA8F5022C}">
      <dgm:prSet/>
      <dgm:spPr/>
      <dgm:t>
        <a:bodyPr/>
        <a:lstStyle/>
        <a:p>
          <a:endParaRPr lang="en-GB"/>
        </a:p>
      </dgm:t>
    </dgm:pt>
    <dgm:pt modelId="{F7BA0CEE-361D-4AD8-BA29-1479858A407E}">
      <dgm:prSet phldrT="[Text]"/>
      <dgm:spPr/>
      <dgm:t>
        <a:bodyPr/>
        <a:lstStyle/>
        <a:p>
          <a:r>
            <a:rPr lang="en-GB" dirty="0"/>
            <a:t>Wider range of e-cigarettes</a:t>
          </a:r>
        </a:p>
      </dgm:t>
    </dgm:pt>
    <dgm:pt modelId="{D3602AB6-FF8D-4F25-94D4-3ED331DAFD74}" type="parTrans" cxnId="{8E425384-7649-485C-8324-55005ECE452C}">
      <dgm:prSet/>
      <dgm:spPr/>
      <dgm:t>
        <a:bodyPr/>
        <a:lstStyle/>
        <a:p>
          <a:endParaRPr lang="en-GB"/>
        </a:p>
      </dgm:t>
    </dgm:pt>
    <dgm:pt modelId="{F94F02FC-8CCB-43B0-8E76-672F87EDA0A7}" type="sibTrans" cxnId="{8E425384-7649-485C-8324-55005ECE452C}">
      <dgm:prSet/>
      <dgm:spPr/>
      <dgm:t>
        <a:bodyPr/>
        <a:lstStyle/>
        <a:p>
          <a:endParaRPr lang="en-GB"/>
        </a:p>
      </dgm:t>
    </dgm:pt>
    <dgm:pt modelId="{F90DE9C8-453F-4950-BA7D-1838F8CD07BF}">
      <dgm:prSet phldrT="[Text]"/>
      <dgm:spPr/>
      <dgm:t>
        <a:bodyPr/>
        <a:lstStyle/>
        <a:p>
          <a:endParaRPr lang="en-GB" dirty="0"/>
        </a:p>
      </dgm:t>
    </dgm:pt>
    <dgm:pt modelId="{02EC18C4-E449-4FC7-B2F3-A8E1532A130D}" type="parTrans" cxnId="{69B822EC-E9D6-4030-832A-154A0A282AC3}">
      <dgm:prSet/>
      <dgm:spPr/>
      <dgm:t>
        <a:bodyPr/>
        <a:lstStyle/>
        <a:p>
          <a:endParaRPr lang="en-GB"/>
        </a:p>
      </dgm:t>
    </dgm:pt>
    <dgm:pt modelId="{E01233A5-7AC7-4D99-A8EC-99945045A4AA}" type="sibTrans" cxnId="{69B822EC-E9D6-4030-832A-154A0A282AC3}">
      <dgm:prSet/>
      <dgm:spPr/>
      <dgm:t>
        <a:bodyPr/>
        <a:lstStyle/>
        <a:p>
          <a:endParaRPr lang="en-GB"/>
        </a:p>
      </dgm:t>
    </dgm:pt>
    <dgm:pt modelId="{58CD59CA-C3DA-4FE7-B6D0-C4D4F5B764DF}">
      <dgm:prSet phldrT="[Text]"/>
      <dgm:spPr/>
      <dgm:t>
        <a:bodyPr/>
        <a:lstStyle/>
        <a:p>
          <a:r>
            <a:rPr lang="en-GB" dirty="0"/>
            <a:t>Substance use worker </a:t>
          </a:r>
        </a:p>
      </dgm:t>
    </dgm:pt>
    <dgm:pt modelId="{AD008A99-FFEA-4E5E-920F-F7CBE7F6BD7C}" type="parTrans" cxnId="{B480A6AA-2A32-4FEC-8273-68E7E4E9A0D1}">
      <dgm:prSet/>
      <dgm:spPr/>
      <dgm:t>
        <a:bodyPr/>
        <a:lstStyle/>
        <a:p>
          <a:endParaRPr lang="en-GB"/>
        </a:p>
      </dgm:t>
    </dgm:pt>
    <dgm:pt modelId="{BD2E8C8C-3D7E-4A52-930C-D7DE438DD67A}" type="sibTrans" cxnId="{B480A6AA-2A32-4FEC-8273-68E7E4E9A0D1}">
      <dgm:prSet/>
      <dgm:spPr/>
      <dgm:t>
        <a:bodyPr/>
        <a:lstStyle/>
        <a:p>
          <a:endParaRPr lang="en-GB"/>
        </a:p>
      </dgm:t>
    </dgm:pt>
    <dgm:pt modelId="{E9EB0E37-8164-45EB-9DFD-9D69A5F9FD3A}">
      <dgm:prSet phldrT="[Text]"/>
      <dgm:spPr/>
      <dgm:t>
        <a:bodyPr/>
        <a:lstStyle/>
        <a:p>
          <a:r>
            <a:rPr lang="en-GB" dirty="0"/>
            <a:t>Mental health occupational therapist</a:t>
          </a:r>
        </a:p>
      </dgm:t>
    </dgm:pt>
    <dgm:pt modelId="{A3ABE48C-A00C-436A-8467-BBA4C99D192A}" type="parTrans" cxnId="{863E615C-7C99-42C6-87F6-4847E28ABB3B}">
      <dgm:prSet/>
      <dgm:spPr/>
      <dgm:t>
        <a:bodyPr/>
        <a:lstStyle/>
        <a:p>
          <a:endParaRPr lang="en-GB"/>
        </a:p>
      </dgm:t>
    </dgm:pt>
    <dgm:pt modelId="{D80CB54E-517B-4998-98FF-B18DF8DA90BA}" type="sibTrans" cxnId="{863E615C-7C99-42C6-87F6-4847E28ABB3B}">
      <dgm:prSet/>
      <dgm:spPr/>
      <dgm:t>
        <a:bodyPr/>
        <a:lstStyle/>
        <a:p>
          <a:endParaRPr lang="en-GB"/>
        </a:p>
      </dgm:t>
    </dgm:pt>
    <dgm:pt modelId="{40B62267-0044-4864-96F1-6B484FDA7B21}">
      <dgm:prSet phldrT="[Text]"/>
      <dgm:spPr/>
      <dgm:t>
        <a:bodyPr/>
        <a:lstStyle/>
        <a:p>
          <a:r>
            <a:rPr lang="en-GB" dirty="0"/>
            <a:t>Funded by </a:t>
          </a:r>
          <a:r>
            <a:rPr lang="en-GB" dirty="0" err="1"/>
            <a:t>SLaM</a:t>
          </a:r>
          <a:r>
            <a:rPr lang="en-GB" dirty="0"/>
            <a:t> </a:t>
          </a:r>
        </a:p>
      </dgm:t>
    </dgm:pt>
    <dgm:pt modelId="{B431C449-A8F9-4F44-8A78-8345C1DDEB3D}" type="parTrans" cxnId="{5B22CB2D-72F1-469C-9A5F-2631B9191472}">
      <dgm:prSet/>
      <dgm:spPr/>
      <dgm:t>
        <a:bodyPr/>
        <a:lstStyle/>
        <a:p>
          <a:endParaRPr lang="en-GB"/>
        </a:p>
      </dgm:t>
    </dgm:pt>
    <dgm:pt modelId="{C930BB2D-565F-4325-974F-EB9379A041DF}" type="sibTrans" cxnId="{5B22CB2D-72F1-469C-9A5F-2631B9191472}">
      <dgm:prSet/>
      <dgm:spPr/>
      <dgm:t>
        <a:bodyPr/>
        <a:lstStyle/>
        <a:p>
          <a:endParaRPr lang="en-GB"/>
        </a:p>
      </dgm:t>
    </dgm:pt>
    <dgm:pt modelId="{CD58CD0F-EF4D-46B9-B860-3BC6319B934C}">
      <dgm:prSet phldrT="[Text]"/>
      <dgm:spPr/>
      <dgm:t>
        <a:bodyPr/>
        <a:lstStyle/>
        <a:p>
          <a:endParaRPr lang="en-GB" dirty="0"/>
        </a:p>
      </dgm:t>
    </dgm:pt>
    <dgm:pt modelId="{1820513E-2167-4D8B-B603-85CAA483EB52}" type="parTrans" cxnId="{292FD23A-AE5A-42E9-984E-61351CA94AE2}">
      <dgm:prSet/>
      <dgm:spPr/>
      <dgm:t>
        <a:bodyPr/>
        <a:lstStyle/>
        <a:p>
          <a:endParaRPr lang="en-GB"/>
        </a:p>
      </dgm:t>
    </dgm:pt>
    <dgm:pt modelId="{9783AE94-C91F-4628-AF4C-3F4B419B09AF}" type="sibTrans" cxnId="{292FD23A-AE5A-42E9-984E-61351CA94AE2}">
      <dgm:prSet/>
      <dgm:spPr/>
      <dgm:t>
        <a:bodyPr/>
        <a:lstStyle/>
        <a:p>
          <a:endParaRPr lang="en-GB"/>
        </a:p>
      </dgm:t>
    </dgm:pt>
    <dgm:pt modelId="{099FDC70-ADD2-41E2-B36B-89838A5E7E7B}">
      <dgm:prSet phldrT="[Text]"/>
      <dgm:spPr/>
      <dgm:t>
        <a:bodyPr/>
        <a:lstStyle/>
        <a:p>
          <a:r>
            <a:rPr lang="en-GB" dirty="0"/>
            <a:t>Supported by a grant from Cancer Research UK   </a:t>
          </a:r>
        </a:p>
      </dgm:t>
    </dgm:pt>
    <dgm:pt modelId="{B9205DE1-80C5-4AB5-ABE0-89C2452B837F}" type="parTrans" cxnId="{1FA83ACE-E42A-4F65-99FA-0DF6C3CF8E1B}">
      <dgm:prSet/>
      <dgm:spPr/>
      <dgm:t>
        <a:bodyPr/>
        <a:lstStyle/>
        <a:p>
          <a:endParaRPr lang="en-GB"/>
        </a:p>
      </dgm:t>
    </dgm:pt>
    <dgm:pt modelId="{96361458-5932-4422-AE83-775B931FCACF}" type="sibTrans" cxnId="{1FA83ACE-E42A-4F65-99FA-0DF6C3CF8E1B}">
      <dgm:prSet/>
      <dgm:spPr/>
      <dgm:t>
        <a:bodyPr/>
        <a:lstStyle/>
        <a:p>
          <a:endParaRPr lang="en-GB"/>
        </a:p>
      </dgm:t>
    </dgm:pt>
    <dgm:pt modelId="{48320C36-EDA5-492F-9F08-A2BE20EB9D46}">
      <dgm:prSet phldrT="[Text]"/>
      <dgm:spPr/>
      <dgm:t>
        <a:bodyPr/>
        <a:lstStyle/>
        <a:p>
          <a:endParaRPr lang="en-GB" dirty="0"/>
        </a:p>
      </dgm:t>
    </dgm:pt>
    <dgm:pt modelId="{FD97124A-05BF-4771-9FF4-8452C084DCE2}" type="parTrans" cxnId="{D249C466-8175-4D0D-B04E-9F7A0F8D07CA}">
      <dgm:prSet/>
      <dgm:spPr/>
      <dgm:t>
        <a:bodyPr/>
        <a:lstStyle/>
        <a:p>
          <a:endParaRPr lang="en-GB"/>
        </a:p>
      </dgm:t>
    </dgm:pt>
    <dgm:pt modelId="{A3971921-9BC5-43D5-869C-F12814EC56D6}" type="sibTrans" cxnId="{D249C466-8175-4D0D-B04E-9F7A0F8D07CA}">
      <dgm:prSet/>
      <dgm:spPr/>
      <dgm:t>
        <a:bodyPr/>
        <a:lstStyle/>
        <a:p>
          <a:endParaRPr lang="en-GB"/>
        </a:p>
      </dgm:t>
    </dgm:pt>
    <dgm:pt modelId="{58454A70-898A-43D6-82A7-197CDC33FCA7}">
      <dgm:prSet phldrT="[Text]"/>
      <dgm:spPr/>
      <dgm:t>
        <a:bodyPr/>
        <a:lstStyle/>
        <a:p>
          <a:endParaRPr lang="en-GB" dirty="0"/>
        </a:p>
      </dgm:t>
    </dgm:pt>
    <dgm:pt modelId="{14D966D5-8C02-4167-A34D-40AE1FA013B3}" type="parTrans" cxnId="{8ACBD017-1892-49F9-BD39-FD4BD49EBC55}">
      <dgm:prSet/>
      <dgm:spPr/>
      <dgm:t>
        <a:bodyPr/>
        <a:lstStyle/>
        <a:p>
          <a:endParaRPr lang="en-GB"/>
        </a:p>
      </dgm:t>
    </dgm:pt>
    <dgm:pt modelId="{60FBB76A-88F7-4EBD-88B5-096A049D7A3F}" type="sibTrans" cxnId="{8ACBD017-1892-49F9-BD39-FD4BD49EBC55}">
      <dgm:prSet/>
      <dgm:spPr/>
      <dgm:t>
        <a:bodyPr/>
        <a:lstStyle/>
        <a:p>
          <a:endParaRPr lang="en-GB"/>
        </a:p>
      </dgm:t>
    </dgm:pt>
    <dgm:pt modelId="{61AB7ED9-AEF8-4608-A415-7BD380B41DAD}" type="pres">
      <dgm:prSet presAssocID="{C0580433-672D-446C-AE5F-5D3F52D0FCFA}" presName="Name0" presStyleCnt="0">
        <dgm:presLayoutVars>
          <dgm:dir/>
          <dgm:animLvl val="lvl"/>
          <dgm:resizeHandles val="exact"/>
        </dgm:presLayoutVars>
      </dgm:prSet>
      <dgm:spPr/>
    </dgm:pt>
    <dgm:pt modelId="{CB32A2D3-8ECA-4296-9711-553DF7398D11}" type="pres">
      <dgm:prSet presAssocID="{C2951227-20C5-42E3-9200-FAB0FD4E8C0C}" presName="composite" presStyleCnt="0"/>
      <dgm:spPr/>
    </dgm:pt>
    <dgm:pt modelId="{DF311237-0633-4D32-9C34-65191E63B7FA}" type="pres">
      <dgm:prSet presAssocID="{C2951227-20C5-42E3-9200-FAB0FD4E8C0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B048CBE-BA6D-498A-B765-BD4A92C88AB7}" type="pres">
      <dgm:prSet presAssocID="{C2951227-20C5-42E3-9200-FAB0FD4E8C0C}" presName="desTx" presStyleLbl="alignAccFollowNode1" presStyleIdx="0" presStyleCnt="2">
        <dgm:presLayoutVars>
          <dgm:bulletEnabled val="1"/>
        </dgm:presLayoutVars>
      </dgm:prSet>
      <dgm:spPr/>
    </dgm:pt>
    <dgm:pt modelId="{38FEA8D8-B2A9-4E18-BFB4-BDA4E7405A97}" type="pres">
      <dgm:prSet presAssocID="{AC4903FC-E318-480F-B854-CE656A6AD225}" presName="space" presStyleCnt="0"/>
      <dgm:spPr/>
    </dgm:pt>
    <dgm:pt modelId="{A1B7237C-0D57-4713-ADEF-9763B6537D9E}" type="pres">
      <dgm:prSet presAssocID="{34A81630-11BC-4439-A582-46BA40DCC6C7}" presName="composite" presStyleCnt="0"/>
      <dgm:spPr/>
    </dgm:pt>
    <dgm:pt modelId="{55861977-CE49-4E56-B994-D2C62484F51A}" type="pres">
      <dgm:prSet presAssocID="{34A81630-11BC-4439-A582-46BA40DCC6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2A86674-458B-483A-9F6D-69B34E76D492}" type="pres">
      <dgm:prSet presAssocID="{34A81630-11BC-4439-A582-46BA40DCC6C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170A406-5093-416B-8766-4C1C1FD8A929}" type="presOf" srcId="{40B62267-0044-4864-96F1-6B484FDA7B21}" destId="{FB048CBE-BA6D-498A-B765-BD4A92C88AB7}" srcOrd="0" destOrd="7" presId="urn:microsoft.com/office/officeart/2005/8/layout/hList1"/>
    <dgm:cxn modelId="{0FC29D12-A3A7-420C-B941-0F51DC1BDF11}" srcId="{C2951227-20C5-42E3-9200-FAB0FD4E8C0C}" destId="{5FF5C8F8-684F-4FCF-960F-818BC5BBF77E}" srcOrd="1" destOrd="0" parTransId="{D490EFF7-8A49-423E-97F5-D01BAD8B4CA7}" sibTransId="{84BA11B5-69F3-42A5-9E7A-0DD5C608BD5F}"/>
    <dgm:cxn modelId="{493A9F12-2440-4E84-92E7-591606AA866F}" srcId="{C0580433-672D-446C-AE5F-5D3F52D0FCFA}" destId="{C2951227-20C5-42E3-9200-FAB0FD4E8C0C}" srcOrd="0" destOrd="0" parTransId="{FDD66F76-8A41-48AF-A9DB-BD2D20F113F5}" sibTransId="{AC4903FC-E318-480F-B854-CE656A6AD225}"/>
    <dgm:cxn modelId="{A8BFAE16-166C-4EA8-83FA-3B5F784ED0A0}" type="presOf" srcId="{AD516BC3-5E5A-41A3-BD6D-7596103BB32E}" destId="{E2A86674-458B-483A-9F6D-69B34E76D492}" srcOrd="0" destOrd="2" presId="urn:microsoft.com/office/officeart/2005/8/layout/hList1"/>
    <dgm:cxn modelId="{8ACBD017-1892-49F9-BD39-FD4BD49EBC55}" srcId="{34A81630-11BC-4439-A582-46BA40DCC6C7}" destId="{58454A70-898A-43D6-82A7-197CDC33FCA7}" srcOrd="7" destOrd="0" parTransId="{14D966D5-8C02-4167-A34D-40AE1FA013B3}" sibTransId="{60FBB76A-88F7-4EBD-88B5-096A049D7A3F}"/>
    <dgm:cxn modelId="{C263161D-8833-43CD-9925-8A33C20050FF}" srcId="{C2951227-20C5-42E3-9200-FAB0FD4E8C0C}" destId="{380ACA7E-0242-4F46-AEFE-56B37B8E1490}" srcOrd="0" destOrd="0" parTransId="{D6997620-A1FD-48F8-997B-95CE491D6EFE}" sibTransId="{328CC55F-3AA8-4A7D-A2EE-979B7FC16744}"/>
    <dgm:cxn modelId="{7513FF28-00D0-4C22-B23A-2E9703FD1773}" type="presOf" srcId="{72F296A2-D1D7-4E1F-90C8-454ADDD44E9A}" destId="{E2A86674-458B-483A-9F6D-69B34E76D492}" srcOrd="0" destOrd="0" presId="urn:microsoft.com/office/officeart/2005/8/layout/hList1"/>
    <dgm:cxn modelId="{5B22CB2D-72F1-469C-9A5F-2631B9191472}" srcId="{C2951227-20C5-42E3-9200-FAB0FD4E8C0C}" destId="{40B62267-0044-4864-96F1-6B484FDA7B21}" srcOrd="7" destOrd="0" parTransId="{B431C449-A8F9-4F44-8A78-8345C1DDEB3D}" sibTransId="{C930BB2D-565F-4325-974F-EB9379A041DF}"/>
    <dgm:cxn modelId="{83A82D35-DCA2-4CA9-9689-6F99CAA75C10}" srcId="{C0580433-672D-446C-AE5F-5D3F52D0FCFA}" destId="{34A81630-11BC-4439-A582-46BA40DCC6C7}" srcOrd="1" destOrd="0" parTransId="{7333C6EA-9E60-4B86-95F2-07335496527B}" sibTransId="{502DB7DE-1C1A-4236-9D5C-8A638273771D}"/>
    <dgm:cxn modelId="{2E32A639-F7F1-4E80-A396-C19395F0B9D2}" srcId="{34A81630-11BC-4439-A582-46BA40DCC6C7}" destId="{72F296A2-D1D7-4E1F-90C8-454ADDD44E9A}" srcOrd="0" destOrd="0" parTransId="{C90E06D6-66F9-49BD-BAA1-768EDD067000}" sibTransId="{526517C0-C2FD-4EE5-8FC8-D8BF68DDBBFD}"/>
    <dgm:cxn modelId="{292FD23A-AE5A-42E9-984E-61351CA94AE2}" srcId="{C2951227-20C5-42E3-9200-FAB0FD4E8C0C}" destId="{CD58CD0F-EF4D-46B9-B860-3BC6319B934C}" srcOrd="6" destOrd="0" parTransId="{1820513E-2167-4D8B-B603-85CAA483EB52}" sibTransId="{9783AE94-C91F-4628-AF4C-3F4B419B09AF}"/>
    <dgm:cxn modelId="{863E615C-7C99-42C6-87F6-4847E28ABB3B}" srcId="{34A81630-11BC-4439-A582-46BA40DCC6C7}" destId="{E9EB0E37-8164-45EB-9DFD-9D69A5F9FD3A}" srcOrd="3" destOrd="0" parTransId="{A3ABE48C-A00C-436A-8467-BBA4C99D192A}" sibTransId="{D80CB54E-517B-4998-98FF-B18DF8DA90BA}"/>
    <dgm:cxn modelId="{D249C466-8175-4D0D-B04E-9F7A0F8D07CA}" srcId="{34A81630-11BC-4439-A582-46BA40DCC6C7}" destId="{48320C36-EDA5-492F-9F08-A2BE20EB9D46}" srcOrd="6" destOrd="0" parTransId="{FD97124A-05BF-4771-9FF4-8452C084DCE2}" sibTransId="{A3971921-9BC5-43D5-869C-F12814EC56D6}"/>
    <dgm:cxn modelId="{EF30CF66-3C8A-46F9-8E91-BFC759577299}" srcId="{34A81630-11BC-4439-A582-46BA40DCC6C7}" destId="{9E646C95-1DFA-43EC-BE60-41A9D010B589}" srcOrd="1" destOrd="0" parTransId="{3E8221BD-17B8-440E-A5BF-3638A665125C}" sibTransId="{D2B77260-CD76-42F6-A5F9-8C793478D024}"/>
    <dgm:cxn modelId="{865CE051-1ABC-4D6D-947B-7D84872C83B2}" type="presOf" srcId="{1E12EBD3-9A6B-44D3-B37F-E7FAD3AEC8B4}" destId="{FB048CBE-BA6D-498A-B765-BD4A92C88AB7}" srcOrd="0" destOrd="4" presId="urn:microsoft.com/office/officeart/2005/8/layout/hList1"/>
    <dgm:cxn modelId="{88691C76-A6BA-4604-B2FD-D37EA8F5022C}" srcId="{34A81630-11BC-4439-A582-46BA40DCC6C7}" destId="{AD516BC3-5E5A-41A3-BD6D-7596103BB32E}" srcOrd="2" destOrd="0" parTransId="{FB29CEDF-9454-4FE0-AE0B-49DC56351FDE}" sibTransId="{9DB59811-A54B-4AF2-B095-746D0B404086}"/>
    <dgm:cxn modelId="{4D48BC80-6396-4CDA-92E7-3384892D7620}" type="presOf" srcId="{FF37F45B-E55D-4048-B373-4EB82950AC2C}" destId="{FB048CBE-BA6D-498A-B765-BD4A92C88AB7}" srcOrd="0" destOrd="2" presId="urn:microsoft.com/office/officeart/2005/8/layout/hList1"/>
    <dgm:cxn modelId="{8E425384-7649-485C-8324-55005ECE452C}" srcId="{34A81630-11BC-4439-A582-46BA40DCC6C7}" destId="{F7BA0CEE-361D-4AD8-BA29-1479858A407E}" srcOrd="5" destOrd="0" parTransId="{D3602AB6-FF8D-4F25-94D4-3ED331DAFD74}" sibTransId="{F94F02FC-8CCB-43B0-8E76-672F87EDA0A7}"/>
    <dgm:cxn modelId="{9D035996-48F0-477B-AA15-58987F014C27}" type="presOf" srcId="{04EAB3D2-4C34-4762-9777-B2A9485BA0BF}" destId="{FB048CBE-BA6D-498A-B765-BD4A92C88AB7}" srcOrd="0" destOrd="5" presId="urn:microsoft.com/office/officeart/2005/8/layout/hList1"/>
    <dgm:cxn modelId="{D81D7A96-E1F5-456D-B6EC-6E170D7DB137}" type="presOf" srcId="{58CD59CA-C3DA-4FE7-B6D0-C4D4F5B764DF}" destId="{FB048CBE-BA6D-498A-B765-BD4A92C88AB7}" srcOrd="0" destOrd="3" presId="urn:microsoft.com/office/officeart/2005/8/layout/hList1"/>
    <dgm:cxn modelId="{F41E479D-C139-4ED3-BCF0-FA28A4508219}" type="presOf" srcId="{C0580433-672D-446C-AE5F-5D3F52D0FCFA}" destId="{61AB7ED9-AEF8-4608-A415-7BD380B41DAD}" srcOrd="0" destOrd="0" presId="urn:microsoft.com/office/officeart/2005/8/layout/hList1"/>
    <dgm:cxn modelId="{63B913A8-0428-4D8E-9D57-A5B49F223FC9}" type="presOf" srcId="{58454A70-898A-43D6-82A7-197CDC33FCA7}" destId="{E2A86674-458B-483A-9F6D-69B34E76D492}" srcOrd="0" destOrd="7" presId="urn:microsoft.com/office/officeart/2005/8/layout/hList1"/>
    <dgm:cxn modelId="{B480A6AA-2A32-4FEC-8273-68E7E4E9A0D1}" srcId="{C2951227-20C5-42E3-9200-FAB0FD4E8C0C}" destId="{58CD59CA-C3DA-4FE7-B6D0-C4D4F5B764DF}" srcOrd="3" destOrd="0" parTransId="{AD008A99-FFEA-4E5E-920F-F7CBE7F6BD7C}" sibTransId="{BD2E8C8C-3D7E-4A52-930C-D7DE438DD67A}"/>
    <dgm:cxn modelId="{5B085BAC-AD9D-458C-9AFC-132E554A57A3}" type="presOf" srcId="{380ACA7E-0242-4F46-AEFE-56B37B8E1490}" destId="{FB048CBE-BA6D-498A-B765-BD4A92C88AB7}" srcOrd="0" destOrd="0" presId="urn:microsoft.com/office/officeart/2005/8/layout/hList1"/>
    <dgm:cxn modelId="{BEA27EB4-57EB-4383-82BC-057436533570}" type="presOf" srcId="{C2951227-20C5-42E3-9200-FAB0FD4E8C0C}" destId="{DF311237-0633-4D32-9C34-65191E63B7FA}" srcOrd="0" destOrd="0" presId="urn:microsoft.com/office/officeart/2005/8/layout/hList1"/>
    <dgm:cxn modelId="{ACE794B4-BC55-42DF-8DAB-C029F1E15ABC}" type="presOf" srcId="{F7BA0CEE-361D-4AD8-BA29-1479858A407E}" destId="{E2A86674-458B-483A-9F6D-69B34E76D492}" srcOrd="0" destOrd="5" presId="urn:microsoft.com/office/officeart/2005/8/layout/hList1"/>
    <dgm:cxn modelId="{0177FEB5-C28D-49E8-8887-A0D9B6A94D97}" type="presOf" srcId="{E9EB0E37-8164-45EB-9DFD-9D69A5F9FD3A}" destId="{E2A86674-458B-483A-9F6D-69B34E76D492}" srcOrd="0" destOrd="3" presId="urn:microsoft.com/office/officeart/2005/8/layout/hList1"/>
    <dgm:cxn modelId="{BA0E81B7-6394-4612-B786-A8D51F416C51}" type="presOf" srcId="{9E646C95-1DFA-43EC-BE60-41A9D010B589}" destId="{E2A86674-458B-483A-9F6D-69B34E76D492}" srcOrd="0" destOrd="1" presId="urn:microsoft.com/office/officeart/2005/8/layout/hList1"/>
    <dgm:cxn modelId="{9443F5B8-A20E-490B-A122-9B833F584D47}" type="presOf" srcId="{48320C36-EDA5-492F-9F08-A2BE20EB9D46}" destId="{E2A86674-458B-483A-9F6D-69B34E76D492}" srcOrd="0" destOrd="6" presId="urn:microsoft.com/office/officeart/2005/8/layout/hList1"/>
    <dgm:cxn modelId="{08D58FC2-76CE-4793-BA8D-123763A781F6}" type="presOf" srcId="{099FDC70-ADD2-41E2-B36B-89838A5E7E7B}" destId="{E2A86674-458B-483A-9F6D-69B34E76D492}" srcOrd="0" destOrd="8" presId="urn:microsoft.com/office/officeart/2005/8/layout/hList1"/>
    <dgm:cxn modelId="{C3C4EBCD-DED7-4362-8AB2-DEF9CA94951C}" type="presOf" srcId="{34A81630-11BC-4439-A582-46BA40DCC6C7}" destId="{55861977-CE49-4E56-B994-D2C62484F51A}" srcOrd="0" destOrd="0" presId="urn:microsoft.com/office/officeart/2005/8/layout/hList1"/>
    <dgm:cxn modelId="{1FA83ACE-E42A-4F65-99FA-0DF6C3CF8E1B}" srcId="{34A81630-11BC-4439-A582-46BA40DCC6C7}" destId="{099FDC70-ADD2-41E2-B36B-89838A5E7E7B}" srcOrd="8" destOrd="0" parTransId="{B9205DE1-80C5-4AB5-ABE0-89C2452B837F}" sibTransId="{96361458-5932-4422-AE83-775B931FCACF}"/>
    <dgm:cxn modelId="{9A57EBD5-5CC0-4F24-BF76-7B785671518B}" type="presOf" srcId="{CD58CD0F-EF4D-46B9-B860-3BC6319B934C}" destId="{FB048CBE-BA6D-498A-B765-BD4A92C88AB7}" srcOrd="0" destOrd="6" presId="urn:microsoft.com/office/officeart/2005/8/layout/hList1"/>
    <dgm:cxn modelId="{AF7A6ED7-BAD5-41BF-8486-790B324861D8}" srcId="{C2951227-20C5-42E3-9200-FAB0FD4E8C0C}" destId="{1E12EBD3-9A6B-44D3-B37F-E7FAD3AEC8B4}" srcOrd="4" destOrd="0" parTransId="{C6E0B0B9-7CD9-4BD9-814D-7FFF81703898}" sibTransId="{3553B29D-F08D-46A6-8C4F-B91FD2049B50}"/>
    <dgm:cxn modelId="{3EAEE8E4-F46D-4FC6-B29E-3E9C29475E06}" type="presOf" srcId="{F90DE9C8-453F-4950-BA7D-1838F8CD07BF}" destId="{E2A86674-458B-483A-9F6D-69B34E76D492}" srcOrd="0" destOrd="4" presId="urn:microsoft.com/office/officeart/2005/8/layout/hList1"/>
    <dgm:cxn modelId="{FE8D13E5-869B-40D4-941D-15DAB45E1974}" srcId="{C2951227-20C5-42E3-9200-FAB0FD4E8C0C}" destId="{FF37F45B-E55D-4048-B373-4EB82950AC2C}" srcOrd="2" destOrd="0" parTransId="{3121B57C-5D7F-49F0-BACE-7EC068B968A1}" sibTransId="{54279FF1-DAD7-408B-9F2B-28241531DEB5}"/>
    <dgm:cxn modelId="{5DF3A5EB-9E85-4E4E-8C1C-89E9F9DD83CC}" type="presOf" srcId="{5FF5C8F8-684F-4FCF-960F-818BC5BBF77E}" destId="{FB048CBE-BA6D-498A-B765-BD4A92C88AB7}" srcOrd="0" destOrd="1" presId="urn:microsoft.com/office/officeart/2005/8/layout/hList1"/>
    <dgm:cxn modelId="{69B822EC-E9D6-4030-832A-154A0A282AC3}" srcId="{34A81630-11BC-4439-A582-46BA40DCC6C7}" destId="{F90DE9C8-453F-4950-BA7D-1838F8CD07BF}" srcOrd="4" destOrd="0" parTransId="{02EC18C4-E449-4FC7-B2F3-A8E1532A130D}" sibTransId="{E01233A5-7AC7-4D99-A8EC-99945045A4AA}"/>
    <dgm:cxn modelId="{23BE36F3-84F1-4F54-B45E-68F82B8735A8}" srcId="{C2951227-20C5-42E3-9200-FAB0FD4E8C0C}" destId="{04EAB3D2-4C34-4762-9777-B2A9485BA0BF}" srcOrd="5" destOrd="0" parTransId="{870527BF-6996-4D7E-A0DD-4A2B49C88286}" sibTransId="{3A1B4B29-3B47-4A60-8A8A-7DB9FA1292D6}"/>
    <dgm:cxn modelId="{98647A9A-790B-4A5B-A744-1DD7FE1505F2}" type="presParOf" srcId="{61AB7ED9-AEF8-4608-A415-7BD380B41DAD}" destId="{CB32A2D3-8ECA-4296-9711-553DF7398D11}" srcOrd="0" destOrd="0" presId="urn:microsoft.com/office/officeart/2005/8/layout/hList1"/>
    <dgm:cxn modelId="{20982483-F3CA-4B0B-8582-7F209A824110}" type="presParOf" srcId="{CB32A2D3-8ECA-4296-9711-553DF7398D11}" destId="{DF311237-0633-4D32-9C34-65191E63B7FA}" srcOrd="0" destOrd="0" presId="urn:microsoft.com/office/officeart/2005/8/layout/hList1"/>
    <dgm:cxn modelId="{8BC00DB1-DC9A-46D1-951B-FB27E1781F2F}" type="presParOf" srcId="{CB32A2D3-8ECA-4296-9711-553DF7398D11}" destId="{FB048CBE-BA6D-498A-B765-BD4A92C88AB7}" srcOrd="1" destOrd="0" presId="urn:microsoft.com/office/officeart/2005/8/layout/hList1"/>
    <dgm:cxn modelId="{8B8B518D-709F-4B68-9576-6E541C469EBF}" type="presParOf" srcId="{61AB7ED9-AEF8-4608-A415-7BD380B41DAD}" destId="{38FEA8D8-B2A9-4E18-BFB4-BDA4E7405A97}" srcOrd="1" destOrd="0" presId="urn:microsoft.com/office/officeart/2005/8/layout/hList1"/>
    <dgm:cxn modelId="{EC7C4AFD-ABAA-4A8C-A560-B7C6AA320AAF}" type="presParOf" srcId="{61AB7ED9-AEF8-4608-A415-7BD380B41DAD}" destId="{A1B7237C-0D57-4713-ADEF-9763B6537D9E}" srcOrd="2" destOrd="0" presId="urn:microsoft.com/office/officeart/2005/8/layout/hList1"/>
    <dgm:cxn modelId="{85C2EB4E-3747-48F4-BFC6-684358D51345}" type="presParOf" srcId="{A1B7237C-0D57-4713-ADEF-9763B6537D9E}" destId="{55861977-CE49-4E56-B994-D2C62484F51A}" srcOrd="0" destOrd="0" presId="urn:microsoft.com/office/officeart/2005/8/layout/hList1"/>
    <dgm:cxn modelId="{C517A1F2-4BE1-4FE8-AB74-78976A168FC2}" type="presParOf" srcId="{A1B7237C-0D57-4713-ADEF-9763B6537D9E}" destId="{E2A86674-458B-483A-9F6D-69B34E76D4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A1FD1D-3BE0-47B9-8766-7506DAF73505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3FE8F9E-3BF5-43AA-9CC5-EA62BB139FDC}">
      <dgm:prSet custT="1"/>
      <dgm:spPr/>
      <dgm:t>
        <a:bodyPr/>
        <a:lstStyle/>
        <a:p>
          <a:pPr algn="ctr">
            <a:defRPr b="1"/>
          </a:pPr>
          <a:r>
            <a:rPr lang="en-GB" sz="2800" dirty="0"/>
            <a:t>Over a 3-year period </a:t>
          </a:r>
        </a:p>
        <a:p>
          <a:pPr algn="ctr">
            <a:defRPr b="1"/>
          </a:pPr>
          <a:r>
            <a:rPr lang="en-GB" sz="2800" dirty="0"/>
            <a:t>(August ‘14- July ‘17) </a:t>
          </a:r>
          <a:endParaRPr lang="en-US" sz="2800" dirty="0"/>
        </a:p>
      </dgm:t>
    </dgm:pt>
    <dgm:pt modelId="{C4C7A247-910C-4E5E-80EC-311C2F0365AB}" type="parTrans" cxnId="{749CAB49-B82D-4B34-A1AF-8471898A6BF3}">
      <dgm:prSet/>
      <dgm:spPr/>
      <dgm:t>
        <a:bodyPr/>
        <a:lstStyle/>
        <a:p>
          <a:endParaRPr lang="en-US"/>
        </a:p>
      </dgm:t>
    </dgm:pt>
    <dgm:pt modelId="{47B06F4E-6361-463A-9EC9-A1F098C00433}" type="sibTrans" cxnId="{749CAB49-B82D-4B34-A1AF-8471898A6BF3}">
      <dgm:prSet/>
      <dgm:spPr/>
      <dgm:t>
        <a:bodyPr/>
        <a:lstStyle/>
        <a:p>
          <a:endParaRPr lang="en-US"/>
        </a:p>
      </dgm:t>
    </dgm:pt>
    <dgm:pt modelId="{956B8CA8-DA1D-4A51-AF6C-8CC8698A3A65}">
      <dgm:prSet custT="1"/>
      <dgm:spPr/>
      <dgm:t>
        <a:bodyPr/>
        <a:lstStyle/>
        <a:p>
          <a:pPr algn="ctr"/>
          <a:r>
            <a:rPr lang="en-GB" sz="3200" b="1" dirty="0">
              <a:solidFill>
                <a:srgbClr val="FF0000"/>
              </a:solidFill>
            </a:rPr>
            <a:t>74</a:t>
          </a:r>
          <a:r>
            <a:rPr lang="en-GB" sz="2800" dirty="0"/>
            <a:t> people accessed the service </a:t>
          </a:r>
          <a:endParaRPr lang="en-US" sz="2800" dirty="0"/>
        </a:p>
      </dgm:t>
    </dgm:pt>
    <dgm:pt modelId="{FC511534-EA9D-437E-8E73-2D4AA0F8592C}" type="parTrans" cxnId="{BC28102C-8F6D-49AA-B0DC-52346FC15EE9}">
      <dgm:prSet/>
      <dgm:spPr/>
      <dgm:t>
        <a:bodyPr/>
        <a:lstStyle/>
        <a:p>
          <a:endParaRPr lang="en-US"/>
        </a:p>
      </dgm:t>
    </dgm:pt>
    <dgm:pt modelId="{78748D9A-7FDF-4FFA-8F50-7F19BEA4B617}" type="sibTrans" cxnId="{BC28102C-8F6D-49AA-B0DC-52346FC15EE9}">
      <dgm:prSet/>
      <dgm:spPr/>
      <dgm:t>
        <a:bodyPr/>
        <a:lstStyle/>
        <a:p>
          <a:endParaRPr lang="en-US"/>
        </a:p>
      </dgm:t>
    </dgm:pt>
    <dgm:pt modelId="{7F7472E8-0C3E-4B91-802F-CCD9B044ABE4}">
      <dgm:prSet custT="1"/>
      <dgm:spPr/>
      <dgm:t>
        <a:bodyPr/>
        <a:lstStyle/>
        <a:p>
          <a:pPr algn="ctr">
            <a:defRPr b="1"/>
          </a:pPr>
          <a:r>
            <a:rPr lang="en-GB" sz="2800" dirty="0"/>
            <a:t>Over 10-month period </a:t>
          </a:r>
        </a:p>
        <a:p>
          <a:pPr algn="ctr">
            <a:defRPr b="1"/>
          </a:pPr>
          <a:r>
            <a:rPr lang="en-GB" sz="2800" dirty="0"/>
            <a:t>(Jan ‘19- Oct ‘19)</a:t>
          </a:r>
          <a:endParaRPr lang="en-US" sz="2800" dirty="0"/>
        </a:p>
      </dgm:t>
    </dgm:pt>
    <dgm:pt modelId="{106532CB-5AFA-43D7-9F99-7CC2FB5591FD}" type="parTrans" cxnId="{6437FE87-0817-4992-9AB0-718B3F737EE3}">
      <dgm:prSet/>
      <dgm:spPr/>
      <dgm:t>
        <a:bodyPr/>
        <a:lstStyle/>
        <a:p>
          <a:endParaRPr lang="en-US"/>
        </a:p>
      </dgm:t>
    </dgm:pt>
    <dgm:pt modelId="{D0F46C0B-4233-4012-9C21-83394217D167}" type="sibTrans" cxnId="{6437FE87-0817-4992-9AB0-718B3F737EE3}">
      <dgm:prSet/>
      <dgm:spPr/>
      <dgm:t>
        <a:bodyPr/>
        <a:lstStyle/>
        <a:p>
          <a:endParaRPr lang="en-US"/>
        </a:p>
      </dgm:t>
    </dgm:pt>
    <dgm:pt modelId="{8A04884C-D2B6-4FB4-9A55-ED21496F1FCB}">
      <dgm:prSet custT="1"/>
      <dgm:spPr/>
      <dgm:t>
        <a:bodyPr/>
        <a:lstStyle/>
        <a:p>
          <a:r>
            <a:rPr lang="en-GB" sz="3200" b="1" dirty="0">
              <a:solidFill>
                <a:srgbClr val="FF0000"/>
              </a:solidFill>
            </a:rPr>
            <a:t>124 </a:t>
          </a:r>
          <a:r>
            <a:rPr lang="en-GB" sz="2800" dirty="0"/>
            <a:t>people accessed the service </a:t>
          </a:r>
          <a:endParaRPr lang="en-US" sz="2800" dirty="0"/>
        </a:p>
      </dgm:t>
    </dgm:pt>
    <dgm:pt modelId="{9321F2F8-5367-455F-AD31-FE09E6867ACE}" type="parTrans" cxnId="{E6C8AF37-186D-4D65-9A63-C39608CA28BD}">
      <dgm:prSet/>
      <dgm:spPr/>
      <dgm:t>
        <a:bodyPr/>
        <a:lstStyle/>
        <a:p>
          <a:endParaRPr lang="en-US"/>
        </a:p>
      </dgm:t>
    </dgm:pt>
    <dgm:pt modelId="{A2D580F8-D1EF-43F0-BFEB-2650B8777053}" type="sibTrans" cxnId="{E6C8AF37-186D-4D65-9A63-C39608CA28BD}">
      <dgm:prSet/>
      <dgm:spPr/>
      <dgm:t>
        <a:bodyPr/>
        <a:lstStyle/>
        <a:p>
          <a:endParaRPr lang="en-US"/>
        </a:p>
      </dgm:t>
    </dgm:pt>
    <dgm:pt modelId="{D4408211-93C4-4915-BA4D-4E06BA663224}" type="pres">
      <dgm:prSet presAssocID="{6FA1FD1D-3BE0-47B9-8766-7506DAF73505}" presName="root" presStyleCnt="0">
        <dgm:presLayoutVars>
          <dgm:dir/>
          <dgm:resizeHandles val="exact"/>
        </dgm:presLayoutVars>
      </dgm:prSet>
      <dgm:spPr/>
    </dgm:pt>
    <dgm:pt modelId="{878FDA2A-D4D0-4415-B3A4-D5897226A847}" type="pres">
      <dgm:prSet presAssocID="{23FE8F9E-3BF5-43AA-9CC5-EA62BB139FDC}" presName="compNode" presStyleCnt="0"/>
      <dgm:spPr/>
    </dgm:pt>
    <dgm:pt modelId="{0FF8B989-D209-4DAE-AFD1-3A035FD0C595}" type="pres">
      <dgm:prSet presAssocID="{23FE8F9E-3BF5-43AA-9CC5-EA62BB139FDC}" presName="iconRect" presStyleLbl="node1" presStyleIdx="0" presStyleCnt="2" custLinFactNeighborX="90298" custLinFactNeighborY="252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F8A0EF8-6670-4C11-8B0C-2F78C714C505}" type="pres">
      <dgm:prSet presAssocID="{23FE8F9E-3BF5-43AA-9CC5-EA62BB139FDC}" presName="iconSpace" presStyleCnt="0"/>
      <dgm:spPr/>
    </dgm:pt>
    <dgm:pt modelId="{2008FD85-34BF-4C40-89CD-9B7480AA9416}" type="pres">
      <dgm:prSet presAssocID="{23FE8F9E-3BF5-43AA-9CC5-EA62BB139FDC}" presName="parTx" presStyleLbl="revTx" presStyleIdx="0" presStyleCnt="4">
        <dgm:presLayoutVars>
          <dgm:chMax val="0"/>
          <dgm:chPref val="0"/>
        </dgm:presLayoutVars>
      </dgm:prSet>
      <dgm:spPr/>
    </dgm:pt>
    <dgm:pt modelId="{E504774C-7146-4911-9896-566691A1C0D8}" type="pres">
      <dgm:prSet presAssocID="{23FE8F9E-3BF5-43AA-9CC5-EA62BB139FDC}" presName="txSpace" presStyleCnt="0"/>
      <dgm:spPr/>
    </dgm:pt>
    <dgm:pt modelId="{02C4DA05-3657-4016-B09D-1B898E416889}" type="pres">
      <dgm:prSet presAssocID="{23FE8F9E-3BF5-43AA-9CC5-EA62BB139FDC}" presName="desTx" presStyleLbl="revTx" presStyleIdx="1" presStyleCnt="4">
        <dgm:presLayoutVars/>
      </dgm:prSet>
      <dgm:spPr/>
    </dgm:pt>
    <dgm:pt modelId="{A8CD2756-A5FC-4EA1-80E8-DFEE5D520BF2}" type="pres">
      <dgm:prSet presAssocID="{47B06F4E-6361-463A-9EC9-A1F098C00433}" presName="sibTrans" presStyleCnt="0"/>
      <dgm:spPr/>
    </dgm:pt>
    <dgm:pt modelId="{37672922-0222-4C7F-857D-A3B8F654BC8B}" type="pres">
      <dgm:prSet presAssocID="{7F7472E8-0C3E-4B91-802F-CCD9B044ABE4}" presName="compNode" presStyleCnt="0"/>
      <dgm:spPr/>
    </dgm:pt>
    <dgm:pt modelId="{CF661BBF-1ABB-44F7-849E-1A02F8580C0D}" type="pres">
      <dgm:prSet presAssocID="{7F7472E8-0C3E-4B91-802F-CCD9B044ABE4}" presName="iconRect" presStyleLbl="node1" presStyleIdx="1" presStyleCnt="2" custLinFactNeighborX="83741" custLinFactNeighborY="403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720BD849-3939-46E1-8633-6AB6CA2E771C}" type="pres">
      <dgm:prSet presAssocID="{7F7472E8-0C3E-4B91-802F-CCD9B044ABE4}" presName="iconSpace" presStyleCnt="0"/>
      <dgm:spPr/>
    </dgm:pt>
    <dgm:pt modelId="{8ECCCA79-9226-4AFB-960A-97A2AE9E00D4}" type="pres">
      <dgm:prSet presAssocID="{7F7472E8-0C3E-4B91-802F-CCD9B044ABE4}" presName="parTx" presStyleLbl="revTx" presStyleIdx="2" presStyleCnt="4">
        <dgm:presLayoutVars>
          <dgm:chMax val="0"/>
          <dgm:chPref val="0"/>
        </dgm:presLayoutVars>
      </dgm:prSet>
      <dgm:spPr/>
    </dgm:pt>
    <dgm:pt modelId="{55CA4823-0E44-4255-9E63-B6AB8151B921}" type="pres">
      <dgm:prSet presAssocID="{7F7472E8-0C3E-4B91-802F-CCD9B044ABE4}" presName="txSpace" presStyleCnt="0"/>
      <dgm:spPr/>
    </dgm:pt>
    <dgm:pt modelId="{D6F0F8B0-D8E9-4471-912E-20ABD8AF5451}" type="pres">
      <dgm:prSet presAssocID="{7F7472E8-0C3E-4B91-802F-CCD9B044ABE4}" presName="desTx" presStyleLbl="revTx" presStyleIdx="3" presStyleCnt="4">
        <dgm:presLayoutVars/>
      </dgm:prSet>
      <dgm:spPr/>
    </dgm:pt>
  </dgm:ptLst>
  <dgm:cxnLst>
    <dgm:cxn modelId="{BC28102C-8F6D-49AA-B0DC-52346FC15EE9}" srcId="{23FE8F9E-3BF5-43AA-9CC5-EA62BB139FDC}" destId="{956B8CA8-DA1D-4A51-AF6C-8CC8698A3A65}" srcOrd="0" destOrd="0" parTransId="{FC511534-EA9D-437E-8E73-2D4AA0F8592C}" sibTransId="{78748D9A-7FDF-4FFA-8F50-7F19BEA4B617}"/>
    <dgm:cxn modelId="{E6C8AF37-186D-4D65-9A63-C39608CA28BD}" srcId="{7F7472E8-0C3E-4B91-802F-CCD9B044ABE4}" destId="{8A04884C-D2B6-4FB4-9A55-ED21496F1FCB}" srcOrd="0" destOrd="0" parTransId="{9321F2F8-5367-455F-AD31-FE09E6867ACE}" sibTransId="{A2D580F8-D1EF-43F0-BFEB-2650B8777053}"/>
    <dgm:cxn modelId="{F1B83148-FF75-4491-ACE0-DB33C1DA8724}" type="presOf" srcId="{23FE8F9E-3BF5-43AA-9CC5-EA62BB139FDC}" destId="{2008FD85-34BF-4C40-89CD-9B7480AA9416}" srcOrd="0" destOrd="0" presId="urn:microsoft.com/office/officeart/2018/2/layout/IconLabelDescriptionList"/>
    <dgm:cxn modelId="{1FFE9569-41D1-4F41-8617-1132B260C1FD}" type="presOf" srcId="{8A04884C-D2B6-4FB4-9A55-ED21496F1FCB}" destId="{D6F0F8B0-D8E9-4471-912E-20ABD8AF5451}" srcOrd="0" destOrd="0" presId="urn:microsoft.com/office/officeart/2018/2/layout/IconLabelDescriptionList"/>
    <dgm:cxn modelId="{749CAB49-B82D-4B34-A1AF-8471898A6BF3}" srcId="{6FA1FD1D-3BE0-47B9-8766-7506DAF73505}" destId="{23FE8F9E-3BF5-43AA-9CC5-EA62BB139FDC}" srcOrd="0" destOrd="0" parTransId="{C4C7A247-910C-4E5E-80EC-311C2F0365AB}" sibTransId="{47B06F4E-6361-463A-9EC9-A1F098C00433}"/>
    <dgm:cxn modelId="{EEF43277-0F12-4F92-90CF-877588A214B2}" type="presOf" srcId="{956B8CA8-DA1D-4A51-AF6C-8CC8698A3A65}" destId="{02C4DA05-3657-4016-B09D-1B898E416889}" srcOrd="0" destOrd="0" presId="urn:microsoft.com/office/officeart/2018/2/layout/IconLabelDescriptionList"/>
    <dgm:cxn modelId="{6437FE87-0817-4992-9AB0-718B3F737EE3}" srcId="{6FA1FD1D-3BE0-47B9-8766-7506DAF73505}" destId="{7F7472E8-0C3E-4B91-802F-CCD9B044ABE4}" srcOrd="1" destOrd="0" parTransId="{106532CB-5AFA-43D7-9F99-7CC2FB5591FD}" sibTransId="{D0F46C0B-4233-4012-9C21-83394217D167}"/>
    <dgm:cxn modelId="{66DFB39C-2017-4C62-8529-B3A231A74826}" type="presOf" srcId="{6FA1FD1D-3BE0-47B9-8766-7506DAF73505}" destId="{D4408211-93C4-4915-BA4D-4E06BA663224}" srcOrd="0" destOrd="0" presId="urn:microsoft.com/office/officeart/2018/2/layout/IconLabelDescriptionList"/>
    <dgm:cxn modelId="{713B52EE-1CC2-4F00-98CF-232026FE4641}" type="presOf" srcId="{7F7472E8-0C3E-4B91-802F-CCD9B044ABE4}" destId="{8ECCCA79-9226-4AFB-960A-97A2AE9E00D4}" srcOrd="0" destOrd="0" presId="urn:microsoft.com/office/officeart/2018/2/layout/IconLabelDescriptionList"/>
    <dgm:cxn modelId="{365AFC2F-F0F2-4FB3-8981-21FD7FF47B4B}" type="presParOf" srcId="{D4408211-93C4-4915-BA4D-4E06BA663224}" destId="{878FDA2A-D4D0-4415-B3A4-D5897226A847}" srcOrd="0" destOrd="0" presId="urn:microsoft.com/office/officeart/2018/2/layout/IconLabelDescriptionList"/>
    <dgm:cxn modelId="{CABE663F-B907-42C4-80F3-E7435E3C1F17}" type="presParOf" srcId="{878FDA2A-D4D0-4415-B3A4-D5897226A847}" destId="{0FF8B989-D209-4DAE-AFD1-3A035FD0C595}" srcOrd="0" destOrd="0" presId="urn:microsoft.com/office/officeart/2018/2/layout/IconLabelDescriptionList"/>
    <dgm:cxn modelId="{A52F05D7-0E44-4E3A-BAE7-645749AA026F}" type="presParOf" srcId="{878FDA2A-D4D0-4415-B3A4-D5897226A847}" destId="{EF8A0EF8-6670-4C11-8B0C-2F78C714C505}" srcOrd="1" destOrd="0" presId="urn:microsoft.com/office/officeart/2018/2/layout/IconLabelDescriptionList"/>
    <dgm:cxn modelId="{241BBC86-3ECA-4BB3-AC89-694567C13C6F}" type="presParOf" srcId="{878FDA2A-D4D0-4415-B3A4-D5897226A847}" destId="{2008FD85-34BF-4C40-89CD-9B7480AA9416}" srcOrd="2" destOrd="0" presId="urn:microsoft.com/office/officeart/2018/2/layout/IconLabelDescriptionList"/>
    <dgm:cxn modelId="{4DD56382-0A98-4A5B-ADBF-15A15732E177}" type="presParOf" srcId="{878FDA2A-D4D0-4415-B3A4-D5897226A847}" destId="{E504774C-7146-4911-9896-566691A1C0D8}" srcOrd="3" destOrd="0" presId="urn:microsoft.com/office/officeart/2018/2/layout/IconLabelDescriptionList"/>
    <dgm:cxn modelId="{B0C69BE7-D2F4-4D79-84BE-F6B78C310D1E}" type="presParOf" srcId="{878FDA2A-D4D0-4415-B3A4-D5897226A847}" destId="{02C4DA05-3657-4016-B09D-1B898E416889}" srcOrd="4" destOrd="0" presId="urn:microsoft.com/office/officeart/2018/2/layout/IconLabelDescriptionList"/>
    <dgm:cxn modelId="{2F049577-E7E9-4FB5-A045-3A9672B4CFEC}" type="presParOf" srcId="{D4408211-93C4-4915-BA4D-4E06BA663224}" destId="{A8CD2756-A5FC-4EA1-80E8-DFEE5D520BF2}" srcOrd="1" destOrd="0" presId="urn:microsoft.com/office/officeart/2018/2/layout/IconLabelDescriptionList"/>
    <dgm:cxn modelId="{B56D364E-FE98-41C3-9E37-91345858F725}" type="presParOf" srcId="{D4408211-93C4-4915-BA4D-4E06BA663224}" destId="{37672922-0222-4C7F-857D-A3B8F654BC8B}" srcOrd="2" destOrd="0" presId="urn:microsoft.com/office/officeart/2018/2/layout/IconLabelDescriptionList"/>
    <dgm:cxn modelId="{8724433E-1A0D-43EC-BB96-68C886D1B17C}" type="presParOf" srcId="{37672922-0222-4C7F-857D-A3B8F654BC8B}" destId="{CF661BBF-1ABB-44F7-849E-1A02F8580C0D}" srcOrd="0" destOrd="0" presId="urn:microsoft.com/office/officeart/2018/2/layout/IconLabelDescriptionList"/>
    <dgm:cxn modelId="{62F40944-59B2-46AE-A960-FDC47373C96B}" type="presParOf" srcId="{37672922-0222-4C7F-857D-A3B8F654BC8B}" destId="{720BD849-3939-46E1-8633-6AB6CA2E771C}" srcOrd="1" destOrd="0" presId="urn:microsoft.com/office/officeart/2018/2/layout/IconLabelDescriptionList"/>
    <dgm:cxn modelId="{08091055-A13A-4C7F-B427-5CE2B65782C1}" type="presParOf" srcId="{37672922-0222-4C7F-857D-A3B8F654BC8B}" destId="{8ECCCA79-9226-4AFB-960A-97A2AE9E00D4}" srcOrd="2" destOrd="0" presId="urn:microsoft.com/office/officeart/2018/2/layout/IconLabelDescriptionList"/>
    <dgm:cxn modelId="{D0B6DAFB-64DF-4D67-8AEF-1EB9D65AB725}" type="presParOf" srcId="{37672922-0222-4C7F-857D-A3B8F654BC8B}" destId="{55CA4823-0E44-4255-9E63-B6AB8151B921}" srcOrd="3" destOrd="0" presId="urn:microsoft.com/office/officeart/2018/2/layout/IconLabelDescriptionList"/>
    <dgm:cxn modelId="{D1258B34-CA46-4544-AF81-17C563C83051}" type="presParOf" srcId="{37672922-0222-4C7F-857D-A3B8F654BC8B}" destId="{D6F0F8B0-D8E9-4471-912E-20ABD8AF5451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FEA986-05EB-4628-A54D-AC30EB82312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47C5D359-3F0A-4D0E-B4A8-ABE935E2367A}">
      <dgm:prSet/>
      <dgm:spPr/>
      <dgm:t>
        <a:bodyPr/>
        <a:lstStyle/>
        <a:p>
          <a:pPr>
            <a:defRPr cap="all"/>
          </a:pPr>
          <a:r>
            <a:rPr lang="en-GB"/>
            <a:t>Men 79%</a:t>
          </a:r>
          <a:endParaRPr lang="en-US"/>
        </a:p>
      </dgm:t>
    </dgm:pt>
    <dgm:pt modelId="{4C6A718B-040D-4354-A272-6FA0A26442A0}" type="parTrans" cxnId="{00085347-CB22-4277-9BA2-614007776158}">
      <dgm:prSet/>
      <dgm:spPr/>
      <dgm:t>
        <a:bodyPr/>
        <a:lstStyle/>
        <a:p>
          <a:endParaRPr lang="en-US"/>
        </a:p>
      </dgm:t>
    </dgm:pt>
    <dgm:pt modelId="{EF4BED5D-2B15-4237-B3D4-24FE1B11A393}" type="sibTrans" cxnId="{00085347-CB22-4277-9BA2-614007776158}">
      <dgm:prSet/>
      <dgm:spPr/>
      <dgm:t>
        <a:bodyPr/>
        <a:lstStyle/>
        <a:p>
          <a:endParaRPr lang="en-US"/>
        </a:p>
      </dgm:t>
    </dgm:pt>
    <dgm:pt modelId="{B065F43F-2F14-4F62-848F-4E7BAD32C427}">
      <dgm:prSet/>
      <dgm:spPr/>
      <dgm:t>
        <a:bodyPr/>
        <a:lstStyle/>
        <a:p>
          <a:pPr>
            <a:defRPr cap="all"/>
          </a:pPr>
          <a:r>
            <a:rPr lang="en-GB"/>
            <a:t>Age 45.3 years (range 22-63)</a:t>
          </a:r>
          <a:endParaRPr lang="en-US"/>
        </a:p>
      </dgm:t>
    </dgm:pt>
    <dgm:pt modelId="{D20976EC-A07F-47FB-AFBE-836D4E27CF45}" type="parTrans" cxnId="{15B11A01-202C-4CFE-84B2-512519317F0D}">
      <dgm:prSet/>
      <dgm:spPr/>
      <dgm:t>
        <a:bodyPr/>
        <a:lstStyle/>
        <a:p>
          <a:endParaRPr lang="en-US"/>
        </a:p>
      </dgm:t>
    </dgm:pt>
    <dgm:pt modelId="{E339147E-6E18-41EC-893E-7B3A09B2EF81}" type="sibTrans" cxnId="{15B11A01-202C-4CFE-84B2-512519317F0D}">
      <dgm:prSet/>
      <dgm:spPr/>
      <dgm:t>
        <a:bodyPr/>
        <a:lstStyle/>
        <a:p>
          <a:endParaRPr lang="en-US"/>
        </a:p>
      </dgm:t>
    </dgm:pt>
    <dgm:pt modelId="{F056D705-0B45-4B12-8468-6EECA776F3E9}">
      <dgm:prSet/>
      <dgm:spPr/>
      <dgm:t>
        <a:bodyPr/>
        <a:lstStyle/>
        <a:p>
          <a:pPr>
            <a:defRPr cap="all"/>
          </a:pPr>
          <a:r>
            <a:rPr lang="en-GB"/>
            <a:t>27% homeless </a:t>
          </a:r>
          <a:endParaRPr lang="en-US"/>
        </a:p>
      </dgm:t>
    </dgm:pt>
    <dgm:pt modelId="{4E547AB3-433D-4A18-89D8-D334C45757AB}" type="parTrans" cxnId="{52DDE4E0-54FD-4C24-9AD2-10DC79C78C7F}">
      <dgm:prSet/>
      <dgm:spPr/>
      <dgm:t>
        <a:bodyPr/>
        <a:lstStyle/>
        <a:p>
          <a:endParaRPr lang="en-US"/>
        </a:p>
      </dgm:t>
    </dgm:pt>
    <dgm:pt modelId="{443AB24F-B9DC-4DA8-8008-60EF8DABF4B6}" type="sibTrans" cxnId="{52DDE4E0-54FD-4C24-9AD2-10DC79C78C7F}">
      <dgm:prSet/>
      <dgm:spPr/>
      <dgm:t>
        <a:bodyPr/>
        <a:lstStyle/>
        <a:p>
          <a:endParaRPr lang="en-US"/>
        </a:p>
      </dgm:t>
    </dgm:pt>
    <dgm:pt modelId="{C185121D-A125-4973-A96D-549417675622}" type="pres">
      <dgm:prSet presAssocID="{EBFEA986-05EB-4628-A54D-AC30EB823122}" presName="root" presStyleCnt="0">
        <dgm:presLayoutVars>
          <dgm:dir/>
          <dgm:resizeHandles val="exact"/>
        </dgm:presLayoutVars>
      </dgm:prSet>
      <dgm:spPr/>
    </dgm:pt>
    <dgm:pt modelId="{E6EBEBB8-43CB-47A6-A63B-B2930EFF925E}" type="pres">
      <dgm:prSet presAssocID="{47C5D359-3F0A-4D0E-B4A8-ABE935E2367A}" presName="compNode" presStyleCnt="0"/>
      <dgm:spPr/>
    </dgm:pt>
    <dgm:pt modelId="{7F0F5410-1529-442E-8690-B399114F9184}" type="pres">
      <dgm:prSet presAssocID="{47C5D359-3F0A-4D0E-B4A8-ABE935E2367A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9C08C6E-926A-4627-BA62-E3DCD85F518F}" type="pres">
      <dgm:prSet presAssocID="{47C5D359-3F0A-4D0E-B4A8-ABE935E2367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"/>
        </a:ext>
      </dgm:extLst>
    </dgm:pt>
    <dgm:pt modelId="{5B15E6F5-29C9-4527-9AAC-32C2D711AFF5}" type="pres">
      <dgm:prSet presAssocID="{47C5D359-3F0A-4D0E-B4A8-ABE935E2367A}" presName="spaceRect" presStyleCnt="0"/>
      <dgm:spPr/>
    </dgm:pt>
    <dgm:pt modelId="{AB364748-A86D-4D96-96FC-E2A61718EB1C}" type="pres">
      <dgm:prSet presAssocID="{47C5D359-3F0A-4D0E-B4A8-ABE935E2367A}" presName="textRect" presStyleLbl="revTx" presStyleIdx="0" presStyleCnt="3">
        <dgm:presLayoutVars>
          <dgm:chMax val="1"/>
          <dgm:chPref val="1"/>
        </dgm:presLayoutVars>
      </dgm:prSet>
      <dgm:spPr/>
    </dgm:pt>
    <dgm:pt modelId="{FB79C755-FEC6-4DAA-AA5F-75029103CEC6}" type="pres">
      <dgm:prSet presAssocID="{EF4BED5D-2B15-4237-B3D4-24FE1B11A393}" presName="sibTrans" presStyleCnt="0"/>
      <dgm:spPr/>
    </dgm:pt>
    <dgm:pt modelId="{A80ACA71-0889-4F08-826B-52A54B7A2E01}" type="pres">
      <dgm:prSet presAssocID="{B065F43F-2F14-4F62-848F-4E7BAD32C427}" presName="compNode" presStyleCnt="0"/>
      <dgm:spPr/>
    </dgm:pt>
    <dgm:pt modelId="{447452F5-4947-4A74-90E7-30FC3A115F33}" type="pres">
      <dgm:prSet presAssocID="{B065F43F-2F14-4F62-848F-4E7BAD32C427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795590E-4D4A-43AB-B6AC-8B91CC71E980}" type="pres">
      <dgm:prSet presAssocID="{B065F43F-2F14-4F62-848F-4E7BAD32C42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ke"/>
        </a:ext>
      </dgm:extLst>
    </dgm:pt>
    <dgm:pt modelId="{6211BB14-2173-4EB0-B790-5212BF36DFB8}" type="pres">
      <dgm:prSet presAssocID="{B065F43F-2F14-4F62-848F-4E7BAD32C427}" presName="spaceRect" presStyleCnt="0"/>
      <dgm:spPr/>
    </dgm:pt>
    <dgm:pt modelId="{4A337272-E680-4B99-851D-231511EEADB1}" type="pres">
      <dgm:prSet presAssocID="{B065F43F-2F14-4F62-848F-4E7BAD32C427}" presName="textRect" presStyleLbl="revTx" presStyleIdx="1" presStyleCnt="3">
        <dgm:presLayoutVars>
          <dgm:chMax val="1"/>
          <dgm:chPref val="1"/>
        </dgm:presLayoutVars>
      </dgm:prSet>
      <dgm:spPr/>
    </dgm:pt>
    <dgm:pt modelId="{A025EA51-3CB9-4BDC-B254-91020F8DBC27}" type="pres">
      <dgm:prSet presAssocID="{E339147E-6E18-41EC-893E-7B3A09B2EF81}" presName="sibTrans" presStyleCnt="0"/>
      <dgm:spPr/>
    </dgm:pt>
    <dgm:pt modelId="{A7F3A66D-AC58-41EC-8A1F-EB46F6646CDA}" type="pres">
      <dgm:prSet presAssocID="{F056D705-0B45-4B12-8468-6EECA776F3E9}" presName="compNode" presStyleCnt="0"/>
      <dgm:spPr/>
    </dgm:pt>
    <dgm:pt modelId="{501A9FA4-7DFB-4514-AAD3-5C9E256F5304}" type="pres">
      <dgm:prSet presAssocID="{F056D705-0B45-4B12-8468-6EECA776F3E9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734099F-1552-490E-96C8-BB04D129219A}" type="pres">
      <dgm:prSet presAssocID="{F056D705-0B45-4B12-8468-6EECA776F3E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7173A835-449B-4A90-8DE3-2455FD61148C}" type="pres">
      <dgm:prSet presAssocID="{F056D705-0B45-4B12-8468-6EECA776F3E9}" presName="spaceRect" presStyleCnt="0"/>
      <dgm:spPr/>
    </dgm:pt>
    <dgm:pt modelId="{02C6EDCD-303D-418D-B2C5-44F809D008F3}" type="pres">
      <dgm:prSet presAssocID="{F056D705-0B45-4B12-8468-6EECA776F3E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5B11A01-202C-4CFE-84B2-512519317F0D}" srcId="{EBFEA986-05EB-4628-A54D-AC30EB823122}" destId="{B065F43F-2F14-4F62-848F-4E7BAD32C427}" srcOrd="1" destOrd="0" parTransId="{D20976EC-A07F-47FB-AFBE-836D4E27CF45}" sibTransId="{E339147E-6E18-41EC-893E-7B3A09B2EF81}"/>
    <dgm:cxn modelId="{9A93A418-E9DB-4EA6-9468-1EDA3F00AF52}" type="presOf" srcId="{B065F43F-2F14-4F62-848F-4E7BAD32C427}" destId="{4A337272-E680-4B99-851D-231511EEADB1}" srcOrd="0" destOrd="0" presId="urn:microsoft.com/office/officeart/2018/5/layout/IconLeafLabelList"/>
    <dgm:cxn modelId="{E2DC1724-CF7D-47B3-8077-C7B61C4B4EC5}" type="presOf" srcId="{EBFEA986-05EB-4628-A54D-AC30EB823122}" destId="{C185121D-A125-4973-A96D-549417675622}" srcOrd="0" destOrd="0" presId="urn:microsoft.com/office/officeart/2018/5/layout/IconLeafLabelList"/>
    <dgm:cxn modelId="{00085347-CB22-4277-9BA2-614007776158}" srcId="{EBFEA986-05EB-4628-A54D-AC30EB823122}" destId="{47C5D359-3F0A-4D0E-B4A8-ABE935E2367A}" srcOrd="0" destOrd="0" parTransId="{4C6A718B-040D-4354-A272-6FA0A26442A0}" sibTransId="{EF4BED5D-2B15-4237-B3D4-24FE1B11A393}"/>
    <dgm:cxn modelId="{0858B44F-0989-488A-A5C3-57B53E6A3C8D}" type="presOf" srcId="{47C5D359-3F0A-4D0E-B4A8-ABE935E2367A}" destId="{AB364748-A86D-4D96-96FC-E2A61718EB1C}" srcOrd="0" destOrd="0" presId="urn:microsoft.com/office/officeart/2018/5/layout/IconLeafLabelList"/>
    <dgm:cxn modelId="{ACA86EBD-E67E-4DB7-AB0A-C512B85EAFCB}" type="presOf" srcId="{F056D705-0B45-4B12-8468-6EECA776F3E9}" destId="{02C6EDCD-303D-418D-B2C5-44F809D008F3}" srcOrd="0" destOrd="0" presId="urn:microsoft.com/office/officeart/2018/5/layout/IconLeafLabelList"/>
    <dgm:cxn modelId="{52DDE4E0-54FD-4C24-9AD2-10DC79C78C7F}" srcId="{EBFEA986-05EB-4628-A54D-AC30EB823122}" destId="{F056D705-0B45-4B12-8468-6EECA776F3E9}" srcOrd="2" destOrd="0" parTransId="{4E547AB3-433D-4A18-89D8-D334C45757AB}" sibTransId="{443AB24F-B9DC-4DA8-8008-60EF8DABF4B6}"/>
    <dgm:cxn modelId="{01ABE32C-2EDA-4341-9696-D66C78328A4E}" type="presParOf" srcId="{C185121D-A125-4973-A96D-549417675622}" destId="{E6EBEBB8-43CB-47A6-A63B-B2930EFF925E}" srcOrd="0" destOrd="0" presId="urn:microsoft.com/office/officeart/2018/5/layout/IconLeafLabelList"/>
    <dgm:cxn modelId="{1FA2E67E-C067-4BF9-AEAF-6B7CE3D07505}" type="presParOf" srcId="{E6EBEBB8-43CB-47A6-A63B-B2930EFF925E}" destId="{7F0F5410-1529-442E-8690-B399114F9184}" srcOrd="0" destOrd="0" presId="urn:microsoft.com/office/officeart/2018/5/layout/IconLeafLabelList"/>
    <dgm:cxn modelId="{09C95F0E-FCEB-4963-8747-EB5156BD8246}" type="presParOf" srcId="{E6EBEBB8-43CB-47A6-A63B-B2930EFF925E}" destId="{D9C08C6E-926A-4627-BA62-E3DCD85F518F}" srcOrd="1" destOrd="0" presId="urn:microsoft.com/office/officeart/2018/5/layout/IconLeafLabelList"/>
    <dgm:cxn modelId="{6ABD67F3-467C-4250-95C5-C51AC1286080}" type="presParOf" srcId="{E6EBEBB8-43CB-47A6-A63B-B2930EFF925E}" destId="{5B15E6F5-29C9-4527-9AAC-32C2D711AFF5}" srcOrd="2" destOrd="0" presId="urn:microsoft.com/office/officeart/2018/5/layout/IconLeafLabelList"/>
    <dgm:cxn modelId="{BB12CE0D-A3F9-44C2-B754-6F0441FD0986}" type="presParOf" srcId="{E6EBEBB8-43CB-47A6-A63B-B2930EFF925E}" destId="{AB364748-A86D-4D96-96FC-E2A61718EB1C}" srcOrd="3" destOrd="0" presId="urn:microsoft.com/office/officeart/2018/5/layout/IconLeafLabelList"/>
    <dgm:cxn modelId="{FA14F1E1-9525-4127-98ED-EB7CDCCF5274}" type="presParOf" srcId="{C185121D-A125-4973-A96D-549417675622}" destId="{FB79C755-FEC6-4DAA-AA5F-75029103CEC6}" srcOrd="1" destOrd="0" presId="urn:microsoft.com/office/officeart/2018/5/layout/IconLeafLabelList"/>
    <dgm:cxn modelId="{B90ECF05-E6AB-4757-B001-C7FF88E4EB06}" type="presParOf" srcId="{C185121D-A125-4973-A96D-549417675622}" destId="{A80ACA71-0889-4F08-826B-52A54B7A2E01}" srcOrd="2" destOrd="0" presId="urn:microsoft.com/office/officeart/2018/5/layout/IconLeafLabelList"/>
    <dgm:cxn modelId="{122528C8-D365-411C-A7E8-0F828DACD604}" type="presParOf" srcId="{A80ACA71-0889-4F08-826B-52A54B7A2E01}" destId="{447452F5-4947-4A74-90E7-30FC3A115F33}" srcOrd="0" destOrd="0" presId="urn:microsoft.com/office/officeart/2018/5/layout/IconLeafLabelList"/>
    <dgm:cxn modelId="{A92428AD-1036-4365-AD00-7A8A2F647A95}" type="presParOf" srcId="{A80ACA71-0889-4F08-826B-52A54B7A2E01}" destId="{3795590E-4D4A-43AB-B6AC-8B91CC71E980}" srcOrd="1" destOrd="0" presId="urn:microsoft.com/office/officeart/2018/5/layout/IconLeafLabelList"/>
    <dgm:cxn modelId="{F84FD9CB-4D8D-4153-9607-B86C86265258}" type="presParOf" srcId="{A80ACA71-0889-4F08-826B-52A54B7A2E01}" destId="{6211BB14-2173-4EB0-B790-5212BF36DFB8}" srcOrd="2" destOrd="0" presId="urn:microsoft.com/office/officeart/2018/5/layout/IconLeafLabelList"/>
    <dgm:cxn modelId="{A4564530-E877-4371-A3FC-99E55F39EEF4}" type="presParOf" srcId="{A80ACA71-0889-4F08-826B-52A54B7A2E01}" destId="{4A337272-E680-4B99-851D-231511EEADB1}" srcOrd="3" destOrd="0" presId="urn:microsoft.com/office/officeart/2018/5/layout/IconLeafLabelList"/>
    <dgm:cxn modelId="{3B44BC9E-4A7A-4622-9293-65939837DB3E}" type="presParOf" srcId="{C185121D-A125-4973-A96D-549417675622}" destId="{A025EA51-3CB9-4BDC-B254-91020F8DBC27}" srcOrd="3" destOrd="0" presId="urn:microsoft.com/office/officeart/2018/5/layout/IconLeafLabelList"/>
    <dgm:cxn modelId="{4AC2D64D-D68B-43E8-B0DD-C6512FA3A7D5}" type="presParOf" srcId="{C185121D-A125-4973-A96D-549417675622}" destId="{A7F3A66D-AC58-41EC-8A1F-EB46F6646CDA}" srcOrd="4" destOrd="0" presId="urn:microsoft.com/office/officeart/2018/5/layout/IconLeafLabelList"/>
    <dgm:cxn modelId="{D1F29E97-9F17-45B7-A2EF-93AC6C2356F2}" type="presParOf" srcId="{A7F3A66D-AC58-41EC-8A1F-EB46F6646CDA}" destId="{501A9FA4-7DFB-4514-AAD3-5C9E256F5304}" srcOrd="0" destOrd="0" presId="urn:microsoft.com/office/officeart/2018/5/layout/IconLeafLabelList"/>
    <dgm:cxn modelId="{9E514217-1EAC-4D05-9510-E81E822130A8}" type="presParOf" srcId="{A7F3A66D-AC58-41EC-8A1F-EB46F6646CDA}" destId="{9734099F-1552-490E-96C8-BB04D129219A}" srcOrd="1" destOrd="0" presId="urn:microsoft.com/office/officeart/2018/5/layout/IconLeafLabelList"/>
    <dgm:cxn modelId="{8E3649CC-2BDD-4130-BDBD-7B4DEF644126}" type="presParOf" srcId="{A7F3A66D-AC58-41EC-8A1F-EB46F6646CDA}" destId="{7173A835-449B-4A90-8DE3-2455FD61148C}" srcOrd="2" destOrd="0" presId="urn:microsoft.com/office/officeart/2018/5/layout/IconLeafLabelList"/>
    <dgm:cxn modelId="{F8AF9ACA-420D-4E2A-9E88-B986981D1ADD}" type="presParOf" srcId="{A7F3A66D-AC58-41EC-8A1F-EB46F6646CDA}" destId="{02C6EDCD-303D-418D-B2C5-44F809D008F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F021B0-C15C-4B1B-B17B-2F43E469E5E7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35C93865-16FD-4738-B1CF-4698B9E0B8F4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2000" dirty="0"/>
            <a:t>Mean cigarettes per day  </a:t>
          </a:r>
        </a:p>
        <a:p>
          <a:pPr>
            <a:lnSpc>
              <a:spcPct val="100000"/>
            </a:lnSpc>
            <a:defRPr b="1"/>
          </a:pPr>
          <a:endParaRPr lang="en-GB" sz="1400" dirty="0"/>
        </a:p>
        <a:p>
          <a:pPr>
            <a:lnSpc>
              <a:spcPct val="100000"/>
            </a:lnSpc>
            <a:defRPr b="1"/>
          </a:pPr>
          <a:r>
            <a:rPr lang="en-GB" sz="1800" dirty="0"/>
            <a:t>19.3 (max 90)</a:t>
          </a:r>
          <a:endParaRPr lang="en-US" sz="1800" dirty="0"/>
        </a:p>
      </dgm:t>
    </dgm:pt>
    <dgm:pt modelId="{86136765-4B09-4F66-B8A6-62FCD4A64591}" type="parTrans" cxnId="{4E327939-A5D8-4B52-B249-F3496A062956}">
      <dgm:prSet/>
      <dgm:spPr/>
      <dgm:t>
        <a:bodyPr/>
        <a:lstStyle/>
        <a:p>
          <a:endParaRPr lang="en-US"/>
        </a:p>
      </dgm:t>
    </dgm:pt>
    <dgm:pt modelId="{2DA2A42E-E9B9-4801-A612-AB20E595B326}" type="sibTrans" cxnId="{4E327939-A5D8-4B52-B249-F3496A062956}">
      <dgm:prSet/>
      <dgm:spPr/>
      <dgm:t>
        <a:bodyPr/>
        <a:lstStyle/>
        <a:p>
          <a:endParaRPr lang="en-US"/>
        </a:p>
      </dgm:t>
    </dgm:pt>
    <dgm:pt modelId="{3A4AC95F-F519-4256-86A3-ED7144B0A30B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2000" dirty="0"/>
            <a:t>Type of cigarettes smoked</a:t>
          </a:r>
          <a:endParaRPr lang="en-US" sz="2000" dirty="0"/>
        </a:p>
      </dgm:t>
    </dgm:pt>
    <dgm:pt modelId="{F149842F-68BF-428A-AA48-A35C20D17D1D}" type="parTrans" cxnId="{1911286C-12E3-4742-BC6D-9B2726A6D5CF}">
      <dgm:prSet/>
      <dgm:spPr/>
      <dgm:t>
        <a:bodyPr/>
        <a:lstStyle/>
        <a:p>
          <a:endParaRPr lang="en-US"/>
        </a:p>
      </dgm:t>
    </dgm:pt>
    <dgm:pt modelId="{06C0D1B1-48AF-4A5B-96E0-383FD84387BF}" type="sibTrans" cxnId="{1911286C-12E3-4742-BC6D-9B2726A6D5CF}">
      <dgm:prSet/>
      <dgm:spPr/>
      <dgm:t>
        <a:bodyPr/>
        <a:lstStyle/>
        <a:p>
          <a:endParaRPr lang="en-US"/>
        </a:p>
      </dgm:t>
    </dgm:pt>
    <dgm:pt modelId="{8FDFD328-868E-41C0-98EF-79D2B306F65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dirty="0"/>
            <a:t>Manufactured 18%</a:t>
          </a:r>
          <a:endParaRPr lang="en-US" sz="1800" b="1" dirty="0"/>
        </a:p>
      </dgm:t>
    </dgm:pt>
    <dgm:pt modelId="{C63B6329-5F3B-489D-B3AE-5D406D9986A9}" type="parTrans" cxnId="{66034096-2867-4DD8-9A05-C8292435E8EA}">
      <dgm:prSet/>
      <dgm:spPr/>
      <dgm:t>
        <a:bodyPr/>
        <a:lstStyle/>
        <a:p>
          <a:endParaRPr lang="en-US"/>
        </a:p>
      </dgm:t>
    </dgm:pt>
    <dgm:pt modelId="{7D929174-50F5-49F6-BAF2-78F900A78F59}" type="sibTrans" cxnId="{66034096-2867-4DD8-9A05-C8292435E8EA}">
      <dgm:prSet/>
      <dgm:spPr/>
      <dgm:t>
        <a:bodyPr/>
        <a:lstStyle/>
        <a:p>
          <a:endParaRPr lang="en-US"/>
        </a:p>
      </dgm:t>
    </dgm:pt>
    <dgm:pt modelId="{8F140DB6-6014-48D6-91AF-A34411A864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dirty="0"/>
            <a:t>Roll your own 54%</a:t>
          </a:r>
          <a:endParaRPr lang="en-US" sz="1800" b="1" dirty="0"/>
        </a:p>
      </dgm:t>
    </dgm:pt>
    <dgm:pt modelId="{BEF72E39-B863-4525-B3C2-86ABB742383A}" type="parTrans" cxnId="{B9FB1B1F-89A6-466C-B1D3-A94289F39284}">
      <dgm:prSet/>
      <dgm:spPr/>
      <dgm:t>
        <a:bodyPr/>
        <a:lstStyle/>
        <a:p>
          <a:endParaRPr lang="en-US"/>
        </a:p>
      </dgm:t>
    </dgm:pt>
    <dgm:pt modelId="{18F2D71D-5F4D-4E25-8C50-82087EF429D6}" type="sibTrans" cxnId="{B9FB1B1F-89A6-466C-B1D3-A94289F39284}">
      <dgm:prSet/>
      <dgm:spPr/>
      <dgm:t>
        <a:bodyPr/>
        <a:lstStyle/>
        <a:p>
          <a:endParaRPr lang="en-US"/>
        </a:p>
      </dgm:t>
    </dgm:pt>
    <dgm:pt modelId="{6B30385F-F810-47FB-9BD0-E3C46D793C5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dirty="0"/>
            <a:t>Both 28%</a:t>
          </a:r>
          <a:endParaRPr lang="en-US" sz="1800" b="1" dirty="0"/>
        </a:p>
      </dgm:t>
    </dgm:pt>
    <dgm:pt modelId="{150E15D5-CA4D-400D-9763-21CEB8010AD0}" type="parTrans" cxnId="{0BD9A26A-B403-49A9-B9EB-7EC023B1B5D9}">
      <dgm:prSet/>
      <dgm:spPr/>
      <dgm:t>
        <a:bodyPr/>
        <a:lstStyle/>
        <a:p>
          <a:endParaRPr lang="en-US"/>
        </a:p>
      </dgm:t>
    </dgm:pt>
    <dgm:pt modelId="{FE1B1B85-B2E7-4A42-B1A1-6165D1716BD2}" type="sibTrans" cxnId="{0BD9A26A-B403-49A9-B9EB-7EC023B1B5D9}">
      <dgm:prSet/>
      <dgm:spPr/>
      <dgm:t>
        <a:bodyPr/>
        <a:lstStyle/>
        <a:p>
          <a:endParaRPr lang="en-US"/>
        </a:p>
      </dgm:t>
    </dgm:pt>
    <dgm:pt modelId="{D48084B9-1277-4677-BF1A-4A37543CCBA0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2000" dirty="0"/>
            <a:t>Intention to quit</a:t>
          </a:r>
        </a:p>
        <a:p>
          <a:pPr>
            <a:lnSpc>
              <a:spcPct val="100000"/>
            </a:lnSpc>
            <a:defRPr b="1"/>
          </a:pPr>
          <a:endParaRPr lang="en-GB" sz="1400" dirty="0"/>
        </a:p>
        <a:p>
          <a:pPr>
            <a:lnSpc>
              <a:spcPct val="100000"/>
            </a:lnSpc>
            <a:defRPr b="1"/>
          </a:pPr>
          <a:r>
            <a:rPr lang="en-GB" sz="1800" dirty="0"/>
            <a:t>Stop in one go 39%</a:t>
          </a:r>
        </a:p>
        <a:p>
          <a:pPr>
            <a:defRPr b="1"/>
          </a:pPr>
          <a:endParaRPr lang="en-US" sz="1400" dirty="0"/>
        </a:p>
      </dgm:t>
    </dgm:pt>
    <dgm:pt modelId="{26792062-7884-4732-84CC-A0D17C729262}" type="parTrans" cxnId="{9C0A5801-E407-4501-B0DF-D6680F14B480}">
      <dgm:prSet/>
      <dgm:spPr/>
      <dgm:t>
        <a:bodyPr/>
        <a:lstStyle/>
        <a:p>
          <a:endParaRPr lang="en-US"/>
        </a:p>
      </dgm:t>
    </dgm:pt>
    <dgm:pt modelId="{B369B7EC-FCCE-4162-A6C7-3C624CD47979}" type="sibTrans" cxnId="{9C0A5801-E407-4501-B0DF-D6680F14B480}">
      <dgm:prSet/>
      <dgm:spPr/>
      <dgm:t>
        <a:bodyPr/>
        <a:lstStyle/>
        <a:p>
          <a:endParaRPr lang="en-US"/>
        </a:p>
      </dgm:t>
    </dgm:pt>
    <dgm:pt modelId="{2CC46AB6-330E-4161-8F83-A3D20D9394CC}" type="pres">
      <dgm:prSet presAssocID="{51F021B0-C15C-4B1B-B17B-2F43E469E5E7}" presName="root" presStyleCnt="0">
        <dgm:presLayoutVars>
          <dgm:dir/>
          <dgm:resizeHandles val="exact"/>
        </dgm:presLayoutVars>
      </dgm:prSet>
      <dgm:spPr/>
    </dgm:pt>
    <dgm:pt modelId="{97F0B47E-8073-4A91-8224-A5DE42170D10}" type="pres">
      <dgm:prSet presAssocID="{35C93865-16FD-4738-B1CF-4698B9E0B8F4}" presName="compNode" presStyleCnt="0"/>
      <dgm:spPr/>
    </dgm:pt>
    <dgm:pt modelId="{8091E115-6ACB-4265-A93E-E80754D1EEE3}" type="pres">
      <dgm:prSet presAssocID="{35C93865-16FD-4738-B1CF-4698B9E0B8F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oking"/>
        </a:ext>
      </dgm:extLst>
    </dgm:pt>
    <dgm:pt modelId="{1D6DB59A-527B-4E31-8D68-938F2FB8ABE0}" type="pres">
      <dgm:prSet presAssocID="{35C93865-16FD-4738-B1CF-4698B9E0B8F4}" presName="iconSpace" presStyleCnt="0"/>
      <dgm:spPr/>
    </dgm:pt>
    <dgm:pt modelId="{2E60236F-1EDC-46FA-A565-E9E28467EB06}" type="pres">
      <dgm:prSet presAssocID="{35C93865-16FD-4738-B1CF-4698B9E0B8F4}" presName="parTx" presStyleLbl="revTx" presStyleIdx="0" presStyleCnt="6">
        <dgm:presLayoutVars>
          <dgm:chMax val="0"/>
          <dgm:chPref val="0"/>
        </dgm:presLayoutVars>
      </dgm:prSet>
      <dgm:spPr/>
    </dgm:pt>
    <dgm:pt modelId="{556D7DC6-9510-40EE-B027-BDF0449C7369}" type="pres">
      <dgm:prSet presAssocID="{35C93865-16FD-4738-B1CF-4698B9E0B8F4}" presName="txSpace" presStyleCnt="0"/>
      <dgm:spPr/>
    </dgm:pt>
    <dgm:pt modelId="{5F530636-834C-46DF-8C7E-FDDB61FF34A2}" type="pres">
      <dgm:prSet presAssocID="{35C93865-16FD-4738-B1CF-4698B9E0B8F4}" presName="desTx" presStyleLbl="revTx" presStyleIdx="1" presStyleCnt="6">
        <dgm:presLayoutVars/>
      </dgm:prSet>
      <dgm:spPr/>
    </dgm:pt>
    <dgm:pt modelId="{3B9AF9CA-6293-4B18-B698-2F04EB938A1A}" type="pres">
      <dgm:prSet presAssocID="{2DA2A42E-E9B9-4801-A612-AB20E595B326}" presName="sibTrans" presStyleCnt="0"/>
      <dgm:spPr/>
    </dgm:pt>
    <dgm:pt modelId="{29056ACD-0CE7-4240-B247-34AAA1400D6C}" type="pres">
      <dgm:prSet presAssocID="{3A4AC95F-F519-4256-86A3-ED7144B0A30B}" presName="compNode" presStyleCnt="0"/>
      <dgm:spPr/>
    </dgm:pt>
    <dgm:pt modelId="{396116F5-C09E-40D5-B627-75743D9EDC28}" type="pres">
      <dgm:prSet presAssocID="{3A4AC95F-F519-4256-86A3-ED7144B0A30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4F379B6-DBC3-4F66-96D5-792B8C937064}" type="pres">
      <dgm:prSet presAssocID="{3A4AC95F-F519-4256-86A3-ED7144B0A30B}" presName="iconSpace" presStyleCnt="0"/>
      <dgm:spPr/>
    </dgm:pt>
    <dgm:pt modelId="{831722F9-32EE-4179-8AA6-9F2A479C0E8A}" type="pres">
      <dgm:prSet presAssocID="{3A4AC95F-F519-4256-86A3-ED7144B0A30B}" presName="parTx" presStyleLbl="revTx" presStyleIdx="2" presStyleCnt="6">
        <dgm:presLayoutVars>
          <dgm:chMax val="0"/>
          <dgm:chPref val="0"/>
        </dgm:presLayoutVars>
      </dgm:prSet>
      <dgm:spPr/>
    </dgm:pt>
    <dgm:pt modelId="{4CB7B58B-2E3B-478C-9050-11FEB7E2E33B}" type="pres">
      <dgm:prSet presAssocID="{3A4AC95F-F519-4256-86A3-ED7144B0A30B}" presName="txSpace" presStyleCnt="0"/>
      <dgm:spPr/>
    </dgm:pt>
    <dgm:pt modelId="{B53216A5-E34C-49FE-A8B3-4295707E83D9}" type="pres">
      <dgm:prSet presAssocID="{3A4AC95F-F519-4256-86A3-ED7144B0A30B}" presName="desTx" presStyleLbl="revTx" presStyleIdx="3" presStyleCnt="6" custLinFactNeighborY="-34723">
        <dgm:presLayoutVars/>
      </dgm:prSet>
      <dgm:spPr/>
    </dgm:pt>
    <dgm:pt modelId="{4A78373F-AB62-4535-875B-2CEF18217318}" type="pres">
      <dgm:prSet presAssocID="{06C0D1B1-48AF-4A5B-96E0-383FD84387BF}" presName="sibTrans" presStyleCnt="0"/>
      <dgm:spPr/>
    </dgm:pt>
    <dgm:pt modelId="{0A1C84C0-7218-4BD7-A271-FF944A775489}" type="pres">
      <dgm:prSet presAssocID="{D48084B9-1277-4677-BF1A-4A37543CCBA0}" presName="compNode" presStyleCnt="0"/>
      <dgm:spPr/>
    </dgm:pt>
    <dgm:pt modelId="{DF0164E4-27A6-4F2C-87D8-EC4016F3B075}" type="pres">
      <dgm:prSet presAssocID="{D48084B9-1277-4677-BF1A-4A37543CCBA0}" presName="iconRect" presStyleLbl="nod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DF538EE-0293-450D-9B9A-A4AABB4CD4AE}" type="pres">
      <dgm:prSet presAssocID="{D48084B9-1277-4677-BF1A-4A37543CCBA0}" presName="iconSpace" presStyleCnt="0"/>
      <dgm:spPr/>
    </dgm:pt>
    <dgm:pt modelId="{0E41048A-4C1C-4EEC-ACA3-3DDFE83AC501}" type="pres">
      <dgm:prSet presAssocID="{D48084B9-1277-4677-BF1A-4A37543CCBA0}" presName="parTx" presStyleLbl="revTx" presStyleIdx="4" presStyleCnt="6">
        <dgm:presLayoutVars>
          <dgm:chMax val="0"/>
          <dgm:chPref val="0"/>
        </dgm:presLayoutVars>
      </dgm:prSet>
      <dgm:spPr/>
    </dgm:pt>
    <dgm:pt modelId="{A516CD03-309B-4383-AA08-C3C9767BBC52}" type="pres">
      <dgm:prSet presAssocID="{D48084B9-1277-4677-BF1A-4A37543CCBA0}" presName="txSpace" presStyleCnt="0"/>
      <dgm:spPr/>
    </dgm:pt>
    <dgm:pt modelId="{D721A249-6FBE-48E9-92DC-5167BC0F1E80}" type="pres">
      <dgm:prSet presAssocID="{D48084B9-1277-4677-BF1A-4A37543CCBA0}" presName="desTx" presStyleLbl="revTx" presStyleIdx="5" presStyleCnt="6">
        <dgm:presLayoutVars/>
      </dgm:prSet>
      <dgm:spPr/>
    </dgm:pt>
  </dgm:ptLst>
  <dgm:cxnLst>
    <dgm:cxn modelId="{9C0A5801-E407-4501-B0DF-D6680F14B480}" srcId="{51F021B0-C15C-4B1B-B17B-2F43E469E5E7}" destId="{D48084B9-1277-4677-BF1A-4A37543CCBA0}" srcOrd="2" destOrd="0" parTransId="{26792062-7884-4732-84CC-A0D17C729262}" sibTransId="{B369B7EC-FCCE-4162-A6C7-3C624CD47979}"/>
    <dgm:cxn modelId="{B9FB1B1F-89A6-466C-B1D3-A94289F39284}" srcId="{3A4AC95F-F519-4256-86A3-ED7144B0A30B}" destId="{8F140DB6-6014-48D6-91AF-A34411A864BA}" srcOrd="1" destOrd="0" parTransId="{BEF72E39-B863-4525-B3C2-86ABB742383A}" sibTransId="{18F2D71D-5F4D-4E25-8C50-82087EF429D6}"/>
    <dgm:cxn modelId="{E15A1330-2B1D-437F-BC1A-F62B49AEC2F8}" type="presOf" srcId="{35C93865-16FD-4738-B1CF-4698B9E0B8F4}" destId="{2E60236F-1EDC-46FA-A565-E9E28467EB06}" srcOrd="0" destOrd="0" presId="urn:microsoft.com/office/officeart/2018/2/layout/IconLabelDescriptionList"/>
    <dgm:cxn modelId="{4E327939-A5D8-4B52-B249-F3496A062956}" srcId="{51F021B0-C15C-4B1B-B17B-2F43E469E5E7}" destId="{35C93865-16FD-4738-B1CF-4698B9E0B8F4}" srcOrd="0" destOrd="0" parTransId="{86136765-4B09-4F66-B8A6-62FCD4A64591}" sibTransId="{2DA2A42E-E9B9-4801-A612-AB20E595B326}"/>
    <dgm:cxn modelId="{56BBE23F-48B7-47EC-B09A-6C35DB5E483F}" type="presOf" srcId="{6B30385F-F810-47FB-9BD0-E3C46D793C51}" destId="{B53216A5-E34C-49FE-A8B3-4295707E83D9}" srcOrd="0" destOrd="2" presId="urn:microsoft.com/office/officeart/2018/2/layout/IconLabelDescriptionList"/>
    <dgm:cxn modelId="{2F39EB5E-C505-4863-8E4E-8B39E027DAD9}" type="presOf" srcId="{51F021B0-C15C-4B1B-B17B-2F43E469E5E7}" destId="{2CC46AB6-330E-4161-8F83-A3D20D9394CC}" srcOrd="0" destOrd="0" presId="urn:microsoft.com/office/officeart/2018/2/layout/IconLabelDescriptionList"/>
    <dgm:cxn modelId="{639ED046-7751-47C9-8753-0F6D6E0F5582}" type="presOf" srcId="{D48084B9-1277-4677-BF1A-4A37543CCBA0}" destId="{0E41048A-4C1C-4EEC-ACA3-3DDFE83AC501}" srcOrd="0" destOrd="0" presId="urn:microsoft.com/office/officeart/2018/2/layout/IconLabelDescriptionList"/>
    <dgm:cxn modelId="{0BD9A26A-B403-49A9-B9EB-7EC023B1B5D9}" srcId="{3A4AC95F-F519-4256-86A3-ED7144B0A30B}" destId="{6B30385F-F810-47FB-9BD0-E3C46D793C51}" srcOrd="2" destOrd="0" parTransId="{150E15D5-CA4D-400D-9763-21CEB8010AD0}" sibTransId="{FE1B1B85-B2E7-4A42-B1A1-6165D1716BD2}"/>
    <dgm:cxn modelId="{1911286C-12E3-4742-BC6D-9B2726A6D5CF}" srcId="{51F021B0-C15C-4B1B-B17B-2F43E469E5E7}" destId="{3A4AC95F-F519-4256-86A3-ED7144B0A30B}" srcOrd="1" destOrd="0" parTransId="{F149842F-68BF-428A-AA48-A35C20D17D1D}" sibTransId="{06C0D1B1-48AF-4A5B-96E0-383FD84387BF}"/>
    <dgm:cxn modelId="{BBB44D6F-568C-4252-95A1-A291C20BF9CC}" type="presOf" srcId="{8FDFD328-868E-41C0-98EF-79D2B306F65C}" destId="{B53216A5-E34C-49FE-A8B3-4295707E83D9}" srcOrd="0" destOrd="0" presId="urn:microsoft.com/office/officeart/2018/2/layout/IconLabelDescriptionList"/>
    <dgm:cxn modelId="{66034096-2867-4DD8-9A05-C8292435E8EA}" srcId="{3A4AC95F-F519-4256-86A3-ED7144B0A30B}" destId="{8FDFD328-868E-41C0-98EF-79D2B306F65C}" srcOrd="0" destOrd="0" parTransId="{C63B6329-5F3B-489D-B3AE-5D406D9986A9}" sibTransId="{7D929174-50F5-49F6-BAF2-78F900A78F59}"/>
    <dgm:cxn modelId="{2204D1BD-D5F5-428A-ABF4-54E8D3B33888}" type="presOf" srcId="{8F140DB6-6014-48D6-91AF-A34411A864BA}" destId="{B53216A5-E34C-49FE-A8B3-4295707E83D9}" srcOrd="0" destOrd="1" presId="urn:microsoft.com/office/officeart/2018/2/layout/IconLabelDescriptionList"/>
    <dgm:cxn modelId="{7FA3A7CD-4AC0-43E0-A5B8-8E0ACE7D4EED}" type="presOf" srcId="{3A4AC95F-F519-4256-86A3-ED7144B0A30B}" destId="{831722F9-32EE-4179-8AA6-9F2A479C0E8A}" srcOrd="0" destOrd="0" presId="urn:microsoft.com/office/officeart/2018/2/layout/IconLabelDescriptionList"/>
    <dgm:cxn modelId="{03018BAD-2022-4355-BC3C-84195341C5F4}" type="presParOf" srcId="{2CC46AB6-330E-4161-8F83-A3D20D9394CC}" destId="{97F0B47E-8073-4A91-8224-A5DE42170D10}" srcOrd="0" destOrd="0" presId="urn:microsoft.com/office/officeart/2018/2/layout/IconLabelDescriptionList"/>
    <dgm:cxn modelId="{B21E94AA-B926-40C9-AC88-8F571FB110D9}" type="presParOf" srcId="{97F0B47E-8073-4A91-8224-A5DE42170D10}" destId="{8091E115-6ACB-4265-A93E-E80754D1EEE3}" srcOrd="0" destOrd="0" presId="urn:microsoft.com/office/officeart/2018/2/layout/IconLabelDescriptionList"/>
    <dgm:cxn modelId="{99DA26E1-BE60-4D77-AA6A-D95EB8AD6D55}" type="presParOf" srcId="{97F0B47E-8073-4A91-8224-A5DE42170D10}" destId="{1D6DB59A-527B-4E31-8D68-938F2FB8ABE0}" srcOrd="1" destOrd="0" presId="urn:microsoft.com/office/officeart/2018/2/layout/IconLabelDescriptionList"/>
    <dgm:cxn modelId="{D581C257-BDE9-4301-A451-952A0EC57027}" type="presParOf" srcId="{97F0B47E-8073-4A91-8224-A5DE42170D10}" destId="{2E60236F-1EDC-46FA-A565-E9E28467EB06}" srcOrd="2" destOrd="0" presId="urn:microsoft.com/office/officeart/2018/2/layout/IconLabelDescriptionList"/>
    <dgm:cxn modelId="{DF47DFF7-95C6-4B37-B89C-6D11E50CA5DB}" type="presParOf" srcId="{97F0B47E-8073-4A91-8224-A5DE42170D10}" destId="{556D7DC6-9510-40EE-B027-BDF0449C7369}" srcOrd="3" destOrd="0" presId="urn:microsoft.com/office/officeart/2018/2/layout/IconLabelDescriptionList"/>
    <dgm:cxn modelId="{EFF47780-2D8E-4449-B00C-230D1A140429}" type="presParOf" srcId="{97F0B47E-8073-4A91-8224-A5DE42170D10}" destId="{5F530636-834C-46DF-8C7E-FDDB61FF34A2}" srcOrd="4" destOrd="0" presId="urn:microsoft.com/office/officeart/2018/2/layout/IconLabelDescriptionList"/>
    <dgm:cxn modelId="{52E6B369-B17A-4470-83A2-6575AD461AF5}" type="presParOf" srcId="{2CC46AB6-330E-4161-8F83-A3D20D9394CC}" destId="{3B9AF9CA-6293-4B18-B698-2F04EB938A1A}" srcOrd="1" destOrd="0" presId="urn:microsoft.com/office/officeart/2018/2/layout/IconLabelDescriptionList"/>
    <dgm:cxn modelId="{637C809C-6477-4F98-A1F9-6B0C1DF20A74}" type="presParOf" srcId="{2CC46AB6-330E-4161-8F83-A3D20D9394CC}" destId="{29056ACD-0CE7-4240-B247-34AAA1400D6C}" srcOrd="2" destOrd="0" presId="urn:microsoft.com/office/officeart/2018/2/layout/IconLabelDescriptionList"/>
    <dgm:cxn modelId="{05A61F5E-221D-4FCA-8C3B-7757EC50A0DE}" type="presParOf" srcId="{29056ACD-0CE7-4240-B247-34AAA1400D6C}" destId="{396116F5-C09E-40D5-B627-75743D9EDC28}" srcOrd="0" destOrd="0" presId="urn:microsoft.com/office/officeart/2018/2/layout/IconLabelDescriptionList"/>
    <dgm:cxn modelId="{CC8187E8-8C02-45C8-AD3E-9A9F2B62FFCF}" type="presParOf" srcId="{29056ACD-0CE7-4240-B247-34AAA1400D6C}" destId="{D4F379B6-DBC3-4F66-96D5-792B8C937064}" srcOrd="1" destOrd="0" presId="urn:microsoft.com/office/officeart/2018/2/layout/IconLabelDescriptionList"/>
    <dgm:cxn modelId="{16C3CA4B-5109-499E-AE23-08906FE46D84}" type="presParOf" srcId="{29056ACD-0CE7-4240-B247-34AAA1400D6C}" destId="{831722F9-32EE-4179-8AA6-9F2A479C0E8A}" srcOrd="2" destOrd="0" presId="urn:microsoft.com/office/officeart/2018/2/layout/IconLabelDescriptionList"/>
    <dgm:cxn modelId="{D346F650-8793-4449-9CBC-88C0998A850F}" type="presParOf" srcId="{29056ACD-0CE7-4240-B247-34AAA1400D6C}" destId="{4CB7B58B-2E3B-478C-9050-11FEB7E2E33B}" srcOrd="3" destOrd="0" presId="urn:microsoft.com/office/officeart/2018/2/layout/IconLabelDescriptionList"/>
    <dgm:cxn modelId="{65F20312-44B0-4293-9936-115770316D65}" type="presParOf" srcId="{29056ACD-0CE7-4240-B247-34AAA1400D6C}" destId="{B53216A5-E34C-49FE-A8B3-4295707E83D9}" srcOrd="4" destOrd="0" presId="urn:microsoft.com/office/officeart/2018/2/layout/IconLabelDescriptionList"/>
    <dgm:cxn modelId="{67B08108-D04D-417D-BD11-6B2A705B0489}" type="presParOf" srcId="{2CC46AB6-330E-4161-8F83-A3D20D9394CC}" destId="{4A78373F-AB62-4535-875B-2CEF18217318}" srcOrd="3" destOrd="0" presId="urn:microsoft.com/office/officeart/2018/2/layout/IconLabelDescriptionList"/>
    <dgm:cxn modelId="{6CAD5FE1-5B9A-4CA3-AD50-4F4C8920506E}" type="presParOf" srcId="{2CC46AB6-330E-4161-8F83-A3D20D9394CC}" destId="{0A1C84C0-7218-4BD7-A271-FF944A775489}" srcOrd="4" destOrd="0" presId="urn:microsoft.com/office/officeart/2018/2/layout/IconLabelDescriptionList"/>
    <dgm:cxn modelId="{A9F3DBBD-46B7-4F74-A8AF-8128069C8EEA}" type="presParOf" srcId="{0A1C84C0-7218-4BD7-A271-FF944A775489}" destId="{DF0164E4-27A6-4F2C-87D8-EC4016F3B075}" srcOrd="0" destOrd="0" presId="urn:microsoft.com/office/officeart/2018/2/layout/IconLabelDescriptionList"/>
    <dgm:cxn modelId="{9D8402CD-A3D8-44BF-9299-4DFE3F845056}" type="presParOf" srcId="{0A1C84C0-7218-4BD7-A271-FF944A775489}" destId="{5DF538EE-0293-450D-9B9A-A4AABB4CD4AE}" srcOrd="1" destOrd="0" presId="urn:microsoft.com/office/officeart/2018/2/layout/IconLabelDescriptionList"/>
    <dgm:cxn modelId="{1CE453F4-3905-4923-99BE-827F9798F204}" type="presParOf" srcId="{0A1C84C0-7218-4BD7-A271-FF944A775489}" destId="{0E41048A-4C1C-4EEC-ACA3-3DDFE83AC501}" srcOrd="2" destOrd="0" presId="urn:microsoft.com/office/officeart/2018/2/layout/IconLabelDescriptionList"/>
    <dgm:cxn modelId="{D7F8AF63-FD92-42F5-95A7-DD57CEA0A433}" type="presParOf" srcId="{0A1C84C0-7218-4BD7-A271-FF944A775489}" destId="{A516CD03-309B-4383-AA08-C3C9767BBC52}" srcOrd="3" destOrd="0" presId="urn:microsoft.com/office/officeart/2018/2/layout/IconLabelDescriptionList"/>
    <dgm:cxn modelId="{6C0E68FA-28C8-4D1A-9104-D32FD249644F}" type="presParOf" srcId="{0A1C84C0-7218-4BD7-A271-FF944A775489}" destId="{D721A249-6FBE-48E9-92DC-5167BC0F1E8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71EE3-59DB-45B9-93D8-238ACB3D19B1}">
      <dsp:nvSpPr>
        <dsp:cNvPr id="0" name=""/>
        <dsp:cNvSpPr/>
      </dsp:nvSpPr>
      <dsp:spPr>
        <a:xfrm>
          <a:off x="0" y="4970"/>
          <a:ext cx="6263640" cy="11217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0E6E5-9969-4813-9D96-400700840A12}">
      <dsp:nvSpPr>
        <dsp:cNvPr id="0" name=""/>
        <dsp:cNvSpPr/>
      </dsp:nvSpPr>
      <dsp:spPr>
        <a:xfrm>
          <a:off x="339324" y="257360"/>
          <a:ext cx="617557" cy="6169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0C7C9-74B7-4269-B588-97F1C3C912CC}">
      <dsp:nvSpPr>
        <dsp:cNvPr id="0" name=""/>
        <dsp:cNvSpPr/>
      </dsp:nvSpPr>
      <dsp:spPr>
        <a:xfrm>
          <a:off x="1296206" y="4970"/>
          <a:ext cx="4947471" cy="1156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27" tIns="122427" rIns="122427" bIns="12242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dirty="0"/>
            <a:t>People who use mental health and/ or substance use services smoke more than the wider general population </a:t>
          </a:r>
          <a:endParaRPr lang="en-US" sz="2000" kern="1200" dirty="0"/>
        </a:p>
      </dsp:txBody>
      <dsp:txXfrm>
        <a:off x="1296206" y="4970"/>
        <a:ext cx="4947471" cy="1156788"/>
      </dsp:txXfrm>
    </dsp:sp>
    <dsp:sp modelId="{23A3FEEE-5165-415D-AAC3-93DAEA3570DE}">
      <dsp:nvSpPr>
        <dsp:cNvPr id="0" name=""/>
        <dsp:cNvSpPr/>
      </dsp:nvSpPr>
      <dsp:spPr>
        <a:xfrm>
          <a:off x="0" y="1450956"/>
          <a:ext cx="6263640" cy="11217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68E17-2A90-42F4-933E-D8B10CC4F4D1}">
      <dsp:nvSpPr>
        <dsp:cNvPr id="0" name=""/>
        <dsp:cNvSpPr/>
      </dsp:nvSpPr>
      <dsp:spPr>
        <a:xfrm>
          <a:off x="339324" y="1703346"/>
          <a:ext cx="617557" cy="6169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779E3-9D9B-445D-B8AD-20E4FADCEC55}">
      <dsp:nvSpPr>
        <dsp:cNvPr id="0" name=""/>
        <dsp:cNvSpPr/>
      </dsp:nvSpPr>
      <dsp:spPr>
        <a:xfrm>
          <a:off x="1296206" y="1450956"/>
          <a:ext cx="4947471" cy="1156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27" tIns="122427" rIns="122427" bIns="12242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More likely to die from a tobacco related illness than their mental illness or their primary substance use </a:t>
          </a:r>
          <a:endParaRPr lang="en-US" sz="2000" kern="1200"/>
        </a:p>
      </dsp:txBody>
      <dsp:txXfrm>
        <a:off x="1296206" y="1450956"/>
        <a:ext cx="4947471" cy="1156788"/>
      </dsp:txXfrm>
    </dsp:sp>
    <dsp:sp modelId="{B7BEF492-7E5E-4E28-B7E0-ACF20FAB122F}">
      <dsp:nvSpPr>
        <dsp:cNvPr id="0" name=""/>
        <dsp:cNvSpPr/>
      </dsp:nvSpPr>
      <dsp:spPr>
        <a:xfrm>
          <a:off x="0" y="2896942"/>
          <a:ext cx="6263640" cy="11217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C4D64-A78E-4935-BB4C-AA4B48E590AC}">
      <dsp:nvSpPr>
        <dsp:cNvPr id="0" name=""/>
        <dsp:cNvSpPr/>
      </dsp:nvSpPr>
      <dsp:spPr>
        <a:xfrm>
          <a:off x="339324" y="3149332"/>
          <a:ext cx="617557" cy="61695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2F04F-1D39-4AF5-AE1A-43D3B4413878}">
      <dsp:nvSpPr>
        <dsp:cNvPr id="0" name=""/>
        <dsp:cNvSpPr/>
      </dsp:nvSpPr>
      <dsp:spPr>
        <a:xfrm>
          <a:off x="1296206" y="2896942"/>
          <a:ext cx="4947471" cy="1156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27" tIns="122427" rIns="122427" bIns="12242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dirty="0"/>
            <a:t>Smoking gets in the way of their recovery </a:t>
          </a:r>
          <a:endParaRPr lang="en-US" sz="2000" kern="1200" dirty="0"/>
        </a:p>
      </dsp:txBody>
      <dsp:txXfrm>
        <a:off x="1296206" y="2896942"/>
        <a:ext cx="4947471" cy="1156788"/>
      </dsp:txXfrm>
    </dsp:sp>
    <dsp:sp modelId="{F657B580-3CFE-47B7-8157-B313D7E45932}">
      <dsp:nvSpPr>
        <dsp:cNvPr id="0" name=""/>
        <dsp:cNvSpPr/>
      </dsp:nvSpPr>
      <dsp:spPr>
        <a:xfrm>
          <a:off x="0" y="4342928"/>
          <a:ext cx="6263640" cy="11217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6EB8A-A06C-4340-886D-10F5B6C059BD}">
      <dsp:nvSpPr>
        <dsp:cNvPr id="0" name=""/>
        <dsp:cNvSpPr/>
      </dsp:nvSpPr>
      <dsp:spPr>
        <a:xfrm>
          <a:off x="339324" y="4595319"/>
          <a:ext cx="617557" cy="616954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62679-3885-4C66-A5E6-DF545AFB8C74}">
      <dsp:nvSpPr>
        <dsp:cNvPr id="0" name=""/>
        <dsp:cNvSpPr/>
      </dsp:nvSpPr>
      <dsp:spPr>
        <a:xfrm>
          <a:off x="1296206" y="4342928"/>
          <a:ext cx="4947471" cy="1156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27" tIns="122427" rIns="122427" bIns="12242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Stopping smoking may improve mental health &amp; substance use outcomes  </a:t>
          </a:r>
        </a:p>
      </dsp:txBody>
      <dsp:txXfrm>
        <a:off x="1296206" y="4342928"/>
        <a:ext cx="4947471" cy="1156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0B632-6DCC-449E-85BB-D154581C34F0}">
      <dsp:nvSpPr>
        <dsp:cNvPr id="0" name=""/>
        <dsp:cNvSpPr/>
      </dsp:nvSpPr>
      <dsp:spPr>
        <a:xfrm>
          <a:off x="679050" y="100657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52D49-408D-4615-81E0-926FDC14FA7A}">
      <dsp:nvSpPr>
        <dsp:cNvPr id="0" name=""/>
        <dsp:cNvSpPr/>
      </dsp:nvSpPr>
      <dsp:spPr>
        <a:xfrm>
          <a:off x="1081237" y="502845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3CA29-9319-40CE-8789-4AC28F7D9161}">
      <dsp:nvSpPr>
        <dsp:cNvPr id="0" name=""/>
        <dsp:cNvSpPr/>
      </dsp:nvSpPr>
      <dsp:spPr>
        <a:xfrm>
          <a:off x="75768" y="2575657"/>
          <a:ext cx="3093750" cy="1675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200" kern="1200" cap="none" dirty="0"/>
            <a:t>General population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200" kern="1200" cap="none" dirty="0"/>
            <a:t>15%</a:t>
          </a:r>
          <a:endParaRPr lang="en-US" sz="3200" kern="1200" cap="none" dirty="0"/>
        </a:p>
      </dsp:txBody>
      <dsp:txXfrm>
        <a:off x="75768" y="2575657"/>
        <a:ext cx="3093750" cy="1675022"/>
      </dsp:txXfrm>
    </dsp:sp>
    <dsp:sp modelId="{34F10B42-274B-47BE-A20E-E6D21ADC576D}">
      <dsp:nvSpPr>
        <dsp:cNvPr id="0" name=""/>
        <dsp:cNvSpPr/>
      </dsp:nvSpPr>
      <dsp:spPr>
        <a:xfrm>
          <a:off x="4314206" y="100657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32D01-9DEB-4C0D-BC6B-3E3E8D3A1851}">
      <dsp:nvSpPr>
        <dsp:cNvPr id="0" name=""/>
        <dsp:cNvSpPr/>
      </dsp:nvSpPr>
      <dsp:spPr>
        <a:xfrm>
          <a:off x="4716393" y="502845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ED8E6-B362-4D12-9C32-CD7B644A3807}">
      <dsp:nvSpPr>
        <dsp:cNvPr id="0" name=""/>
        <dsp:cNvSpPr/>
      </dsp:nvSpPr>
      <dsp:spPr>
        <a:xfrm>
          <a:off x="3710925" y="2575657"/>
          <a:ext cx="3093750" cy="1675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kern="1200" cap="none" dirty="0"/>
            <a:t>We don’t know how many people who use mental health inpatient and community services smoke </a:t>
          </a:r>
          <a:endParaRPr lang="en-US" sz="2000" kern="1200" cap="none" dirty="0"/>
        </a:p>
      </dsp:txBody>
      <dsp:txXfrm>
        <a:off x="3710925" y="2575657"/>
        <a:ext cx="3093750" cy="1675022"/>
      </dsp:txXfrm>
    </dsp:sp>
    <dsp:sp modelId="{B5D7507C-7102-4802-B3DC-4C9FD6EC9DD1}">
      <dsp:nvSpPr>
        <dsp:cNvPr id="0" name=""/>
        <dsp:cNvSpPr/>
      </dsp:nvSpPr>
      <dsp:spPr>
        <a:xfrm>
          <a:off x="7949362" y="100657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44DDE-0D45-49FB-B356-AC7AD67F9E40}">
      <dsp:nvSpPr>
        <dsp:cNvPr id="0" name=""/>
        <dsp:cNvSpPr/>
      </dsp:nvSpPr>
      <dsp:spPr>
        <a:xfrm>
          <a:off x="8351550" y="502845"/>
          <a:ext cx="1082812" cy="1082812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FB8D1-7133-4BD1-B912-9B127DDE380C}">
      <dsp:nvSpPr>
        <dsp:cNvPr id="0" name=""/>
        <dsp:cNvSpPr/>
      </dsp:nvSpPr>
      <dsp:spPr>
        <a:xfrm>
          <a:off x="7346081" y="2575657"/>
          <a:ext cx="3093750" cy="1675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kern="1200" cap="none" dirty="0"/>
            <a:t>CQUIN* data (selected mental health trusts) – smoking prevalence among inpatients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200" kern="1200" cap="none" dirty="0"/>
            <a:t>49% </a:t>
          </a:r>
          <a:endParaRPr lang="en-US" sz="3200" kern="1200" cap="none" dirty="0"/>
        </a:p>
      </dsp:txBody>
      <dsp:txXfrm>
        <a:off x="7346081" y="2575657"/>
        <a:ext cx="3093750" cy="16750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2ECDD-A99C-4A8C-BB2A-0A137D6B029F}">
      <dsp:nvSpPr>
        <dsp:cNvPr id="0" name=""/>
        <dsp:cNvSpPr/>
      </dsp:nvSpPr>
      <dsp:spPr>
        <a:xfrm>
          <a:off x="0" y="24792"/>
          <a:ext cx="7224467" cy="897317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E-cigarettes are LESS harmful than tobacco to a smoker’s health</a:t>
          </a:r>
        </a:p>
      </dsp:txBody>
      <dsp:txXfrm>
        <a:off x="0" y="24792"/>
        <a:ext cx="7224467" cy="897317"/>
      </dsp:txXfrm>
    </dsp:sp>
    <dsp:sp modelId="{B09253FF-015F-4892-8140-CF79E285D77D}">
      <dsp:nvSpPr>
        <dsp:cNvPr id="0" name=""/>
        <dsp:cNvSpPr/>
      </dsp:nvSpPr>
      <dsp:spPr>
        <a:xfrm>
          <a:off x="0" y="922110"/>
          <a:ext cx="7224467" cy="144936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CLIENTS – 53%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STAFF – 87%</a:t>
          </a:r>
        </a:p>
      </dsp:txBody>
      <dsp:txXfrm>
        <a:off x="0" y="922110"/>
        <a:ext cx="7224467" cy="14493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11237-0633-4D32-9C34-65191E63B7FA}">
      <dsp:nvSpPr>
        <dsp:cNvPr id="0" name=""/>
        <dsp:cNvSpPr/>
      </dsp:nvSpPr>
      <dsp:spPr>
        <a:xfrm>
          <a:off x="51" y="46643"/>
          <a:ext cx="4913783" cy="604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Aug ‘14 – Dec ‘18</a:t>
          </a:r>
        </a:p>
      </dsp:txBody>
      <dsp:txXfrm>
        <a:off x="51" y="46643"/>
        <a:ext cx="4913783" cy="604800"/>
      </dsp:txXfrm>
    </dsp:sp>
    <dsp:sp modelId="{FB048CBE-BA6D-498A-B765-BD4A92C88AB7}">
      <dsp:nvSpPr>
        <dsp:cNvPr id="0" name=""/>
        <dsp:cNvSpPr/>
      </dsp:nvSpPr>
      <dsp:spPr>
        <a:xfrm>
          <a:off x="51" y="651443"/>
          <a:ext cx="4913783" cy="365325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½ day drop in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Up to 6 sessions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NRT, varenicline, behavioural support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Substance use worker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Free disposable e-cigarette from Oct ’16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Funded by </a:t>
          </a:r>
          <a:r>
            <a:rPr lang="en-GB" sz="2100" kern="1200" dirty="0" err="1"/>
            <a:t>SLaM</a:t>
          </a:r>
          <a:r>
            <a:rPr lang="en-GB" sz="2100" kern="1200" dirty="0"/>
            <a:t> </a:t>
          </a:r>
        </a:p>
      </dsp:txBody>
      <dsp:txXfrm>
        <a:off x="51" y="651443"/>
        <a:ext cx="4913783" cy="3653251"/>
      </dsp:txXfrm>
    </dsp:sp>
    <dsp:sp modelId="{55861977-CE49-4E56-B994-D2C62484F51A}">
      <dsp:nvSpPr>
        <dsp:cNvPr id="0" name=""/>
        <dsp:cNvSpPr/>
      </dsp:nvSpPr>
      <dsp:spPr>
        <a:xfrm>
          <a:off x="5601764" y="46643"/>
          <a:ext cx="4913783" cy="6048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Jan ‘19-Oct ‘19</a:t>
          </a:r>
        </a:p>
      </dsp:txBody>
      <dsp:txXfrm>
        <a:off x="5601764" y="46643"/>
        <a:ext cx="4913783" cy="604800"/>
      </dsp:txXfrm>
    </dsp:sp>
    <dsp:sp modelId="{E2A86674-458B-483A-9F6D-69B34E76D492}">
      <dsp:nvSpPr>
        <dsp:cNvPr id="0" name=""/>
        <dsp:cNvSpPr/>
      </dsp:nvSpPr>
      <dsp:spPr>
        <a:xfrm>
          <a:off x="5601764" y="651443"/>
          <a:ext cx="4913783" cy="3653251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5 days a week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Up to 12 sessions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NRT, varenicline, behavioural support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Mental health occupational therapist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Wider range of e-cigarettes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Supported by a grant from Cancer Research UK   </a:t>
          </a:r>
        </a:p>
      </dsp:txBody>
      <dsp:txXfrm>
        <a:off x="5601764" y="651443"/>
        <a:ext cx="4913783" cy="36532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8B989-D209-4DAE-AFD1-3A035FD0C595}">
      <dsp:nvSpPr>
        <dsp:cNvPr id="0" name=""/>
        <dsp:cNvSpPr/>
      </dsp:nvSpPr>
      <dsp:spPr>
        <a:xfrm>
          <a:off x="1765686" y="38560"/>
          <a:ext cx="1510523" cy="15105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8FD85-34BF-4C40-89CD-9B7480AA9416}">
      <dsp:nvSpPr>
        <dsp:cNvPr id="0" name=""/>
        <dsp:cNvSpPr/>
      </dsp:nvSpPr>
      <dsp:spPr>
        <a:xfrm>
          <a:off x="401713" y="1666555"/>
          <a:ext cx="4315781" cy="950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800" kern="1200" dirty="0"/>
            <a:t>Over a 3-year period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800" kern="1200" dirty="0"/>
            <a:t>(August ‘14- July ‘17) </a:t>
          </a:r>
          <a:endParaRPr lang="en-US" sz="2800" kern="1200" dirty="0"/>
        </a:p>
      </dsp:txBody>
      <dsp:txXfrm>
        <a:off x="401713" y="1666555"/>
        <a:ext cx="4315781" cy="950820"/>
      </dsp:txXfrm>
    </dsp:sp>
    <dsp:sp modelId="{02C4DA05-3657-4016-B09D-1B898E416889}">
      <dsp:nvSpPr>
        <dsp:cNvPr id="0" name=""/>
        <dsp:cNvSpPr/>
      </dsp:nvSpPr>
      <dsp:spPr>
        <a:xfrm>
          <a:off x="401713" y="2689732"/>
          <a:ext cx="4315781" cy="927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solidFill>
                <a:srgbClr val="FF0000"/>
              </a:solidFill>
            </a:rPr>
            <a:t>74</a:t>
          </a:r>
          <a:r>
            <a:rPr lang="en-GB" sz="2800" kern="1200" dirty="0"/>
            <a:t> people accessed the service </a:t>
          </a:r>
          <a:endParaRPr lang="en-US" sz="2800" kern="1200" dirty="0"/>
        </a:p>
      </dsp:txBody>
      <dsp:txXfrm>
        <a:off x="401713" y="2689732"/>
        <a:ext cx="4315781" cy="927647"/>
      </dsp:txXfrm>
    </dsp:sp>
    <dsp:sp modelId="{CF661BBF-1ABB-44F7-849E-1A02F8580C0D}">
      <dsp:nvSpPr>
        <dsp:cNvPr id="0" name=""/>
        <dsp:cNvSpPr/>
      </dsp:nvSpPr>
      <dsp:spPr>
        <a:xfrm>
          <a:off x="6737684" y="61429"/>
          <a:ext cx="1510523" cy="15105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CCA79-9226-4AFB-960A-97A2AE9E00D4}">
      <dsp:nvSpPr>
        <dsp:cNvPr id="0" name=""/>
        <dsp:cNvSpPr/>
      </dsp:nvSpPr>
      <dsp:spPr>
        <a:xfrm>
          <a:off x="5472756" y="1666555"/>
          <a:ext cx="4315781" cy="950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800" kern="1200" dirty="0"/>
            <a:t>Over 10-month period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800" kern="1200" dirty="0"/>
            <a:t>(Jan ‘19- Oct ‘19)</a:t>
          </a:r>
          <a:endParaRPr lang="en-US" sz="2800" kern="1200" dirty="0"/>
        </a:p>
      </dsp:txBody>
      <dsp:txXfrm>
        <a:off x="5472756" y="1666555"/>
        <a:ext cx="4315781" cy="950820"/>
      </dsp:txXfrm>
    </dsp:sp>
    <dsp:sp modelId="{D6F0F8B0-D8E9-4471-912E-20ABD8AF5451}">
      <dsp:nvSpPr>
        <dsp:cNvPr id="0" name=""/>
        <dsp:cNvSpPr/>
      </dsp:nvSpPr>
      <dsp:spPr>
        <a:xfrm>
          <a:off x="5472756" y="2689732"/>
          <a:ext cx="4315781" cy="927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solidFill>
                <a:srgbClr val="FF0000"/>
              </a:solidFill>
            </a:rPr>
            <a:t>124 </a:t>
          </a:r>
          <a:r>
            <a:rPr lang="en-GB" sz="2800" kern="1200" dirty="0"/>
            <a:t>people accessed the service </a:t>
          </a:r>
          <a:endParaRPr lang="en-US" sz="2800" kern="1200" dirty="0"/>
        </a:p>
      </dsp:txBody>
      <dsp:txXfrm>
        <a:off x="5472756" y="2689732"/>
        <a:ext cx="4315781" cy="9276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F5410-1529-442E-8690-B399114F9184}">
      <dsp:nvSpPr>
        <dsp:cNvPr id="0" name=""/>
        <dsp:cNvSpPr/>
      </dsp:nvSpPr>
      <dsp:spPr>
        <a:xfrm>
          <a:off x="679050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08C6E-926A-4627-BA62-E3DCD85F518F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64748-A86D-4D96-96FC-E2A61718EB1C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/>
            <a:t>Men 79%</a:t>
          </a:r>
          <a:endParaRPr lang="en-US" sz="2500" kern="1200"/>
        </a:p>
      </dsp:txBody>
      <dsp:txXfrm>
        <a:off x="75768" y="3053169"/>
        <a:ext cx="3093750" cy="720000"/>
      </dsp:txXfrm>
    </dsp:sp>
    <dsp:sp modelId="{447452F5-4947-4A74-90E7-30FC3A115F33}">
      <dsp:nvSpPr>
        <dsp:cNvPr id="0" name=""/>
        <dsp:cNvSpPr/>
      </dsp:nvSpPr>
      <dsp:spPr>
        <a:xfrm>
          <a:off x="4314206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5590E-4D4A-43AB-B6AC-8B91CC71E980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37272-E680-4B99-851D-231511EEADB1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/>
            <a:t>Age 45.3 years (range 22-63)</a:t>
          </a:r>
          <a:endParaRPr lang="en-US" sz="2500" kern="1200"/>
        </a:p>
      </dsp:txBody>
      <dsp:txXfrm>
        <a:off x="3710925" y="3053169"/>
        <a:ext cx="3093750" cy="720000"/>
      </dsp:txXfrm>
    </dsp:sp>
    <dsp:sp modelId="{501A9FA4-7DFB-4514-AAD3-5C9E256F5304}">
      <dsp:nvSpPr>
        <dsp:cNvPr id="0" name=""/>
        <dsp:cNvSpPr/>
      </dsp:nvSpPr>
      <dsp:spPr>
        <a:xfrm>
          <a:off x="7949362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4099F-1552-490E-96C8-BB04D129219A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6EDCD-303D-418D-B2C5-44F809D008F3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/>
            <a:t>27% homeless </a:t>
          </a:r>
          <a:endParaRPr lang="en-US" sz="2500" kern="1200"/>
        </a:p>
      </dsp:txBody>
      <dsp:txXfrm>
        <a:off x="7346081" y="3053169"/>
        <a:ext cx="309375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1E115-6ACB-4265-A93E-E80754D1EEE3}">
      <dsp:nvSpPr>
        <dsp:cNvPr id="0" name=""/>
        <dsp:cNvSpPr/>
      </dsp:nvSpPr>
      <dsp:spPr>
        <a:xfrm>
          <a:off x="393" y="497422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0236F-1EDC-46FA-A565-E9E28467EB06}">
      <dsp:nvSpPr>
        <dsp:cNvPr id="0" name=""/>
        <dsp:cNvSpPr/>
      </dsp:nvSpPr>
      <dsp:spPr>
        <a:xfrm>
          <a:off x="393" y="1740314"/>
          <a:ext cx="3138750" cy="1312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kern="1200" dirty="0"/>
            <a:t>Mean cigarettes per day 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GB" sz="14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kern="1200" dirty="0"/>
            <a:t>19.3 (max 90)</a:t>
          </a:r>
          <a:endParaRPr lang="en-US" sz="1800" kern="1200" dirty="0"/>
        </a:p>
      </dsp:txBody>
      <dsp:txXfrm>
        <a:off x="393" y="1740314"/>
        <a:ext cx="3138750" cy="1312532"/>
      </dsp:txXfrm>
    </dsp:sp>
    <dsp:sp modelId="{5F530636-834C-46DF-8C7E-FDDB61FF34A2}">
      <dsp:nvSpPr>
        <dsp:cNvPr id="0" name=""/>
        <dsp:cNvSpPr/>
      </dsp:nvSpPr>
      <dsp:spPr>
        <a:xfrm>
          <a:off x="393" y="3119976"/>
          <a:ext cx="3138750" cy="733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116F5-C09E-40D5-B627-75743D9EDC28}">
      <dsp:nvSpPr>
        <dsp:cNvPr id="0" name=""/>
        <dsp:cNvSpPr/>
      </dsp:nvSpPr>
      <dsp:spPr>
        <a:xfrm>
          <a:off x="3688425" y="328993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722F9-32EE-4179-8AA6-9F2A479C0E8A}">
      <dsp:nvSpPr>
        <dsp:cNvPr id="0" name=""/>
        <dsp:cNvSpPr/>
      </dsp:nvSpPr>
      <dsp:spPr>
        <a:xfrm>
          <a:off x="3688425" y="1586369"/>
          <a:ext cx="3138750" cy="1312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kern="1200" dirty="0"/>
            <a:t>Type of cigarettes smoked</a:t>
          </a:r>
          <a:endParaRPr lang="en-US" sz="2000" kern="1200" dirty="0"/>
        </a:p>
      </dsp:txBody>
      <dsp:txXfrm>
        <a:off x="3688425" y="1586369"/>
        <a:ext cx="3138750" cy="1312532"/>
      </dsp:txXfrm>
    </dsp:sp>
    <dsp:sp modelId="{B53216A5-E34C-49FE-A8B3-4295707E83D9}">
      <dsp:nvSpPr>
        <dsp:cNvPr id="0" name=""/>
        <dsp:cNvSpPr/>
      </dsp:nvSpPr>
      <dsp:spPr>
        <a:xfrm>
          <a:off x="3688425" y="2608324"/>
          <a:ext cx="3138750" cy="1049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Manufactured 18%</a:t>
          </a:r>
          <a:endParaRPr lang="en-US" sz="1800" b="1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Roll your own 54%</a:t>
          </a:r>
          <a:endParaRPr lang="en-US" sz="1800" b="1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Both 28%</a:t>
          </a:r>
          <a:endParaRPr lang="en-US" sz="1800" b="1" kern="1200" dirty="0"/>
        </a:p>
      </dsp:txBody>
      <dsp:txXfrm>
        <a:off x="3688425" y="2608324"/>
        <a:ext cx="3138750" cy="1049575"/>
      </dsp:txXfrm>
    </dsp:sp>
    <dsp:sp modelId="{DF0164E4-27A6-4F2C-87D8-EC4016F3B075}">
      <dsp:nvSpPr>
        <dsp:cNvPr id="0" name=""/>
        <dsp:cNvSpPr/>
      </dsp:nvSpPr>
      <dsp:spPr>
        <a:xfrm>
          <a:off x="7376456" y="328993"/>
          <a:ext cx="1098562" cy="109856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1048A-4C1C-4EEC-ACA3-3DDFE83AC501}">
      <dsp:nvSpPr>
        <dsp:cNvPr id="0" name=""/>
        <dsp:cNvSpPr/>
      </dsp:nvSpPr>
      <dsp:spPr>
        <a:xfrm>
          <a:off x="7376456" y="1586369"/>
          <a:ext cx="3138750" cy="1312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kern="1200" dirty="0"/>
            <a:t>Intention to quit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GB" sz="14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kern="1200" dirty="0"/>
            <a:t>Stop in one go 39%</a:t>
          </a:r>
        </a:p>
        <a:p>
          <a:pPr marL="0" lvl="0" indent="0" algn="l" defTabSz="889000"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400" kern="1200" dirty="0"/>
        </a:p>
      </dsp:txBody>
      <dsp:txXfrm>
        <a:off x="7376456" y="1586369"/>
        <a:ext cx="3138750" cy="1312532"/>
      </dsp:txXfrm>
    </dsp:sp>
    <dsp:sp modelId="{D721A249-6FBE-48E9-92DC-5167BC0F1E80}">
      <dsp:nvSpPr>
        <dsp:cNvPr id="0" name=""/>
        <dsp:cNvSpPr/>
      </dsp:nvSpPr>
      <dsp:spPr>
        <a:xfrm>
          <a:off x="7376456" y="2972769"/>
          <a:ext cx="3138750" cy="1049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403F2-4250-4D33-B35E-F2A7D28F9AFA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691C5-67DE-4578-AC91-A4D2358E2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47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BC643-7249-4AFE-89E9-14D4E9B153B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493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691C5-67DE-4578-AC91-A4D2358E28C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606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691C5-67DE-4578-AC91-A4D2358E28C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697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691C5-67DE-4578-AC91-A4D2358E28C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369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proportion who perceived that EC are </a:t>
            </a:r>
            <a:r>
              <a:rPr lang="en-GB" dirty="0" err="1"/>
              <a:t>lh</a:t>
            </a:r>
            <a:r>
              <a:rPr lang="en-GB" dirty="0"/>
              <a:t> or much less harmful  than tobacco </a:t>
            </a:r>
          </a:p>
          <a:p>
            <a:r>
              <a:rPr lang="en-GB" dirty="0"/>
              <a:t>Knowing </a:t>
            </a:r>
            <a:r>
              <a:rPr lang="en-GB" dirty="0" err="1"/>
              <a:t>nd</a:t>
            </a:r>
            <a:r>
              <a:rPr lang="en-GB" dirty="0"/>
              <a:t> believing are different things </a:t>
            </a:r>
          </a:p>
          <a:p>
            <a:r>
              <a:rPr lang="en-GB" dirty="0"/>
              <a:t>Higher levels of knowledge doesn’t necessary mean you believe something to be true </a:t>
            </a:r>
          </a:p>
          <a:p>
            <a:endParaRPr lang="en-GB" dirty="0"/>
          </a:p>
          <a:p>
            <a:r>
              <a:rPr lang="en-GB" dirty="0"/>
              <a:t>The proportion who perceived that EC are </a:t>
            </a:r>
            <a:r>
              <a:rPr lang="en-GB" dirty="0" err="1"/>
              <a:t>lh</a:t>
            </a:r>
            <a:r>
              <a:rPr lang="en-GB" dirty="0"/>
              <a:t> or much less harmful  than tobacco </a:t>
            </a:r>
          </a:p>
          <a:p>
            <a:r>
              <a:rPr lang="en-GB" dirty="0"/>
              <a:t>Tested on a perceptual scale – knowledge – change in perceptions – increased confidence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BE001-A959-4E21-A4CB-8615FF8F2F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446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691C5-67DE-4578-AC91-A4D2358E28C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222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691C5-67DE-4578-AC91-A4D2358E28C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127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691C5-67DE-4578-AC91-A4D2358E28C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06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691C5-67DE-4578-AC91-A4D2358E28C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504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691C5-67DE-4578-AC91-A4D2358E28C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5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691C5-67DE-4578-AC91-A4D2358E28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86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691C5-67DE-4578-AC91-A4D2358E28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162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691C5-67DE-4578-AC91-A4D2358E28C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284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691C5-67DE-4578-AC91-A4D2358E28C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113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691C5-67DE-4578-AC91-A4D2358E28C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740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691C5-67DE-4578-AC91-A4D2358E28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20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691C5-67DE-4578-AC91-A4D2358E28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459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People treated for opiates had the highest reported rates of smoking when starting treatment (68%). This was closely followed by people in treatment for non-opiates and alcohol, and non-opiates only (61% and 57% respectively). Those presenting with problematic alcohol use only had the lowest rates, with 42% smoking at the start of treatment.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691C5-67DE-4578-AC91-A4D2358E28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407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691C5-67DE-4578-AC91-A4D2358E28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850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BE001-A959-4E21-A4CB-8615FF8F2F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730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40B83-35AC-4F6D-8112-014BC058BB3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078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BE001-A959-4E21-A4CB-8615FF8F2F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42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FAF1-6021-4A1B-8D2A-6A39EA64C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68335-E22D-4FB1-A9A1-A8CA12CF1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48776-E954-4093-B063-9AAF51C22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1BE59-F381-4375-AB51-5A4B46C8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E9FDE-2A8A-4413-B12F-F6440926F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9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25D06-ABE9-46A3-A406-1E4E3EEC6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A1FBB-555E-4B79-A073-5BEA83CF1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0AA23-505C-4B93-8C1D-C9B9F15B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4F48A-D753-4DBD-918A-A5DC8033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89AD9-650F-4C3E-95B4-B07E9EE9A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5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42A459-5527-45E7-BCA2-B1732A737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A08C8-F04E-4D20-A342-B090ABFBE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6E49F-EE6F-4C20-9C93-07571C3C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9698F-3687-4128-8857-0CD6809C4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FD00A-2C30-4730-B9CD-267B48A6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65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A0859-99CE-4374-AC13-7228DDEE4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0D129-7891-4234-A531-416760474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42CCE-274E-4F7D-969D-28600FDFB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B8A1-6805-400D-A36C-89DEEB8EBCC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CD978-B774-4AC3-B097-DB72BE80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7F05E-8917-4E1A-8971-A7CCB02E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1611-55D6-46A0-8682-59057C5A19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126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37548-0286-4F9F-94A5-40F326F95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186E7-4008-45A3-B216-7B79289FB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D9EFF-AC20-4108-81DC-127ABC920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B8A1-6805-400D-A36C-89DEEB8EBCC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86379-802D-4D2E-8D55-72C2497DD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14C10-6578-47FB-B4A7-A8B1BCC4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1611-55D6-46A0-8682-59057C5A19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506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0A597-78DA-444C-875C-A2F52751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B3A1C-A23A-464C-A9E9-81D519BAD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0F8BD-CB6B-4330-B4D3-52998C9B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B8A1-6805-400D-A36C-89DEEB8EBCC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735C7-FD2B-429A-8D18-FC02683F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61870-6215-42B2-AB6D-8021C80F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1611-55D6-46A0-8682-59057C5A19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028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8DEE5-1659-4E22-A519-2B0C1FD5C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07A56-1740-4A13-B097-E2264E916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B607C-EE9E-4392-A2E9-7E130FA69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09AF4-43DF-4DB0-B738-5B289F6B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B8A1-6805-400D-A36C-89DEEB8EBCC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B2EAC-F8A7-4BB3-8BAF-C665F1F6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4E2FE-5B60-4B85-8902-2FE857A9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1611-55D6-46A0-8682-59057C5A19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185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059D-482C-45A6-8A8A-A0170F42A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D7642-D7EC-4C1D-94D3-61E209E87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74C13-C248-4C2F-B120-16D4953EB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D2F51-8D1B-483E-8EB0-5EB486F4E0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7B6A5E-3B2D-4C11-9C57-0809B93A8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8DAA3F-89AF-4F87-B876-462B17DE2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B8A1-6805-400D-A36C-89DEEB8EBCC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E20472-B972-40D7-8B6D-DDCA215F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D2D0BD-EE5F-4134-82C8-D5C99B836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1611-55D6-46A0-8682-59057C5A19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07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9E796-4285-4D05-A651-D3F3407E5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21699E-9736-4E6E-B709-08E47A2D4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B8A1-6805-400D-A36C-89DEEB8EBCC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F26F12-BEF2-453C-B028-91879792C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A1C1F-01F5-41EA-AC40-05012567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1611-55D6-46A0-8682-59057C5A19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607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F411F7-09D4-434B-866A-DD4B850C2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B8A1-6805-400D-A36C-89DEEB8EBCC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842471-8AEE-44BB-9834-04D81290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ACABF-0333-436D-AF2E-8A4BD6DAA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1611-55D6-46A0-8682-59057C5A19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844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DE84-4F59-4D92-B213-9597A802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A9773-E7BC-44F0-ABA5-A5DC7DF50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B4FD7-EBC1-4AC0-849A-429851A85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50BAA-7748-4BD4-908E-9340E26E8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B8A1-6805-400D-A36C-89DEEB8EBCC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44191-731B-4821-A499-97016BD5A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7F1AE-0394-401A-B53E-8F5227B4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1611-55D6-46A0-8682-59057C5A19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35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15D1-E5DF-4D87-A732-85FD28532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C1B90-259D-4E45-9575-885B238D2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18BE4-DA4B-4420-B880-46109D370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21598-8D70-4D8F-9621-061E5482A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79179-1031-4301-94F9-80B36200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66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0DA2-FE8A-4017-9A8A-222078EF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8611E-2996-4E77-8266-B4E757840B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F4D2C-969E-43DA-8A7A-72DFD18C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B4B3-EC54-461A-82F9-38DFB6078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B8A1-6805-400D-A36C-89DEEB8EBCC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97FF8-E55D-455E-8584-64C845BF5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73A83-C444-4050-90A6-D25F562F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1611-55D6-46A0-8682-59057C5A19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45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F6478-EB1D-450E-950C-A78BF375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E6853D-A73B-4C8D-AE73-CA64AC72D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8D5E-98C5-40AD-A24D-82E8A8943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B8A1-6805-400D-A36C-89DEEB8EBCC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F3285-07CB-4E45-874D-40A027CA5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C57CB-26E4-4E96-82A9-308C4D11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1611-55D6-46A0-8682-59057C5A19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655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EC4C76-896A-4C71-9022-0FF66B449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0308B-BAC6-43E8-8453-551F33B27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257AF-4ED7-4700-A078-A933B24B5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B8A1-6805-400D-A36C-89DEEB8EBCC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8EBDE-C339-46F7-BAE8-0797A5BE7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2A538-D29F-44E7-A5F1-324B5C43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1611-55D6-46A0-8682-59057C5A19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5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90232-9068-484E-8EFE-965793B5E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59EF4-C890-4427-8455-D7AFC03E8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B841D-E025-4013-BCEF-DBB7C5C58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5CF84-7A54-46EA-A97E-8F53E2933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040F9-D339-4D84-8C4E-CDE627F7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4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AA5EF-6C5B-478C-AE09-B0F845AE5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9DC6-4A3E-4EC4-99B0-3A04D2F2D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3DB66-EB5E-43D9-AAEE-9034E4BB8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4B9B1-0878-4D3B-B123-E6D62F861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E1F09-DD13-4F10-9F54-AC3390ED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00E1E-2FEF-46CE-B08C-25C3641CF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7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3B482-0FF9-4E5B-A1CB-6379C9D4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907A5-A359-4368-8E05-9619F34C3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C641D-9A18-4905-8847-365E3E3D7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C960-7E37-43EF-BDF2-C5C151323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9CB213-4360-4F7B-8502-5FA385761F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AF751-9267-4A8D-B1B7-F10FAD0FC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DB662C-B2BA-4E96-9491-C12EB611D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AADAFE-2701-4620-AD38-409B8CFF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8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E2BFC-2FA3-4BEB-BABC-71BAA61BC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A157D0-C6D5-47F9-BB06-47AFA5C8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06271-E907-4D32-915F-E9B2462DD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EC83F-3A57-4165-880E-01B0A1DF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0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153DF0-E349-4224-A0D1-788A8919C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646B65-010B-411F-B728-1ABE9B725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70DC2-4A2E-4B01-A6A3-DFDBED55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8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5AE5-C549-4031-A7D8-90D9B7BC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473AD-D418-47A8-ACCA-5BADFF7B7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04351-67D4-4DF2-8734-38D40C1CE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F6E98-BD4D-4841-991A-2F6A9A49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4E66E-7D6B-449D-BDF2-FC35095B2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7EF1E-6DC7-4F25-8DFF-192D15A6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1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A39FE-6C8B-4D03-A0D9-BF9307035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4A28A-EC2F-4493-9FDC-9CE9F379D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A8DDF-800E-4167-80D9-18DB79FE4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C9DB6-51F3-4176-8487-6F1F40666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E082C-A645-4ADE-AE9F-DD155663A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A1B3C-0B81-49F9-BB88-BBD4BB070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4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15DC5F-8519-4C9A-ABC3-9757D0977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499E9-BF21-432C-9990-1760A8881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ADAB3-C947-48C7-AA6F-DEC66F5B7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46D31-4F81-C84C-9C9E-CC304FB2B6EB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38505-611D-4070-BBAB-B241F079C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7D5B0-B8DC-4534-B923-17F7C8F8C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72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4E2303-9BF4-4F94-A4B7-2C6E5C68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48CA2-6562-49D0-80D0-808DE2426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42963-953A-46BF-9FFD-7858F740D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B8A1-6805-400D-A36C-89DEEB8EBCC9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A06F2-9942-4487-825E-5EA437F9C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E9FA8-B138-4E23-BB0A-4BDD2C916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1611-55D6-46A0-8682-59057C5A19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1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mac1/Desktop/KCL_box_red_485_rgb.pn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_DSC1517.jpg">
            <a:extLst>
              <a:ext uri="{FF2B5EF4-FFF2-40B4-BE49-F238E27FC236}">
                <a16:creationId xmlns:a16="http://schemas.microsoft.com/office/drawing/2014/main" id="{6F93A230-7676-1F4E-9F86-F0707BB3B6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" t="3167" b="13337"/>
          <a:stretch/>
        </p:blipFill>
        <p:spPr>
          <a:xfrm>
            <a:off x="0" y="-102560"/>
            <a:ext cx="12192002" cy="682865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9CDD194-1527-4B40-A500-9A31309D7B23}"/>
              </a:ext>
            </a:extLst>
          </p:cNvPr>
          <p:cNvGrpSpPr>
            <a:grpSpLocks noChangeAspect="1"/>
          </p:cNvGrpSpPr>
          <p:nvPr/>
        </p:nvGrpSpPr>
        <p:grpSpPr>
          <a:xfrm>
            <a:off x="10489316" y="14671"/>
            <a:ext cx="1702684" cy="1297446"/>
            <a:chOff x="7949775" y="1"/>
            <a:chExt cx="1194225" cy="910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B2ACF25-581A-8F4C-9474-7A61DC85B1E4}"/>
                </a:ext>
              </a:extLst>
            </p:cNvPr>
            <p:cNvSpPr/>
            <p:nvPr userDrawn="1"/>
          </p:nvSpPr>
          <p:spPr>
            <a:xfrm>
              <a:off x="7949775" y="1"/>
              <a:ext cx="1194225" cy="91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KCL-LOGO-UK-1.png">
              <a:extLst>
                <a:ext uri="{FF2B5EF4-FFF2-40B4-BE49-F238E27FC236}">
                  <a16:creationId xmlns:a16="http://schemas.microsoft.com/office/drawing/2014/main" id="{1ABDF81F-3A71-C940-A37C-C208BB932C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9775" y="258"/>
              <a:ext cx="1194225" cy="909486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36864-A815-5E44-898D-E8C2CDDC46D0}"/>
              </a:ext>
            </a:extLst>
          </p:cNvPr>
          <p:cNvSpPr/>
          <p:nvPr/>
        </p:nvSpPr>
        <p:spPr>
          <a:xfrm>
            <a:off x="-54820" y="3475285"/>
            <a:ext cx="12192000" cy="338271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50000"/>
                </a:schemeClr>
              </a:gs>
              <a:gs pos="100000">
                <a:srgbClr val="FFFFFF">
                  <a:alpha val="0"/>
                  <a:lumMod val="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049" tIns="45524" rIns="91049" bIns="455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D7633F8-8F33-8144-B9BF-0B4C6F31ECB0}"/>
              </a:ext>
            </a:extLst>
          </p:cNvPr>
          <p:cNvSpPr txBox="1">
            <a:spLocks/>
          </p:cNvSpPr>
          <p:nvPr/>
        </p:nvSpPr>
        <p:spPr>
          <a:xfrm>
            <a:off x="404507" y="5630961"/>
            <a:ext cx="9897293" cy="11579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None/>
              <a:defRPr sz="2000" kern="1200">
                <a:solidFill>
                  <a:srgbClr val="FFFFFF"/>
                </a:solidFill>
                <a:latin typeface="Georgia"/>
                <a:ea typeface="+mn-ea"/>
                <a:cs typeface="Georgia"/>
              </a:defRPr>
            </a:lvl1pPr>
            <a:lvl2pPr marL="4572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/>
                <a:ea typeface="+mn-ea"/>
                <a:cs typeface="Georgia"/>
              </a:defRPr>
            </a:lvl2pPr>
            <a:lvl3pPr marL="9144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/>
                <a:ea typeface="+mn-ea"/>
                <a:cs typeface="Georgia"/>
              </a:defRPr>
            </a:lvl3pPr>
            <a:lvl4pPr marL="13716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/>
                <a:ea typeface="+mn-ea"/>
                <a:cs typeface="Georgia"/>
              </a:defRPr>
            </a:lvl4pPr>
            <a:lvl5pPr marL="18288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/>
                <a:ea typeface="+mn-ea"/>
                <a:cs typeface="Georgi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523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2D5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</a:rPr>
              <a:t>Debbie Robson, RMN, PhD</a:t>
            </a:r>
          </a:p>
          <a:p>
            <a:pPr marL="0" marR="0" lvl="0" indent="0" algn="l" defTabSz="45523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2D5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</a:rPr>
              <a:t>Senior Research Fellow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26A492B-E493-3845-84DB-BB4C57B8B2D6}"/>
              </a:ext>
            </a:extLst>
          </p:cNvPr>
          <p:cNvSpPr txBox="1">
            <a:spLocks/>
          </p:cNvSpPr>
          <p:nvPr/>
        </p:nvSpPr>
        <p:spPr>
          <a:xfrm>
            <a:off x="404508" y="4072670"/>
            <a:ext cx="11732672" cy="13993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>
                <a:solidFill>
                  <a:srgbClr val="FFFFFF"/>
                </a:solidFill>
                <a:latin typeface="Impact"/>
                <a:ea typeface="+mj-ea"/>
                <a:cs typeface="Impact"/>
              </a:defRPr>
            </a:lvl1pPr>
          </a:lstStyle>
          <a:p>
            <a:pPr lvl="0" defTabSz="455234">
              <a:defRPr/>
            </a:pPr>
            <a:r>
              <a:rPr lang="en-GB" sz="3600" dirty="0"/>
              <a:t>The implementation of </a:t>
            </a:r>
            <a:r>
              <a:rPr lang="en-GB" sz="3600" dirty="0" err="1"/>
              <a:t>smokefree</a:t>
            </a:r>
            <a:r>
              <a:rPr lang="en-GB" sz="3600" dirty="0"/>
              <a:t> &amp; e-cigarette policies in mental health &amp; substance use services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93617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61528-897F-4243-85A0-ACC9266A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30" y="365125"/>
            <a:ext cx="10963940" cy="132556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/>
              <a:t>Smoking &amp; vaping prevalence among CLIENTS </a:t>
            </a:r>
            <a:br>
              <a:rPr lang="en-GB" sz="3200" dirty="0"/>
            </a:br>
            <a:endParaRPr lang="en-GB" sz="32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F39A3B9-1F08-4EBF-A2E5-C2D22B9969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511833"/>
              </p:ext>
            </p:extLst>
          </p:nvPr>
        </p:nvGraphicFramePr>
        <p:xfrm>
          <a:off x="614030" y="1804359"/>
          <a:ext cx="10963940" cy="4688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A4177D9-204A-4303-B3E9-28DE903AD626}"/>
              </a:ext>
            </a:extLst>
          </p:cNvPr>
          <p:cNvSpPr txBox="1"/>
          <p:nvPr/>
        </p:nvSpPr>
        <p:spPr>
          <a:xfrm>
            <a:off x="6317069" y="3453292"/>
            <a:ext cx="4579088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Clients in D&amp;A services have </a:t>
            </a:r>
            <a:r>
              <a:rPr lang="en-GB" sz="2400" b="1" dirty="0"/>
              <a:t>higher </a:t>
            </a:r>
            <a:r>
              <a:rPr lang="en-GB" sz="2400" dirty="0"/>
              <a:t>smoking rates, but </a:t>
            </a:r>
            <a:r>
              <a:rPr lang="en-GB" sz="2400" b="1" dirty="0"/>
              <a:t>lower </a:t>
            </a:r>
            <a:r>
              <a:rPr lang="en-GB" sz="2400" dirty="0"/>
              <a:t>vaping rates than MH clients </a:t>
            </a:r>
          </a:p>
        </p:txBody>
      </p:sp>
    </p:spTree>
    <p:extLst>
      <p:ext uri="{BB962C8B-B14F-4D97-AF65-F5344CB8AC3E}">
        <p14:creationId xmlns:p14="http://schemas.microsoft.com/office/powerpoint/2010/main" val="155365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61528-897F-4243-85A0-ACC9266A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30" y="365125"/>
            <a:ext cx="5224795" cy="1325563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sz="3600" dirty="0"/>
              <a:t>CLIENTS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F39A3B9-1F08-4EBF-A2E5-C2D22B9969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283430"/>
              </p:ext>
            </p:extLst>
          </p:nvPr>
        </p:nvGraphicFramePr>
        <p:xfrm>
          <a:off x="614030" y="1804359"/>
          <a:ext cx="10963940" cy="4688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F273F5-0185-4968-83A9-F435F5EF8C39}"/>
              </a:ext>
            </a:extLst>
          </p:cNvPr>
          <p:cNvSpPr txBox="1"/>
          <p:nvPr/>
        </p:nvSpPr>
        <p:spPr>
          <a:xfrm>
            <a:off x="6353177" y="3046449"/>
            <a:ext cx="4579088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Staff in D&amp;A services have </a:t>
            </a:r>
            <a:r>
              <a:rPr lang="en-GB" sz="2400" b="1" dirty="0"/>
              <a:t>higher </a:t>
            </a:r>
            <a:r>
              <a:rPr lang="en-GB" sz="2400" dirty="0"/>
              <a:t>smoking rates &amp;</a:t>
            </a:r>
            <a:r>
              <a:rPr lang="en-GB" sz="2400" b="1" dirty="0"/>
              <a:t> </a:t>
            </a:r>
            <a:r>
              <a:rPr lang="en-GB" sz="2400" dirty="0"/>
              <a:t>vaping rates than MH staff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634AA3-3321-4E0B-891D-67015B7E6368}"/>
              </a:ext>
            </a:extLst>
          </p:cNvPr>
          <p:cNvSpPr txBox="1">
            <a:spLocks/>
          </p:cNvSpPr>
          <p:nvPr/>
        </p:nvSpPr>
        <p:spPr>
          <a:xfrm>
            <a:off x="6353177" y="365125"/>
            <a:ext cx="5224795" cy="13255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STAFF</a:t>
            </a:r>
          </a:p>
        </p:txBody>
      </p:sp>
    </p:spTree>
    <p:extLst>
      <p:ext uri="{BB962C8B-B14F-4D97-AF65-F5344CB8AC3E}">
        <p14:creationId xmlns:p14="http://schemas.microsoft.com/office/powerpoint/2010/main" val="177919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C6E88-ED83-4C89-9866-518D58F1B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What type of e-cig devices did</a:t>
            </a:r>
            <a:r>
              <a:rPr lang="en-GB" b="1" dirty="0"/>
              <a:t> clients </a:t>
            </a:r>
            <a:r>
              <a:rPr lang="en-GB" sz="3600" dirty="0"/>
              <a:t>use?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B45DD6-1584-4069-9EA4-9ADC7ED66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989788"/>
              </p:ext>
            </p:extLst>
          </p:nvPr>
        </p:nvGraphicFramePr>
        <p:xfrm>
          <a:off x="2376988" y="1690688"/>
          <a:ext cx="9432471" cy="4893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8719">
                  <a:extLst>
                    <a:ext uri="{9D8B030D-6E8A-4147-A177-3AD203B41FA5}">
                      <a16:colId xmlns:a16="http://schemas.microsoft.com/office/drawing/2014/main" val="3374410084"/>
                    </a:ext>
                  </a:extLst>
                </a:gridCol>
                <a:gridCol w="2771927">
                  <a:extLst>
                    <a:ext uri="{9D8B030D-6E8A-4147-A177-3AD203B41FA5}">
                      <a16:colId xmlns:a16="http://schemas.microsoft.com/office/drawing/2014/main" val="4247623493"/>
                    </a:ext>
                  </a:extLst>
                </a:gridCol>
                <a:gridCol w="2781825">
                  <a:extLst>
                    <a:ext uri="{9D8B030D-6E8A-4147-A177-3AD203B41FA5}">
                      <a16:colId xmlns:a16="http://schemas.microsoft.com/office/drawing/2014/main" val="1004360499"/>
                    </a:ext>
                  </a:extLst>
                </a:gridCol>
              </a:tblGrid>
              <a:tr h="661886">
                <a:tc>
                  <a:txBody>
                    <a:bodyPr/>
                    <a:lstStyle/>
                    <a:p>
                      <a:r>
                        <a:rPr lang="en-GB" sz="2800" dirty="0"/>
                        <a:t>Device type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Mental health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Drug &amp; Alcohol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174343"/>
                  </a:ext>
                </a:extLst>
              </a:tr>
              <a:tr h="619986">
                <a:tc>
                  <a:txBody>
                    <a:bodyPr/>
                    <a:lstStyle/>
                    <a:p>
                      <a:r>
                        <a:rPr lang="en-GB" sz="2800" dirty="0"/>
                        <a:t>Disposable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756703"/>
                  </a:ext>
                </a:extLst>
              </a:tr>
              <a:tr h="929584">
                <a:tc>
                  <a:txBody>
                    <a:bodyPr/>
                    <a:lstStyle/>
                    <a:p>
                      <a:r>
                        <a:rPr lang="en-GB" sz="2800" dirty="0" err="1"/>
                        <a:t>Rechargable</a:t>
                      </a:r>
                      <a:r>
                        <a:rPr lang="en-GB" sz="2800" dirty="0"/>
                        <a:t> prefilled </a:t>
                      </a:r>
                    </a:p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162603"/>
                  </a:ext>
                </a:extLst>
              </a:tr>
              <a:tr h="1295366">
                <a:tc>
                  <a:txBody>
                    <a:bodyPr/>
                    <a:lstStyle/>
                    <a:p>
                      <a:r>
                        <a:rPr lang="en-GB" sz="2800" dirty="0" err="1"/>
                        <a:t>Rechargable</a:t>
                      </a:r>
                      <a:r>
                        <a:rPr lang="en-GB" sz="2800" dirty="0"/>
                        <a:t> refillable (tank)</a:t>
                      </a:r>
                    </a:p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58128"/>
                  </a:ext>
                </a:extLst>
              </a:tr>
              <a:tr h="1295366">
                <a:tc>
                  <a:txBody>
                    <a:bodyPr/>
                    <a:lstStyle/>
                    <a:p>
                      <a:r>
                        <a:rPr lang="en-GB" sz="2800" dirty="0" err="1"/>
                        <a:t>Rechargable</a:t>
                      </a:r>
                      <a:r>
                        <a:rPr lang="en-GB" sz="2800" dirty="0"/>
                        <a:t> refillable (mod)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300900"/>
                  </a:ext>
                </a:extLst>
              </a:tr>
            </a:tbl>
          </a:graphicData>
        </a:graphic>
      </p:graphicFrame>
      <p:pic>
        <p:nvPicPr>
          <p:cNvPr id="6" name="Picture 5" descr="Related image">
            <a:extLst>
              <a:ext uri="{FF2B5EF4-FFF2-40B4-BE49-F238E27FC236}">
                <a16:creationId xmlns:a16="http://schemas.microsoft.com/office/drawing/2014/main" id="{E5D4EA0F-E426-4846-93D2-C16BC0741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6" r="83474"/>
          <a:stretch/>
        </p:blipFill>
        <p:spPr bwMode="auto">
          <a:xfrm flipH="1">
            <a:off x="172739" y="2078984"/>
            <a:ext cx="691524" cy="157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4FAD43-7FDA-41D4-9A06-180A6D974FF5}"/>
              </a:ext>
            </a:extLst>
          </p:cNvPr>
          <p:cNvSpPr/>
          <p:nvPr/>
        </p:nvSpPr>
        <p:spPr>
          <a:xfrm>
            <a:off x="812273" y="2963594"/>
            <a:ext cx="691524" cy="1081743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4052" r="-55130" b="-10710"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77CD3E-308D-4794-8D6C-5F8EB7CF41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176" r="12629"/>
          <a:stretch/>
        </p:blipFill>
        <p:spPr>
          <a:xfrm>
            <a:off x="1620626" y="5431247"/>
            <a:ext cx="415690" cy="1153159"/>
          </a:xfrm>
          <a:prstGeom prst="rect">
            <a:avLst/>
          </a:prstGeom>
        </p:spPr>
      </p:pic>
      <p:pic>
        <p:nvPicPr>
          <p:cNvPr id="10" name="Picture 9" descr="Related image">
            <a:extLst>
              <a:ext uri="{FF2B5EF4-FFF2-40B4-BE49-F238E27FC236}">
                <a16:creationId xmlns:a16="http://schemas.microsoft.com/office/drawing/2014/main" id="{DCB078DD-F5D4-47B0-B1B3-33262437C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1" r="48606" b="1901"/>
          <a:stretch/>
        </p:blipFill>
        <p:spPr bwMode="auto">
          <a:xfrm>
            <a:off x="1286992" y="3657041"/>
            <a:ext cx="455659" cy="17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29F954C-10B2-4114-AAD0-0669013AAB0E}"/>
              </a:ext>
            </a:extLst>
          </p:cNvPr>
          <p:cNvSpPr/>
          <p:nvPr/>
        </p:nvSpPr>
        <p:spPr>
          <a:xfrm>
            <a:off x="9629775" y="3657041"/>
            <a:ext cx="1581150" cy="1114984"/>
          </a:xfrm>
          <a:custGeom>
            <a:avLst/>
            <a:gdLst>
              <a:gd name="connsiteX0" fmla="*/ 0 w 1581150"/>
              <a:gd name="connsiteY0" fmla="*/ 557492 h 1114984"/>
              <a:gd name="connsiteX1" fmla="*/ 790575 w 1581150"/>
              <a:gd name="connsiteY1" fmla="*/ 0 h 1114984"/>
              <a:gd name="connsiteX2" fmla="*/ 1581150 w 1581150"/>
              <a:gd name="connsiteY2" fmla="*/ 557492 h 1114984"/>
              <a:gd name="connsiteX3" fmla="*/ 790575 w 1581150"/>
              <a:gd name="connsiteY3" fmla="*/ 1114984 h 1114984"/>
              <a:gd name="connsiteX4" fmla="*/ 0 w 1581150"/>
              <a:gd name="connsiteY4" fmla="*/ 557492 h 111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150" h="1114984" extrusionOk="0">
                <a:moveTo>
                  <a:pt x="0" y="557492"/>
                </a:moveTo>
                <a:cubicBezTo>
                  <a:pt x="-35046" y="227981"/>
                  <a:pt x="290813" y="23697"/>
                  <a:pt x="790575" y="0"/>
                </a:cubicBezTo>
                <a:cubicBezTo>
                  <a:pt x="1237263" y="2119"/>
                  <a:pt x="1556102" y="250394"/>
                  <a:pt x="1581150" y="557492"/>
                </a:cubicBezTo>
                <a:cubicBezTo>
                  <a:pt x="1545362" y="900335"/>
                  <a:pt x="1220705" y="1150870"/>
                  <a:pt x="790575" y="1114984"/>
                </a:cubicBezTo>
                <a:cubicBezTo>
                  <a:pt x="290278" y="1080146"/>
                  <a:pt x="72179" y="899874"/>
                  <a:pt x="0" y="557492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72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C50B-E472-4C0A-A290-AEF54106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33" y="23608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Relative harm perceptions (n=360) </a:t>
            </a:r>
            <a:br>
              <a:rPr lang="en-US" altLang="en-US" sz="2800" dirty="0"/>
            </a:b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CE8EB6-F42A-4F17-B5C0-FE44404735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249345"/>
              </p:ext>
            </p:extLst>
          </p:nvPr>
        </p:nvGraphicFramePr>
        <p:xfrm>
          <a:off x="4388671" y="1427755"/>
          <a:ext cx="7224467" cy="239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938EFEA-131D-4C70-A97D-DB2F12EFC6A5}"/>
              </a:ext>
            </a:extLst>
          </p:cNvPr>
          <p:cNvSpPr/>
          <p:nvPr/>
        </p:nvSpPr>
        <p:spPr>
          <a:xfrm>
            <a:off x="455036" y="1451837"/>
            <a:ext cx="3659764" cy="2372182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04CAC4-378E-4C70-9E9C-3F172651E7C4}"/>
              </a:ext>
            </a:extLst>
          </p:cNvPr>
          <p:cNvSpPr txBox="1"/>
          <p:nvPr/>
        </p:nvSpPr>
        <p:spPr>
          <a:xfrm>
            <a:off x="291933" y="4504434"/>
            <a:ext cx="11161091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Significant difference between the proportion of clients and staff who perceived that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e-cigarettes are less harmful or much less harmful  than tobacco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positive beliefs among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vapers compared with smokers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staff who have had training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10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9CDC656-1BB8-4BCD-9E3B-FC9D362E3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1" b="11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6938D-61D3-4106-8E9E-68E0CDB85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860" y="2140130"/>
            <a:ext cx="6784259" cy="1828800"/>
          </a:xfrm>
        </p:spPr>
        <p:txBody>
          <a:bodyPr>
            <a:noAutofit/>
          </a:bodyPr>
          <a:lstStyle/>
          <a:p>
            <a:r>
              <a:rPr lang="en-GB" sz="3600" b="1" dirty="0"/>
              <a:t>Integrated tobacco dependence clinic within a Drug &amp; Alcohol Service, South London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2324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588E-6E6D-4492-A65C-6AD913E3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Integrated tobacco dependence treatment clinic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A58875-B409-4615-BABD-6A27038E85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4694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366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3B299-8A33-4C3C-9A0E-FC49FBADE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Nicotine products supplied (free of charge)</a:t>
            </a: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F7331A7C-C124-4CDC-8AD8-5EC701BF4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8213"/>
            <a:ext cx="3389194" cy="1953494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pic>
        <p:nvPicPr>
          <p:cNvPr id="4" name="Picture 2" descr="https://attachments.office.net/owa/deborah.j.robson@kcl.ac.uk/service.svc/s/GetFileAttachment?id=AAMkAGFkZDI1MTEwLTA0YTYtNDc1Yi05NDQ1LWQ1OGY1ODM4M2FmMwBGAAAAAAD%2B5E%2F8ONVsT4XJC94TfD98BwDuhSDa1wMRRZwX562h%2BW7BAAABM6ZnAAB8WqxGrv8qQK%2BkTB5Re9d1AAHwVHTNAAABEgAQALUMMOBY0UBBvqhRVnbwKlk%3D&amp;X-OWA-CANARY=iz1TdmV0gUyNERnptEyjiBC_0FJ27tYYeUIfMn3DAmNmtk-9Dfd6YO4oG967GTPbRMwuWsKI9sE.&amp;token=eyJhbGciOiJSUzI1NiIsImtpZCI6IjA2MDBGOUY2NzQ2MjA3MzdFNzM0MDRFMjg3QzQ1QTgxOENCN0NFQjgiLCJ4NXQiOiJCZ0Q1OW5SaUJ6Zm5OQVRpaDhSYWdZeTN6cmciLCJ0eXAiOiJKV1QifQ.eyJ2ZXIiOiJFeGNoYW5nZS5DYWxsYmFjay5WMSIsImFwcGN0eHNlbmRlciI6Ik93YURvd25sb2FkQDgzNzBjZjE0LTE2ZjMtNGMxNi1iODNjLTcyNDA3MTY1NDM1NiIsImFwcGN0eCI6IntcIm1zZXhjaHByb3RcIjpcIm93YVwiLFwicHJpbWFyeXNpZFwiOlwiUy0xLTUtMjEtMTMxMDA2MjIyOC03MTAyNDA5MTItMTM1MzM5NTAyNy0zNjE0ODA1XCIsXCJwdWlkXCI6XCIxMTUzOTc3MDI1MDcxNzEyMzU0XCIsXCJvaWRcIjpcIjk4YTZjYmM4LTNiODctNDkzNi1iMWQ3LTAwMjNhNTAwOTM4YlwiLFwic2NvcGVcIjpcIk93YURvd25sb2FkXCJ9IiwibmJmIjoxNTYwMjYxODk0LCJleHAiOjE1NjAyNjI0OTQsImlzcyI6IjAwMDAwMDAyLTAwMDAtMGZmMS1jZTAwLTAwMDAwMDAwMDAwMEA4MzcwY2YxNC0xNmYzLTRjMTYtYjgzYy03MjQwNzE2NTQzNTYiLCJhdWQiOiIwMDAwMDAwMi0wMDAwLTBmZjEtY2UwMC0wMDAwMDAwMDAwMDAvYXR0YWNobWVudHMub2ZmaWNlLm5ldEA4MzcwY2YxNC0xNmYzLTRjMTYtYjgzYy03MjQwNzE2NTQzNTYifQ.eapAdSq-OYybrxjBzZXWa4cTSUMBN4NvcHWEB6PuS39PiE74awITb2VKwr7Br52x2LfREQzVry_kHkWCIiNOh4pqZ5fi3Lysko617Xe8SnjX_TO2RLxTMplckeI8jIB1xLwG84CGbnjVYTWwbR8lscnqK8m1vdQVerof0Im_y28S4dlqfz2PoQCcRzJ3oh7Y1JEK_L82xs13iXFJhIb7Wp1h1dUaSn--oH3h6Zzbnj8UtuHbbx-qpmFHP6wjCJ19diCEU13ZMVLmCbTLdAH77EnWBYitgPgG85gIzPuSiEP_kU2wk_Ux0Ozo0BbW3gy66e-DTC8FDBuxQDyW8HO3fQ&amp;owa=outlook.office.com&amp;isImagePreview=True">
            <a:extLst>
              <a:ext uri="{FF2B5EF4-FFF2-40B4-BE49-F238E27FC236}">
                <a16:creationId xmlns:a16="http://schemas.microsoft.com/office/drawing/2014/main" id="{F89BA5B1-D154-40B6-9F43-9EBDB52E3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590" y="2169501"/>
            <a:ext cx="1759192" cy="234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indoor, wall, sitting&#10;&#10;Description automatically generated">
            <a:extLst>
              <a:ext uri="{FF2B5EF4-FFF2-40B4-BE49-F238E27FC236}">
                <a16:creationId xmlns:a16="http://schemas.microsoft.com/office/drawing/2014/main" id="{2373788F-D1F0-462F-AD7C-E5F2CCB9F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06" y="2169501"/>
            <a:ext cx="2651713" cy="265171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523121D-AA71-4EB4-92F6-09C21B9823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0943" y="2228213"/>
            <a:ext cx="2443399" cy="265171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0D9C20-E097-47E2-92E7-12952330A7C0}"/>
              </a:ext>
            </a:extLst>
          </p:cNvPr>
          <p:cNvSpPr txBox="1"/>
          <p:nvPr/>
        </p:nvSpPr>
        <p:spPr>
          <a:xfrm>
            <a:off x="6522506" y="5172431"/>
            <a:ext cx="2651713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Choice of e-liquid flavours &amp; strengths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A6B5C1-7CB0-4C78-AC00-E45D08713744}"/>
              </a:ext>
            </a:extLst>
          </p:cNvPr>
          <p:cNvSpPr txBox="1"/>
          <p:nvPr/>
        </p:nvSpPr>
        <p:spPr>
          <a:xfrm>
            <a:off x="9520942" y="5172431"/>
            <a:ext cx="2443399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20mg/ml nicotine</a:t>
            </a:r>
            <a:r>
              <a:rPr kumimoji="0" lang="en-GB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strength only; 4 flavours (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nic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salts)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96FD22-E619-48E3-9FE7-56E6ACD59161}"/>
              </a:ext>
            </a:extLst>
          </p:cNvPr>
          <p:cNvSpPr txBox="1"/>
          <p:nvPr/>
        </p:nvSpPr>
        <p:spPr>
          <a:xfrm>
            <a:off x="4346226" y="4895432"/>
            <a:ext cx="1829556" cy="92333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18mg/ml nicotine strength only</a:t>
            </a: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flavours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603EC3-713B-4B64-A588-07447FC8B860}"/>
              </a:ext>
            </a:extLst>
          </p:cNvPr>
          <p:cNvSpPr txBox="1"/>
          <p:nvPr/>
        </p:nvSpPr>
        <p:spPr>
          <a:xfrm>
            <a:off x="826215" y="4890818"/>
            <a:ext cx="3346649" cy="101566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Patches, gum, lozenges, inhalator, mouth &amp; nasal spray. All strengths</a:t>
            </a:r>
          </a:p>
        </p:txBody>
      </p:sp>
    </p:spTree>
    <p:extLst>
      <p:ext uri="{BB962C8B-B14F-4D97-AF65-F5344CB8AC3E}">
        <p14:creationId xmlns:p14="http://schemas.microsoft.com/office/powerpoint/2010/main" val="179892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54203-FB85-45F1-861F-8D44DE7C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New clinic increased access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CD4A239-061D-4826-A247-38FDFDC395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478338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7448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7768F-22E6-4497-9E59-67D86BFA7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Baseline findings from new clinic (n=124)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15D0CB4-A46E-4C90-8216-80CC45D646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5394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4033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E4BB2-0E90-4E15-94EF-F2852BFD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Baseline findings (n=124)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56194E-2E14-4881-8755-23EE82FD18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001136"/>
              </p:ext>
            </p:extLst>
          </p:nvPr>
        </p:nvGraphicFramePr>
        <p:xfrm>
          <a:off x="847725" y="17399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599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7D731-387C-4674-A289-8F07578E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232"/>
            <a:ext cx="3374136" cy="5504688"/>
          </a:xfrm>
        </p:spPr>
        <p:txBody>
          <a:bodyPr>
            <a:normAutofit/>
          </a:bodyPr>
          <a:lstStyle/>
          <a:p>
            <a:r>
              <a:rPr lang="en-GB" sz="4400" dirty="0"/>
              <a:t>Why tobacco smoking still matters……….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766921-C56F-4395-8F40-8CD606DCB9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119746"/>
              </p:ext>
            </p:extLst>
          </p:nvPr>
        </p:nvGraphicFramePr>
        <p:xfrm>
          <a:off x="5093208" y="71323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973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3B299-8A33-4C3C-9A0E-FC49FBADE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Nicotine products chosen at 1</a:t>
            </a:r>
            <a:r>
              <a:rPr lang="en-GB" baseline="30000" dirty="0"/>
              <a:t>st</a:t>
            </a:r>
            <a:r>
              <a:rPr lang="en-GB" dirty="0"/>
              <a:t> appt</a:t>
            </a: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F7331A7C-C124-4CDC-8AD8-5EC701BF4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8213"/>
            <a:ext cx="3389194" cy="1953494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pic>
        <p:nvPicPr>
          <p:cNvPr id="4" name="Picture 2" descr="https://attachments.office.net/owa/deborah.j.robson@kcl.ac.uk/service.svc/s/GetFileAttachment?id=AAMkAGFkZDI1MTEwLTA0YTYtNDc1Yi05NDQ1LWQ1OGY1ODM4M2FmMwBGAAAAAAD%2B5E%2F8ONVsT4XJC94TfD98BwDuhSDa1wMRRZwX562h%2BW7BAAABM6ZnAAB8WqxGrv8qQK%2BkTB5Re9d1AAHwVHTNAAABEgAQALUMMOBY0UBBvqhRVnbwKlk%3D&amp;X-OWA-CANARY=iz1TdmV0gUyNERnptEyjiBC_0FJ27tYYeUIfMn3DAmNmtk-9Dfd6YO4oG967GTPbRMwuWsKI9sE.&amp;token=eyJhbGciOiJSUzI1NiIsImtpZCI6IjA2MDBGOUY2NzQ2MjA3MzdFNzM0MDRFMjg3QzQ1QTgxOENCN0NFQjgiLCJ4NXQiOiJCZ0Q1OW5SaUJ6Zm5OQVRpaDhSYWdZeTN6cmciLCJ0eXAiOiJKV1QifQ.eyJ2ZXIiOiJFeGNoYW5nZS5DYWxsYmFjay5WMSIsImFwcGN0eHNlbmRlciI6Ik93YURvd25sb2FkQDgzNzBjZjE0LTE2ZjMtNGMxNi1iODNjLTcyNDA3MTY1NDM1NiIsImFwcGN0eCI6IntcIm1zZXhjaHByb3RcIjpcIm93YVwiLFwicHJpbWFyeXNpZFwiOlwiUy0xLTUtMjEtMTMxMDA2MjIyOC03MTAyNDA5MTItMTM1MzM5NTAyNy0zNjE0ODA1XCIsXCJwdWlkXCI6XCIxMTUzOTc3MDI1MDcxNzEyMzU0XCIsXCJvaWRcIjpcIjk4YTZjYmM4LTNiODctNDkzNi1iMWQ3LTAwMjNhNTAwOTM4YlwiLFwic2NvcGVcIjpcIk93YURvd25sb2FkXCJ9IiwibmJmIjoxNTYwMjYxODk0LCJleHAiOjE1NjAyNjI0OTQsImlzcyI6IjAwMDAwMDAyLTAwMDAtMGZmMS1jZTAwLTAwMDAwMDAwMDAwMEA4MzcwY2YxNC0xNmYzLTRjMTYtYjgzYy03MjQwNzE2NTQzNTYiLCJhdWQiOiIwMDAwMDAwMi0wMDAwLTBmZjEtY2UwMC0wMDAwMDAwMDAwMDAvYXR0YWNobWVudHMub2ZmaWNlLm5ldEA4MzcwY2YxNC0xNmYzLTRjMTYtYjgzYy03MjQwNzE2NTQzNTYifQ.eapAdSq-OYybrxjBzZXWa4cTSUMBN4NvcHWEB6PuS39PiE74awITb2VKwr7Br52x2LfREQzVry_kHkWCIiNOh4pqZ5fi3Lysko617Xe8SnjX_TO2RLxTMplckeI8jIB1xLwG84CGbnjVYTWwbR8lscnqK8m1vdQVerof0Im_y28S4dlqfz2PoQCcRzJ3oh7Y1JEK_L82xs13iXFJhIb7Wp1h1dUaSn--oH3h6Zzbnj8UtuHbbx-qpmFHP6wjCJ19diCEU13ZMVLmCbTLdAH77EnWBYitgPgG85gIzPuSiEP_kU2wk_Ux0Ozo0BbW3gy66e-DTC8FDBuxQDyW8HO3fQ&amp;owa=outlook.office.com&amp;isImagePreview=True">
            <a:extLst>
              <a:ext uri="{FF2B5EF4-FFF2-40B4-BE49-F238E27FC236}">
                <a16:creationId xmlns:a16="http://schemas.microsoft.com/office/drawing/2014/main" id="{F89BA5B1-D154-40B6-9F43-9EBDB52E3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590" y="2169501"/>
            <a:ext cx="1759192" cy="234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indoor, wall, sitting&#10;&#10;Description automatically generated">
            <a:extLst>
              <a:ext uri="{FF2B5EF4-FFF2-40B4-BE49-F238E27FC236}">
                <a16:creationId xmlns:a16="http://schemas.microsoft.com/office/drawing/2014/main" id="{2373788F-D1F0-462F-AD7C-E5F2CCB9F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06" y="2169501"/>
            <a:ext cx="2651713" cy="265171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523121D-AA71-4EB4-92F6-09C21B9823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0943" y="2228213"/>
            <a:ext cx="2443399" cy="265171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33C247-D744-4E02-9C97-FC316F115447}"/>
              </a:ext>
            </a:extLst>
          </p:cNvPr>
          <p:cNvSpPr txBox="1"/>
          <p:nvPr/>
        </p:nvSpPr>
        <p:spPr>
          <a:xfrm>
            <a:off x="7271580" y="5606434"/>
            <a:ext cx="1268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54%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F11992-7428-41B2-951F-978B82ACE7B6}"/>
              </a:ext>
            </a:extLst>
          </p:cNvPr>
          <p:cNvSpPr txBox="1"/>
          <p:nvPr/>
        </p:nvSpPr>
        <p:spPr>
          <a:xfrm>
            <a:off x="765253" y="5425418"/>
            <a:ext cx="3389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Out of total sample 77% also chose NRT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0CA414-F2E0-43ED-AFDA-7164CE4B84BF}"/>
              </a:ext>
            </a:extLst>
          </p:cNvPr>
          <p:cNvSpPr txBox="1"/>
          <p:nvPr/>
        </p:nvSpPr>
        <p:spPr>
          <a:xfrm>
            <a:off x="10085245" y="5504263"/>
            <a:ext cx="1268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43%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32B36A-E9DC-4B3A-9DA8-011FD7DD207B}"/>
              </a:ext>
            </a:extLst>
          </p:cNvPr>
          <p:cNvSpPr txBox="1"/>
          <p:nvPr/>
        </p:nvSpPr>
        <p:spPr>
          <a:xfrm>
            <a:off x="4383596" y="5425418"/>
            <a:ext cx="1712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 –</a:t>
            </a:r>
            <a:r>
              <a:rPr lang="en-GB" sz="2800" dirty="0" err="1"/>
              <a:t>Eburn</a:t>
            </a:r>
            <a:endParaRPr lang="en-GB" sz="2800" dirty="0"/>
          </a:p>
          <a:p>
            <a:r>
              <a:rPr lang="en-GB" sz="2800" dirty="0"/>
              <a:t>3 – no EC</a:t>
            </a:r>
          </a:p>
        </p:txBody>
      </p:sp>
    </p:spTree>
    <p:extLst>
      <p:ext uri="{BB962C8B-B14F-4D97-AF65-F5344CB8AC3E}">
        <p14:creationId xmlns:p14="http://schemas.microsoft.com/office/powerpoint/2010/main" val="145657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4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280F76-8651-4C94-9C1F-58BC381E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81" y="3314699"/>
            <a:ext cx="36988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262626"/>
                </a:solidFill>
              </a:rPr>
              <a:t>Additional observations…….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5696DD8-D00E-4707-A13A-96231DEB4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680" y="802638"/>
            <a:ext cx="6663690" cy="5252722"/>
          </a:xfrm>
        </p:spPr>
        <p:txBody>
          <a:bodyPr anchor="ctr">
            <a:normAutofit lnSpcReduction="10000"/>
          </a:bodyPr>
          <a:lstStyle/>
          <a:p>
            <a:endParaRPr lang="en-GB" sz="2400" dirty="0"/>
          </a:p>
          <a:p>
            <a:endParaRPr lang="en-GB" sz="2400" dirty="0"/>
          </a:p>
          <a:p>
            <a:r>
              <a:rPr lang="en-GB" sz="3200" dirty="0"/>
              <a:t>Majority finding devices easy to use</a:t>
            </a:r>
          </a:p>
          <a:p>
            <a:r>
              <a:rPr lang="en-GB" sz="3200" dirty="0"/>
              <a:t>Concern about cost &amp; access post treatment </a:t>
            </a:r>
          </a:p>
          <a:p>
            <a:r>
              <a:rPr lang="en-GB" sz="3200" dirty="0"/>
              <a:t>Many clients smoke their main problem drug (heroin/crack)</a:t>
            </a:r>
            <a:endParaRPr lang="en-US" sz="3200" dirty="0"/>
          </a:p>
          <a:p>
            <a:r>
              <a:rPr lang="en-GB" sz="3200" dirty="0"/>
              <a:t>Cannabis use is a common secondary/tertiary drug problem and undermines quitting tobacco completely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6536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6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EB722-BA95-4F22-A297-C2CD797A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3D5E9-E07D-4FE7-82A2-72D9296D1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463"/>
            <a:ext cx="10515600" cy="475488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dirty="0"/>
              <a:t>In a </a:t>
            </a:r>
            <a:r>
              <a:rPr lang="en-GB" sz="3200" b="1" dirty="0"/>
              <a:t>local </a:t>
            </a:r>
            <a:r>
              <a:rPr lang="en-GB" dirty="0"/>
              <a:t>service, higher smoking rates but lower vaping rates are observed among clients in D&amp;A services vs Mental Health services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dirty="0"/>
              <a:t>Offering e-cigarettes as part of an integrated tobacco dependence clinic within a D&amp;A service attracts clients to engage with and use less harmful nicotine products 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3200" b="1" dirty="0"/>
              <a:t>Nationally</a:t>
            </a:r>
            <a:r>
              <a:rPr lang="en-GB" dirty="0"/>
              <a:t> - Rates of smoking among people accessing D&amp;A and/or Mental Health services remain very high –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dirty="0"/>
              <a:t>Better data exist for clients accessing D&amp;A services than Mental Health services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dirty="0"/>
              <a:t>Only 3% of clients received treatment for their tobacco use </a:t>
            </a:r>
            <a:br>
              <a:rPr lang="en-GB" sz="2400" dirty="0"/>
            </a:br>
            <a:br>
              <a:rPr lang="en-GB" sz="2200" dirty="0"/>
            </a:b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CA9EFF-C966-4269-9BFB-BB48F5152231}"/>
              </a:ext>
            </a:extLst>
          </p:cNvPr>
          <p:cNvSpPr/>
          <p:nvPr/>
        </p:nvSpPr>
        <p:spPr>
          <a:xfrm>
            <a:off x="3251994" y="3482336"/>
            <a:ext cx="8191500" cy="16861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/>
              <a:t>Tobacco smoking still matters…….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97DE39-8A5B-40CC-9EB4-7182D010914E}"/>
              </a:ext>
            </a:extLst>
          </p:cNvPr>
          <p:cNvSpPr/>
          <p:nvPr/>
        </p:nvSpPr>
        <p:spPr>
          <a:xfrm>
            <a:off x="769938" y="3482337"/>
            <a:ext cx="2571750" cy="16861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04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0A728-13E6-4BD2-8FF5-B2C9AFB99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GB" dirty="0"/>
              <a:t>Acknowledgements 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F6D7AAE6-BD42-4738-9375-6FA4D4507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4709" y="2811104"/>
            <a:ext cx="2745107" cy="292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5175D-4D92-4C9D-BCBE-6549BAA0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826338" cy="4023159"/>
          </a:xfrm>
        </p:spPr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Georgia Whyte, Mike Kelleher, Luke </a:t>
            </a:r>
            <a:r>
              <a:rPr lang="en-GB" dirty="0" err="1">
                <a:latin typeface="+mj-lt"/>
              </a:rPr>
              <a:t>Mitcheson</a:t>
            </a:r>
            <a:r>
              <a:rPr lang="en-GB" dirty="0">
                <a:latin typeface="+mj-lt"/>
              </a:rPr>
              <a:t>, Emily </a:t>
            </a:r>
            <a:r>
              <a:rPr lang="en-GB">
                <a:latin typeface="+mj-lt"/>
              </a:rPr>
              <a:t>Finch, Martin </a:t>
            </a:r>
            <a:r>
              <a:rPr lang="en-GB" dirty="0" err="1">
                <a:latin typeface="+mj-lt"/>
              </a:rPr>
              <a:t>McCusker</a:t>
            </a:r>
            <a:r>
              <a:rPr lang="en-GB" dirty="0">
                <a:latin typeface="+mj-lt"/>
              </a:rPr>
              <a:t>, Paul Lennon, Liz McDonnell, Mick Collins  - </a:t>
            </a:r>
            <a:r>
              <a:rPr lang="en-GB" b="1" dirty="0">
                <a:latin typeface="+mj-lt"/>
              </a:rPr>
              <a:t>South London &amp; Maudsley NHS Foundation Trust</a:t>
            </a:r>
          </a:p>
          <a:p>
            <a:r>
              <a:rPr lang="en-GB" dirty="0">
                <a:latin typeface="+mj-lt"/>
              </a:rPr>
              <a:t>Gilda </a:t>
            </a:r>
            <a:r>
              <a:rPr lang="en-GB" dirty="0" err="1">
                <a:latin typeface="+mj-lt"/>
              </a:rPr>
              <a:t>Spaducci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Mairtin</a:t>
            </a:r>
            <a:r>
              <a:rPr lang="en-GB" dirty="0">
                <a:latin typeface="+mj-lt"/>
              </a:rPr>
              <a:t> McDermott, Leonie Brose, Ann McNeill- </a:t>
            </a:r>
            <a:r>
              <a:rPr lang="en-GB" b="1" dirty="0">
                <a:latin typeface="+mj-lt"/>
              </a:rPr>
              <a:t>King’s College London </a:t>
            </a:r>
          </a:p>
          <a:p>
            <a:r>
              <a:rPr lang="en-GB" dirty="0">
                <a:latin typeface="+mj-lt"/>
              </a:rPr>
              <a:t>Cancer Research UK</a:t>
            </a:r>
          </a:p>
          <a:p>
            <a:r>
              <a:rPr lang="en-GB" dirty="0">
                <a:latin typeface="+mj-lt"/>
              </a:rPr>
              <a:t>Liberty Flights, E Burn, Lambeth Council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56656-0B78-4A3F-8CBE-7E9C1FBC4C4D}"/>
              </a:ext>
            </a:extLst>
          </p:cNvPr>
          <p:cNvSpPr txBox="1"/>
          <p:nvPr/>
        </p:nvSpPr>
        <p:spPr>
          <a:xfrm>
            <a:off x="410308" y="5879898"/>
            <a:ext cx="4545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deborah.robson@kcl.ac.uk</a:t>
            </a:r>
          </a:p>
        </p:txBody>
      </p:sp>
    </p:spTree>
    <p:extLst>
      <p:ext uri="{BB962C8B-B14F-4D97-AF65-F5344CB8AC3E}">
        <p14:creationId xmlns:p14="http://schemas.microsoft.com/office/powerpoint/2010/main" val="3003840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5C06-696F-4B7D-8260-A1A37B4B4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3208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solidFill>
                  <a:schemeClr val="accent1"/>
                </a:solidFill>
                <a:latin typeface="Impact" panose="020B0806030902050204" pitchFamily="34" charset="0"/>
              </a:rPr>
              <a:t>Overview</a:t>
            </a:r>
            <a:r>
              <a:rPr lang="en-GB" dirty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EA7A9-B8AD-4445-A2C4-7C23A571F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1] Smoking rates in people who use Mental Health and/or Drug &amp; Alcohol services in England 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2] Survey findings about smoking and vaping rates in the South London &amp; Maudsley NHS Foundation Trust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3] Experience of introducing e-cigarettes into an integrated stop smoking service in a Drug &amp; Alcohol Service in South London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9933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8DED4-B286-4124-A9BA-06AE0A273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Smoking prevalence in England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C93EDB-C45C-4B63-B292-F09AEB33D4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9411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41888A2-B139-4D58-B4F1-B16CAC9873AC}"/>
              </a:ext>
            </a:extLst>
          </p:cNvPr>
          <p:cNvSpPr txBox="1"/>
          <p:nvPr/>
        </p:nvSpPr>
        <p:spPr>
          <a:xfrm>
            <a:off x="304800" y="6346825"/>
            <a:ext cx="616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Commissioning for quality and innovation. CQUIN 9</a:t>
            </a:r>
          </a:p>
        </p:txBody>
      </p:sp>
    </p:spTree>
    <p:extLst>
      <p:ext uri="{BB962C8B-B14F-4D97-AF65-F5344CB8AC3E}">
        <p14:creationId xmlns:p14="http://schemas.microsoft.com/office/powerpoint/2010/main" val="201071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61FA4-BD88-4078-BC6D-3595FC6B4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18" y="486313"/>
            <a:ext cx="10515600" cy="1325563"/>
          </a:xfrm>
        </p:spPr>
        <p:txBody>
          <a:bodyPr/>
          <a:lstStyle/>
          <a:p>
            <a:r>
              <a:rPr lang="en-GB" dirty="0"/>
              <a:t>Smoking prevalence* in Drug &amp; Alcohol services in England (2017-2018)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330726-C67A-4223-B9B5-71A354A779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3" r="7159"/>
          <a:stretch/>
        </p:blipFill>
        <p:spPr>
          <a:xfrm>
            <a:off x="279918" y="2484180"/>
            <a:ext cx="5229342" cy="33754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606630-C37E-4187-9221-703160F50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090" y="2503225"/>
            <a:ext cx="6283519" cy="33754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B60F72-1BF6-4C61-B12F-2075E10EAEB1}"/>
              </a:ext>
            </a:extLst>
          </p:cNvPr>
          <p:cNvSpPr/>
          <p:nvPr/>
        </p:nvSpPr>
        <p:spPr>
          <a:xfrm>
            <a:off x="190500" y="6162596"/>
            <a:ext cx="11751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dirty="0"/>
              <a:t>* In the 28 days before the start of treatment </a:t>
            </a:r>
          </a:p>
          <a:p>
            <a:pPr lvl="0">
              <a:defRPr/>
            </a:pPr>
            <a:r>
              <a:rPr lang="en-GB" dirty="0"/>
              <a:t>PHE (2018) Adult substance misuse statistics from the National Drug Treatment Monitoring System (NDTMS)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257D57-8F30-48A3-9443-E4ACB1460AE8}"/>
              </a:ext>
            </a:extLst>
          </p:cNvPr>
          <p:cNvSpPr/>
          <p:nvPr/>
        </p:nvSpPr>
        <p:spPr>
          <a:xfrm>
            <a:off x="250391" y="2375632"/>
            <a:ext cx="5845609" cy="3550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3% </a:t>
            </a:r>
          </a:p>
          <a:p>
            <a:pPr algn="ctr"/>
            <a:r>
              <a:rPr lang="en-GB" sz="3200" dirty="0"/>
              <a:t>received smoking cessation support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8810E0-16DB-4D06-814F-B3FC3E18A2CE}"/>
              </a:ext>
            </a:extLst>
          </p:cNvPr>
          <p:cNvSpPr txBox="1"/>
          <p:nvPr/>
        </p:nvSpPr>
        <p:spPr>
          <a:xfrm>
            <a:off x="130839" y="1914484"/>
            <a:ext cx="5378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Numbers in treatment by main substance used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A0A42E-2F02-44E5-8560-5DD2A519411F}"/>
              </a:ext>
            </a:extLst>
          </p:cNvPr>
          <p:cNvSpPr txBox="1"/>
          <p:nvPr/>
        </p:nvSpPr>
        <p:spPr>
          <a:xfrm>
            <a:off x="6028193" y="1932302"/>
            <a:ext cx="5378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Smoking prevalence by substance used </a:t>
            </a:r>
          </a:p>
        </p:txBody>
      </p:sp>
    </p:spTree>
    <p:extLst>
      <p:ext uri="{BB962C8B-B14F-4D97-AF65-F5344CB8AC3E}">
        <p14:creationId xmlns:p14="http://schemas.microsoft.com/office/powerpoint/2010/main" val="264033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5C06-696F-4B7D-8260-A1A37B4B4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3208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solidFill>
                  <a:schemeClr val="accent1"/>
                </a:solidFill>
                <a:latin typeface="Impact" panose="020B0806030902050204" pitchFamily="34" charset="0"/>
              </a:rPr>
              <a:t>Overview</a:t>
            </a:r>
            <a:r>
              <a:rPr lang="en-GB" dirty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EA7A9-B8AD-4445-A2C4-7C23A571F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1] Smoking rates in people who use Mental Health and/or Substance Use services in England 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2] Survey findings about smoking and vaping rates in the South London &amp; Maudsley NHS Foundation Trust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3] Experience of introducing e-cigarettes in a bespoke stop smoking service in a Drug &amp; Alcohol Service in South London</a:t>
            </a:r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983C87-1C7A-48A0-9C95-C4FE39519E9B}"/>
              </a:ext>
            </a:extLst>
          </p:cNvPr>
          <p:cNvSpPr/>
          <p:nvPr/>
        </p:nvSpPr>
        <p:spPr>
          <a:xfrm>
            <a:off x="4654296" y="2581275"/>
            <a:ext cx="6771723" cy="1904999"/>
          </a:xfrm>
          <a:custGeom>
            <a:avLst/>
            <a:gdLst>
              <a:gd name="connsiteX0" fmla="*/ 0 w 6771723"/>
              <a:gd name="connsiteY0" fmla="*/ 0 h 1904999"/>
              <a:gd name="connsiteX1" fmla="*/ 496593 w 6771723"/>
              <a:gd name="connsiteY1" fmla="*/ 0 h 1904999"/>
              <a:gd name="connsiteX2" fmla="*/ 857752 w 6771723"/>
              <a:gd name="connsiteY2" fmla="*/ 0 h 1904999"/>
              <a:gd name="connsiteX3" fmla="*/ 1557496 w 6771723"/>
              <a:gd name="connsiteY3" fmla="*/ 0 h 1904999"/>
              <a:gd name="connsiteX4" fmla="*/ 2054089 w 6771723"/>
              <a:gd name="connsiteY4" fmla="*/ 0 h 1904999"/>
              <a:gd name="connsiteX5" fmla="*/ 2550682 w 6771723"/>
              <a:gd name="connsiteY5" fmla="*/ 0 h 1904999"/>
              <a:gd name="connsiteX6" fmla="*/ 3250427 w 6771723"/>
              <a:gd name="connsiteY6" fmla="*/ 0 h 1904999"/>
              <a:gd name="connsiteX7" fmla="*/ 3679303 w 6771723"/>
              <a:gd name="connsiteY7" fmla="*/ 0 h 1904999"/>
              <a:gd name="connsiteX8" fmla="*/ 4379048 w 6771723"/>
              <a:gd name="connsiteY8" fmla="*/ 0 h 1904999"/>
              <a:gd name="connsiteX9" fmla="*/ 5078792 w 6771723"/>
              <a:gd name="connsiteY9" fmla="*/ 0 h 1904999"/>
              <a:gd name="connsiteX10" fmla="*/ 5643103 w 6771723"/>
              <a:gd name="connsiteY10" fmla="*/ 0 h 1904999"/>
              <a:gd name="connsiteX11" fmla="*/ 6771723 w 6771723"/>
              <a:gd name="connsiteY11" fmla="*/ 0 h 1904999"/>
              <a:gd name="connsiteX12" fmla="*/ 6771723 w 6771723"/>
              <a:gd name="connsiteY12" fmla="*/ 457200 h 1904999"/>
              <a:gd name="connsiteX13" fmla="*/ 6771723 w 6771723"/>
              <a:gd name="connsiteY13" fmla="*/ 876300 h 1904999"/>
              <a:gd name="connsiteX14" fmla="*/ 6771723 w 6771723"/>
              <a:gd name="connsiteY14" fmla="*/ 1352549 h 1904999"/>
              <a:gd name="connsiteX15" fmla="*/ 6771723 w 6771723"/>
              <a:gd name="connsiteY15" fmla="*/ 1904999 h 1904999"/>
              <a:gd name="connsiteX16" fmla="*/ 6207413 w 6771723"/>
              <a:gd name="connsiteY16" fmla="*/ 1904999 h 1904999"/>
              <a:gd name="connsiteX17" fmla="*/ 5507668 w 6771723"/>
              <a:gd name="connsiteY17" fmla="*/ 1904999 h 1904999"/>
              <a:gd name="connsiteX18" fmla="*/ 4943358 w 6771723"/>
              <a:gd name="connsiteY18" fmla="*/ 1904999 h 1904999"/>
              <a:gd name="connsiteX19" fmla="*/ 4582199 w 6771723"/>
              <a:gd name="connsiteY19" fmla="*/ 1904999 h 1904999"/>
              <a:gd name="connsiteX20" fmla="*/ 4153323 w 6771723"/>
              <a:gd name="connsiteY20" fmla="*/ 1904999 h 1904999"/>
              <a:gd name="connsiteX21" fmla="*/ 3453579 w 6771723"/>
              <a:gd name="connsiteY21" fmla="*/ 1904999 h 1904999"/>
              <a:gd name="connsiteX22" fmla="*/ 2889268 w 6771723"/>
              <a:gd name="connsiteY22" fmla="*/ 1904999 h 1904999"/>
              <a:gd name="connsiteX23" fmla="*/ 2460393 w 6771723"/>
              <a:gd name="connsiteY23" fmla="*/ 1904999 h 1904999"/>
              <a:gd name="connsiteX24" fmla="*/ 1896082 w 6771723"/>
              <a:gd name="connsiteY24" fmla="*/ 1904999 h 1904999"/>
              <a:gd name="connsiteX25" fmla="*/ 1534924 w 6771723"/>
              <a:gd name="connsiteY25" fmla="*/ 1904999 h 1904999"/>
              <a:gd name="connsiteX26" fmla="*/ 1173765 w 6771723"/>
              <a:gd name="connsiteY26" fmla="*/ 1904999 h 1904999"/>
              <a:gd name="connsiteX27" fmla="*/ 609455 w 6771723"/>
              <a:gd name="connsiteY27" fmla="*/ 1904999 h 1904999"/>
              <a:gd name="connsiteX28" fmla="*/ 0 w 6771723"/>
              <a:gd name="connsiteY28" fmla="*/ 1904999 h 1904999"/>
              <a:gd name="connsiteX29" fmla="*/ 0 w 6771723"/>
              <a:gd name="connsiteY29" fmla="*/ 1409699 h 1904999"/>
              <a:gd name="connsiteX30" fmla="*/ 0 w 6771723"/>
              <a:gd name="connsiteY30" fmla="*/ 952500 h 1904999"/>
              <a:gd name="connsiteX31" fmla="*/ 0 w 6771723"/>
              <a:gd name="connsiteY31" fmla="*/ 533400 h 1904999"/>
              <a:gd name="connsiteX32" fmla="*/ 0 w 6771723"/>
              <a:gd name="connsiteY32" fmla="*/ 0 h 190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771723" h="1904999" extrusionOk="0">
                <a:moveTo>
                  <a:pt x="0" y="0"/>
                </a:moveTo>
                <a:cubicBezTo>
                  <a:pt x="149676" y="-4631"/>
                  <a:pt x="385497" y="49915"/>
                  <a:pt x="496593" y="0"/>
                </a:cubicBezTo>
                <a:cubicBezTo>
                  <a:pt x="607689" y="-49915"/>
                  <a:pt x="703420" y="6379"/>
                  <a:pt x="857752" y="0"/>
                </a:cubicBezTo>
                <a:cubicBezTo>
                  <a:pt x="1012084" y="-6379"/>
                  <a:pt x="1365682" y="82431"/>
                  <a:pt x="1557496" y="0"/>
                </a:cubicBezTo>
                <a:cubicBezTo>
                  <a:pt x="1749310" y="-82431"/>
                  <a:pt x="1928113" y="22995"/>
                  <a:pt x="2054089" y="0"/>
                </a:cubicBezTo>
                <a:cubicBezTo>
                  <a:pt x="2180065" y="-22995"/>
                  <a:pt x="2429546" y="19334"/>
                  <a:pt x="2550682" y="0"/>
                </a:cubicBezTo>
                <a:cubicBezTo>
                  <a:pt x="2671818" y="-19334"/>
                  <a:pt x="3021353" y="46029"/>
                  <a:pt x="3250427" y="0"/>
                </a:cubicBezTo>
                <a:cubicBezTo>
                  <a:pt x="3479501" y="-46029"/>
                  <a:pt x="3580632" y="9508"/>
                  <a:pt x="3679303" y="0"/>
                </a:cubicBezTo>
                <a:cubicBezTo>
                  <a:pt x="3777974" y="-9508"/>
                  <a:pt x="4214070" y="79787"/>
                  <a:pt x="4379048" y="0"/>
                </a:cubicBezTo>
                <a:cubicBezTo>
                  <a:pt x="4544026" y="-79787"/>
                  <a:pt x="4889428" y="83392"/>
                  <a:pt x="5078792" y="0"/>
                </a:cubicBezTo>
                <a:cubicBezTo>
                  <a:pt x="5268156" y="-83392"/>
                  <a:pt x="5457842" y="60612"/>
                  <a:pt x="5643103" y="0"/>
                </a:cubicBezTo>
                <a:cubicBezTo>
                  <a:pt x="5828364" y="-60612"/>
                  <a:pt x="6392821" y="2409"/>
                  <a:pt x="6771723" y="0"/>
                </a:cubicBezTo>
                <a:cubicBezTo>
                  <a:pt x="6818369" y="154242"/>
                  <a:pt x="6734773" y="325722"/>
                  <a:pt x="6771723" y="457200"/>
                </a:cubicBezTo>
                <a:cubicBezTo>
                  <a:pt x="6808673" y="588678"/>
                  <a:pt x="6733666" y="790378"/>
                  <a:pt x="6771723" y="876300"/>
                </a:cubicBezTo>
                <a:cubicBezTo>
                  <a:pt x="6809780" y="962222"/>
                  <a:pt x="6759221" y="1118219"/>
                  <a:pt x="6771723" y="1352549"/>
                </a:cubicBezTo>
                <a:cubicBezTo>
                  <a:pt x="6784225" y="1586879"/>
                  <a:pt x="6736442" y="1668367"/>
                  <a:pt x="6771723" y="1904999"/>
                </a:cubicBezTo>
                <a:cubicBezTo>
                  <a:pt x="6538424" y="1928121"/>
                  <a:pt x="6488598" y="1875823"/>
                  <a:pt x="6207413" y="1904999"/>
                </a:cubicBezTo>
                <a:cubicBezTo>
                  <a:pt x="5926228" y="1934175"/>
                  <a:pt x="5767006" y="1848074"/>
                  <a:pt x="5507668" y="1904999"/>
                </a:cubicBezTo>
                <a:cubicBezTo>
                  <a:pt x="5248331" y="1961924"/>
                  <a:pt x="5168981" y="1858410"/>
                  <a:pt x="4943358" y="1904999"/>
                </a:cubicBezTo>
                <a:cubicBezTo>
                  <a:pt x="4717735" y="1951588"/>
                  <a:pt x="4758559" y="1888324"/>
                  <a:pt x="4582199" y="1904999"/>
                </a:cubicBezTo>
                <a:cubicBezTo>
                  <a:pt x="4405839" y="1921674"/>
                  <a:pt x="4296738" y="1882362"/>
                  <a:pt x="4153323" y="1904999"/>
                </a:cubicBezTo>
                <a:cubicBezTo>
                  <a:pt x="4009908" y="1927636"/>
                  <a:pt x="3756722" y="1834950"/>
                  <a:pt x="3453579" y="1904999"/>
                </a:cubicBezTo>
                <a:cubicBezTo>
                  <a:pt x="3150436" y="1975048"/>
                  <a:pt x="3080923" y="1892165"/>
                  <a:pt x="2889268" y="1904999"/>
                </a:cubicBezTo>
                <a:cubicBezTo>
                  <a:pt x="2697613" y="1917833"/>
                  <a:pt x="2601818" y="1880846"/>
                  <a:pt x="2460393" y="1904999"/>
                </a:cubicBezTo>
                <a:cubicBezTo>
                  <a:pt x="2318968" y="1929152"/>
                  <a:pt x="2023019" y="1886971"/>
                  <a:pt x="1896082" y="1904999"/>
                </a:cubicBezTo>
                <a:cubicBezTo>
                  <a:pt x="1769145" y="1923027"/>
                  <a:pt x="1698288" y="1879875"/>
                  <a:pt x="1534924" y="1904999"/>
                </a:cubicBezTo>
                <a:cubicBezTo>
                  <a:pt x="1371560" y="1930123"/>
                  <a:pt x="1254998" y="1901130"/>
                  <a:pt x="1173765" y="1904999"/>
                </a:cubicBezTo>
                <a:cubicBezTo>
                  <a:pt x="1092532" y="1908868"/>
                  <a:pt x="857171" y="1841592"/>
                  <a:pt x="609455" y="1904999"/>
                </a:cubicBezTo>
                <a:cubicBezTo>
                  <a:pt x="361739" y="1968406"/>
                  <a:pt x="186251" y="1904888"/>
                  <a:pt x="0" y="1904999"/>
                </a:cubicBezTo>
                <a:cubicBezTo>
                  <a:pt x="-7135" y="1799029"/>
                  <a:pt x="18026" y="1566181"/>
                  <a:pt x="0" y="1409699"/>
                </a:cubicBezTo>
                <a:cubicBezTo>
                  <a:pt x="-18026" y="1253217"/>
                  <a:pt x="24273" y="1047231"/>
                  <a:pt x="0" y="952500"/>
                </a:cubicBezTo>
                <a:cubicBezTo>
                  <a:pt x="-24273" y="857769"/>
                  <a:pt x="5505" y="691539"/>
                  <a:pt x="0" y="533400"/>
                </a:cubicBezTo>
                <a:cubicBezTo>
                  <a:pt x="-5505" y="375261"/>
                  <a:pt x="14752" y="262974"/>
                  <a:pt x="0" y="0"/>
                </a:cubicBezTo>
                <a:close/>
              </a:path>
            </a:pathLst>
          </a:custGeom>
          <a:noFill/>
          <a:ln w="412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764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65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0424B-BF44-431E-A5B6-0AF533714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4692658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GB" sz="2400" b="1" dirty="0">
                <a:solidFill>
                  <a:srgbClr val="FFFFFF"/>
                </a:solidFill>
              </a:rPr>
              <a:t>South London and Maudsley NHS Foundation Trust</a:t>
            </a: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5BA65C98-8D0D-4C5D-97B3-1B84F338D8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99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4" name="Rectangle 2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2203B2D4-3CC5-43E3-88C8-F89FC3EC6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3543" y="321732"/>
            <a:ext cx="4158343" cy="6277188"/>
          </a:xfrm>
        </p:spPr>
        <p:txBody>
          <a:bodyPr anchor="ctr">
            <a:normAutofit/>
          </a:bodyPr>
          <a:lstStyle/>
          <a:p>
            <a:pPr fontAlgn="t"/>
            <a:r>
              <a:rPr lang="en-GB" sz="3200" b="1" dirty="0">
                <a:solidFill>
                  <a:srgbClr val="FFFFFF"/>
                </a:solidFill>
              </a:rPr>
              <a:t>Mental health and substance use services</a:t>
            </a:r>
          </a:p>
          <a:p>
            <a:pPr fontAlgn="t"/>
            <a:endParaRPr lang="en-GB" sz="3200" b="1" dirty="0">
              <a:solidFill>
                <a:srgbClr val="FFFFFF"/>
              </a:solidFill>
            </a:endParaRPr>
          </a:p>
          <a:p>
            <a:pPr fontAlgn="t"/>
            <a:r>
              <a:rPr lang="en-GB" sz="3200" b="1" dirty="0" err="1">
                <a:solidFill>
                  <a:srgbClr val="FFFFFF"/>
                </a:solidFill>
              </a:rPr>
              <a:t>Smokefree</a:t>
            </a:r>
            <a:r>
              <a:rPr lang="en-GB" sz="3200" b="1" dirty="0">
                <a:solidFill>
                  <a:srgbClr val="FFFFFF"/>
                </a:solidFill>
              </a:rPr>
              <a:t> since Oct 2014</a:t>
            </a:r>
          </a:p>
        </p:txBody>
      </p:sp>
    </p:spTree>
    <p:extLst>
      <p:ext uri="{BB962C8B-B14F-4D97-AF65-F5344CB8AC3E}">
        <p14:creationId xmlns:p14="http://schemas.microsoft.com/office/powerpoint/2010/main" val="1820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">
            <a:extLst>
              <a:ext uri="{FF2B5EF4-FFF2-40B4-BE49-F238E27FC236}">
                <a16:creationId xmlns:a16="http://schemas.microsoft.com/office/drawing/2014/main" id="{CD028316-392A-4C7E-A722-13325B195930}"/>
              </a:ext>
            </a:extLst>
          </p:cNvPr>
          <p:cNvSpPr>
            <a:spLocks/>
          </p:cNvSpPr>
          <p:nvPr/>
        </p:nvSpPr>
        <p:spPr bwMode="auto">
          <a:xfrm>
            <a:off x="4049274" y="1657018"/>
            <a:ext cx="1820228" cy="3677603"/>
          </a:xfrm>
          <a:custGeom>
            <a:avLst/>
            <a:gdLst>
              <a:gd name="T0" fmla="*/ 0 w 633"/>
              <a:gd name="T1" fmla="*/ 0 h 1265"/>
              <a:gd name="T2" fmla="*/ 0 w 633"/>
              <a:gd name="T3" fmla="*/ 1265 h 1265"/>
              <a:gd name="T4" fmla="*/ 633 w 633"/>
              <a:gd name="T5" fmla="*/ 632 h 1265"/>
              <a:gd name="T6" fmla="*/ 0 w 633"/>
              <a:gd name="T7" fmla="*/ 0 h 1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3" h="1265">
                <a:moveTo>
                  <a:pt x="0" y="0"/>
                </a:moveTo>
                <a:cubicBezTo>
                  <a:pt x="0" y="1265"/>
                  <a:pt x="0" y="1265"/>
                  <a:pt x="0" y="1265"/>
                </a:cubicBezTo>
                <a:cubicBezTo>
                  <a:pt x="350" y="1265"/>
                  <a:pt x="633" y="981"/>
                  <a:pt x="633" y="632"/>
                </a:cubicBezTo>
                <a:cubicBezTo>
                  <a:pt x="633" y="283"/>
                  <a:pt x="350" y="0"/>
                  <a:pt x="0" y="0"/>
                </a:cubicBez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8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 6">
            <a:extLst>
              <a:ext uri="{FF2B5EF4-FFF2-40B4-BE49-F238E27FC236}">
                <a16:creationId xmlns:a16="http://schemas.microsoft.com/office/drawing/2014/main" id="{21BB08C0-F699-4E8C-A306-3312C2BE938B}"/>
              </a:ext>
            </a:extLst>
          </p:cNvPr>
          <p:cNvSpPr>
            <a:spLocks/>
          </p:cNvSpPr>
          <p:nvPr/>
        </p:nvSpPr>
        <p:spPr bwMode="auto">
          <a:xfrm>
            <a:off x="2631956" y="3494388"/>
            <a:ext cx="1661637" cy="1430180"/>
          </a:xfrm>
          <a:custGeom>
            <a:avLst/>
            <a:gdLst>
              <a:gd name="T0" fmla="*/ 578 w 578"/>
              <a:gd name="T1" fmla="*/ 261 h 492"/>
              <a:gd name="T2" fmla="*/ 524 w 578"/>
              <a:gd name="T3" fmla="*/ 315 h 492"/>
              <a:gd name="T4" fmla="*/ 493 w 578"/>
              <a:gd name="T5" fmla="*/ 305 h 492"/>
              <a:gd name="T6" fmla="*/ 493 w 578"/>
              <a:gd name="T7" fmla="*/ 492 h 492"/>
              <a:gd name="T8" fmla="*/ 0 w 578"/>
              <a:gd name="T9" fmla="*/ 0 h 492"/>
              <a:gd name="T10" fmla="*/ 207 w 578"/>
              <a:gd name="T11" fmla="*/ 0 h 492"/>
              <a:gd name="T12" fmla="*/ 193 w 578"/>
              <a:gd name="T13" fmla="*/ 36 h 492"/>
              <a:gd name="T14" fmla="*/ 247 w 578"/>
              <a:gd name="T15" fmla="*/ 90 h 492"/>
              <a:gd name="T16" fmla="*/ 300 w 578"/>
              <a:gd name="T17" fmla="*/ 36 h 492"/>
              <a:gd name="T18" fmla="*/ 286 w 578"/>
              <a:gd name="T19" fmla="*/ 0 h 492"/>
              <a:gd name="T20" fmla="*/ 493 w 578"/>
              <a:gd name="T21" fmla="*/ 0 h 492"/>
              <a:gd name="T22" fmla="*/ 493 w 578"/>
              <a:gd name="T23" fmla="*/ 218 h 492"/>
              <a:gd name="T24" fmla="*/ 524 w 578"/>
              <a:gd name="T25" fmla="*/ 208 h 492"/>
              <a:gd name="T26" fmla="*/ 578 w 578"/>
              <a:gd name="T27" fmla="*/ 261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78" h="492">
                <a:moveTo>
                  <a:pt x="578" y="261"/>
                </a:moveTo>
                <a:cubicBezTo>
                  <a:pt x="578" y="291"/>
                  <a:pt x="554" y="315"/>
                  <a:pt x="524" y="315"/>
                </a:cubicBezTo>
                <a:cubicBezTo>
                  <a:pt x="513" y="315"/>
                  <a:pt x="502" y="311"/>
                  <a:pt x="493" y="305"/>
                </a:cubicBezTo>
                <a:cubicBezTo>
                  <a:pt x="493" y="492"/>
                  <a:pt x="493" y="492"/>
                  <a:pt x="493" y="492"/>
                </a:cubicBezTo>
                <a:cubicBezTo>
                  <a:pt x="221" y="492"/>
                  <a:pt x="0" y="272"/>
                  <a:pt x="0" y="0"/>
                </a:cubicBezTo>
                <a:cubicBezTo>
                  <a:pt x="207" y="0"/>
                  <a:pt x="207" y="0"/>
                  <a:pt x="207" y="0"/>
                </a:cubicBezTo>
                <a:cubicBezTo>
                  <a:pt x="198" y="10"/>
                  <a:pt x="193" y="22"/>
                  <a:pt x="193" y="36"/>
                </a:cubicBezTo>
                <a:cubicBezTo>
                  <a:pt x="193" y="66"/>
                  <a:pt x="217" y="90"/>
                  <a:pt x="247" y="90"/>
                </a:cubicBezTo>
                <a:cubicBezTo>
                  <a:pt x="276" y="90"/>
                  <a:pt x="300" y="66"/>
                  <a:pt x="300" y="36"/>
                </a:cubicBezTo>
                <a:cubicBezTo>
                  <a:pt x="300" y="22"/>
                  <a:pt x="295" y="10"/>
                  <a:pt x="286" y="0"/>
                </a:cubicBezTo>
                <a:cubicBezTo>
                  <a:pt x="493" y="0"/>
                  <a:pt x="493" y="0"/>
                  <a:pt x="493" y="0"/>
                </a:cubicBezTo>
                <a:cubicBezTo>
                  <a:pt x="493" y="218"/>
                  <a:pt x="493" y="218"/>
                  <a:pt x="493" y="218"/>
                </a:cubicBezTo>
                <a:cubicBezTo>
                  <a:pt x="502" y="211"/>
                  <a:pt x="513" y="208"/>
                  <a:pt x="524" y="208"/>
                </a:cubicBezTo>
                <a:cubicBezTo>
                  <a:pt x="554" y="208"/>
                  <a:pt x="578" y="232"/>
                  <a:pt x="578" y="26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8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7">
            <a:extLst>
              <a:ext uri="{FF2B5EF4-FFF2-40B4-BE49-F238E27FC236}">
                <a16:creationId xmlns:a16="http://schemas.microsoft.com/office/drawing/2014/main" id="{1219368E-4331-4F26-A94E-E25ED6CA79F0}"/>
              </a:ext>
            </a:extLst>
          </p:cNvPr>
          <p:cNvSpPr>
            <a:spLocks/>
          </p:cNvSpPr>
          <p:nvPr/>
        </p:nvSpPr>
        <p:spPr bwMode="auto">
          <a:xfrm>
            <a:off x="2665049" y="2066846"/>
            <a:ext cx="1417320" cy="1691640"/>
          </a:xfrm>
          <a:custGeom>
            <a:avLst/>
            <a:gdLst>
              <a:gd name="T0" fmla="*/ 403 w 493"/>
              <a:gd name="T1" fmla="*/ 271 h 582"/>
              <a:gd name="T2" fmla="*/ 457 w 493"/>
              <a:gd name="T3" fmla="*/ 324 h 582"/>
              <a:gd name="T4" fmla="*/ 493 w 493"/>
              <a:gd name="T5" fmla="*/ 310 h 582"/>
              <a:gd name="T6" fmla="*/ 493 w 493"/>
              <a:gd name="T7" fmla="*/ 492 h 582"/>
              <a:gd name="T8" fmla="*/ 286 w 493"/>
              <a:gd name="T9" fmla="*/ 492 h 582"/>
              <a:gd name="T10" fmla="*/ 300 w 493"/>
              <a:gd name="T11" fmla="*/ 528 h 582"/>
              <a:gd name="T12" fmla="*/ 247 w 493"/>
              <a:gd name="T13" fmla="*/ 582 h 582"/>
              <a:gd name="T14" fmla="*/ 193 w 493"/>
              <a:gd name="T15" fmla="*/ 528 h 582"/>
              <a:gd name="T16" fmla="*/ 207 w 493"/>
              <a:gd name="T17" fmla="*/ 492 h 582"/>
              <a:gd name="T18" fmla="*/ 0 w 493"/>
              <a:gd name="T19" fmla="*/ 492 h 582"/>
              <a:gd name="T20" fmla="*/ 493 w 493"/>
              <a:gd name="T21" fmla="*/ 0 h 582"/>
              <a:gd name="T22" fmla="*/ 493 w 493"/>
              <a:gd name="T23" fmla="*/ 231 h 582"/>
              <a:gd name="T24" fmla="*/ 457 w 493"/>
              <a:gd name="T25" fmla="*/ 217 h 582"/>
              <a:gd name="T26" fmla="*/ 403 w 493"/>
              <a:gd name="T27" fmla="*/ 271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93" h="582">
                <a:moveTo>
                  <a:pt x="403" y="271"/>
                </a:moveTo>
                <a:cubicBezTo>
                  <a:pt x="403" y="300"/>
                  <a:pt x="427" y="324"/>
                  <a:pt x="457" y="324"/>
                </a:cubicBezTo>
                <a:cubicBezTo>
                  <a:pt x="471" y="324"/>
                  <a:pt x="483" y="319"/>
                  <a:pt x="493" y="310"/>
                </a:cubicBezTo>
                <a:cubicBezTo>
                  <a:pt x="493" y="492"/>
                  <a:pt x="493" y="492"/>
                  <a:pt x="493" y="492"/>
                </a:cubicBezTo>
                <a:cubicBezTo>
                  <a:pt x="286" y="492"/>
                  <a:pt x="286" y="492"/>
                  <a:pt x="286" y="492"/>
                </a:cubicBezTo>
                <a:cubicBezTo>
                  <a:pt x="295" y="502"/>
                  <a:pt x="300" y="514"/>
                  <a:pt x="300" y="528"/>
                </a:cubicBezTo>
                <a:cubicBezTo>
                  <a:pt x="300" y="558"/>
                  <a:pt x="276" y="582"/>
                  <a:pt x="247" y="582"/>
                </a:cubicBezTo>
                <a:cubicBezTo>
                  <a:pt x="217" y="582"/>
                  <a:pt x="193" y="558"/>
                  <a:pt x="193" y="528"/>
                </a:cubicBezTo>
                <a:cubicBezTo>
                  <a:pt x="193" y="514"/>
                  <a:pt x="198" y="502"/>
                  <a:pt x="207" y="492"/>
                </a:cubicBezTo>
                <a:cubicBezTo>
                  <a:pt x="0" y="492"/>
                  <a:pt x="0" y="492"/>
                  <a:pt x="0" y="492"/>
                </a:cubicBezTo>
                <a:cubicBezTo>
                  <a:pt x="0" y="220"/>
                  <a:pt x="221" y="0"/>
                  <a:pt x="493" y="0"/>
                </a:cubicBezTo>
                <a:cubicBezTo>
                  <a:pt x="493" y="231"/>
                  <a:pt x="493" y="231"/>
                  <a:pt x="493" y="231"/>
                </a:cubicBezTo>
                <a:cubicBezTo>
                  <a:pt x="483" y="222"/>
                  <a:pt x="471" y="217"/>
                  <a:pt x="457" y="217"/>
                </a:cubicBezTo>
                <a:cubicBezTo>
                  <a:pt x="427" y="217"/>
                  <a:pt x="403" y="241"/>
                  <a:pt x="403" y="271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8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 8">
            <a:extLst>
              <a:ext uri="{FF2B5EF4-FFF2-40B4-BE49-F238E27FC236}">
                <a16:creationId xmlns:a16="http://schemas.microsoft.com/office/drawing/2014/main" id="{E09FE76D-F17B-426E-BA3A-0588F4E7C85E}"/>
              </a:ext>
            </a:extLst>
          </p:cNvPr>
          <p:cNvSpPr>
            <a:spLocks/>
          </p:cNvSpPr>
          <p:nvPr/>
        </p:nvSpPr>
        <p:spPr bwMode="auto">
          <a:xfrm>
            <a:off x="4049274" y="3247217"/>
            <a:ext cx="1417320" cy="1677353"/>
          </a:xfrm>
          <a:custGeom>
            <a:avLst/>
            <a:gdLst>
              <a:gd name="T0" fmla="*/ 493 w 493"/>
              <a:gd name="T1" fmla="*/ 85 h 577"/>
              <a:gd name="T2" fmla="*/ 0 w 493"/>
              <a:gd name="T3" fmla="*/ 577 h 577"/>
              <a:gd name="T4" fmla="*/ 0 w 493"/>
              <a:gd name="T5" fmla="*/ 390 h 577"/>
              <a:gd name="T6" fmla="*/ 31 w 493"/>
              <a:gd name="T7" fmla="*/ 400 h 577"/>
              <a:gd name="T8" fmla="*/ 85 w 493"/>
              <a:gd name="T9" fmla="*/ 346 h 577"/>
              <a:gd name="T10" fmla="*/ 31 w 493"/>
              <a:gd name="T11" fmla="*/ 293 h 577"/>
              <a:gd name="T12" fmla="*/ 0 w 493"/>
              <a:gd name="T13" fmla="*/ 303 h 577"/>
              <a:gd name="T14" fmla="*/ 0 w 493"/>
              <a:gd name="T15" fmla="*/ 85 h 577"/>
              <a:gd name="T16" fmla="*/ 203 w 493"/>
              <a:gd name="T17" fmla="*/ 85 h 577"/>
              <a:gd name="T18" fmla="*/ 193 w 493"/>
              <a:gd name="T19" fmla="*/ 54 h 577"/>
              <a:gd name="T20" fmla="*/ 246 w 493"/>
              <a:gd name="T21" fmla="*/ 0 h 577"/>
              <a:gd name="T22" fmla="*/ 300 w 493"/>
              <a:gd name="T23" fmla="*/ 54 h 577"/>
              <a:gd name="T24" fmla="*/ 290 w 493"/>
              <a:gd name="T25" fmla="*/ 85 h 577"/>
              <a:gd name="T26" fmla="*/ 493 w 493"/>
              <a:gd name="T27" fmla="*/ 8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93" h="577">
                <a:moveTo>
                  <a:pt x="493" y="85"/>
                </a:moveTo>
                <a:cubicBezTo>
                  <a:pt x="493" y="357"/>
                  <a:pt x="272" y="577"/>
                  <a:pt x="0" y="577"/>
                </a:cubicBezTo>
                <a:cubicBezTo>
                  <a:pt x="0" y="390"/>
                  <a:pt x="0" y="390"/>
                  <a:pt x="0" y="390"/>
                </a:cubicBezTo>
                <a:cubicBezTo>
                  <a:pt x="9" y="396"/>
                  <a:pt x="20" y="400"/>
                  <a:pt x="31" y="400"/>
                </a:cubicBezTo>
                <a:cubicBezTo>
                  <a:pt x="61" y="400"/>
                  <a:pt x="85" y="376"/>
                  <a:pt x="85" y="346"/>
                </a:cubicBezTo>
                <a:cubicBezTo>
                  <a:pt x="85" y="317"/>
                  <a:pt x="61" y="293"/>
                  <a:pt x="31" y="293"/>
                </a:cubicBezTo>
                <a:cubicBezTo>
                  <a:pt x="20" y="293"/>
                  <a:pt x="9" y="296"/>
                  <a:pt x="0" y="303"/>
                </a:cubicBezTo>
                <a:cubicBezTo>
                  <a:pt x="0" y="85"/>
                  <a:pt x="0" y="85"/>
                  <a:pt x="0" y="85"/>
                </a:cubicBezTo>
                <a:cubicBezTo>
                  <a:pt x="203" y="85"/>
                  <a:pt x="203" y="85"/>
                  <a:pt x="203" y="85"/>
                </a:cubicBezTo>
                <a:cubicBezTo>
                  <a:pt x="196" y="76"/>
                  <a:pt x="193" y="65"/>
                  <a:pt x="193" y="54"/>
                </a:cubicBezTo>
                <a:cubicBezTo>
                  <a:pt x="193" y="24"/>
                  <a:pt x="217" y="0"/>
                  <a:pt x="246" y="0"/>
                </a:cubicBezTo>
                <a:cubicBezTo>
                  <a:pt x="276" y="0"/>
                  <a:pt x="300" y="24"/>
                  <a:pt x="300" y="54"/>
                </a:cubicBezTo>
                <a:cubicBezTo>
                  <a:pt x="300" y="65"/>
                  <a:pt x="296" y="76"/>
                  <a:pt x="290" y="85"/>
                </a:cubicBezTo>
                <a:lnTo>
                  <a:pt x="493" y="8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8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5107E658-3297-4406-A88B-12D7B3CF9D41}"/>
              </a:ext>
            </a:extLst>
          </p:cNvPr>
          <p:cNvSpPr>
            <a:spLocks/>
          </p:cNvSpPr>
          <p:nvPr/>
        </p:nvSpPr>
        <p:spPr bwMode="auto">
          <a:xfrm>
            <a:off x="3790671" y="2064210"/>
            <a:ext cx="1675925" cy="1430180"/>
          </a:xfrm>
          <a:custGeom>
            <a:avLst/>
            <a:gdLst>
              <a:gd name="T0" fmla="*/ 380 w 583"/>
              <a:gd name="T1" fmla="*/ 492 h 492"/>
              <a:gd name="T2" fmla="*/ 390 w 583"/>
              <a:gd name="T3" fmla="*/ 461 h 492"/>
              <a:gd name="T4" fmla="*/ 336 w 583"/>
              <a:gd name="T5" fmla="*/ 407 h 492"/>
              <a:gd name="T6" fmla="*/ 283 w 583"/>
              <a:gd name="T7" fmla="*/ 461 h 492"/>
              <a:gd name="T8" fmla="*/ 293 w 583"/>
              <a:gd name="T9" fmla="*/ 492 h 492"/>
              <a:gd name="T10" fmla="*/ 90 w 583"/>
              <a:gd name="T11" fmla="*/ 492 h 492"/>
              <a:gd name="T12" fmla="*/ 90 w 583"/>
              <a:gd name="T13" fmla="*/ 310 h 492"/>
              <a:gd name="T14" fmla="*/ 54 w 583"/>
              <a:gd name="T15" fmla="*/ 324 h 492"/>
              <a:gd name="T16" fmla="*/ 0 w 583"/>
              <a:gd name="T17" fmla="*/ 271 h 492"/>
              <a:gd name="T18" fmla="*/ 54 w 583"/>
              <a:gd name="T19" fmla="*/ 217 h 492"/>
              <a:gd name="T20" fmla="*/ 90 w 583"/>
              <a:gd name="T21" fmla="*/ 231 h 492"/>
              <a:gd name="T22" fmla="*/ 90 w 583"/>
              <a:gd name="T23" fmla="*/ 0 h 492"/>
              <a:gd name="T24" fmla="*/ 583 w 583"/>
              <a:gd name="T25" fmla="*/ 492 h 492"/>
              <a:gd name="T26" fmla="*/ 380 w 583"/>
              <a:gd name="T27" fmla="*/ 49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3" h="492">
                <a:moveTo>
                  <a:pt x="380" y="492"/>
                </a:moveTo>
                <a:cubicBezTo>
                  <a:pt x="386" y="483"/>
                  <a:pt x="390" y="472"/>
                  <a:pt x="390" y="461"/>
                </a:cubicBezTo>
                <a:cubicBezTo>
                  <a:pt x="390" y="431"/>
                  <a:pt x="366" y="407"/>
                  <a:pt x="336" y="407"/>
                </a:cubicBezTo>
                <a:cubicBezTo>
                  <a:pt x="307" y="407"/>
                  <a:pt x="283" y="431"/>
                  <a:pt x="283" y="461"/>
                </a:cubicBezTo>
                <a:cubicBezTo>
                  <a:pt x="283" y="472"/>
                  <a:pt x="286" y="483"/>
                  <a:pt x="293" y="492"/>
                </a:cubicBezTo>
                <a:cubicBezTo>
                  <a:pt x="90" y="492"/>
                  <a:pt x="90" y="492"/>
                  <a:pt x="90" y="492"/>
                </a:cubicBezTo>
                <a:cubicBezTo>
                  <a:pt x="90" y="310"/>
                  <a:pt x="90" y="310"/>
                  <a:pt x="90" y="310"/>
                </a:cubicBezTo>
                <a:cubicBezTo>
                  <a:pt x="80" y="319"/>
                  <a:pt x="68" y="324"/>
                  <a:pt x="54" y="324"/>
                </a:cubicBezTo>
                <a:cubicBezTo>
                  <a:pt x="24" y="324"/>
                  <a:pt x="0" y="300"/>
                  <a:pt x="0" y="271"/>
                </a:cubicBezTo>
                <a:cubicBezTo>
                  <a:pt x="0" y="241"/>
                  <a:pt x="24" y="217"/>
                  <a:pt x="54" y="217"/>
                </a:cubicBezTo>
                <a:cubicBezTo>
                  <a:pt x="68" y="217"/>
                  <a:pt x="80" y="222"/>
                  <a:pt x="90" y="231"/>
                </a:cubicBezTo>
                <a:cubicBezTo>
                  <a:pt x="90" y="0"/>
                  <a:pt x="90" y="0"/>
                  <a:pt x="90" y="0"/>
                </a:cubicBezTo>
                <a:cubicBezTo>
                  <a:pt x="362" y="0"/>
                  <a:pt x="583" y="220"/>
                  <a:pt x="583" y="492"/>
                </a:cubicBezTo>
                <a:lnTo>
                  <a:pt x="380" y="492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8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26837FB-043F-4D37-885E-DE41DB847146}"/>
              </a:ext>
            </a:extLst>
          </p:cNvPr>
          <p:cNvGrpSpPr/>
          <p:nvPr/>
        </p:nvGrpSpPr>
        <p:grpSpPr>
          <a:xfrm flipH="1">
            <a:off x="4959387" y="4862301"/>
            <a:ext cx="1853940" cy="916977"/>
            <a:chOff x="5915532" y="2167397"/>
            <a:chExt cx="2782624" cy="1376313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27D1003-769B-4E06-B460-FEB058D12153}"/>
                </a:ext>
              </a:extLst>
            </p:cNvPr>
            <p:cNvGrpSpPr/>
            <p:nvPr/>
          </p:nvGrpSpPr>
          <p:grpSpPr>
            <a:xfrm flipH="1">
              <a:off x="5915532" y="2167397"/>
              <a:ext cx="1376313" cy="1376313"/>
              <a:chOff x="292231" y="1932495"/>
              <a:chExt cx="1376313" cy="1376313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0E88230-F69B-4C7F-9916-1B83FFF00D40}"/>
                  </a:ext>
                </a:extLst>
              </p:cNvPr>
              <p:cNvSpPr/>
              <p:nvPr/>
            </p:nvSpPr>
            <p:spPr>
              <a:xfrm>
                <a:off x="292231" y="1932495"/>
                <a:ext cx="1376313" cy="137631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8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1D7AEAFE-302E-4F05-837B-BEF5BA45C2D0}"/>
                  </a:ext>
                </a:extLst>
              </p:cNvPr>
              <p:cNvSpPr/>
              <p:nvPr/>
            </p:nvSpPr>
            <p:spPr>
              <a:xfrm>
                <a:off x="417045" y="2057309"/>
                <a:ext cx="1126684" cy="11266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r="5400000" sx="103000" sy="103000" algn="ctr" rotWithShape="0">
                  <a:srgbClr val="000000">
                    <a:alpha val="5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8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6C32C38-602B-4D1A-9329-A21C64C9D41E}"/>
                </a:ext>
              </a:extLst>
            </p:cNvPr>
            <p:cNvGrpSpPr/>
            <p:nvPr/>
          </p:nvGrpSpPr>
          <p:grpSpPr>
            <a:xfrm flipH="1">
              <a:off x="7284136" y="2515850"/>
              <a:ext cx="1414020" cy="445564"/>
              <a:chOff x="8766928" y="1168924"/>
              <a:chExt cx="1414020" cy="445564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5351D88-FD26-490C-A1DA-A9515789A37B}"/>
                  </a:ext>
                </a:extLst>
              </p:cNvPr>
              <p:cNvCxnSpPr/>
              <p:nvPr/>
            </p:nvCxnSpPr>
            <p:spPr>
              <a:xfrm>
                <a:off x="9059159" y="1614487"/>
                <a:ext cx="1121789" cy="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5D9B7AD-D1D9-4612-8C23-FDFEF3AE73AD}"/>
                  </a:ext>
                </a:extLst>
              </p:cNvPr>
              <p:cNvCxnSpPr/>
              <p:nvPr/>
            </p:nvCxnSpPr>
            <p:spPr>
              <a:xfrm>
                <a:off x="8766928" y="1168924"/>
                <a:ext cx="292231" cy="445564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1D98968-59EE-4A58-B323-73E62C3D93C2}"/>
              </a:ext>
            </a:extLst>
          </p:cNvPr>
          <p:cNvGrpSpPr/>
          <p:nvPr/>
        </p:nvGrpSpPr>
        <p:grpSpPr>
          <a:xfrm flipH="1" flipV="1">
            <a:off x="4876230" y="1164204"/>
            <a:ext cx="1853940" cy="916977"/>
            <a:chOff x="5915532" y="2167397"/>
            <a:chExt cx="2782624" cy="1376313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5EAB450-0585-425A-999E-82A2E7E22F64}"/>
                </a:ext>
              </a:extLst>
            </p:cNvPr>
            <p:cNvGrpSpPr/>
            <p:nvPr/>
          </p:nvGrpSpPr>
          <p:grpSpPr>
            <a:xfrm flipH="1">
              <a:off x="5915532" y="2167397"/>
              <a:ext cx="1376313" cy="1376313"/>
              <a:chOff x="292231" y="1932495"/>
              <a:chExt cx="1376313" cy="1376313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FF69CEA1-8527-4AF5-99A0-5880B747DEB0}"/>
                  </a:ext>
                </a:extLst>
              </p:cNvPr>
              <p:cNvSpPr/>
              <p:nvPr/>
            </p:nvSpPr>
            <p:spPr>
              <a:xfrm>
                <a:off x="292231" y="1932495"/>
                <a:ext cx="1376313" cy="1376313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8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BB4EBDB-613B-431E-A769-8503694AF7F7}"/>
                  </a:ext>
                </a:extLst>
              </p:cNvPr>
              <p:cNvSpPr/>
              <p:nvPr/>
            </p:nvSpPr>
            <p:spPr>
              <a:xfrm>
                <a:off x="417045" y="2057309"/>
                <a:ext cx="1126684" cy="112668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27000" dir="5400000" sx="103000" sy="103000" algn="ctr" rotWithShape="0">
                  <a:srgbClr val="000000">
                    <a:alpha val="5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8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478D41D6-B2E6-4DAC-99CE-862C461855F9}"/>
                </a:ext>
              </a:extLst>
            </p:cNvPr>
            <p:cNvGrpSpPr/>
            <p:nvPr/>
          </p:nvGrpSpPr>
          <p:grpSpPr>
            <a:xfrm flipH="1">
              <a:off x="7284136" y="2515850"/>
              <a:ext cx="1414020" cy="445564"/>
              <a:chOff x="8766928" y="1168924"/>
              <a:chExt cx="1414020" cy="445564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8E335DBC-4E69-4BB8-8AE5-A8C27715D23D}"/>
                  </a:ext>
                </a:extLst>
              </p:cNvPr>
              <p:cNvCxnSpPr/>
              <p:nvPr/>
            </p:nvCxnSpPr>
            <p:spPr>
              <a:xfrm>
                <a:off x="9059159" y="1614487"/>
                <a:ext cx="1121789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B27F9A68-28A5-4907-BBFE-A8AD21D80452}"/>
                  </a:ext>
                </a:extLst>
              </p:cNvPr>
              <p:cNvCxnSpPr/>
              <p:nvPr/>
            </p:nvCxnSpPr>
            <p:spPr>
              <a:xfrm>
                <a:off x="8766928" y="1168924"/>
                <a:ext cx="292231" cy="445564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6FEA8C2-1799-42F5-AE60-0013A15EF515}"/>
              </a:ext>
            </a:extLst>
          </p:cNvPr>
          <p:cNvGrpSpPr/>
          <p:nvPr/>
        </p:nvGrpSpPr>
        <p:grpSpPr>
          <a:xfrm>
            <a:off x="5836665" y="2451543"/>
            <a:ext cx="1577296" cy="916977"/>
            <a:chOff x="7070103" y="2839877"/>
            <a:chExt cx="1752551" cy="1018863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1600D634-40CA-4CD6-AC2D-102E926313DD}"/>
                </a:ext>
              </a:extLst>
            </p:cNvPr>
            <p:cNvGrpSpPr/>
            <p:nvPr/>
          </p:nvGrpSpPr>
          <p:grpSpPr>
            <a:xfrm flipV="1">
              <a:off x="7803791" y="2839877"/>
              <a:ext cx="1018863" cy="1018863"/>
              <a:chOff x="292231" y="1932495"/>
              <a:chExt cx="1376313" cy="1376313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978D00A3-28CF-40A3-B861-9C90069014C0}"/>
                  </a:ext>
                </a:extLst>
              </p:cNvPr>
              <p:cNvSpPr/>
              <p:nvPr/>
            </p:nvSpPr>
            <p:spPr>
              <a:xfrm>
                <a:off x="292231" y="1932495"/>
                <a:ext cx="1376313" cy="1376313"/>
              </a:xfrm>
              <a:prstGeom prst="ellipse">
                <a:avLst/>
              </a:prstGeom>
              <a:solidFill>
                <a:srgbClr val="ED7E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8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18F0B041-AC64-4F87-B98C-C53F562CC37D}"/>
                  </a:ext>
                </a:extLst>
              </p:cNvPr>
              <p:cNvSpPr/>
              <p:nvPr/>
            </p:nvSpPr>
            <p:spPr>
              <a:xfrm>
                <a:off x="417045" y="2057309"/>
                <a:ext cx="1126684" cy="11266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r="5400000" sx="103000" sy="103000" algn="ctr" rotWithShape="0">
                  <a:srgbClr val="000000">
                    <a:alpha val="5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8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65204E3D-6A14-4B09-B60F-4F204F471A04}"/>
                </a:ext>
              </a:extLst>
            </p:cNvPr>
            <p:cNvGrpSpPr/>
            <p:nvPr/>
          </p:nvGrpSpPr>
          <p:grpSpPr>
            <a:xfrm flipV="1">
              <a:off x="7070103" y="3270942"/>
              <a:ext cx="739395" cy="329844"/>
              <a:chOff x="8766928" y="1168924"/>
              <a:chExt cx="1414020" cy="445564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3AAF4E65-2295-4D76-81DB-4FC78EEB12F2}"/>
                  </a:ext>
                </a:extLst>
              </p:cNvPr>
              <p:cNvCxnSpPr/>
              <p:nvPr/>
            </p:nvCxnSpPr>
            <p:spPr>
              <a:xfrm>
                <a:off x="9059159" y="1614487"/>
                <a:ext cx="1121789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CAC6E306-2C17-4F31-A37E-FBF0DC1ED145}"/>
                  </a:ext>
                </a:extLst>
              </p:cNvPr>
              <p:cNvCxnSpPr/>
              <p:nvPr/>
            </p:nvCxnSpPr>
            <p:spPr>
              <a:xfrm>
                <a:off x="8766928" y="1168924"/>
                <a:ext cx="292231" cy="445564"/>
              </a:xfrm>
              <a:prstGeom prst="line">
                <a:avLst/>
              </a:prstGeom>
              <a:ln>
                <a:solidFill>
                  <a:schemeClr val="accent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EFB4694-E3B9-4699-AC0F-E939FC349351}"/>
              </a:ext>
            </a:extLst>
          </p:cNvPr>
          <p:cNvGrpSpPr/>
          <p:nvPr/>
        </p:nvGrpSpPr>
        <p:grpSpPr>
          <a:xfrm flipV="1">
            <a:off x="5836665" y="3579021"/>
            <a:ext cx="1577296" cy="916977"/>
            <a:chOff x="7070103" y="2839877"/>
            <a:chExt cx="1752551" cy="1018863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EE67C1CA-C27A-4AB4-A720-8A7465D1A19F}"/>
                </a:ext>
              </a:extLst>
            </p:cNvPr>
            <p:cNvGrpSpPr/>
            <p:nvPr/>
          </p:nvGrpSpPr>
          <p:grpSpPr>
            <a:xfrm flipV="1">
              <a:off x="7803791" y="2839877"/>
              <a:ext cx="1018863" cy="1018863"/>
              <a:chOff x="292231" y="1932495"/>
              <a:chExt cx="1376313" cy="1376313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4E561836-C00F-45E1-921B-1F59A289C1E5}"/>
                  </a:ext>
                </a:extLst>
              </p:cNvPr>
              <p:cNvSpPr/>
              <p:nvPr/>
            </p:nvSpPr>
            <p:spPr>
              <a:xfrm>
                <a:off x="292231" y="1932495"/>
                <a:ext cx="1376313" cy="137631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8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C418D3BD-78A6-4699-9D6E-F58519C23DA3}"/>
                  </a:ext>
                </a:extLst>
              </p:cNvPr>
              <p:cNvSpPr/>
              <p:nvPr/>
            </p:nvSpPr>
            <p:spPr>
              <a:xfrm>
                <a:off x="417045" y="2057309"/>
                <a:ext cx="1126684" cy="11266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r="5400000" sx="103000" sy="103000" algn="ctr" rotWithShape="0">
                  <a:srgbClr val="000000">
                    <a:alpha val="5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8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AECD3B1-46DE-4241-ACC5-6D7626907566}"/>
                </a:ext>
              </a:extLst>
            </p:cNvPr>
            <p:cNvGrpSpPr/>
            <p:nvPr/>
          </p:nvGrpSpPr>
          <p:grpSpPr>
            <a:xfrm flipV="1">
              <a:off x="7070103" y="3270942"/>
              <a:ext cx="739395" cy="329844"/>
              <a:chOff x="8766928" y="1168924"/>
              <a:chExt cx="1414020" cy="445564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EEF95A0-355F-4BA9-9F02-CB3F15E8DC81}"/>
                  </a:ext>
                </a:extLst>
              </p:cNvPr>
              <p:cNvCxnSpPr/>
              <p:nvPr/>
            </p:nvCxnSpPr>
            <p:spPr>
              <a:xfrm>
                <a:off x="9059159" y="1614487"/>
                <a:ext cx="1121789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0CF7CFEF-4697-4246-BAC6-F11AF0243A78}"/>
                  </a:ext>
                </a:extLst>
              </p:cNvPr>
              <p:cNvCxnSpPr/>
              <p:nvPr/>
            </p:nvCxnSpPr>
            <p:spPr>
              <a:xfrm>
                <a:off x="8766928" y="1168924"/>
                <a:ext cx="292231" cy="44556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4EB4F2E-0422-47C6-9F9F-13060F4FD649}"/>
              </a:ext>
            </a:extLst>
          </p:cNvPr>
          <p:cNvGrpSpPr/>
          <p:nvPr/>
        </p:nvGrpSpPr>
        <p:grpSpPr>
          <a:xfrm>
            <a:off x="7136942" y="851190"/>
            <a:ext cx="3397708" cy="1163394"/>
            <a:chOff x="1026635" y="1566910"/>
            <a:chExt cx="2449883" cy="12926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3AB36AE-417E-4B09-9078-C31B1CD235C0}"/>
                </a:ext>
              </a:extLst>
            </p:cNvPr>
            <p:cNvSpPr txBox="1"/>
            <p:nvPr/>
          </p:nvSpPr>
          <p:spPr>
            <a:xfrm>
              <a:off x="1026635" y="1936240"/>
              <a:ext cx="2449882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Smokefree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grounds &amp; policy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H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ospital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tobacco dependence treatment service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Electronic referral system 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Calibri" panose="020F0502020204030204"/>
                </a:rPr>
                <a:t>Patient and staff audits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1CFDBB3-14B9-4258-A641-2DAE64C11DB0}"/>
                </a:ext>
              </a:extLst>
            </p:cNvPr>
            <p:cNvSpPr txBox="1"/>
            <p:nvPr/>
          </p:nvSpPr>
          <p:spPr>
            <a:xfrm>
              <a:off x="1026635" y="1566910"/>
              <a:ext cx="2449883" cy="3419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Improved infrastructure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49A99AC-760C-40C3-BEB0-1D6AB3B37AC7}"/>
              </a:ext>
            </a:extLst>
          </p:cNvPr>
          <p:cNvGrpSpPr/>
          <p:nvPr/>
        </p:nvGrpSpPr>
        <p:grpSpPr>
          <a:xfrm>
            <a:off x="7507362" y="2414240"/>
            <a:ext cx="3027287" cy="1163396"/>
            <a:chOff x="1026635" y="1566910"/>
            <a:chExt cx="2449883" cy="129266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76D5150-3FD4-4700-88D0-662F33AD2F0B}"/>
                </a:ext>
              </a:extLst>
            </p:cNvPr>
            <p:cNvSpPr txBox="1"/>
            <p:nvPr/>
          </p:nvSpPr>
          <p:spPr>
            <a:xfrm>
              <a:off x="1026635" y="1936242"/>
              <a:ext cx="2449882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Easy access to evidence based medicines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Behavioral &amp; psychological support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Supportive policies to allow the use of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e-cigarettes 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F9106F5-1AAA-4121-B9A4-E0277C2134F5}"/>
                </a:ext>
              </a:extLst>
            </p:cNvPr>
            <p:cNvSpPr txBox="1"/>
            <p:nvPr/>
          </p:nvSpPr>
          <p:spPr>
            <a:xfrm>
              <a:off x="1026635" y="1566910"/>
              <a:ext cx="2449883" cy="3419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Treatment pathway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6993CEE-0CF5-44A6-8F59-6B60ED3CEC01}"/>
              </a:ext>
            </a:extLst>
          </p:cNvPr>
          <p:cNvGrpSpPr/>
          <p:nvPr/>
        </p:nvGrpSpPr>
        <p:grpSpPr>
          <a:xfrm>
            <a:off x="7657168" y="3976103"/>
            <a:ext cx="2877483" cy="930218"/>
            <a:chOff x="1026635" y="1566910"/>
            <a:chExt cx="2449883" cy="108651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86A0240-49AD-46C8-9C5D-050BC97B6C41}"/>
                </a:ext>
              </a:extLst>
            </p:cNvPr>
            <p:cNvSpPr txBox="1"/>
            <p:nvPr/>
          </p:nvSpPr>
          <p:spPr>
            <a:xfrm>
              <a:off x="1026635" y="1936243"/>
              <a:ext cx="2449882" cy="7171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E-Learning training about smoking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Classroom based advanced skills training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0C542ECA-F1C2-4D1A-9F04-85570E77ED91}"/>
                </a:ext>
              </a:extLst>
            </p:cNvPr>
            <p:cNvSpPr txBox="1"/>
            <p:nvPr/>
          </p:nvSpPr>
          <p:spPr>
            <a:xfrm>
              <a:off x="1026635" y="1566910"/>
              <a:ext cx="2449883" cy="3594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Staff training pathway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endParaRP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719958A4-DCA7-41F7-BF6B-7E5FD898A807}"/>
              </a:ext>
            </a:extLst>
          </p:cNvPr>
          <p:cNvSpPr txBox="1"/>
          <p:nvPr/>
        </p:nvSpPr>
        <p:spPr>
          <a:xfrm rot="18964786">
            <a:off x="2762565" y="2543775"/>
            <a:ext cx="1275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INFRASTRUCTURE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D48B1AE-15EB-4D8D-8B05-CA1E0CD624B8}"/>
              </a:ext>
            </a:extLst>
          </p:cNvPr>
          <p:cNvSpPr txBox="1"/>
          <p:nvPr/>
        </p:nvSpPr>
        <p:spPr>
          <a:xfrm rot="2168071">
            <a:off x="4102792" y="2545657"/>
            <a:ext cx="1275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TREATMENT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63942B7-24A0-4A6C-9A3C-26DF551A609C}"/>
              </a:ext>
            </a:extLst>
          </p:cNvPr>
          <p:cNvSpPr txBox="1"/>
          <p:nvPr/>
        </p:nvSpPr>
        <p:spPr>
          <a:xfrm rot="2013093">
            <a:off x="2913395" y="4021626"/>
            <a:ext cx="936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238F6B9-5D05-4AD9-B5B2-A4CCA483AA8C}"/>
              </a:ext>
            </a:extLst>
          </p:cNvPr>
          <p:cNvSpPr txBox="1"/>
          <p:nvPr/>
        </p:nvSpPr>
        <p:spPr>
          <a:xfrm rot="19393294">
            <a:off x="4260133" y="4048235"/>
            <a:ext cx="936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BARRIERS</a:t>
            </a:r>
          </a:p>
        </p:txBody>
      </p:sp>
      <p:sp>
        <p:nvSpPr>
          <p:cNvPr id="59" name="Freeform 8">
            <a:extLst>
              <a:ext uri="{FF2B5EF4-FFF2-40B4-BE49-F238E27FC236}">
                <a16:creationId xmlns:a16="http://schemas.microsoft.com/office/drawing/2014/main" id="{FA538BF7-69CE-4B69-B673-2F0397543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161" y="2685266"/>
            <a:ext cx="420620" cy="375872"/>
          </a:xfrm>
          <a:custGeom>
            <a:avLst/>
            <a:gdLst>
              <a:gd name="T0" fmla="*/ 139617 w 497"/>
              <a:gd name="T1" fmla="*/ 151370 h 444"/>
              <a:gd name="T2" fmla="*/ 139617 w 497"/>
              <a:gd name="T3" fmla="*/ 151370 h 444"/>
              <a:gd name="T4" fmla="*/ 99534 w 497"/>
              <a:gd name="T5" fmla="*/ 115780 h 444"/>
              <a:gd name="T6" fmla="*/ 111694 w 497"/>
              <a:gd name="T7" fmla="*/ 87849 h 444"/>
              <a:gd name="T8" fmla="*/ 123404 w 497"/>
              <a:gd name="T9" fmla="*/ 68027 h 444"/>
              <a:gd name="T10" fmla="*/ 119801 w 497"/>
              <a:gd name="T11" fmla="*/ 59917 h 444"/>
              <a:gd name="T12" fmla="*/ 123404 w 497"/>
              <a:gd name="T13" fmla="*/ 40095 h 444"/>
              <a:gd name="T14" fmla="*/ 79717 w 497"/>
              <a:gd name="T15" fmla="*/ 0 h 444"/>
              <a:gd name="T16" fmla="*/ 31526 w 497"/>
              <a:gd name="T17" fmla="*/ 40095 h 444"/>
              <a:gd name="T18" fmla="*/ 35580 w 497"/>
              <a:gd name="T19" fmla="*/ 59917 h 444"/>
              <a:gd name="T20" fmla="*/ 31526 w 497"/>
              <a:gd name="T21" fmla="*/ 68027 h 444"/>
              <a:gd name="T22" fmla="*/ 43687 w 497"/>
              <a:gd name="T23" fmla="*/ 87849 h 444"/>
              <a:gd name="T24" fmla="*/ 55397 w 497"/>
              <a:gd name="T25" fmla="*/ 115780 h 444"/>
              <a:gd name="T26" fmla="*/ 15763 w 497"/>
              <a:gd name="T27" fmla="*/ 151370 h 444"/>
              <a:gd name="T28" fmla="*/ 0 w 497"/>
              <a:gd name="T29" fmla="*/ 155425 h 444"/>
              <a:gd name="T30" fmla="*/ 0 w 497"/>
              <a:gd name="T31" fmla="*/ 199574 h 444"/>
              <a:gd name="T32" fmla="*/ 179251 w 497"/>
              <a:gd name="T33" fmla="*/ 199574 h 444"/>
              <a:gd name="T34" fmla="*/ 179251 w 497"/>
              <a:gd name="T35" fmla="*/ 179752 h 444"/>
              <a:gd name="T36" fmla="*/ 139617 w 497"/>
              <a:gd name="T37" fmla="*/ 151370 h 444"/>
              <a:gd name="T38" fmla="*/ 191411 w 497"/>
              <a:gd name="T39" fmla="*/ 87849 h 444"/>
              <a:gd name="T40" fmla="*/ 191411 w 497"/>
              <a:gd name="T41" fmla="*/ 87849 h 444"/>
              <a:gd name="T42" fmla="*/ 191411 w 497"/>
              <a:gd name="T43" fmla="*/ 55863 h 444"/>
              <a:gd name="T44" fmla="*/ 167541 w 497"/>
              <a:gd name="T45" fmla="*/ 55863 h 444"/>
              <a:gd name="T46" fmla="*/ 167541 w 497"/>
              <a:gd name="T47" fmla="*/ 87849 h 444"/>
              <a:gd name="T48" fmla="*/ 135564 w 497"/>
              <a:gd name="T49" fmla="*/ 87849 h 444"/>
              <a:gd name="T50" fmla="*/ 135564 w 497"/>
              <a:gd name="T51" fmla="*/ 111726 h 444"/>
              <a:gd name="T52" fmla="*/ 167541 w 497"/>
              <a:gd name="T53" fmla="*/ 111726 h 444"/>
              <a:gd name="T54" fmla="*/ 167541 w 497"/>
              <a:gd name="T55" fmla="*/ 143712 h 444"/>
              <a:gd name="T56" fmla="*/ 191411 w 497"/>
              <a:gd name="T57" fmla="*/ 143712 h 444"/>
              <a:gd name="T58" fmla="*/ 191411 w 497"/>
              <a:gd name="T59" fmla="*/ 111726 h 444"/>
              <a:gd name="T60" fmla="*/ 223388 w 497"/>
              <a:gd name="T61" fmla="*/ 111726 h 444"/>
              <a:gd name="T62" fmla="*/ 223388 w 497"/>
              <a:gd name="T63" fmla="*/ 87849 h 444"/>
              <a:gd name="T64" fmla="*/ 191411 w 497"/>
              <a:gd name="T65" fmla="*/ 87849 h 4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lIns="82274" tIns="41138" rIns="82274" bIns="41138" anchor="ctr"/>
          <a:lstStyle/>
          <a:p>
            <a:pPr marL="0" marR="0" lvl="0" indent="0" algn="l" defTabSz="1645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39" b="0" i="0" u="none" strike="noStrike" kern="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 48">
            <a:extLst>
              <a:ext uri="{FF2B5EF4-FFF2-40B4-BE49-F238E27FC236}">
                <a16:creationId xmlns:a16="http://schemas.microsoft.com/office/drawing/2014/main" id="{D9467185-6F2D-4D6E-8E22-C9F0F183A210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6718992" y="3847605"/>
            <a:ext cx="491033" cy="425044"/>
          </a:xfrm>
          <a:custGeom>
            <a:avLst/>
            <a:gdLst>
              <a:gd name="T0" fmla="*/ 401638 w 123"/>
              <a:gd name="T1" fmla="*/ 324919 h 107"/>
              <a:gd name="T2" fmla="*/ 375515 w 123"/>
              <a:gd name="T3" fmla="*/ 347663 h 107"/>
              <a:gd name="T4" fmla="*/ 349392 w 123"/>
              <a:gd name="T5" fmla="*/ 324919 h 107"/>
              <a:gd name="T6" fmla="*/ 375515 w 123"/>
              <a:gd name="T7" fmla="*/ 272932 h 107"/>
              <a:gd name="T8" fmla="*/ 401638 w 123"/>
              <a:gd name="T9" fmla="*/ 324919 h 107"/>
              <a:gd name="T10" fmla="*/ 362454 w 123"/>
              <a:gd name="T11" fmla="*/ 136466 h 107"/>
              <a:gd name="T12" fmla="*/ 362454 w 123"/>
              <a:gd name="T13" fmla="*/ 250187 h 107"/>
              <a:gd name="T14" fmla="*/ 375515 w 123"/>
              <a:gd name="T15" fmla="*/ 259935 h 107"/>
              <a:gd name="T16" fmla="*/ 388577 w 123"/>
              <a:gd name="T17" fmla="*/ 250187 h 107"/>
              <a:gd name="T18" fmla="*/ 388577 w 123"/>
              <a:gd name="T19" fmla="*/ 136466 h 107"/>
              <a:gd name="T20" fmla="*/ 375515 w 123"/>
              <a:gd name="T21" fmla="*/ 123469 h 107"/>
              <a:gd name="T22" fmla="*/ 362454 w 123"/>
              <a:gd name="T23" fmla="*/ 136466 h 107"/>
              <a:gd name="T24" fmla="*/ 372250 w 123"/>
              <a:gd name="T25" fmla="*/ 110472 h 107"/>
              <a:gd name="T26" fmla="*/ 339596 w 123"/>
              <a:gd name="T27" fmla="*/ 116971 h 107"/>
              <a:gd name="T28" fmla="*/ 339596 w 123"/>
              <a:gd name="T29" fmla="*/ 224194 h 107"/>
              <a:gd name="T30" fmla="*/ 199186 w 123"/>
              <a:gd name="T31" fmla="*/ 285928 h 107"/>
              <a:gd name="T32" fmla="*/ 62042 w 123"/>
              <a:gd name="T33" fmla="*/ 224194 h 107"/>
              <a:gd name="T34" fmla="*/ 62042 w 123"/>
              <a:gd name="T35" fmla="*/ 116971 h 107"/>
              <a:gd name="T36" fmla="*/ 29388 w 123"/>
              <a:gd name="T37" fmla="*/ 110472 h 107"/>
              <a:gd name="T38" fmla="*/ 0 w 123"/>
              <a:gd name="T39" fmla="*/ 74731 h 107"/>
              <a:gd name="T40" fmla="*/ 29388 w 123"/>
              <a:gd name="T41" fmla="*/ 38990 h 107"/>
              <a:gd name="T42" fmla="*/ 192656 w 123"/>
              <a:gd name="T43" fmla="*/ 0 h 107"/>
              <a:gd name="T44" fmla="*/ 199186 w 123"/>
              <a:gd name="T45" fmla="*/ 0 h 107"/>
              <a:gd name="T46" fmla="*/ 208982 w 123"/>
              <a:gd name="T47" fmla="*/ 0 h 107"/>
              <a:gd name="T48" fmla="*/ 372250 w 123"/>
              <a:gd name="T49" fmla="*/ 38990 h 107"/>
              <a:gd name="T50" fmla="*/ 401638 w 123"/>
              <a:gd name="T51" fmla="*/ 74731 h 107"/>
              <a:gd name="T52" fmla="*/ 372250 w 123"/>
              <a:gd name="T53" fmla="*/ 110472 h 107"/>
              <a:gd name="T54" fmla="*/ 313474 w 123"/>
              <a:gd name="T55" fmla="*/ 123469 h 107"/>
              <a:gd name="T56" fmla="*/ 208982 w 123"/>
              <a:gd name="T57" fmla="*/ 149463 h 107"/>
              <a:gd name="T58" fmla="*/ 199186 w 123"/>
              <a:gd name="T59" fmla="*/ 149463 h 107"/>
              <a:gd name="T60" fmla="*/ 192656 w 123"/>
              <a:gd name="T61" fmla="*/ 149463 h 107"/>
              <a:gd name="T62" fmla="*/ 88164 w 123"/>
              <a:gd name="T63" fmla="*/ 123469 h 107"/>
              <a:gd name="T64" fmla="*/ 88164 w 123"/>
              <a:gd name="T65" fmla="*/ 224194 h 107"/>
              <a:gd name="T66" fmla="*/ 199186 w 123"/>
              <a:gd name="T67" fmla="*/ 259935 h 107"/>
              <a:gd name="T68" fmla="*/ 313474 w 123"/>
              <a:gd name="T69" fmla="*/ 224194 h 107"/>
              <a:gd name="T70" fmla="*/ 313474 w 123"/>
              <a:gd name="T71" fmla="*/ 123469 h 107"/>
              <a:gd name="T72" fmla="*/ 365719 w 123"/>
              <a:gd name="T73" fmla="*/ 87728 h 107"/>
              <a:gd name="T74" fmla="*/ 375515 w 123"/>
              <a:gd name="T75" fmla="*/ 74731 h 107"/>
              <a:gd name="T76" fmla="*/ 365719 w 123"/>
              <a:gd name="T77" fmla="*/ 61735 h 107"/>
              <a:gd name="T78" fmla="*/ 202452 w 123"/>
              <a:gd name="T79" fmla="*/ 25993 h 107"/>
              <a:gd name="T80" fmla="*/ 199186 w 123"/>
              <a:gd name="T81" fmla="*/ 22744 h 107"/>
              <a:gd name="T82" fmla="*/ 199186 w 123"/>
              <a:gd name="T83" fmla="*/ 25993 h 107"/>
              <a:gd name="T84" fmla="*/ 35919 w 123"/>
              <a:gd name="T85" fmla="*/ 61735 h 107"/>
              <a:gd name="T86" fmla="*/ 26123 w 123"/>
              <a:gd name="T87" fmla="*/ 74731 h 107"/>
              <a:gd name="T88" fmla="*/ 35919 w 123"/>
              <a:gd name="T89" fmla="*/ 87728 h 107"/>
              <a:gd name="T90" fmla="*/ 199186 w 123"/>
              <a:gd name="T91" fmla="*/ 123469 h 107"/>
              <a:gd name="T92" fmla="*/ 199186 w 123"/>
              <a:gd name="T93" fmla="*/ 123469 h 107"/>
              <a:gd name="T94" fmla="*/ 202452 w 123"/>
              <a:gd name="T95" fmla="*/ 123469 h 107"/>
              <a:gd name="T96" fmla="*/ 365719 w 123"/>
              <a:gd name="T97" fmla="*/ 87728 h 107"/>
              <a:gd name="T98" fmla="*/ 365719 w 123"/>
              <a:gd name="T99" fmla="*/ 87728 h 107"/>
              <a:gd name="T100" fmla="*/ 365719 w 123"/>
              <a:gd name="T101" fmla="*/ 87728 h 10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23" h="107">
                <a:moveTo>
                  <a:pt x="123" y="100"/>
                </a:moveTo>
                <a:cubicBezTo>
                  <a:pt x="123" y="104"/>
                  <a:pt x="119" y="107"/>
                  <a:pt x="115" y="107"/>
                </a:cubicBezTo>
                <a:cubicBezTo>
                  <a:pt x="111" y="107"/>
                  <a:pt x="107" y="104"/>
                  <a:pt x="107" y="100"/>
                </a:cubicBezTo>
                <a:cubicBezTo>
                  <a:pt x="107" y="95"/>
                  <a:pt x="111" y="84"/>
                  <a:pt x="115" y="84"/>
                </a:cubicBezTo>
                <a:cubicBezTo>
                  <a:pt x="119" y="84"/>
                  <a:pt x="123" y="95"/>
                  <a:pt x="123" y="100"/>
                </a:cubicBezTo>
                <a:close/>
                <a:moveTo>
                  <a:pt x="111" y="42"/>
                </a:moveTo>
                <a:cubicBezTo>
                  <a:pt x="111" y="77"/>
                  <a:pt x="111" y="77"/>
                  <a:pt x="111" y="77"/>
                </a:cubicBezTo>
                <a:cubicBezTo>
                  <a:pt x="111" y="79"/>
                  <a:pt x="113" y="80"/>
                  <a:pt x="115" y="80"/>
                </a:cubicBezTo>
                <a:cubicBezTo>
                  <a:pt x="117" y="80"/>
                  <a:pt x="119" y="79"/>
                  <a:pt x="119" y="77"/>
                </a:cubicBezTo>
                <a:cubicBezTo>
                  <a:pt x="119" y="42"/>
                  <a:pt x="119" y="42"/>
                  <a:pt x="119" y="42"/>
                </a:cubicBezTo>
                <a:cubicBezTo>
                  <a:pt x="119" y="40"/>
                  <a:pt x="117" y="38"/>
                  <a:pt x="115" y="38"/>
                </a:cubicBezTo>
                <a:cubicBezTo>
                  <a:pt x="113" y="38"/>
                  <a:pt x="111" y="40"/>
                  <a:pt x="111" y="42"/>
                </a:cubicBezTo>
                <a:close/>
                <a:moveTo>
                  <a:pt x="114" y="34"/>
                </a:moveTo>
                <a:cubicBezTo>
                  <a:pt x="104" y="36"/>
                  <a:pt x="104" y="36"/>
                  <a:pt x="104" y="36"/>
                </a:cubicBezTo>
                <a:cubicBezTo>
                  <a:pt x="104" y="69"/>
                  <a:pt x="104" y="69"/>
                  <a:pt x="104" y="69"/>
                </a:cubicBezTo>
                <a:cubicBezTo>
                  <a:pt x="104" y="79"/>
                  <a:pt x="92" y="88"/>
                  <a:pt x="61" y="88"/>
                </a:cubicBezTo>
                <a:cubicBezTo>
                  <a:pt x="31" y="88"/>
                  <a:pt x="19" y="79"/>
                  <a:pt x="19" y="69"/>
                </a:cubicBezTo>
                <a:cubicBezTo>
                  <a:pt x="19" y="36"/>
                  <a:pt x="19" y="36"/>
                  <a:pt x="19" y="36"/>
                </a:cubicBezTo>
                <a:cubicBezTo>
                  <a:pt x="9" y="34"/>
                  <a:pt x="9" y="34"/>
                  <a:pt x="9" y="34"/>
                </a:cubicBezTo>
                <a:cubicBezTo>
                  <a:pt x="4" y="33"/>
                  <a:pt x="0" y="28"/>
                  <a:pt x="0" y="23"/>
                </a:cubicBezTo>
                <a:cubicBezTo>
                  <a:pt x="0" y="17"/>
                  <a:pt x="4" y="13"/>
                  <a:pt x="9" y="12"/>
                </a:cubicBezTo>
                <a:cubicBezTo>
                  <a:pt x="59" y="0"/>
                  <a:pt x="59" y="0"/>
                  <a:pt x="59" y="0"/>
                </a:cubicBezTo>
                <a:cubicBezTo>
                  <a:pt x="60" y="0"/>
                  <a:pt x="61" y="0"/>
                  <a:pt x="61" y="0"/>
                </a:cubicBezTo>
                <a:cubicBezTo>
                  <a:pt x="62" y="0"/>
                  <a:pt x="63" y="0"/>
                  <a:pt x="64" y="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9" y="13"/>
                  <a:pt x="123" y="17"/>
                  <a:pt x="123" y="23"/>
                </a:cubicBezTo>
                <a:cubicBezTo>
                  <a:pt x="123" y="28"/>
                  <a:pt x="119" y="33"/>
                  <a:pt x="114" y="34"/>
                </a:cubicBezTo>
                <a:close/>
                <a:moveTo>
                  <a:pt x="96" y="38"/>
                </a:moveTo>
                <a:cubicBezTo>
                  <a:pt x="64" y="46"/>
                  <a:pt x="64" y="46"/>
                  <a:pt x="64" y="46"/>
                </a:cubicBezTo>
                <a:cubicBezTo>
                  <a:pt x="63" y="46"/>
                  <a:pt x="62" y="46"/>
                  <a:pt x="61" y="46"/>
                </a:cubicBezTo>
                <a:cubicBezTo>
                  <a:pt x="61" y="46"/>
                  <a:pt x="60" y="46"/>
                  <a:pt x="59" y="46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73"/>
                  <a:pt x="38" y="80"/>
                  <a:pt x="61" y="80"/>
                </a:cubicBezTo>
                <a:cubicBezTo>
                  <a:pt x="84" y="80"/>
                  <a:pt x="96" y="73"/>
                  <a:pt x="96" y="69"/>
                </a:cubicBezTo>
                <a:lnTo>
                  <a:pt x="96" y="38"/>
                </a:lnTo>
                <a:close/>
                <a:moveTo>
                  <a:pt x="112" y="27"/>
                </a:moveTo>
                <a:cubicBezTo>
                  <a:pt x="114" y="26"/>
                  <a:pt x="115" y="25"/>
                  <a:pt x="115" y="23"/>
                </a:cubicBezTo>
                <a:cubicBezTo>
                  <a:pt x="115" y="21"/>
                  <a:pt x="114" y="19"/>
                  <a:pt x="112" y="19"/>
                </a:cubicBezTo>
                <a:cubicBezTo>
                  <a:pt x="62" y="8"/>
                  <a:pt x="62" y="8"/>
                  <a:pt x="62" y="8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8"/>
                  <a:pt x="61" y="8"/>
                  <a:pt x="61" y="8"/>
                </a:cubicBezTo>
                <a:cubicBezTo>
                  <a:pt x="11" y="19"/>
                  <a:pt x="11" y="19"/>
                  <a:pt x="11" y="19"/>
                </a:cubicBezTo>
                <a:cubicBezTo>
                  <a:pt x="9" y="19"/>
                  <a:pt x="8" y="21"/>
                  <a:pt x="8" y="23"/>
                </a:cubicBezTo>
                <a:cubicBezTo>
                  <a:pt x="8" y="25"/>
                  <a:pt x="9" y="26"/>
                  <a:pt x="11" y="27"/>
                </a:cubicBezTo>
                <a:cubicBezTo>
                  <a:pt x="61" y="38"/>
                  <a:pt x="61" y="38"/>
                  <a:pt x="61" y="38"/>
                </a:cubicBezTo>
                <a:cubicBezTo>
                  <a:pt x="61" y="38"/>
                  <a:pt x="61" y="38"/>
                  <a:pt x="61" y="38"/>
                </a:cubicBezTo>
                <a:cubicBezTo>
                  <a:pt x="62" y="38"/>
                  <a:pt x="62" y="38"/>
                  <a:pt x="62" y="38"/>
                </a:cubicBezTo>
                <a:lnTo>
                  <a:pt x="112" y="27"/>
                </a:lnTo>
                <a:close/>
                <a:moveTo>
                  <a:pt x="112" y="27"/>
                </a:moveTo>
                <a:cubicBezTo>
                  <a:pt x="112" y="27"/>
                  <a:pt x="112" y="27"/>
                  <a:pt x="112" y="27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 101">
            <a:extLst>
              <a:ext uri="{FF2B5EF4-FFF2-40B4-BE49-F238E27FC236}">
                <a16:creationId xmlns:a16="http://schemas.microsoft.com/office/drawing/2014/main" id="{3931F698-59C7-42F9-9D21-003FA47FF8FD}"/>
              </a:ext>
            </a:extLst>
          </p:cNvPr>
          <p:cNvSpPr>
            <a:spLocks noEditPoints="1"/>
          </p:cNvSpPr>
          <p:nvPr/>
        </p:nvSpPr>
        <p:spPr bwMode="auto">
          <a:xfrm>
            <a:off x="6067172" y="1435559"/>
            <a:ext cx="422051" cy="390468"/>
          </a:xfrm>
          <a:custGeom>
            <a:avLst/>
            <a:gdLst>
              <a:gd name="T0" fmla="*/ 133841 w 68"/>
              <a:gd name="T1" fmla="*/ 123371 h 63"/>
              <a:gd name="T2" fmla="*/ 140704 w 68"/>
              <a:gd name="T3" fmla="*/ 150787 h 63"/>
              <a:gd name="T4" fmla="*/ 120113 w 68"/>
              <a:gd name="T5" fmla="*/ 171349 h 63"/>
              <a:gd name="T6" fmla="*/ 92659 w 68"/>
              <a:gd name="T7" fmla="*/ 181630 h 63"/>
              <a:gd name="T8" fmla="*/ 61773 w 68"/>
              <a:gd name="T9" fmla="*/ 181630 h 63"/>
              <a:gd name="T10" fmla="*/ 37750 w 68"/>
              <a:gd name="T11" fmla="*/ 171349 h 63"/>
              <a:gd name="T12" fmla="*/ 13727 w 68"/>
              <a:gd name="T13" fmla="*/ 150787 h 63"/>
              <a:gd name="T14" fmla="*/ 20591 w 68"/>
              <a:gd name="T15" fmla="*/ 123371 h 63"/>
              <a:gd name="T16" fmla="*/ 0 w 68"/>
              <a:gd name="T17" fmla="*/ 95956 h 63"/>
              <a:gd name="T18" fmla="*/ 24023 w 68"/>
              <a:gd name="T19" fmla="*/ 78821 h 63"/>
              <a:gd name="T20" fmla="*/ 13727 w 68"/>
              <a:gd name="T21" fmla="*/ 61686 h 63"/>
              <a:gd name="T22" fmla="*/ 51477 w 68"/>
              <a:gd name="T23" fmla="*/ 54832 h 63"/>
              <a:gd name="T24" fmla="*/ 65204 w 68"/>
              <a:gd name="T25" fmla="*/ 27416 h 63"/>
              <a:gd name="T26" fmla="*/ 96091 w 68"/>
              <a:gd name="T27" fmla="*/ 51405 h 63"/>
              <a:gd name="T28" fmla="*/ 120113 w 68"/>
              <a:gd name="T29" fmla="*/ 41124 h 63"/>
              <a:gd name="T30" fmla="*/ 140704 w 68"/>
              <a:gd name="T31" fmla="*/ 65113 h 63"/>
              <a:gd name="T32" fmla="*/ 154431 w 68"/>
              <a:gd name="T33" fmla="*/ 92529 h 63"/>
              <a:gd name="T34" fmla="*/ 78932 w 68"/>
              <a:gd name="T35" fmla="*/ 75394 h 63"/>
              <a:gd name="T36" fmla="*/ 109818 w 68"/>
              <a:gd name="T37" fmla="*/ 106237 h 63"/>
              <a:gd name="T38" fmla="*/ 216204 w 68"/>
              <a:gd name="T39" fmla="*/ 54832 h 63"/>
              <a:gd name="T40" fmla="*/ 219636 w 68"/>
              <a:gd name="T41" fmla="*/ 82248 h 63"/>
              <a:gd name="T42" fmla="*/ 188749 w 68"/>
              <a:gd name="T43" fmla="*/ 75394 h 63"/>
              <a:gd name="T44" fmla="*/ 157863 w 68"/>
              <a:gd name="T45" fmla="*/ 82248 h 63"/>
              <a:gd name="T46" fmla="*/ 157863 w 68"/>
              <a:gd name="T47" fmla="*/ 54832 h 63"/>
              <a:gd name="T48" fmla="*/ 157863 w 68"/>
              <a:gd name="T49" fmla="*/ 30843 h 63"/>
              <a:gd name="T50" fmla="*/ 157863 w 68"/>
              <a:gd name="T51" fmla="*/ 6854 h 63"/>
              <a:gd name="T52" fmla="*/ 188749 w 68"/>
              <a:gd name="T53" fmla="*/ 13708 h 63"/>
              <a:gd name="T54" fmla="*/ 202477 w 68"/>
              <a:gd name="T55" fmla="*/ 0 h 63"/>
              <a:gd name="T56" fmla="*/ 212772 w 68"/>
              <a:gd name="T57" fmla="*/ 23989 h 63"/>
              <a:gd name="T58" fmla="*/ 233363 w 68"/>
              <a:gd name="T59" fmla="*/ 51405 h 63"/>
              <a:gd name="T60" fmla="*/ 212772 w 68"/>
              <a:gd name="T61" fmla="*/ 188484 h 63"/>
              <a:gd name="T62" fmla="*/ 202477 w 68"/>
              <a:gd name="T63" fmla="*/ 215900 h 63"/>
              <a:gd name="T64" fmla="*/ 185318 w 68"/>
              <a:gd name="T65" fmla="*/ 202192 h 63"/>
              <a:gd name="T66" fmla="*/ 154431 w 68"/>
              <a:gd name="T67" fmla="*/ 205619 h 63"/>
              <a:gd name="T68" fmla="*/ 140704 w 68"/>
              <a:gd name="T69" fmla="*/ 178203 h 63"/>
              <a:gd name="T70" fmla="*/ 161295 w 68"/>
              <a:gd name="T71" fmla="*/ 150787 h 63"/>
              <a:gd name="T72" fmla="*/ 171590 w 68"/>
              <a:gd name="T73" fmla="*/ 123371 h 63"/>
              <a:gd name="T74" fmla="*/ 192181 w 68"/>
              <a:gd name="T75" fmla="*/ 137079 h 63"/>
              <a:gd name="T76" fmla="*/ 219636 w 68"/>
              <a:gd name="T77" fmla="*/ 133652 h 63"/>
              <a:gd name="T78" fmla="*/ 216204 w 68"/>
              <a:gd name="T79" fmla="*/ 157641 h 63"/>
              <a:gd name="T80" fmla="*/ 188749 w 68"/>
              <a:gd name="T81" fmla="*/ 27416 h 63"/>
              <a:gd name="T82" fmla="*/ 202477 w 68"/>
              <a:gd name="T83" fmla="*/ 44551 h 63"/>
              <a:gd name="T84" fmla="*/ 171590 w 68"/>
              <a:gd name="T85" fmla="*/ 167922 h 63"/>
              <a:gd name="T86" fmla="*/ 188749 w 68"/>
              <a:gd name="T87" fmla="*/ 154214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875A78-F19F-4657-A0B3-D2C6F11E8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754" y="5088021"/>
            <a:ext cx="493199" cy="493199"/>
          </a:xfrm>
          <a:prstGeom prst="rect">
            <a:avLst/>
          </a:prstGeom>
        </p:spPr>
      </p:pic>
      <p:sp>
        <p:nvSpPr>
          <p:cNvPr id="63" name="Title 5">
            <a:extLst>
              <a:ext uri="{FF2B5EF4-FFF2-40B4-BE49-F238E27FC236}">
                <a16:creationId xmlns:a16="http://schemas.microsoft.com/office/drawing/2014/main" id="{7A4E422A-CA69-44ED-B734-F3C966BDD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14" y="2038623"/>
            <a:ext cx="2380028" cy="290136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2800" dirty="0"/>
              <a:t>Systems approach to support tobacco harm reduction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F8ED245-C462-4352-AF8C-54CFA521A4DC}"/>
              </a:ext>
            </a:extLst>
          </p:cNvPr>
          <p:cNvGrpSpPr/>
          <p:nvPr/>
        </p:nvGrpSpPr>
        <p:grpSpPr>
          <a:xfrm>
            <a:off x="7143332" y="5110240"/>
            <a:ext cx="3391314" cy="931054"/>
            <a:chOff x="1021628" y="1566910"/>
            <a:chExt cx="2454890" cy="103450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793BA16-DC76-4356-A605-87A8BB6E9E5C}"/>
                </a:ext>
              </a:extLst>
            </p:cNvPr>
            <p:cNvSpPr txBox="1"/>
            <p:nvPr/>
          </p:nvSpPr>
          <p:spPr>
            <a:xfrm>
              <a:off x="1021628" y="2088453"/>
              <a:ext cx="2449882" cy="5129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Eg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fears violence will increase if service users could not smoke </a:t>
              </a:r>
              <a:endParaRPr kumimoji="0" lang="en-US" sz="99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86CBF41-EE33-42E7-BC54-D88BA42EE9D7}"/>
                </a:ext>
              </a:extLst>
            </p:cNvPr>
            <p:cNvSpPr txBox="1"/>
            <p:nvPr/>
          </p:nvSpPr>
          <p:spPr>
            <a:xfrm>
              <a:off x="1026635" y="1566910"/>
              <a:ext cx="2449883" cy="5813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Understanding &amp; addressing barriers to implementation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00885AC-C90D-492C-AE06-F42B2655D9E7}"/>
              </a:ext>
            </a:extLst>
          </p:cNvPr>
          <p:cNvSpPr/>
          <p:nvPr/>
        </p:nvSpPr>
        <p:spPr>
          <a:xfrm>
            <a:off x="119722" y="6294130"/>
            <a:ext cx="9217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Collaborations between </a:t>
            </a:r>
            <a:r>
              <a:rPr lang="en-GB" dirty="0" err="1"/>
              <a:t>SLaM</a:t>
            </a:r>
            <a:r>
              <a:rPr lang="en-GB" dirty="0"/>
              <a:t> &amp; Addictions Dept, King’s College London </a:t>
            </a:r>
          </a:p>
        </p:txBody>
      </p:sp>
    </p:spTree>
    <p:extLst>
      <p:ext uri="{BB962C8B-B14F-4D97-AF65-F5344CB8AC3E}">
        <p14:creationId xmlns:p14="http://schemas.microsoft.com/office/powerpoint/2010/main" val="326563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9" grpId="0" animBg="1"/>
      <p:bldP spid="60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65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0424B-BF44-431E-A5B6-0AF533714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4692658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GB" sz="2400" b="1" dirty="0">
                <a:solidFill>
                  <a:srgbClr val="FFFFFF"/>
                </a:solidFill>
              </a:rPr>
              <a:t>South London and Maudsley NHS Foundation Trust</a:t>
            </a: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5BA65C98-8D0D-4C5D-97B3-1B84F338D8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99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4" name="Rectangle 2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2203B2D4-3CC5-43E3-88C8-F89FC3EC6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3543" y="321732"/>
            <a:ext cx="4158343" cy="6277188"/>
          </a:xfrm>
        </p:spPr>
        <p:txBody>
          <a:bodyPr anchor="ctr">
            <a:normAutofit/>
          </a:bodyPr>
          <a:lstStyle/>
          <a:p>
            <a:pPr marL="0" indent="0" fontAlgn="t">
              <a:buNone/>
            </a:pPr>
            <a:r>
              <a:rPr lang="en-GB" b="1" dirty="0">
                <a:solidFill>
                  <a:schemeClr val="bg1"/>
                </a:solidFill>
              </a:rPr>
              <a:t>Survey - 2018</a:t>
            </a:r>
            <a:endParaRPr lang="en-GB" dirty="0">
              <a:solidFill>
                <a:schemeClr val="bg1"/>
              </a:solidFill>
            </a:endParaRPr>
          </a:p>
          <a:p>
            <a:pPr fontAlgn="t"/>
            <a:r>
              <a:rPr lang="en-GB" dirty="0">
                <a:solidFill>
                  <a:schemeClr val="bg1"/>
                </a:solidFill>
              </a:rPr>
              <a:t>Total sample n=360</a:t>
            </a:r>
          </a:p>
          <a:p>
            <a:pPr marL="0" indent="0" fontAlgn="t">
              <a:buNone/>
            </a:pPr>
            <a:endParaRPr lang="en-GB" dirty="0">
              <a:solidFill>
                <a:schemeClr val="bg1"/>
              </a:solidFill>
            </a:endParaRPr>
          </a:p>
          <a:p>
            <a:pPr fontAlgn="t"/>
            <a:r>
              <a:rPr lang="en-GB" sz="2400" dirty="0">
                <a:solidFill>
                  <a:schemeClr val="bg1"/>
                </a:solidFill>
              </a:rPr>
              <a:t>Clients: Mental health  n=102</a:t>
            </a:r>
          </a:p>
          <a:p>
            <a:pPr fontAlgn="t"/>
            <a:r>
              <a:rPr lang="en-GB" sz="2400" dirty="0">
                <a:solidFill>
                  <a:schemeClr val="bg1"/>
                </a:solidFill>
              </a:rPr>
              <a:t>Clients: Drug &amp; Alcohol n=83</a:t>
            </a:r>
          </a:p>
          <a:p>
            <a:pPr fontAlgn="t"/>
            <a:r>
              <a:rPr lang="en-GB" sz="2400" dirty="0">
                <a:solidFill>
                  <a:schemeClr val="bg1"/>
                </a:solidFill>
              </a:rPr>
              <a:t>Staff: Mental health n-133</a:t>
            </a:r>
          </a:p>
          <a:p>
            <a:pPr fontAlgn="t"/>
            <a:r>
              <a:rPr lang="en-GB" sz="2400" dirty="0">
                <a:solidFill>
                  <a:schemeClr val="bg1"/>
                </a:solidFill>
              </a:rPr>
              <a:t>Staff: Drug &amp; Alcohol n=42</a:t>
            </a:r>
          </a:p>
          <a:p>
            <a:pPr marL="0" indent="0" fontAlgn="t">
              <a:buNone/>
            </a:pP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11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1229</Words>
  <Application>Microsoft Office PowerPoint</Application>
  <PresentationFormat>Widescreen</PresentationFormat>
  <Paragraphs>197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Century Schoolbook</vt:lpstr>
      <vt:lpstr>Georgia</vt:lpstr>
      <vt:lpstr>Impact</vt:lpstr>
      <vt:lpstr>Office Theme</vt:lpstr>
      <vt:lpstr>3_Office Theme</vt:lpstr>
      <vt:lpstr>PowerPoint Presentation</vt:lpstr>
      <vt:lpstr>Why tobacco smoking still matters……….</vt:lpstr>
      <vt:lpstr>Overview </vt:lpstr>
      <vt:lpstr>Smoking prevalence in England </vt:lpstr>
      <vt:lpstr>Smoking prevalence* in Drug &amp; Alcohol services in England (2017-2018)</vt:lpstr>
      <vt:lpstr>Overview </vt:lpstr>
      <vt:lpstr>South London and Maudsley NHS Foundation Trust</vt:lpstr>
      <vt:lpstr>Systems approach to support tobacco harm reduction</vt:lpstr>
      <vt:lpstr>South London and Maudsley NHS Foundation Trust</vt:lpstr>
      <vt:lpstr>Smoking &amp; vaping prevalence among CLIENTS  </vt:lpstr>
      <vt:lpstr>CLIENTS </vt:lpstr>
      <vt:lpstr>What type of e-cig devices did clients use?</vt:lpstr>
      <vt:lpstr>Relative harm perceptions (n=360)  </vt:lpstr>
      <vt:lpstr>Integrated tobacco dependence clinic within a Drug &amp; Alcohol Service, South London</vt:lpstr>
      <vt:lpstr>Integrated tobacco dependence treatment clinic </vt:lpstr>
      <vt:lpstr>Nicotine products supplied (free of charge)</vt:lpstr>
      <vt:lpstr>New clinic increased access </vt:lpstr>
      <vt:lpstr>Baseline findings from new clinic (n=124)</vt:lpstr>
      <vt:lpstr>Baseline findings (n=124)</vt:lpstr>
      <vt:lpstr>Nicotine products chosen at 1st appt</vt:lpstr>
      <vt:lpstr>Additional observations…….</vt:lpstr>
      <vt:lpstr>Summary 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implementation of smokefree &amp; e-cigarette policies within mental health &amp; substance use services</dc:title>
  <dc:creator>Robson, Deborah</dc:creator>
  <cp:lastModifiedBy>Graham Hunt</cp:lastModifiedBy>
  <cp:revision>28</cp:revision>
  <dcterms:created xsi:type="dcterms:W3CDTF">2019-11-08T08:04:09Z</dcterms:created>
  <dcterms:modified xsi:type="dcterms:W3CDTF">2019-11-29T10:40:05Z</dcterms:modified>
</cp:coreProperties>
</file>