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58" r:id="rId5"/>
    <p:sldId id="259" r:id="rId6"/>
    <p:sldId id="264" r:id="rId7"/>
    <p:sldId id="263" r:id="rId8"/>
    <p:sldId id="262" r:id="rId9"/>
    <p:sldId id="261" r:id="rId10"/>
    <p:sldId id="260" r:id="rId11"/>
    <p:sldId id="274" r:id="rId12"/>
    <p:sldId id="265" r:id="rId13"/>
    <p:sldId id="268" r:id="rId14"/>
    <p:sldId id="277" r:id="rId15"/>
    <p:sldId id="276" r:id="rId16"/>
    <p:sldId id="279" r:id="rId17"/>
    <p:sldId id="278" r:id="rId18"/>
    <p:sldId id="267" r:id="rId19"/>
    <p:sldId id="266" r:id="rId20"/>
    <p:sldId id="269" r:id="rId21"/>
    <p:sldId id="280" r:id="rId22"/>
    <p:sldId id="270" r:id="rId23"/>
    <p:sldId id="271" r:id="rId24"/>
    <p:sldId id="272" r:id="rId25"/>
    <p:sldId id="273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67B7A0F-12AB-4176-ADA6-6EA72D95C2D6}" v="165" dt="2019-11-07T07:47:56.3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54620" autoAdjust="0"/>
  </p:normalViewPr>
  <p:slideViewPr>
    <p:cSldViewPr snapToGrid="0">
      <p:cViewPr varScale="1">
        <p:scale>
          <a:sx n="36" d="100"/>
          <a:sy n="36" d="100"/>
        </p:scale>
        <p:origin x="1804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sz="2800"/>
              <a:t>Number of Adverts per programme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tx1"/>
            </a:solidFill>
            <a:ln>
              <a:solidFill>
                <a:schemeClr val="tx1">
                  <a:lumMod val="95000"/>
                  <a:lumOff val="5000"/>
                </a:schemeClr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pattFill prst="pct75">
                <a:fgClr>
                  <a:schemeClr val="tx1"/>
                </a:fgClr>
                <a:bgClr>
                  <a:schemeClr val="bg1"/>
                </a:bgClr>
              </a:patt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5FE-497C-BF26-3D426E240D92}"/>
              </c:ext>
            </c:extLst>
          </c:dPt>
          <c:dPt>
            <c:idx val="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chemeClr val="bg1"/>
                </a:bgClr>
              </a:patt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5FE-497C-BF26-3D426E240D92}"/>
              </c:ext>
            </c:extLst>
          </c:dPt>
          <c:cat>
            <c:strRef>
              <c:f>Sheet1!$B$5:$B$7</c:f>
              <c:strCache>
                <c:ptCount val="3"/>
                <c:pt idx="0">
                  <c:v>Gambling</c:v>
                </c:pt>
                <c:pt idx="1">
                  <c:v>Alcohol</c:v>
                </c:pt>
                <c:pt idx="2">
                  <c:v>RG</c:v>
                </c:pt>
              </c:strCache>
            </c:strRef>
          </c:cat>
          <c:val>
            <c:numRef>
              <c:f>Sheet1!$C$5:$C$7</c:f>
              <c:numCache>
                <c:formatCode>General</c:formatCode>
                <c:ptCount val="3"/>
                <c:pt idx="0">
                  <c:v>2.2999999999999998</c:v>
                </c:pt>
                <c:pt idx="1">
                  <c:v>0.6</c:v>
                </c:pt>
                <c:pt idx="2">
                  <c:v>0.1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5FE-497C-BF26-3D426E240D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3671784"/>
        <c:axId val="433672768"/>
      </c:barChart>
      <c:catAx>
        <c:axId val="4336717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672768"/>
        <c:crosses val="autoZero"/>
        <c:auto val="1"/>
        <c:lblAlgn val="ctr"/>
        <c:lblOffset val="100"/>
        <c:noMultiLvlLbl val="0"/>
      </c:catAx>
      <c:valAx>
        <c:axId val="433672768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36717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88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Proportion of Pages with Incidental Exposure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8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2B3-4CD3-A2D6-6E7EDCF4D88A}"/>
              </c:ext>
            </c:extLst>
          </c:dPt>
          <c:dPt>
            <c:idx val="1"/>
            <c:invertIfNegative val="0"/>
            <c:bubble3D val="0"/>
            <c:spPr>
              <a:pattFill prst="pct75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2B3-4CD3-A2D6-6E7EDCF4D88A}"/>
              </c:ext>
            </c:extLst>
          </c:dPt>
          <c:dPt>
            <c:idx val="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2B3-4CD3-A2D6-6E7EDCF4D88A}"/>
              </c:ext>
            </c:extLst>
          </c:dPt>
          <c:cat>
            <c:strRef>
              <c:f>Sheet1!$B$23:$B$25</c:f>
              <c:strCache>
                <c:ptCount val="3"/>
                <c:pt idx="0">
                  <c:v>Gambling </c:v>
                </c:pt>
                <c:pt idx="1">
                  <c:v>Alcohol</c:v>
                </c:pt>
                <c:pt idx="2">
                  <c:v>RG</c:v>
                </c:pt>
              </c:strCache>
            </c:strRef>
          </c:cat>
          <c:val>
            <c:numRef>
              <c:f>Sheet1!$C$23:$C$25</c:f>
              <c:numCache>
                <c:formatCode>General</c:formatCode>
                <c:ptCount val="3"/>
                <c:pt idx="0">
                  <c:v>22.2</c:v>
                </c:pt>
                <c:pt idx="1">
                  <c:v>2.8</c:v>
                </c:pt>
                <c:pt idx="2">
                  <c:v>3.3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2B3-4CD3-A2D6-6E7EDCF4D88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6038704"/>
        <c:axId val="436035752"/>
      </c:barChart>
      <c:catAx>
        <c:axId val="436038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6035752"/>
        <c:crosses val="autoZero"/>
        <c:auto val="1"/>
        <c:lblAlgn val="ctr"/>
        <c:lblOffset val="100"/>
        <c:noMultiLvlLbl val="0"/>
      </c:catAx>
      <c:valAx>
        <c:axId val="43603575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6038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4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/>
              <a:t>Absolute Counts of Incidental Exposure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09E4-4C47-B086-926B17F62AC7}"/>
              </c:ext>
            </c:extLst>
          </c:dPt>
          <c:dPt>
            <c:idx val="1"/>
            <c:invertIfNegative val="0"/>
            <c:bubble3D val="0"/>
            <c:spPr>
              <a:pattFill prst="pct75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09E4-4C47-B086-926B17F62AC7}"/>
              </c:ext>
            </c:extLst>
          </c:dPt>
          <c:dPt>
            <c:idx val="2"/>
            <c:invertIfNegative val="0"/>
            <c:bubble3D val="0"/>
            <c:spPr>
              <a:pattFill prst="ltUpDiag">
                <a:fgClr>
                  <a:schemeClr val="tx1"/>
                </a:fgClr>
                <a:bgClr>
                  <a:schemeClr val="bg1"/>
                </a:bgClr>
              </a:patt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9E4-4C47-B086-926B17F62AC7}"/>
              </c:ext>
            </c:extLst>
          </c:dPt>
          <c:cat>
            <c:strRef>
              <c:f>Sheet1!$B$23:$B$25</c:f>
              <c:strCache>
                <c:ptCount val="3"/>
                <c:pt idx="0">
                  <c:v>Gambling </c:v>
                </c:pt>
                <c:pt idx="1">
                  <c:v>Alcohol</c:v>
                </c:pt>
                <c:pt idx="2">
                  <c:v>RG</c:v>
                </c:pt>
              </c:strCache>
            </c:strRef>
          </c:cat>
          <c:val>
            <c:numRef>
              <c:f>Sheet1!$C$23:$C$25</c:f>
              <c:numCache>
                <c:formatCode>General</c:formatCode>
                <c:ptCount val="3"/>
                <c:pt idx="0">
                  <c:v>37.799999999999997</c:v>
                </c:pt>
                <c:pt idx="1">
                  <c:v>3.8</c:v>
                </c:pt>
                <c:pt idx="2">
                  <c:v>4.7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9E4-4C47-B086-926B17F62A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36038704"/>
        <c:axId val="436035752"/>
      </c:barChart>
      <c:catAx>
        <c:axId val="4360387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6035752"/>
        <c:crosses val="autoZero"/>
        <c:auto val="1"/>
        <c:lblAlgn val="ctr"/>
        <c:lblOffset val="100"/>
        <c:noMultiLvlLbl val="0"/>
      </c:catAx>
      <c:valAx>
        <c:axId val="436035752"/>
        <c:scaling>
          <c:orientation val="minMax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603870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200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658D29-31D0-46E4-8807-4672BC53921F}" type="datetimeFigureOut">
              <a:rPr lang="en-GB" smtClean="0"/>
              <a:t>12/11/2019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84FEE3-E03E-4D2C-81F6-44F89EBF34A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6864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4FEE3-E03E-4D2C-81F6-44F89EBF34A4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29703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4FEE3-E03E-4D2C-81F6-44F89EBF34A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9081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4FEE3-E03E-4D2C-81F6-44F89EBF34A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76644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4FEE3-E03E-4D2C-81F6-44F89EBF34A4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1254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4FEE3-E03E-4D2C-81F6-44F89EBF34A4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71809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4FEE3-E03E-4D2C-81F6-44F89EBF34A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93974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4FEE3-E03E-4D2C-81F6-44F89EBF34A4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26435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4FEE3-E03E-4D2C-81F6-44F89EBF34A4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1280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4FEE3-E03E-4D2C-81F6-44F89EBF34A4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291688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4FEE3-E03E-4D2C-81F6-44F89EBF34A4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929441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4FEE3-E03E-4D2C-81F6-44F89EBF34A4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39606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4FEE3-E03E-4D2C-81F6-44F89EBF34A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00340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4FEE3-E03E-4D2C-81F6-44F89EBF34A4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30464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4FEE3-E03E-4D2C-81F6-44F89EBF34A4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66273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4FEE3-E03E-4D2C-81F6-44F89EBF34A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8348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4FEE3-E03E-4D2C-81F6-44F89EBF34A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9180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4FEE3-E03E-4D2C-81F6-44F89EBF34A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732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4FEE3-E03E-4D2C-81F6-44F89EBF34A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66380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4FEE3-E03E-4D2C-81F6-44F89EBF34A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717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4FEE3-E03E-4D2C-81F6-44F89EBF34A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37685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84FEE3-E03E-4D2C-81F6-44F89EBF34A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9143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160AC-FBA6-4190-A427-88E6C0DCF2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E8531E2-DD6D-4FEB-BFF8-43E945C50A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793A55-7FDD-454E-9E0D-59A07F1D9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7605F-10B5-4764-85C2-A0EB848FD959}" type="datetimeFigureOut">
              <a:rPr lang="en-GB" smtClean="0"/>
              <a:t>12/11/2019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6E7C6-F61F-4D1A-ACE6-6D1D7B198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B665F-F6EE-4D1B-B9F5-799D136D9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84D7E-1899-443E-9993-735DF7BA5A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4851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2BE796-2106-496B-80F5-B7A91EC99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5DDCB0-67B9-4510-A064-AEC317141C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0CAE69-66BA-4318-B0F2-605E533BF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7605F-10B5-4764-85C2-A0EB848FD959}" type="datetimeFigureOut">
              <a:rPr lang="en-GB" smtClean="0"/>
              <a:t>12/11/2019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0DA73A-3354-4F27-9850-80E3DCAA8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5C50DF-CAEF-40F5-A372-C7E9493F3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84D7E-1899-443E-9993-735DF7BA5A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7664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5B3E89-94AF-4F1D-AC12-7E1B47F3D73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8A96FA-73AF-4AEE-B4F2-A43D03BCFD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E96EE-035D-45D9-AA80-2B5BDE4DA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7605F-10B5-4764-85C2-A0EB848FD959}" type="datetimeFigureOut">
              <a:rPr lang="en-GB" smtClean="0"/>
              <a:t>12/11/2019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B84F36-DA9A-4A7D-9CFB-FE4D86B5E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AFD312-DFD6-43AD-85AA-85A0EF067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84D7E-1899-443E-9993-735DF7BA5A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7384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47C1DC-3B5A-46B9-B13A-2DEB149826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797B61-899D-4FB0-ADB0-FBFB417F9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FEDAC0-9FA5-4D38-AAAE-A24BAE4C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7605F-10B5-4764-85C2-A0EB848FD959}" type="datetimeFigureOut">
              <a:rPr lang="en-GB" smtClean="0"/>
              <a:t>12/11/2019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14DC3D-071E-4118-AB21-6E6AABD51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43B193-76D2-4469-97EE-F0416B81E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84D7E-1899-443E-9993-735DF7BA5A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842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731C9-EFC8-4B07-B124-0422F1E6D3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C0680-8C87-4909-B3E6-2AFE4772F8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1FD8B9-FBA1-4C27-BB55-877450F209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7605F-10B5-4764-85C2-A0EB848FD959}" type="datetimeFigureOut">
              <a:rPr lang="en-GB" smtClean="0"/>
              <a:t>12/11/2019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3D21B1-D9B9-4B6A-B6ED-02755457D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112BA6-7C58-460B-9C4C-0B7D0A52C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84D7E-1899-443E-9993-735DF7BA5A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7999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00074-E0FE-4743-82C2-947ACE72F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D8CFD-F618-45E7-A4CD-169BE2C3F7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B37D84-6DB8-4839-B55C-69B6C16D87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C5619F9-58D6-4B11-876C-919E980D84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7605F-10B5-4764-85C2-A0EB848FD959}" type="datetimeFigureOut">
              <a:rPr lang="en-GB" smtClean="0"/>
              <a:t>12/11/2019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A0AC62-692C-45CA-AFD5-7DA6ECDD6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36E758-544E-4E2B-895B-8C35DD6F8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84D7E-1899-443E-9993-735DF7BA5A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3634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E2D2B9-9117-47BD-91DE-86A5D2567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D86A61-ACAD-42DE-B8BA-22FD4070B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B4C78F-0A41-4E0C-8462-EED97AD076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12565ED-0773-422C-8BA3-369764B09F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6EBEAD6-B153-4FC7-B51F-5DFDE7079C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3219E8-F1E9-4884-8381-015ED916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7605F-10B5-4764-85C2-A0EB848FD959}" type="datetimeFigureOut">
              <a:rPr lang="en-GB" smtClean="0"/>
              <a:t>12/11/2019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5D388F9-907E-4512-9BF0-B0A64CD39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C3DBD5-C104-4DAC-9780-3C34AF83E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84D7E-1899-443E-9993-735DF7BA5A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0852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6A05D-39AF-464D-9444-2513F875A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D09779-ADB4-4827-885F-447841B85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7605F-10B5-4764-85C2-A0EB848FD959}" type="datetimeFigureOut">
              <a:rPr lang="en-GB" smtClean="0"/>
              <a:t>12/11/2019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2C317C-E768-4BC8-9D49-9DCC92DFE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DDDA41B-1D1B-44F6-BDFA-D3924F24D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84D7E-1899-443E-9993-735DF7BA5A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6124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EF0A8E9-4A87-4196-BE65-BEEE5601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7605F-10B5-4764-85C2-A0EB848FD959}" type="datetimeFigureOut">
              <a:rPr lang="en-GB" smtClean="0"/>
              <a:t>12/11/2019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7940B9-A30C-46F2-B857-1649A0FE7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65F783-9A5E-45B8-BD4C-C5ED9D8C8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84D7E-1899-443E-9993-735DF7BA5A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9346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7BA2AE-D959-4529-A839-EF441AC05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3DD1D8-8930-4746-BD79-BC9E5AE08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DF519A-41DF-428F-84B8-67AAE19EDA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F701A4-1804-4CCE-B645-5A580C33A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7605F-10B5-4764-85C2-A0EB848FD959}" type="datetimeFigureOut">
              <a:rPr lang="en-GB" smtClean="0"/>
              <a:t>12/11/2019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6A3E0C-D5C1-4666-BED6-EC3A2D865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F8CC8A-6D62-4051-A8CE-CD1A4D9E1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84D7E-1899-443E-9993-735DF7BA5A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574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AD511-EDFA-4A51-9268-C4B593332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521528-7DD7-4C32-B1D8-8E16DDEEC2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24F9FC-95EA-4179-B534-D15C44BDC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36B01D-A7B9-4BC3-B7EF-689AD6F3AA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77605F-10B5-4764-85C2-A0EB848FD959}" type="datetimeFigureOut">
              <a:rPr lang="en-GB" smtClean="0"/>
              <a:t>12/11/2019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37EDF7-B2D4-4E23-83CC-B9AAD8F19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6EBF3C-B616-4441-BD4C-AE5B76DB0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84D7E-1899-443E-9993-735DF7BA5A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6146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7DB0A0-645F-4255-AF0F-3E0033437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AC59A3-3E31-4A64-81AD-3D3A12D34A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C24C2-0C31-42E9-8615-607376B3B9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77605F-10B5-4764-85C2-A0EB848FD959}" type="datetimeFigureOut">
              <a:rPr lang="en-GB" smtClean="0"/>
              <a:t>12/11/2019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6B889-8EFF-4F64-83D7-A5E7D1FE20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551BE-689D-430A-8CE2-4F1BBCA4A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84D7E-1899-443E-9993-735DF7BA5AD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2426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ddiction-ssa.org/author-publications/gambling-exposure-in-football-an-analysis-of-premier-league-and-championship-matchday-programmes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ssharman@uel.ac.uk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jpeg"/><Relationship Id="rId11" Type="http://schemas.openxmlformats.org/officeDocument/2006/relationships/image" Target="../media/image14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image" Target="../media/image18.jpeg"/><Relationship Id="rId10" Type="http://schemas.openxmlformats.org/officeDocument/2006/relationships/image" Target="../media/image23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9BB5-3984-4DB9-816C-38386FF4B4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8481" y="1147762"/>
            <a:ext cx="9263497" cy="2846722"/>
          </a:xfrm>
          <a:ln w="25400">
            <a:solidFill>
              <a:schemeClr val="tx1"/>
            </a:solidFill>
          </a:ln>
        </p:spPr>
        <p:txBody>
          <a:bodyPr>
            <a:noAutofit/>
          </a:bodyPr>
          <a:lstStyle/>
          <a:p>
            <a:pPr algn="r"/>
            <a:r>
              <a:rPr lang="en-US" sz="4800" u="sng" dirty="0">
                <a:solidFill>
                  <a:srgbClr val="100A1C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Gambling exposure in football: An analysis of Premier League and Championship matchday programmes</a:t>
            </a:r>
            <a:endParaRPr lang="en-GB" sz="4800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2BF1A7-3889-42B1-9DDA-D697821C99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58482" y="4516438"/>
            <a:ext cx="9144000" cy="1655762"/>
          </a:xfrm>
        </p:spPr>
        <p:txBody>
          <a:bodyPr>
            <a:normAutofit lnSpcReduction="10000"/>
          </a:bodyPr>
          <a:lstStyle/>
          <a:p>
            <a:pPr algn="r"/>
            <a:r>
              <a:rPr lang="en-US" b="1" dirty="0"/>
              <a:t>Steve Sharman</a:t>
            </a:r>
          </a:p>
          <a:p>
            <a:pPr algn="r"/>
            <a:r>
              <a:rPr lang="en-US" b="1" dirty="0"/>
              <a:t>University of East London</a:t>
            </a:r>
          </a:p>
          <a:p>
            <a:pPr algn="r"/>
            <a:r>
              <a:rPr lang="en-US" b="1" dirty="0"/>
              <a:t>SSA Annual Conference</a:t>
            </a:r>
          </a:p>
          <a:p>
            <a:pPr algn="r"/>
            <a:r>
              <a:rPr lang="en-US" b="1" dirty="0"/>
              <a:t>November 2019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25004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D05CC47-ECB1-4FD4-8481-753B7352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b="1" dirty="0"/>
              <a:t>Aims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486F23-A149-4955-AA94-ABA82F05E5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n-GB" dirty="0"/>
              <a:t>Compare numbers of gambling, alcohol, and responsible gambling adverts </a:t>
            </a:r>
          </a:p>
          <a:p>
            <a:endParaRPr lang="en-GB" dirty="0"/>
          </a:p>
          <a:p>
            <a:r>
              <a:rPr lang="en-GB" dirty="0"/>
              <a:t>Compare frequency of incidental exposure of gambling marketing</a:t>
            </a:r>
          </a:p>
          <a:p>
            <a:endParaRPr lang="en-GB" dirty="0"/>
          </a:p>
          <a:p>
            <a:endParaRPr lang="en-GB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9EA64C2-EC93-4F72-8A6C-EBFA1A93E3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n-GB" dirty="0"/>
              <a:t>Explore via industry sponsor</a:t>
            </a:r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Observe gambling, alcohol, smoking or responsible gambling exposure in child-specific sections of programmes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120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D05CC47-ECB1-4FD4-8481-753B7352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b="1" dirty="0"/>
              <a:t>Methods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486F23-A149-4955-AA94-ABA82F05E5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n-GB" dirty="0"/>
              <a:t>Data drawn from 44 matchday programmes (20 EPL / 24 Championship)</a:t>
            </a:r>
          </a:p>
          <a:p>
            <a:endParaRPr lang="en-GB" dirty="0"/>
          </a:p>
          <a:p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Our sample of programmes was made available to a total of 1,269,404 match-going fans. </a:t>
            </a:r>
            <a:endParaRPr lang="en-GB" dirty="0"/>
          </a:p>
        </p:txBody>
      </p:sp>
      <p:pic>
        <p:nvPicPr>
          <p:cNvPr id="3" name="Content Placeholder 2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8B3DC061-90F0-4F3C-9C77-5A624AEB276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7270" y="829163"/>
            <a:ext cx="4538409" cy="5663712"/>
          </a:xfrm>
        </p:spPr>
      </p:pic>
    </p:spTree>
    <p:extLst>
      <p:ext uri="{BB962C8B-B14F-4D97-AF65-F5344CB8AC3E}">
        <p14:creationId xmlns:p14="http://schemas.microsoft.com/office/powerpoint/2010/main" val="553847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D05CC47-ECB1-4FD4-8481-753B73529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Methods - Adverts</a:t>
            </a:r>
          </a:p>
        </p:txBody>
      </p:sp>
      <p:pic>
        <p:nvPicPr>
          <p:cNvPr id="10" name="Content Placeholder 9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508AC18F-F629-4BF5-9153-28521789F7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500" y="1825624"/>
            <a:ext cx="3315408" cy="4667249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1EF12205-3813-41CC-A649-D2882DEBD61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528" y="1825625"/>
            <a:ext cx="3119775" cy="4667250"/>
          </a:xfrm>
        </p:spPr>
      </p:pic>
    </p:spTree>
    <p:extLst>
      <p:ext uri="{BB962C8B-B14F-4D97-AF65-F5344CB8AC3E}">
        <p14:creationId xmlns:p14="http://schemas.microsoft.com/office/powerpoint/2010/main" val="22383716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D05CC47-ECB1-4FD4-8481-753B73529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Methods – Incidental Exposure</a:t>
            </a:r>
          </a:p>
        </p:txBody>
      </p:sp>
      <p:pic>
        <p:nvPicPr>
          <p:cNvPr id="12" name="Content Placeholder 11" descr="A person and text&#10;&#10;Description automatically generated">
            <a:extLst>
              <a:ext uri="{FF2B5EF4-FFF2-40B4-BE49-F238E27FC236}">
                <a16:creationId xmlns:a16="http://schemas.microsoft.com/office/drawing/2014/main" id="{84BC237C-DD8E-4542-9DEB-A70D436EB3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48152"/>
            <a:ext cx="5181600" cy="3706283"/>
          </a:xfrm>
        </p:spPr>
      </p:pic>
      <p:pic>
        <p:nvPicPr>
          <p:cNvPr id="9" name="Content Placeholder 8" descr="A close up of a newspaper&#10;&#10;Description automatically generated">
            <a:extLst>
              <a:ext uri="{FF2B5EF4-FFF2-40B4-BE49-F238E27FC236}">
                <a16:creationId xmlns:a16="http://schemas.microsoft.com/office/drawing/2014/main" id="{E080B3F3-E9FF-46A4-890D-2F1D1981B2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252" y="1825625"/>
            <a:ext cx="2937496" cy="4351338"/>
          </a:xfrm>
        </p:spPr>
      </p:pic>
    </p:spTree>
    <p:extLst>
      <p:ext uri="{BB962C8B-B14F-4D97-AF65-F5344CB8AC3E}">
        <p14:creationId xmlns:p14="http://schemas.microsoft.com/office/powerpoint/2010/main" val="3606610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D05CC47-ECB1-4FD4-8481-753B7352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b="1" dirty="0"/>
              <a:t>Methods</a:t>
            </a:r>
          </a:p>
        </p:txBody>
      </p:sp>
      <p:pic>
        <p:nvPicPr>
          <p:cNvPr id="3" name="Content Placeholder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D1868C0-ED5F-4EFB-A32F-29C10BAA637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59750"/>
            <a:ext cx="5181600" cy="3683088"/>
          </a:xfrm>
        </p:spPr>
      </p:pic>
      <p:pic>
        <p:nvPicPr>
          <p:cNvPr id="5" name="Content Placeholder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8B07FD45-87FD-4489-B286-C593A2FFF81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48805"/>
            <a:ext cx="5181600" cy="3704978"/>
          </a:xfrm>
        </p:spPr>
      </p:pic>
    </p:spTree>
    <p:extLst>
      <p:ext uri="{BB962C8B-B14F-4D97-AF65-F5344CB8AC3E}">
        <p14:creationId xmlns:p14="http://schemas.microsoft.com/office/powerpoint/2010/main" val="174198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D05CC47-ECB1-4FD4-8481-753B7352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 b="1" dirty="0"/>
              <a:t>Results – Adverts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486F23-A149-4955-AA94-ABA82F05E5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GB" sz="3200" dirty="0"/>
              <a:t>Main effect of advert type (F (1.47, 63.3) = 65.5, p &lt;.001, η</a:t>
            </a:r>
            <a:r>
              <a:rPr lang="en-GB" sz="3200" baseline="30000" dirty="0"/>
              <a:t>2 </a:t>
            </a:r>
            <a:r>
              <a:rPr lang="en-GB" sz="3200" dirty="0"/>
              <a:t>= .60).</a:t>
            </a:r>
          </a:p>
          <a:p>
            <a:r>
              <a:rPr lang="en-GB" sz="3200" dirty="0"/>
              <a:t> More gambling ads than alcohol adverts (</a:t>
            </a:r>
            <a:r>
              <a:rPr lang="en-GB" sz="3200" i="1" dirty="0"/>
              <a:t>t </a:t>
            </a:r>
            <a:r>
              <a:rPr lang="en-GB" sz="3200" dirty="0"/>
              <a:t>(43) = 7.26, p &lt; .001), and responsible gambling adverts (</a:t>
            </a:r>
            <a:r>
              <a:rPr lang="en-GB" sz="3200" i="1" dirty="0"/>
              <a:t>t </a:t>
            </a:r>
            <a:r>
              <a:rPr lang="en-GB" sz="3200" dirty="0"/>
              <a:t>(43) = 9.73, p &lt; .001). </a:t>
            </a:r>
          </a:p>
        </p:txBody>
      </p:sp>
      <p:graphicFrame>
        <p:nvGraphicFramePr>
          <p:cNvPr id="10" name="Content Placeholder 8">
            <a:extLst>
              <a:ext uri="{FF2B5EF4-FFF2-40B4-BE49-F238E27FC236}">
                <a16:creationId xmlns:a16="http://schemas.microsoft.com/office/drawing/2014/main" id="{8B3E43A2-4476-4A3C-A292-A71F272CCFB1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263759975"/>
              </p:ext>
            </p:extLst>
          </p:nvPr>
        </p:nvGraphicFramePr>
        <p:xfrm>
          <a:off x="6172200" y="1481328"/>
          <a:ext cx="5586984" cy="46956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0950667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D05CC47-ECB1-4FD4-8481-753B7352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41883"/>
          </a:xfrm>
        </p:spPr>
        <p:txBody>
          <a:bodyPr>
            <a:normAutofit/>
          </a:bodyPr>
          <a:lstStyle/>
          <a:p>
            <a:r>
              <a:rPr lang="en-GB" sz="4000" b="1" dirty="0"/>
              <a:t>Results – Incidental Exposure (Proportion of pages)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486F23-A149-4955-AA94-ABA82F05E5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667250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Main effect of Type (F (1.29, 55.26) = 100.91, p &lt;.001, η</a:t>
            </a:r>
            <a:r>
              <a:rPr lang="en-GB" baseline="30000" dirty="0"/>
              <a:t>2 </a:t>
            </a:r>
            <a:r>
              <a:rPr lang="en-GB" dirty="0"/>
              <a:t>= .70). </a:t>
            </a:r>
          </a:p>
          <a:p>
            <a:r>
              <a:rPr lang="en-GB" dirty="0"/>
              <a:t>22.2% of pages had incidental gambling exposure</a:t>
            </a:r>
          </a:p>
          <a:p>
            <a:r>
              <a:rPr lang="en-GB" dirty="0"/>
              <a:t>More than alcohol (2.8%; </a:t>
            </a:r>
            <a:r>
              <a:rPr lang="en-GB" i="1" dirty="0"/>
              <a:t>t </a:t>
            </a:r>
            <a:r>
              <a:rPr lang="en-GB" dirty="0"/>
              <a:t>(43) = 10.01, p &lt; .001), and RG exposure (3.3%; </a:t>
            </a:r>
            <a:r>
              <a:rPr lang="en-GB" i="1" dirty="0"/>
              <a:t>t </a:t>
            </a:r>
            <a:r>
              <a:rPr lang="en-GB" dirty="0"/>
              <a:t>(43) = 11.27, p &lt; .001). </a:t>
            </a:r>
          </a:p>
          <a:p>
            <a:r>
              <a:rPr lang="en-GB" dirty="0"/>
              <a:t>Programmes for home teams with a gambling sponsor had more IE (31%) than teams sponsored by other industries (11%) (</a:t>
            </a:r>
            <a:r>
              <a:rPr lang="en-GB" i="1" dirty="0"/>
              <a:t>t </a:t>
            </a:r>
            <a:r>
              <a:rPr lang="en-GB" dirty="0"/>
              <a:t>(38.8) = 9.74, p &lt;.001). </a:t>
            </a:r>
          </a:p>
          <a:p>
            <a:endParaRPr lang="en-GB" dirty="0"/>
          </a:p>
          <a:p>
            <a:endParaRPr lang="en-GB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F75D81F-B692-419F-A806-ACE5C13D6CC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25607042"/>
              </p:ext>
            </p:extLst>
          </p:nvPr>
        </p:nvGraphicFramePr>
        <p:xfrm>
          <a:off x="6172200" y="1509713"/>
          <a:ext cx="5641848" cy="46672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7997377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D05CC47-ECB1-4FD4-8481-753B7352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15035"/>
          </a:xfrm>
        </p:spPr>
        <p:txBody>
          <a:bodyPr>
            <a:normAutofit/>
          </a:bodyPr>
          <a:lstStyle/>
          <a:p>
            <a:r>
              <a:rPr lang="en-GB" sz="4000" b="1" dirty="0"/>
              <a:t>Results – Incidental Exposure (Absolute Counts)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486F23-A149-4955-AA94-ABA82F05E5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Main effect of Type (F (1.1, 47.48) = 64.96, p &lt;.001, η</a:t>
            </a:r>
            <a:r>
              <a:rPr lang="en-GB" baseline="30000" dirty="0"/>
              <a:t>2 </a:t>
            </a:r>
            <a:r>
              <a:rPr lang="en-GB" dirty="0"/>
              <a:t>= .60). </a:t>
            </a:r>
          </a:p>
          <a:p>
            <a:r>
              <a:rPr lang="en-GB" dirty="0"/>
              <a:t>Average 37.8 counts for gambling incidental exposure </a:t>
            </a:r>
          </a:p>
          <a:p>
            <a:r>
              <a:rPr lang="en-GB" dirty="0"/>
              <a:t>More than alcohol (3.8;</a:t>
            </a:r>
            <a:r>
              <a:rPr lang="en-GB" i="1" dirty="0"/>
              <a:t>t </a:t>
            </a:r>
            <a:r>
              <a:rPr lang="en-GB" dirty="0"/>
              <a:t>(43) = 7.96, p &lt;.001), and RG (4.7;</a:t>
            </a:r>
            <a:r>
              <a:rPr lang="en-GB" i="1" dirty="0"/>
              <a:t>t </a:t>
            </a:r>
            <a:r>
              <a:rPr lang="en-GB" dirty="0"/>
              <a:t>(43) = 8.5, p &lt;.001). </a:t>
            </a:r>
          </a:p>
          <a:p>
            <a:r>
              <a:rPr lang="en-GB" dirty="0"/>
              <a:t>IE count home team with a gambling sponsor (57.3) was significantly higher than other industry sponsor (12.2;(</a:t>
            </a:r>
            <a:r>
              <a:rPr lang="en-GB" i="1" dirty="0"/>
              <a:t>t </a:t>
            </a:r>
            <a:r>
              <a:rPr lang="en-GB" dirty="0"/>
              <a:t>(29.56) = 10.6, p &lt;.001)).</a:t>
            </a:r>
          </a:p>
          <a:p>
            <a:endParaRPr lang="en-GB" dirty="0"/>
          </a:p>
          <a:p>
            <a:endParaRPr lang="en-GB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F75D81F-B692-419F-A806-ACE5C13D6CC9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2871757058"/>
              </p:ext>
            </p:extLst>
          </p:nvPr>
        </p:nvGraphicFramePr>
        <p:xfrm>
          <a:off x="6172200" y="1825625"/>
          <a:ext cx="5181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9985044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D05CC47-ECB1-4FD4-8481-753B7352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b="1" dirty="0"/>
              <a:t>Results – Incidental Exposure </a:t>
            </a:r>
            <a:br>
              <a:rPr lang="en-GB" b="1" dirty="0"/>
            </a:br>
            <a:r>
              <a:rPr lang="en-GB" b="1" dirty="0"/>
              <a:t>(Children Specific Sections)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486F23-A149-4955-AA94-ABA82F05E5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 fontScale="92500"/>
          </a:bodyPr>
          <a:lstStyle/>
          <a:p>
            <a:r>
              <a:rPr lang="en-GB" dirty="0"/>
              <a:t>89% had a dedicated children’s section of the programme. </a:t>
            </a:r>
          </a:p>
          <a:p>
            <a:r>
              <a:rPr lang="en-GB" dirty="0"/>
              <a:t>Incidental exposure was present in 59.0% of children’s specific sections of programmes, compared to 7.7% for alcohol (χ</a:t>
            </a:r>
            <a:r>
              <a:rPr lang="en-GB" baseline="30000" dirty="0"/>
              <a:t>2</a:t>
            </a:r>
            <a:r>
              <a:rPr lang="en-GB" dirty="0"/>
              <a:t> (1) = 58.4, p &lt;.001).</a:t>
            </a:r>
          </a:p>
          <a:p>
            <a:r>
              <a:rPr lang="en-GB" dirty="0"/>
              <a:t>Children’s sections averaged 1.5 incidents of gambling exposure per section, more than the 0.08 average incidents of alcohol exposure (</a:t>
            </a:r>
            <a:r>
              <a:rPr lang="en-GB" i="1" dirty="0"/>
              <a:t>t </a:t>
            </a:r>
            <a:r>
              <a:rPr lang="en-GB" dirty="0"/>
              <a:t>(38) = 4.2, p =.001).  </a:t>
            </a:r>
          </a:p>
          <a:p>
            <a:endParaRPr lang="en-GB" dirty="0"/>
          </a:p>
        </p:txBody>
      </p:sp>
      <p:pic>
        <p:nvPicPr>
          <p:cNvPr id="3" name="Content Placeholder 2" descr="A picture containing text, refrigerator&#10;&#10;Description automatically generated">
            <a:extLst>
              <a:ext uri="{FF2B5EF4-FFF2-40B4-BE49-F238E27FC236}">
                <a16:creationId xmlns:a16="http://schemas.microsoft.com/office/drawing/2014/main" id="{C4AA161E-9979-4EA2-A651-741694158F7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4708" y="369662"/>
            <a:ext cx="3962717" cy="6123213"/>
          </a:xfrm>
        </p:spPr>
      </p:pic>
    </p:spTree>
    <p:extLst>
      <p:ext uri="{BB962C8B-B14F-4D97-AF65-F5344CB8AC3E}">
        <p14:creationId xmlns:p14="http://schemas.microsoft.com/office/powerpoint/2010/main" val="34284209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D05CC47-ECB1-4FD4-8481-753B7352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b="1" dirty="0"/>
              <a:t>Implications</a:t>
            </a:r>
          </a:p>
        </p:txBody>
      </p:sp>
      <p:pic>
        <p:nvPicPr>
          <p:cNvPr id="3" name="Content Placeholder 2" descr="A person holding a sign&#10;&#10;Description automatically generated">
            <a:extLst>
              <a:ext uri="{FF2B5EF4-FFF2-40B4-BE49-F238E27FC236}">
                <a16:creationId xmlns:a16="http://schemas.microsoft.com/office/drawing/2014/main" id="{7F25D759-41AE-4CA2-9933-74BC336BAE6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68" y="1825625"/>
            <a:ext cx="5802884" cy="4209415"/>
          </a:xfr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59EA64C2-EC93-4F72-8A6C-EBFA1A93E3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en-GB" dirty="0"/>
              <a:t>More gambling than smoking, drinking, or RG ads and exposure</a:t>
            </a:r>
          </a:p>
          <a:p>
            <a:endParaRPr lang="en-GB" dirty="0"/>
          </a:p>
          <a:p>
            <a:r>
              <a:rPr lang="en-GB" dirty="0"/>
              <a:t>This is magnified when team sponsored by a gambling company, but only for IE not for adverts. </a:t>
            </a:r>
          </a:p>
          <a:p>
            <a:endParaRPr lang="en-GB" dirty="0"/>
          </a:p>
          <a:p>
            <a:r>
              <a:rPr lang="en-GB" dirty="0"/>
              <a:t>Repeated exposure = </a:t>
            </a:r>
            <a:r>
              <a:rPr lang="en-GB" dirty="0" err="1"/>
              <a:t>normalisaton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033187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0C0129C-EC65-4DC9-9D12-FA17EA871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	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05A1126-B7BE-4B8D-BB12-CCE442DAC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GB" b="1" dirty="0"/>
              <a:t>The authors have no conflict of interest to declare</a:t>
            </a:r>
          </a:p>
          <a:p>
            <a:endParaRPr lang="en-GB" b="1" dirty="0"/>
          </a:p>
          <a:p>
            <a:r>
              <a:rPr lang="en-GB" b="1" dirty="0"/>
              <a:t>This work was funded by an internal UEL research grant. </a:t>
            </a:r>
          </a:p>
          <a:p>
            <a:endParaRPr lang="en-GB" b="1" dirty="0"/>
          </a:p>
          <a:p>
            <a:r>
              <a:rPr lang="en-GB" b="1" dirty="0"/>
              <a:t>Analysis and manuscript preparation were only conducted by the authors, with no external influences. </a:t>
            </a:r>
          </a:p>
        </p:txBody>
      </p:sp>
      <p:sp>
        <p:nvSpPr>
          <p:cNvPr id="16" name="テキスト ボックス 4">
            <a:extLst>
              <a:ext uri="{FF2B5EF4-FFF2-40B4-BE49-F238E27FC236}">
                <a16:creationId xmlns:a16="http://schemas.microsoft.com/office/drawing/2014/main" id="{9622C503-B346-457A-B968-33FD147BA79A}"/>
              </a:ext>
            </a:extLst>
          </p:cNvPr>
          <p:cNvSpPr txBox="1"/>
          <p:nvPr/>
        </p:nvSpPr>
        <p:spPr>
          <a:xfrm>
            <a:off x="1698945" y="511661"/>
            <a:ext cx="9144000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4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Unicode MS" panose="020B0604020202020204" pitchFamily="50" charset="-128"/>
                <a:ea typeface="Arial Unicode MS" panose="020B0604020202020204" pitchFamily="50" charset="-128"/>
                <a:cs typeface="Arial Unicode MS" panose="020B0604020202020204" pitchFamily="50" charset="-128"/>
              </a:rPr>
              <a:t>Disclosure of Conflict of Interest</a:t>
            </a:r>
            <a:endParaRPr lang="ja-JP" altLang="en-US" sz="4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Unicode MS" panose="020B0604020202020204" pitchFamily="50" charset="-128"/>
              <a:ea typeface="Arial Unicode MS" panose="020B0604020202020204" pitchFamily="50" charset="-128"/>
              <a:cs typeface="Arial Unicode MS" panose="020B060402020202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00395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D05CC47-ECB1-4FD4-8481-753B7352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b="1" dirty="0"/>
              <a:t>Limitations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486F23-A149-4955-AA94-ABA82F05E5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n-GB" dirty="0"/>
              <a:t>Only a snapshot of exposure</a:t>
            </a:r>
          </a:p>
          <a:p>
            <a:endParaRPr lang="en-GB" dirty="0"/>
          </a:p>
          <a:p>
            <a:r>
              <a:rPr lang="en-GB" dirty="0"/>
              <a:t>Only the paper version of matchday programmes</a:t>
            </a:r>
          </a:p>
          <a:p>
            <a:endParaRPr lang="en-GB" dirty="0"/>
          </a:p>
          <a:p>
            <a:r>
              <a:rPr lang="en-GB" dirty="0"/>
              <a:t>No content analysis</a:t>
            </a:r>
          </a:p>
          <a:p>
            <a:endParaRPr lang="en-GB" dirty="0"/>
          </a:p>
          <a:p>
            <a:r>
              <a:rPr lang="en-GB" dirty="0"/>
              <a:t>All limitations can be addressed in future studies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3" name="Content Placeholder 2" descr="A close up of a person&#10;&#10;Description automatically generated">
            <a:extLst>
              <a:ext uri="{FF2B5EF4-FFF2-40B4-BE49-F238E27FC236}">
                <a16:creationId xmlns:a16="http://schemas.microsoft.com/office/drawing/2014/main" id="{1BC86EEE-B987-48F3-8BAB-06FD811334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3936" y="945460"/>
            <a:ext cx="3652664" cy="5231503"/>
          </a:xfrm>
        </p:spPr>
      </p:pic>
    </p:spTree>
    <p:extLst>
      <p:ext uri="{BB962C8B-B14F-4D97-AF65-F5344CB8AC3E}">
        <p14:creationId xmlns:p14="http://schemas.microsoft.com/office/powerpoint/2010/main" val="10206596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D05CC47-ECB1-4FD4-8481-753B7352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b="1" dirty="0"/>
              <a:t>Next steps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486F23-A149-4955-AA94-ABA82F05E5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n-GB" dirty="0"/>
              <a:t>Expand to other areas (junk food etc)</a:t>
            </a:r>
          </a:p>
          <a:p>
            <a:endParaRPr lang="en-GB" dirty="0"/>
          </a:p>
          <a:p>
            <a:r>
              <a:rPr lang="en-GB" dirty="0"/>
              <a:t>Look across a whole season</a:t>
            </a:r>
          </a:p>
          <a:p>
            <a:endParaRPr lang="en-GB" dirty="0"/>
          </a:p>
          <a:p>
            <a:r>
              <a:rPr lang="en-GB" dirty="0"/>
              <a:t>Examine other matchday / interim communications </a:t>
            </a:r>
          </a:p>
          <a:p>
            <a:endParaRPr lang="en-GB" dirty="0"/>
          </a:p>
          <a:p>
            <a:r>
              <a:rPr lang="en-GB" dirty="0"/>
              <a:t>Content analysis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3" name="Content Placeholder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ECDFE912-175D-4025-8D67-C92D2655DA3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101983"/>
            <a:ext cx="5181600" cy="3798621"/>
          </a:xfrm>
        </p:spPr>
      </p:pic>
    </p:spTree>
    <p:extLst>
      <p:ext uri="{BB962C8B-B14F-4D97-AF65-F5344CB8AC3E}">
        <p14:creationId xmlns:p14="http://schemas.microsoft.com/office/powerpoint/2010/main" val="304058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D05CC47-ECB1-4FD4-8481-753B7352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b="1" dirty="0"/>
              <a:t>Thanks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486F23-A149-4955-AA94-ABA82F05E5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416424"/>
            <a:ext cx="5257800" cy="5235387"/>
          </a:xfrm>
        </p:spPr>
        <p:txBody>
          <a:bodyPr>
            <a:normAutofit fontScale="92500" lnSpcReduction="20000"/>
          </a:bodyPr>
          <a:lstStyle/>
          <a:p>
            <a:r>
              <a:rPr lang="en-GB" dirty="0"/>
              <a:t>Main thanks to my collaborators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 - Philip Newall, University of Warwick</a:t>
            </a:r>
          </a:p>
          <a:p>
            <a:pPr marL="0" indent="0">
              <a:buNone/>
            </a:pPr>
            <a:endParaRPr lang="en-GB" dirty="0"/>
          </a:p>
          <a:p>
            <a:pPr>
              <a:buFontTx/>
              <a:buChar char="-"/>
            </a:pPr>
            <a:r>
              <a:rPr lang="en-GB" dirty="0"/>
              <a:t>Catia </a:t>
            </a:r>
            <a:r>
              <a:rPr lang="en-GB" dirty="0" err="1"/>
              <a:t>Ferreria</a:t>
            </a:r>
            <a:r>
              <a:rPr lang="en-GB" dirty="0"/>
              <a:t>, Anglia Ruskin University </a:t>
            </a:r>
          </a:p>
          <a:p>
            <a:pPr>
              <a:buFontTx/>
              <a:buChar char="-"/>
            </a:pPr>
            <a:endParaRPr lang="en-GB" dirty="0"/>
          </a:p>
          <a:p>
            <a:r>
              <a:rPr lang="en-GB" dirty="0"/>
              <a:t>Thanks to UEL for funding the study </a:t>
            </a:r>
          </a:p>
          <a:p>
            <a:endParaRPr lang="en-GB" dirty="0"/>
          </a:p>
          <a:p>
            <a:r>
              <a:rPr lang="en-GB" dirty="0">
                <a:hlinkClick r:id="rId3"/>
              </a:rPr>
              <a:t>ssharman@uel.ac.uk</a:t>
            </a:r>
            <a:r>
              <a:rPr lang="en-GB" dirty="0"/>
              <a:t>  </a:t>
            </a:r>
          </a:p>
          <a:p>
            <a:endParaRPr lang="en-GB" dirty="0"/>
          </a:p>
          <a:p>
            <a:r>
              <a:rPr lang="en-GB" dirty="0"/>
              <a:t>@stevesharman81</a:t>
            </a:r>
          </a:p>
        </p:txBody>
      </p:sp>
      <p:pic>
        <p:nvPicPr>
          <p:cNvPr id="3" name="Content Placeholder 2" descr="A close up of a newspaper&#10;&#10;Description automatically generated">
            <a:extLst>
              <a:ext uri="{FF2B5EF4-FFF2-40B4-BE49-F238E27FC236}">
                <a16:creationId xmlns:a16="http://schemas.microsoft.com/office/drawing/2014/main" id="{D1DB177B-D740-4732-A134-56F7FAF2F22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726" y="556064"/>
            <a:ext cx="4089474" cy="5936811"/>
          </a:xfrm>
        </p:spPr>
      </p:pic>
    </p:spTree>
    <p:extLst>
      <p:ext uri="{BB962C8B-B14F-4D97-AF65-F5344CB8AC3E}">
        <p14:creationId xmlns:p14="http://schemas.microsoft.com/office/powerpoint/2010/main" val="1124497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90C0129C-EC65-4DC9-9D12-FA17EA8717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Presentation Structure</a:t>
            </a:r>
            <a:r>
              <a:rPr lang="en-GB" dirty="0"/>
              <a:t>	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005A1126-B7BE-4B8D-BB12-CCE442DAC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85473"/>
            <a:ext cx="10515600" cy="4407401"/>
          </a:xfrm>
        </p:spPr>
        <p:txBody>
          <a:bodyPr>
            <a:normAutofit fontScale="77500" lnSpcReduction="20000"/>
          </a:bodyPr>
          <a:lstStyle/>
          <a:p>
            <a:endParaRPr lang="en-GB" sz="2400" b="1" dirty="0"/>
          </a:p>
          <a:p>
            <a:r>
              <a:rPr lang="en-GB" b="1" dirty="0"/>
              <a:t>Why Gambling? </a:t>
            </a:r>
          </a:p>
          <a:p>
            <a:endParaRPr lang="en-GB" b="1" dirty="0"/>
          </a:p>
          <a:p>
            <a:r>
              <a:rPr lang="en-GB" b="1" dirty="0"/>
              <a:t>Why the Premier League / Championship?</a:t>
            </a:r>
          </a:p>
          <a:p>
            <a:endParaRPr lang="en-GB" b="1" dirty="0"/>
          </a:p>
          <a:p>
            <a:r>
              <a:rPr lang="en-GB" b="1" dirty="0"/>
              <a:t>Aims</a:t>
            </a:r>
          </a:p>
          <a:p>
            <a:endParaRPr lang="en-GB" b="1" dirty="0"/>
          </a:p>
          <a:p>
            <a:r>
              <a:rPr lang="en-GB" b="1" dirty="0"/>
              <a:t>Methods</a:t>
            </a:r>
          </a:p>
          <a:p>
            <a:endParaRPr lang="en-GB" b="1" dirty="0"/>
          </a:p>
          <a:p>
            <a:r>
              <a:rPr lang="en-GB" b="1" dirty="0"/>
              <a:t>Results</a:t>
            </a:r>
          </a:p>
          <a:p>
            <a:endParaRPr lang="en-GB" b="1" dirty="0"/>
          </a:p>
          <a:p>
            <a:r>
              <a:rPr lang="en-GB" b="1" dirty="0"/>
              <a:t>Implications</a:t>
            </a:r>
          </a:p>
        </p:txBody>
      </p:sp>
    </p:spTree>
    <p:extLst>
      <p:ext uri="{BB962C8B-B14F-4D97-AF65-F5344CB8AC3E}">
        <p14:creationId xmlns:p14="http://schemas.microsoft.com/office/powerpoint/2010/main" val="27725490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D05CC47-ECB1-4FD4-8481-753B7352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GB" b="1"/>
              <a:t>SOME GAMBLING STATS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486F23-A149-4955-AA94-ABA82F05E5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 lnSpcReduction="10000"/>
          </a:bodyPr>
          <a:lstStyle/>
          <a:p>
            <a:pPr lvl="0"/>
            <a:r>
              <a:rPr lang="en-US" sz="2600" dirty="0">
                <a:solidFill>
                  <a:prstClr val="black"/>
                </a:solidFill>
              </a:rPr>
              <a:t>Many different types of gambling available</a:t>
            </a:r>
          </a:p>
          <a:p>
            <a:pPr lvl="0"/>
            <a:endParaRPr lang="en-US" sz="2600" dirty="0">
              <a:solidFill>
                <a:prstClr val="black"/>
              </a:solidFill>
            </a:endParaRPr>
          </a:p>
          <a:p>
            <a:pPr lvl="0"/>
            <a:r>
              <a:rPr lang="en-US" sz="2600" dirty="0">
                <a:solidFill>
                  <a:prstClr val="black"/>
                </a:solidFill>
              </a:rPr>
              <a:t>Around 70% of the adult population gamble </a:t>
            </a:r>
          </a:p>
          <a:p>
            <a:pPr lvl="0"/>
            <a:endParaRPr lang="en-US" sz="2600" dirty="0">
              <a:solidFill>
                <a:prstClr val="black"/>
              </a:solidFill>
            </a:endParaRPr>
          </a:p>
          <a:p>
            <a:pPr lvl="0"/>
            <a:r>
              <a:rPr lang="en-US" sz="2600" dirty="0">
                <a:solidFill>
                  <a:prstClr val="black"/>
                </a:solidFill>
              </a:rPr>
              <a:t>Gross gambling yield – £14.5 billion</a:t>
            </a:r>
          </a:p>
          <a:p>
            <a:pPr marL="0" lvl="0" indent="0">
              <a:buNone/>
            </a:pPr>
            <a:endParaRPr lang="en-US" sz="2600" dirty="0">
              <a:solidFill>
                <a:prstClr val="black"/>
              </a:solidFill>
            </a:endParaRPr>
          </a:p>
          <a:p>
            <a:pPr lvl="0"/>
            <a:r>
              <a:rPr lang="en-US" sz="2600" dirty="0">
                <a:solidFill>
                  <a:prstClr val="black"/>
                </a:solidFill>
              </a:rPr>
              <a:t>A little under 1% are classified as ‘disordered gamblers’</a:t>
            </a:r>
          </a:p>
          <a:p>
            <a:endParaRPr lang="en-GB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AD06ADA5-CBFE-4411-BCE0-21B5D4E27B2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92604" y="1491586"/>
            <a:ext cx="5001289" cy="5001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928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D05CC47-ECB1-4FD4-8481-753B7352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algn="ctr"/>
            <a:r>
              <a:rPr lang="en-GB" b="1" dirty="0"/>
              <a:t>COSTS OF GAMBLING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486F23-A149-4955-AA94-ABA82F05E5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Health costs: </a:t>
            </a:r>
            <a:r>
              <a:rPr lang="en-US" b="1" dirty="0"/>
              <a:t>£180 million - £760 million</a:t>
            </a:r>
            <a:endParaRPr lang="en-US" dirty="0"/>
          </a:p>
          <a:p>
            <a:endParaRPr lang="en-US" dirty="0"/>
          </a:p>
          <a:p>
            <a:r>
              <a:rPr lang="en-US" dirty="0"/>
              <a:t>Welfare and employment costs: </a:t>
            </a:r>
            <a:r>
              <a:rPr lang="en-US" b="1" dirty="0"/>
              <a:t>£40 million - £160 million</a:t>
            </a:r>
            <a:endParaRPr lang="en-US" dirty="0"/>
          </a:p>
          <a:p>
            <a:endParaRPr lang="en-US" dirty="0"/>
          </a:p>
          <a:p>
            <a:r>
              <a:rPr lang="en-US" dirty="0"/>
              <a:t>Housing costs: </a:t>
            </a:r>
            <a:r>
              <a:rPr lang="en-US" b="1" dirty="0"/>
              <a:t>£10million - £60 million</a:t>
            </a:r>
            <a:endParaRPr lang="en-US" dirty="0"/>
          </a:p>
          <a:p>
            <a:endParaRPr lang="en-US" dirty="0"/>
          </a:p>
          <a:p>
            <a:r>
              <a:rPr lang="en-US" dirty="0"/>
              <a:t>Criminal justice costs: </a:t>
            </a:r>
            <a:r>
              <a:rPr lang="en-US" b="1" dirty="0"/>
              <a:t>£40 million - £190 million</a:t>
            </a:r>
          </a:p>
          <a:p>
            <a:endParaRPr lang="en-US" b="1" dirty="0"/>
          </a:p>
          <a:p>
            <a:r>
              <a:rPr lang="en-GB" b="1" dirty="0"/>
              <a:t>Total cost to Government between £260 million and £1.16 billion</a:t>
            </a:r>
          </a:p>
          <a:p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197F9AD-9AA5-4824-AF77-5A393BDFF3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177940" y="1487134"/>
            <a:ext cx="4008582" cy="500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806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D05CC47-ECB1-4FD4-8481-753B7352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b="1"/>
              <a:t>The Premier League and Championship</a:t>
            </a:r>
            <a:endParaRPr lang="en-GB" b="1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486F23-A149-4955-AA94-ABA82F05E5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263189" cy="4351338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Premier league is the most watched football division, on TV, in the world. </a:t>
            </a:r>
          </a:p>
          <a:p>
            <a:endParaRPr lang="en-GB" dirty="0"/>
          </a:p>
          <a:p>
            <a:r>
              <a:rPr lang="en-GB" dirty="0"/>
              <a:t>Premier League is the best attended football division in the world</a:t>
            </a:r>
          </a:p>
          <a:p>
            <a:endParaRPr lang="en-GB" dirty="0"/>
          </a:p>
          <a:p>
            <a:r>
              <a:rPr lang="en-GB" dirty="0"/>
              <a:t>Championship is the third best attended football division in the world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48DFA7-5062-442E-9B4A-1D43C727A0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84654" y="1372227"/>
            <a:ext cx="4871025" cy="347930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B51C97-E38E-480A-BB55-CF201BAB88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2644" y="2138881"/>
            <a:ext cx="3671868" cy="43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965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D05CC47-ECB1-4FD4-8481-753B7352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b="1" dirty="0"/>
              <a:t>Football and Gambling – Premier League</a:t>
            </a:r>
          </a:p>
        </p:txBody>
      </p:sp>
      <p:pic>
        <p:nvPicPr>
          <p:cNvPr id="1028" name="Picture 4" descr="Image result for norwich dafabet">
            <a:extLst>
              <a:ext uri="{FF2B5EF4-FFF2-40B4-BE49-F238E27FC236}">
                <a16:creationId xmlns:a16="http://schemas.microsoft.com/office/drawing/2014/main" id="{6E1BF793-34C0-4B4D-87C1-9F29AC3AE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407" y="1690688"/>
            <a:ext cx="5083593" cy="380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bournemouth m88">
            <a:extLst>
              <a:ext uri="{FF2B5EF4-FFF2-40B4-BE49-F238E27FC236}">
                <a16:creationId xmlns:a16="http://schemas.microsoft.com/office/drawing/2014/main" id="{9BAA767F-131E-40E4-86A1-3D48F43EE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8839" y="1338848"/>
            <a:ext cx="5970754" cy="3354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aston villa w88">
            <a:extLst>
              <a:ext uri="{FF2B5EF4-FFF2-40B4-BE49-F238E27FC236}">
                <a16:creationId xmlns:a16="http://schemas.microsoft.com/office/drawing/2014/main" id="{CF41BB2D-F527-4B59-A62D-314D18CAF9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874" y="2612067"/>
            <a:ext cx="5263121" cy="380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Image result for watford sportsbet&quot;">
            <a:extLst>
              <a:ext uri="{FF2B5EF4-FFF2-40B4-BE49-F238E27FC236}">
                <a16:creationId xmlns:a16="http://schemas.microsoft.com/office/drawing/2014/main" id="{2602CFAF-AACD-4620-B463-FE641320D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457" y="1903831"/>
            <a:ext cx="6176669" cy="411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Image result for newcastle united fun 88">
            <a:extLst>
              <a:ext uri="{FF2B5EF4-FFF2-40B4-BE49-F238E27FC236}">
                <a16:creationId xmlns:a16="http://schemas.microsoft.com/office/drawing/2014/main" id="{7977CF46-EB85-4E14-8EDC-4FF817668B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924" y="2789759"/>
            <a:ext cx="5497876" cy="380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crystal palace zaha 2018 19">
            <a:extLst>
              <a:ext uri="{FF2B5EF4-FFF2-40B4-BE49-F238E27FC236}">
                <a16:creationId xmlns:a16="http://schemas.microsoft.com/office/drawing/2014/main" id="{15F03C36-7F32-4339-B677-27E05B427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78" y="1903831"/>
            <a:ext cx="6589235" cy="4424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Image result for burnely lovebet&quot;">
            <a:extLst>
              <a:ext uri="{FF2B5EF4-FFF2-40B4-BE49-F238E27FC236}">
                <a16:creationId xmlns:a16="http://schemas.microsoft.com/office/drawing/2014/main" id="{9F87FCE2-066C-4104-8CCE-7CE3E38BA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70" y="1834944"/>
            <a:ext cx="6038850" cy="3876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mage result for wolves manbetx">
            <a:extLst>
              <a:ext uri="{FF2B5EF4-FFF2-40B4-BE49-F238E27FC236}">
                <a16:creationId xmlns:a16="http://schemas.microsoft.com/office/drawing/2014/main" id="{DB1EB83D-DC8C-482F-8BD3-BA7B5056F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24" y="1560914"/>
            <a:ext cx="7551964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 descr="Image result for everton sportpesa&quot;">
            <a:extLst>
              <a:ext uri="{FF2B5EF4-FFF2-40B4-BE49-F238E27FC236}">
                <a16:creationId xmlns:a16="http://schemas.microsoft.com/office/drawing/2014/main" id="{EA2D99C7-67D5-412F-96AB-56952E9B0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8106" y="2787049"/>
            <a:ext cx="6286500" cy="35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Image result for west ham betway">
            <a:extLst>
              <a:ext uri="{FF2B5EF4-FFF2-40B4-BE49-F238E27FC236}">
                <a16:creationId xmlns:a16="http://schemas.microsoft.com/office/drawing/2014/main" id="{D0222847-9BFC-43BF-8164-A5862FFF73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2183" y="1642932"/>
            <a:ext cx="7307680" cy="4757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4596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D05CC47-ECB1-4FD4-8481-753B7352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b="1" dirty="0"/>
              <a:t>Football and Gambling – Championship </a:t>
            </a:r>
          </a:p>
        </p:txBody>
      </p:sp>
      <p:pic>
        <p:nvPicPr>
          <p:cNvPr id="2052" name="Picture 4" descr="Image result for preston 19/20 kit&quot;">
            <a:extLst>
              <a:ext uri="{FF2B5EF4-FFF2-40B4-BE49-F238E27FC236}">
                <a16:creationId xmlns:a16="http://schemas.microsoft.com/office/drawing/2014/main" id="{E0EF9E45-9BAD-4316-A8F3-081E02D4FB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1690688"/>
            <a:ext cx="3324225" cy="1869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result for leeds 19/20 kit">
            <a:extLst>
              <a:ext uri="{FF2B5EF4-FFF2-40B4-BE49-F238E27FC236}">
                <a16:creationId xmlns:a16="http://schemas.microsoft.com/office/drawing/2014/main" id="{8BA456E5-6782-4B76-945B-0AAC1346C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6705" y="1379538"/>
            <a:ext cx="3065463" cy="3065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mage result for swansea 19/20 kit&quot;">
            <a:extLst>
              <a:ext uri="{FF2B5EF4-FFF2-40B4-BE49-F238E27FC236}">
                <a16:creationId xmlns:a16="http://schemas.microsoft.com/office/drawing/2014/main" id="{B7915395-62E9-4723-B372-3169F2E39C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084" y="1544241"/>
            <a:ext cx="4127500" cy="23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fulham  19/20 kit&quot;">
            <a:extLst>
              <a:ext uri="{FF2B5EF4-FFF2-40B4-BE49-F238E27FC236}">
                <a16:creationId xmlns:a16="http://schemas.microsoft.com/office/drawing/2014/main" id="{B5A36AC3-B49B-42CA-94A3-409ED0358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328" y="1606551"/>
            <a:ext cx="4450603" cy="3214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Image result for qpr  19/20 kit&quot;">
            <a:extLst>
              <a:ext uri="{FF2B5EF4-FFF2-40B4-BE49-F238E27FC236}">
                <a16:creationId xmlns:a16="http://schemas.microsoft.com/office/drawing/2014/main" id="{14AA4708-33C2-407E-A489-E797F7D2B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062" y="1895507"/>
            <a:ext cx="3328989" cy="332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Image result for hull19/20 kit&quot;">
            <a:extLst>
              <a:ext uri="{FF2B5EF4-FFF2-40B4-BE49-F238E27FC236}">
                <a16:creationId xmlns:a16="http://schemas.microsoft.com/office/drawing/2014/main" id="{3F2592F6-1218-415B-8B16-5A2B5CEBC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5106" y="3583815"/>
            <a:ext cx="3988694" cy="2992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Image result for birmingham 19/20 kit&quot;">
            <a:extLst>
              <a:ext uri="{FF2B5EF4-FFF2-40B4-BE49-F238E27FC236}">
                <a16:creationId xmlns:a16="http://schemas.microsoft.com/office/drawing/2014/main" id="{8989BBB3-2F49-4314-9E7F-3F91F21A2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861" y="2277660"/>
            <a:ext cx="3988694" cy="288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Image result for derby 19/20 kit">
            <a:extLst>
              <a:ext uri="{FF2B5EF4-FFF2-40B4-BE49-F238E27FC236}">
                <a16:creationId xmlns:a16="http://schemas.microsoft.com/office/drawing/2014/main" id="{1788F040-BE33-48A0-86B6-732EE00B3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19" y="2492771"/>
            <a:ext cx="5695222" cy="2966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Image result for blackburn rovers 19/20 kit">
            <a:extLst>
              <a:ext uri="{FF2B5EF4-FFF2-40B4-BE49-F238E27FC236}">
                <a16:creationId xmlns:a16="http://schemas.microsoft.com/office/drawing/2014/main" id="{1A470CC8-1B8D-40E5-8B14-08BE1B0DE8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691" y="3487325"/>
            <a:ext cx="4827588" cy="3212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Image result for middlesbrough 19/20 kit">
            <a:extLst>
              <a:ext uri="{FF2B5EF4-FFF2-40B4-BE49-F238E27FC236}">
                <a16:creationId xmlns:a16="http://schemas.microsoft.com/office/drawing/2014/main" id="{33E6DED0-5FEA-4B24-A88E-D3EEF173E7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5264" y="3365057"/>
            <a:ext cx="5199350" cy="291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2" name="Picture 24" descr="Image result for stoke 19/20 kit">
            <a:extLst>
              <a:ext uri="{FF2B5EF4-FFF2-40B4-BE49-F238E27FC236}">
                <a16:creationId xmlns:a16="http://schemas.microsoft.com/office/drawing/2014/main" id="{BD09B297-08A2-4819-AA6D-C10662A2D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737" y="2662238"/>
            <a:ext cx="6240688" cy="319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7950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D05CC47-ECB1-4FD4-8481-753B7352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b="1" dirty="0"/>
              <a:t>Aims</a:t>
            </a:r>
          </a:p>
        </p:txBody>
      </p:sp>
      <p:pic>
        <p:nvPicPr>
          <p:cNvPr id="3" name="Content Placeholder 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F17EC65A-E96C-42D6-B03D-05818E0909C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74" y="1690688"/>
            <a:ext cx="3058651" cy="4351338"/>
          </a:xfrm>
        </p:spPr>
      </p:pic>
      <p:pic>
        <p:nvPicPr>
          <p:cNvPr id="5" name="Content Placeholder 4" descr="A picture containing man, outdoor, text&#10;&#10;Description automatically generated">
            <a:extLst>
              <a:ext uri="{FF2B5EF4-FFF2-40B4-BE49-F238E27FC236}">
                <a16:creationId xmlns:a16="http://schemas.microsoft.com/office/drawing/2014/main" id="{B3F000C7-64F9-45AB-9ACD-F9792BD12D4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982" y="1690688"/>
            <a:ext cx="2997380" cy="4351338"/>
          </a:xfrm>
        </p:spPr>
      </p:pic>
      <p:pic>
        <p:nvPicPr>
          <p:cNvPr id="12" name="Picture 11" descr="A person and text&#10;&#10;Description automatically generated">
            <a:extLst>
              <a:ext uri="{FF2B5EF4-FFF2-40B4-BE49-F238E27FC236}">
                <a16:creationId xmlns:a16="http://schemas.microsoft.com/office/drawing/2014/main" id="{3BC13076-B4B6-40ED-9CB6-ED9E2BFD64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623" y="1690688"/>
            <a:ext cx="291617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8985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26AE92009F4F4C83A71780B1FF7FB5" ma:contentTypeVersion="11" ma:contentTypeDescription="Create a new document." ma:contentTypeScope="" ma:versionID="b4c3266b3c5cd56a21994eeba5eeb586">
  <xsd:schema xmlns:xsd="http://www.w3.org/2001/XMLSchema" xmlns:xs="http://www.w3.org/2001/XMLSchema" xmlns:p="http://schemas.microsoft.com/office/2006/metadata/properties" xmlns:ns3="25c47017-d4d9-4608-9ed4-263b3ba4ddb5" xmlns:ns4="24144a08-7703-4a00-bda4-446622bb3121" targetNamespace="http://schemas.microsoft.com/office/2006/metadata/properties" ma:root="true" ma:fieldsID="ea8273775c3181b622cea50ab20046b8" ns3:_="" ns4:_="">
    <xsd:import namespace="25c47017-d4d9-4608-9ed4-263b3ba4ddb5"/>
    <xsd:import namespace="24144a08-7703-4a00-bda4-446622bb3121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c47017-d4d9-4608-9ed4-263b3ba4dd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6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4144a08-7703-4a00-bda4-446622bb3121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5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FA9D699-8FFA-4AA0-B639-EA54F65CAF7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BC81C11-2991-4EDD-934F-2A3FE77067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c47017-d4d9-4608-9ed4-263b3ba4ddb5"/>
    <ds:schemaRef ds:uri="24144a08-7703-4a00-bda4-446622bb312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B5A665A-4E24-4621-BEAE-5DB49E3C3B07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25c47017-d4d9-4608-9ed4-263b3ba4ddb5"/>
    <ds:schemaRef ds:uri="http://purl.org/dc/elements/1.1/"/>
    <ds:schemaRef ds:uri="http://schemas.microsoft.com/office/2006/metadata/properties"/>
    <ds:schemaRef ds:uri="24144a08-7703-4a00-bda4-446622bb3121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1378</TotalTime>
  <Words>828</Words>
  <Application>Microsoft Office PowerPoint</Application>
  <PresentationFormat>Widescreen</PresentationFormat>
  <Paragraphs>148</Paragraphs>
  <Slides>22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Arial Unicode MS</vt:lpstr>
      <vt:lpstr>Calibri</vt:lpstr>
      <vt:lpstr>Calibri Light</vt:lpstr>
      <vt:lpstr>Office Theme</vt:lpstr>
      <vt:lpstr>Gambling exposure in football: An analysis of Premier League and Championship matchday programmes</vt:lpstr>
      <vt:lpstr> </vt:lpstr>
      <vt:lpstr>Presentation Structure </vt:lpstr>
      <vt:lpstr>SOME GAMBLING STATS</vt:lpstr>
      <vt:lpstr>COSTS OF GAMBLING</vt:lpstr>
      <vt:lpstr>The Premier League and Championship</vt:lpstr>
      <vt:lpstr>Football and Gambling – Premier League</vt:lpstr>
      <vt:lpstr>Football and Gambling – Championship </vt:lpstr>
      <vt:lpstr>Aims</vt:lpstr>
      <vt:lpstr>Aims</vt:lpstr>
      <vt:lpstr>Methods</vt:lpstr>
      <vt:lpstr>Methods - Adverts</vt:lpstr>
      <vt:lpstr>Methods – Incidental Exposure</vt:lpstr>
      <vt:lpstr>Methods</vt:lpstr>
      <vt:lpstr>Results – Adverts</vt:lpstr>
      <vt:lpstr>Results – Incidental Exposure (Proportion of pages)</vt:lpstr>
      <vt:lpstr>Results – Incidental Exposure (Absolute Counts) </vt:lpstr>
      <vt:lpstr>Results – Incidental Exposure  (Children Specific Sections) </vt:lpstr>
      <vt:lpstr>Implications</vt:lpstr>
      <vt:lpstr>Limitations</vt:lpstr>
      <vt:lpstr>Next steps</vt:lpstr>
      <vt:lpstr>Thanks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Sharman</dc:creator>
  <cp:lastModifiedBy>Stephen Sharman</cp:lastModifiedBy>
  <cp:revision>20</cp:revision>
  <dcterms:created xsi:type="dcterms:W3CDTF">2019-11-04T12:54:08Z</dcterms:created>
  <dcterms:modified xsi:type="dcterms:W3CDTF">2019-11-12T13:34:15Z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0x010100D926AE92009F4F4C83A71780B1FF7FB5</vt:lpwstr>
  </property>
</Properties>
</file>