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sldIdLst>
    <p:sldId id="257" r:id="rId4"/>
    <p:sldId id="302" r:id="rId5"/>
    <p:sldId id="260" r:id="rId6"/>
    <p:sldId id="307" r:id="rId7"/>
    <p:sldId id="263" r:id="rId8"/>
    <p:sldId id="300" r:id="rId9"/>
    <p:sldId id="301" r:id="rId10"/>
    <p:sldId id="293" r:id="rId11"/>
    <p:sldId id="294" r:id="rId12"/>
    <p:sldId id="298" r:id="rId13"/>
    <p:sldId id="295" r:id="rId14"/>
    <p:sldId id="306" r:id="rId15"/>
    <p:sldId id="271" r:id="rId16"/>
    <p:sldId id="276" r:id="rId17"/>
    <p:sldId id="303" r:id="rId18"/>
    <p:sldId id="283" r:id="rId19"/>
    <p:sldId id="305" r:id="rId20"/>
    <p:sldId id="299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803"/>
    <a:srgbClr val="585747"/>
    <a:srgbClr val="FF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0847" autoAdjust="0"/>
  </p:normalViewPr>
  <p:slideViewPr>
    <p:cSldViewPr>
      <p:cViewPr>
        <p:scale>
          <a:sx n="66" d="100"/>
          <a:sy n="66" d="100"/>
        </p:scale>
        <p:origin x="-16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86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US"/>
              <a:t>Witkiewitz et al (2001)</a:t>
            </a:r>
          </a:p>
        </c:rich>
      </c:tx>
      <c:layout>
        <c:manualLayout>
          <c:xMode val="edge"/>
          <c:yMode val="edge"/>
          <c:x val="0.25993743051867424"/>
          <c:y val="9.1037770669291362E-2"/>
        </c:manualLayout>
      </c:layout>
      <c:overlay val="0"/>
      <c:spPr>
        <a:noFill/>
        <a:ln w="206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973727422003291"/>
          <c:y val="0.23834196891191708"/>
          <c:w val="0.58893566989817225"/>
          <c:h val="0.58101837270341261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% abstinent</c:v>
                </c:pt>
              </c:strCache>
            </c:strRef>
          </c:tx>
          <c:spPr>
            <a:ln w="20620">
              <a:solidFill>
                <a:schemeClr val="tx1"/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Sheet1!$B$1:$H$1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71</c:v>
                </c:pt>
                <c:pt idx="1">
                  <c:v>61</c:v>
                </c:pt>
                <c:pt idx="2">
                  <c:v>58</c:v>
                </c:pt>
                <c:pt idx="3">
                  <c:v>55</c:v>
                </c:pt>
                <c:pt idx="4">
                  <c:v>42</c:v>
                </c:pt>
                <c:pt idx="5">
                  <c:v>32</c:v>
                </c:pt>
                <c:pt idx="6">
                  <c:v>19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97856"/>
        <c:axId val="33500160"/>
      </c:lineChart>
      <c:catAx>
        <c:axId val="3349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Months post-treatment</a:t>
                </a:r>
              </a:p>
            </c:rich>
          </c:tx>
          <c:layout>
            <c:manualLayout>
              <c:xMode val="edge"/>
              <c:yMode val="edge"/>
              <c:x val="0.37364257321849204"/>
              <c:y val="0.90749868766404262"/>
            </c:manualLayout>
          </c:layout>
          <c:overlay val="0"/>
          <c:spPr>
            <a:noFill/>
            <a:ln w="2062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7732">
            <a:noFill/>
          </a:ln>
        </c:spPr>
        <c:txPr>
          <a:bodyPr rot="0" vert="horz" anchor="t" anchorCtr="0"/>
          <a:lstStyle/>
          <a:p>
            <a:pPr>
              <a:defRPr sz="156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3350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00160"/>
        <c:scaling>
          <c:orientation val="minMax"/>
          <c:max val="100"/>
        </c:scaling>
        <c:delete val="0"/>
        <c:axPos val="l"/>
        <c:majorGridlines>
          <c:spPr>
            <a:ln w="257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Percent Abstinent</a:t>
                </a:r>
              </a:p>
            </c:rich>
          </c:tx>
          <c:layout>
            <c:manualLayout>
              <c:xMode val="edge"/>
              <c:yMode val="edge"/>
              <c:x val="8.2024465965037499E-2"/>
              <c:y val="0.22830308809055141"/>
            </c:manualLayout>
          </c:layout>
          <c:overlay val="0"/>
          <c:spPr>
            <a:noFill/>
            <a:ln w="2062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3" b="0" i="0" u="none" strike="noStrike" baseline="0">
                <a:solidFill>
                  <a:schemeClr val="tx1"/>
                </a:solidFill>
                <a:latin typeface="Arial Narrow" pitchFamily="34" charset="0"/>
                <a:ea typeface="Tahoma"/>
                <a:cs typeface="Tahoma"/>
              </a:defRPr>
            </a:pPr>
            <a:endParaRPr lang="en-US"/>
          </a:p>
        </c:txPr>
        <c:crossAx val="33497856"/>
        <c:crosses val="autoZero"/>
        <c:crossBetween val="between"/>
      </c:valAx>
      <c:spPr>
        <a:noFill/>
        <a:ln w="206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F518-EA47-4F9F-B2D5-BF9075CE7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DCF0-11A5-4B3F-87EA-8E19C978B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3933-8E2F-4C73-8882-56B7E67A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32E8-ABB4-4192-925A-8CF9C1FD5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B5016-7C9D-498F-B5DF-8016E9FDF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D4020-2634-44A1-9044-60103D68C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9A90F-32B5-4C91-828D-06FEA66FD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4625-0814-44DB-8FC3-0796C30C1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B0B73-4B2E-4BC8-8E02-83F35FC7D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FD7D-70F0-4997-8D07-339BFDBC2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4594B-D712-4C53-8723-1A1B218AA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39FE6C-4ABD-4500-8BEF-80E9C26E61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P-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8600" y="838200"/>
            <a:ext cx="8775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dirty="0">
                <a:solidFill>
                  <a:srgbClr val="940803"/>
                </a:solidFill>
                <a:latin typeface="Helvetica" pitchFamily="1" charset="0"/>
              </a:rPr>
              <a:t>	</a:t>
            </a:r>
            <a:r>
              <a:rPr lang="en-US" sz="3600" dirty="0" smtClean="0">
                <a:solidFill>
                  <a:srgbClr val="940803"/>
                </a:solidFill>
                <a:latin typeface="Helvetica" pitchFamily="1" charset="0"/>
              </a:rPr>
              <a:t>Improving Treatment Delivery Outcomes</a:t>
            </a:r>
            <a:endParaRPr lang="en-US" sz="3600" dirty="0">
              <a:solidFill>
                <a:schemeClr val="bg2"/>
              </a:solidFill>
              <a:latin typeface="45 Helvetica Light" pitchFamily="-87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89000" y="2260600"/>
            <a:ext cx="6502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Katie Witkiewitz</a:t>
            </a:r>
          </a:p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Associate Professor</a:t>
            </a:r>
          </a:p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Center on Alcoholism, Substance Abuse, and Addictions</a:t>
            </a:r>
          </a:p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Department of Psychology</a:t>
            </a:r>
          </a:p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University of New Mexico</a:t>
            </a:r>
          </a:p>
          <a:p>
            <a:r>
              <a:rPr lang="en-US" sz="2000" dirty="0" smtClean="0">
                <a:solidFill>
                  <a:srgbClr val="585747"/>
                </a:solidFill>
                <a:latin typeface="45 Helvetica Light" pitchFamily="-87" charset="0"/>
              </a:rPr>
              <a:t>katiew@unm.edu</a:t>
            </a:r>
            <a:endParaRPr lang="en-US" dirty="0">
              <a:solidFill>
                <a:srgbClr val="800000"/>
              </a:solidFill>
              <a:latin typeface="45 Helvetica Light" pitchFamily="-87" charset="0"/>
            </a:endParaRPr>
          </a:p>
        </p:txBody>
      </p:sp>
      <p:pic>
        <p:nvPicPr>
          <p:cNvPr id="11" name="Picture 8" descr="http://casaa.unm.edu/sites/all/themes/CASAA_80_Home_Red/images/header-obj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8382000" cy="118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Maximizing treatment outcomes via studies of mechanisms of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-204787" y="-20193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5943600"/>
            <a:ext cx="8226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indent="-4763"/>
            <a:r>
              <a:rPr lang="en-US" sz="1600" dirty="0" smtClean="0"/>
              <a:t>Witkiewitz et al (2012). </a:t>
            </a:r>
            <a:r>
              <a:rPr lang="en-US" sz="1600" i="1" dirty="0" smtClean="0"/>
              <a:t>J Consul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Psychol</a:t>
            </a:r>
            <a:r>
              <a:rPr lang="en-US" sz="1600" i="1" dirty="0" smtClean="0"/>
              <a:t>, 80,</a:t>
            </a:r>
            <a:r>
              <a:rPr lang="en-US" sz="1600" dirty="0" smtClean="0"/>
              <a:t> 440-449.</a:t>
            </a:r>
          </a:p>
          <a:p>
            <a:pPr marL="4763" lvl="1" indent="-4763"/>
            <a:r>
              <a:rPr lang="en-US" sz="1600" dirty="0" smtClean="0"/>
              <a:t>Data </a:t>
            </a:r>
            <a:r>
              <a:rPr lang="en-US" sz="1600" dirty="0"/>
              <a:t>from the COMBINE Study (n = 1383; COMBINE Study Research Group, 2003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752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 of change was supported in mediation analyses…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5494338" cy="366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Maximizing treatment outcomes via studies of mechanisms of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6273225"/>
            <a:ext cx="8226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indent="-4763"/>
            <a:r>
              <a:rPr lang="en-US" sz="1600" dirty="0" smtClean="0"/>
              <a:t>Witkiewitz et al (2012). </a:t>
            </a:r>
            <a:r>
              <a:rPr lang="en-US" sz="1600" i="1" dirty="0" smtClean="0"/>
              <a:t>J Consul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Psychol</a:t>
            </a:r>
            <a:r>
              <a:rPr lang="en-US" sz="1600" i="1" dirty="0" smtClean="0"/>
              <a:t>, 80,</a:t>
            </a:r>
            <a:r>
              <a:rPr lang="en-US" sz="1600" dirty="0" smtClean="0"/>
              <a:t> 440-449.</a:t>
            </a:r>
          </a:p>
          <a:p>
            <a:pPr marL="4763" lvl="1" indent="-4763"/>
            <a:r>
              <a:rPr lang="en-US" sz="1600" dirty="0" smtClean="0"/>
              <a:t>Data </a:t>
            </a:r>
            <a:r>
              <a:rPr lang="en-US" sz="1600" dirty="0"/>
              <a:t>from the COMBINE Study (n = 1383; COMBINE Study Research Group, 2003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67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Mechanism of change was further supported by dose-response relationships…</a:t>
            </a:r>
            <a:endParaRPr lang="en-US" sz="2800" dirty="0"/>
          </a:p>
        </p:txBody>
      </p:sp>
      <p:pic>
        <p:nvPicPr>
          <p:cNvPr id="39938" name="Picture 2" descr="C:\Users\katie.witkiewitz\Dropbox\COMBINE\COMPLETED PAPERS-ANALYSES\SELF EFFICACY\DREF SELFEFFICACY\FIGURES AND TABLES\Figure 3 Witkiewitz 2011-0547-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4495117" cy="3149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67000"/>
            <a:ext cx="4022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Maximizing treatment outcomes via studies of mechanisms of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167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Effect of drink refusal training was moderated by participation of supportive significant other (SSO)</a:t>
            </a:r>
            <a:endParaRPr lang="en-US" sz="2800" dirty="0"/>
          </a:p>
        </p:txBody>
      </p:sp>
      <p:pic>
        <p:nvPicPr>
          <p:cNvPr id="11" name="Picture 3" descr="FIg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4506748" cy="35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057400" y="6550223"/>
            <a:ext cx="4004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Hunter-Reel et al (2012). </a:t>
            </a:r>
            <a:r>
              <a:rPr lang="en-US" sz="1400" i="1" dirty="0" smtClean="0">
                <a:solidFill>
                  <a:schemeClr val="accent4"/>
                </a:solidFill>
              </a:rPr>
              <a:t>ACER, </a:t>
            </a:r>
            <a:r>
              <a:rPr lang="en-US" sz="1400" i="1" dirty="0" smtClean="0"/>
              <a:t>36,</a:t>
            </a:r>
            <a:r>
              <a:rPr lang="en-US" sz="1400" dirty="0" smtClean="0"/>
              <a:t> 1237-1243</a:t>
            </a:r>
            <a:r>
              <a:rPr lang="en-US" sz="1400" i="1" dirty="0" smtClean="0"/>
              <a:t>.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“New” approach to treatment…</a:t>
            </a:r>
            <a:b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Mindfulness-Based Relapse Prevention (MBRP)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1905000"/>
            <a:ext cx="864096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73050" lvl="0" indent="-2730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kern="0" dirty="0" smtClean="0">
                <a:latin typeface="+mn-lt"/>
                <a:cs typeface="Times New Roman" pitchFamily="18" charset="0"/>
              </a:rPr>
              <a:t>Mindfulness practices with relapse prevention skills training</a:t>
            </a:r>
          </a:p>
          <a:p>
            <a:pPr marL="730250" lvl="1" indent="-2730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Patterned after Mindfulness-Based Stress Reduction (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Kabat-Zinn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1990)</a:t>
            </a:r>
            <a:r>
              <a:rPr lang="en-US" sz="2200" kern="0" noProof="0" dirty="0" smtClean="0">
                <a:latin typeface="+mn-lt"/>
                <a:ea typeface="+mn-ea"/>
                <a:cs typeface="Times New Roman" pitchFamily="18" charset="0"/>
              </a:rPr>
              <a:t>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Mindfulness-Based Cognitive Therapy (Segal et al. 2002)</a:t>
            </a:r>
          </a:p>
          <a:p>
            <a:pPr marL="273050" marR="0" lvl="0" indent="-27305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lang="en-US" sz="2600" kern="0" dirty="0" smtClean="0">
                <a:latin typeface="+mn-lt"/>
                <a:ea typeface="+mn-ea"/>
                <a:cs typeface="Times New Roman" pitchFamily="18" charset="0"/>
              </a:rPr>
              <a:t>Three randomized clinical trials, as compared to treatment as usual and active relapse prevention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73050" marR="0" lvl="0" indent="-27305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Format</a:t>
            </a:r>
          </a:p>
          <a:p>
            <a:pPr marL="673100" marR="0" lvl="1" indent="-27305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Aftercare or post-detoxification/stabilization</a:t>
            </a:r>
          </a:p>
          <a:p>
            <a:pPr marL="673100" marR="0" lvl="1" indent="-27305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Group format, 8 weekly 2 hr. sessions </a:t>
            </a:r>
          </a:p>
          <a:p>
            <a:pPr marL="673100" marR="0" lvl="1" indent="-27305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Daily home practice</a:t>
            </a:r>
          </a:p>
        </p:txBody>
      </p:sp>
      <p:pic>
        <p:nvPicPr>
          <p:cNvPr id="12" name="Picture 12" descr="JT_inquir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0563" t="29761" r="10286" b="960"/>
          <a:stretch>
            <a:fillRect/>
          </a:stretch>
        </p:blipFill>
        <p:spPr bwMode="auto">
          <a:xfrm>
            <a:off x="6477000" y="3886200"/>
            <a:ext cx="2479442" cy="235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3" name="Rectangle 12"/>
          <p:cNvSpPr/>
          <p:nvPr/>
        </p:nvSpPr>
        <p:spPr>
          <a:xfrm>
            <a:off x="609600" y="6324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  <a:cs typeface="Times New Roman" pitchFamily="18" charset="0"/>
              </a:rPr>
              <a:t>Bowen, Chawla &amp; Marlatt (2010);  Witkiewitz, Marlatt &amp; Walker (2005)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Novel treatment approaches…</a:t>
            </a:r>
            <a:b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Mindfulness-Based Relapse Prevention (MBRP)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1676400"/>
            <a:ext cx="87630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 MBRP </a:t>
            </a:r>
            <a:r>
              <a:rPr lang="en-US" sz="1800" dirty="0"/>
              <a:t>vs. </a:t>
            </a:r>
            <a:r>
              <a:rPr lang="en-US" sz="1800" dirty="0" smtClean="0"/>
              <a:t>Relapse Prevention </a:t>
            </a:r>
            <a:r>
              <a:rPr lang="en-US" sz="1800" dirty="0"/>
              <a:t>vs. treatment as usual </a:t>
            </a:r>
            <a:r>
              <a:rPr lang="en-US" sz="1800" dirty="0" smtClean="0"/>
              <a:t>(TAU)</a:t>
            </a:r>
            <a:endParaRPr lang="en-US" sz="1800" dirty="0"/>
          </a:p>
          <a:p>
            <a:pPr lvl="1" indent="-176213">
              <a:buFont typeface="Arial" pitchFamily="34" charset="0"/>
              <a:buChar char="•"/>
              <a:defRPr/>
            </a:pPr>
            <a:r>
              <a:rPr lang="en-US" sz="1800" dirty="0"/>
              <a:t>N = 286, from community service </a:t>
            </a:r>
            <a:r>
              <a:rPr lang="en-US" sz="1800" dirty="0" smtClean="0"/>
              <a:t>agency after completing initial treatment</a:t>
            </a:r>
          </a:p>
          <a:p>
            <a:pPr lvl="2" indent="-176213">
              <a:buFont typeface="Arial" pitchFamily="34" charset="0"/>
              <a:buChar char="•"/>
              <a:defRPr/>
            </a:pPr>
            <a:r>
              <a:rPr lang="en-US" sz="1800" dirty="0" smtClean="0"/>
              <a:t>72</a:t>
            </a:r>
            <a:r>
              <a:rPr lang="en-US" sz="1800" dirty="0"/>
              <a:t>% male, average age = </a:t>
            </a:r>
            <a:r>
              <a:rPr lang="en-US" sz="1800" dirty="0" smtClean="0"/>
              <a:t>40</a:t>
            </a:r>
          </a:p>
          <a:p>
            <a:pPr lvl="2" indent="-176213">
              <a:buFont typeface="Arial" pitchFamily="34" charset="0"/>
              <a:buChar char="•"/>
              <a:defRPr/>
            </a:pPr>
            <a:r>
              <a:rPr lang="en-US" sz="1800" dirty="0" smtClean="0"/>
              <a:t>51</a:t>
            </a:r>
            <a:r>
              <a:rPr lang="en-US" sz="1800" dirty="0"/>
              <a:t>% white, 22% African </a:t>
            </a:r>
            <a:r>
              <a:rPr lang="en-US" sz="1800" dirty="0" smtClean="0"/>
              <a:t>American, </a:t>
            </a:r>
            <a:r>
              <a:rPr lang="en-US" sz="1800" dirty="0"/>
              <a:t>7% Native American, 8% </a:t>
            </a:r>
            <a:r>
              <a:rPr lang="en-US" sz="1800" dirty="0" smtClean="0"/>
              <a:t>Hispanic</a:t>
            </a:r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133600" y="6550223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Bowen et al. (accepted). </a:t>
            </a:r>
            <a:r>
              <a:rPr lang="en-US" sz="1400" i="1" dirty="0" smtClean="0"/>
              <a:t>JAMA Psychiatry</a:t>
            </a:r>
            <a:endParaRPr lang="en-US" sz="1400" dirty="0"/>
          </a:p>
        </p:txBody>
      </p:sp>
      <p:pic>
        <p:nvPicPr>
          <p:cNvPr id="12" name="Picture 11" descr="Drug days repeated measur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895600"/>
            <a:ext cx="4419600" cy="3533451"/>
          </a:xfrm>
          <a:prstGeom prst="rect">
            <a:avLst/>
          </a:prstGeom>
        </p:spPr>
      </p:pic>
      <p:pic>
        <p:nvPicPr>
          <p:cNvPr id="10" name="Picture 9" descr="PHD repeated measur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95600"/>
            <a:ext cx="4343400" cy="355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Novel treatment approaches…</a:t>
            </a:r>
            <a:b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Mindfulness-Based Relapse Prevention (MBRP)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1676400"/>
            <a:ext cx="864096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dirty="0" smtClean="0"/>
              <a:t> MBRP </a:t>
            </a:r>
            <a:r>
              <a:rPr lang="en-US" sz="2200" dirty="0"/>
              <a:t>vs. </a:t>
            </a:r>
            <a:r>
              <a:rPr lang="en-US" sz="2200" dirty="0" smtClean="0"/>
              <a:t>RP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 N=105</a:t>
            </a:r>
            <a:r>
              <a:rPr lang="en-US" sz="2000" dirty="0"/>
              <a:t>, from residential addiction treatment program for female criminal </a:t>
            </a:r>
            <a:r>
              <a:rPr lang="en-US" sz="2000" dirty="0" smtClean="0"/>
              <a:t>offenders; 100% female, average </a:t>
            </a:r>
            <a:r>
              <a:rPr lang="en-US" sz="2000" dirty="0"/>
              <a:t>age = </a:t>
            </a:r>
            <a:r>
              <a:rPr lang="en-US" sz="2000" dirty="0" smtClean="0"/>
              <a:t>33</a:t>
            </a:r>
            <a:endParaRPr lang="en-US" sz="2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1900" dirty="0" smtClean="0"/>
              <a:t> 64% </a:t>
            </a:r>
            <a:r>
              <a:rPr lang="en-US" sz="1900" dirty="0"/>
              <a:t>white, </a:t>
            </a:r>
            <a:r>
              <a:rPr lang="en-US" sz="1900" dirty="0" smtClean="0"/>
              <a:t>17% </a:t>
            </a:r>
            <a:r>
              <a:rPr lang="en-US" sz="1900" dirty="0"/>
              <a:t>African </a:t>
            </a:r>
            <a:r>
              <a:rPr lang="en-US" sz="1900" dirty="0" smtClean="0"/>
              <a:t>American, 13% </a:t>
            </a:r>
            <a:r>
              <a:rPr lang="en-US" sz="1900" dirty="0"/>
              <a:t>Native American, </a:t>
            </a:r>
            <a:r>
              <a:rPr lang="en-US" sz="1900" dirty="0" smtClean="0"/>
              <a:t>2% Hispanic</a:t>
            </a:r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590800" y="6550223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Witkiewitz et al. (in press). </a:t>
            </a:r>
            <a:r>
              <a:rPr lang="en-US" sz="1400" i="1" dirty="0" smtClean="0"/>
              <a:t>Substance Use &amp; Misuse</a:t>
            </a:r>
            <a:endParaRPr lang="en-US" sz="1400" dirty="0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794" y="3124200"/>
            <a:ext cx="5334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 rot="16200000">
            <a:off x="85900" y="4573055"/>
            <a:ext cx="316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Standardized scores</a:t>
            </a:r>
            <a:endParaRPr lang="en-US" sz="1600" dirty="0"/>
          </a:p>
        </p:txBody>
      </p:sp>
      <p:sp>
        <p:nvSpPr>
          <p:cNvPr id="3" name="Double Brace 2"/>
          <p:cNvSpPr/>
          <p:nvPr/>
        </p:nvSpPr>
        <p:spPr bwMode="auto">
          <a:xfrm>
            <a:off x="4972050" y="3295650"/>
            <a:ext cx="944562" cy="386556"/>
          </a:xfrm>
          <a:prstGeom prst="bracePair">
            <a:avLst>
              <a:gd name="adj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RP</a:t>
            </a:r>
          </a:p>
        </p:txBody>
      </p:sp>
      <p:sp>
        <p:nvSpPr>
          <p:cNvPr id="15" name="Double Brace 14"/>
          <p:cNvSpPr/>
          <p:nvPr/>
        </p:nvSpPr>
        <p:spPr bwMode="auto">
          <a:xfrm>
            <a:off x="4838700" y="5745163"/>
            <a:ext cx="1211262" cy="386556"/>
          </a:xfrm>
          <a:prstGeom prst="bracePair">
            <a:avLst>
              <a:gd name="adj" fmla="val 25000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MBRP</a:t>
            </a:r>
          </a:p>
        </p:txBody>
      </p:sp>
    </p:spTree>
    <p:extLst>
      <p:ext uri="{BB962C8B-B14F-4D97-AF65-F5344CB8AC3E}">
        <p14:creationId xmlns:p14="http://schemas.microsoft.com/office/powerpoint/2010/main" val="31639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Future Directions…toward a personalized medicine approach to treatment of AUD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1981200"/>
            <a:ext cx="853439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data analysis </a:t>
            </a:r>
            <a:r>
              <a:rPr lang="en-US" dirty="0"/>
              <a:t>of </a:t>
            </a:r>
            <a:r>
              <a:rPr lang="en-US" dirty="0" smtClean="0"/>
              <a:t>alcohol treatment studies</a:t>
            </a:r>
            <a:r>
              <a:rPr lang="en-US" sz="2000" dirty="0" smtClean="0"/>
              <a:t>: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- Data from four studies with one-year follow-ups:</a:t>
            </a:r>
          </a:p>
          <a:p>
            <a:pPr marL="46513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 Project MATCH (n=1726)</a:t>
            </a:r>
          </a:p>
          <a:p>
            <a:pPr marL="46513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 COMBINE (n=1383)</a:t>
            </a:r>
          </a:p>
          <a:p>
            <a:pPr marL="46513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 Relapse </a:t>
            </a:r>
            <a:r>
              <a:rPr lang="en-US" sz="2200" dirty="0"/>
              <a:t>Replication and Extension </a:t>
            </a:r>
            <a:r>
              <a:rPr lang="en-US" sz="2200" dirty="0" smtClean="0"/>
              <a:t>Project (n=563)</a:t>
            </a:r>
          </a:p>
          <a:p>
            <a:pPr marL="46513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 UKATT (n=742)</a:t>
            </a:r>
            <a:endParaRPr lang="en-US" sz="2200" dirty="0"/>
          </a:p>
          <a:p>
            <a:pPr marL="0" lvl="1">
              <a:lnSpc>
                <a:spcPct val="150000"/>
              </a:lnSpc>
              <a:buFontTx/>
              <a:buChar char="-"/>
              <a:tabLst>
                <a:tab pos="231775" algn="l"/>
              </a:tabLst>
            </a:pPr>
            <a:r>
              <a:rPr lang="en-US" sz="2200" dirty="0"/>
              <a:t> Combined n = </a:t>
            </a:r>
            <a:r>
              <a:rPr lang="en-US" sz="2200" dirty="0" smtClean="0"/>
              <a:t>4,414</a:t>
            </a:r>
            <a:endParaRPr lang="en-US" sz="2200" dirty="0"/>
          </a:p>
          <a:p>
            <a:pPr marL="0" lvl="1">
              <a:lnSpc>
                <a:spcPct val="150000"/>
              </a:lnSpc>
              <a:buFontTx/>
              <a:buChar char="-"/>
              <a:tabLst>
                <a:tab pos="231775" algn="l"/>
              </a:tabLst>
            </a:pPr>
            <a:r>
              <a:rPr lang="en-US" sz="2200" dirty="0" smtClean="0"/>
              <a:t> Examine </a:t>
            </a:r>
            <a:r>
              <a:rPr lang="en-US" sz="2200" dirty="0"/>
              <a:t>drinking outcomes </a:t>
            </a:r>
            <a:r>
              <a:rPr lang="en-US" sz="2200" dirty="0" smtClean="0"/>
              <a:t>using </a:t>
            </a:r>
            <a:r>
              <a:rPr lang="en-US" sz="2200" dirty="0"/>
              <a:t>person centered </a:t>
            </a:r>
            <a:r>
              <a:rPr lang="en-US" sz="2200" dirty="0" smtClean="0"/>
              <a:t>analyses</a:t>
            </a:r>
          </a:p>
          <a:p>
            <a:pPr marL="457200" indent="-457200"/>
            <a:endParaRPr lang="en-US" sz="2200" dirty="0" smtClean="0"/>
          </a:p>
          <a:p>
            <a:pPr lvl="1">
              <a:buFontTx/>
              <a:buChar char="-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2260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Future Directions…toward a personalized medicine approach to treatment of AUD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1676401"/>
            <a:ext cx="876299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Research Questions…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 1. </a:t>
            </a:r>
            <a:r>
              <a:rPr lang="en-US" dirty="0" smtClean="0"/>
              <a:t>Tests of moderation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smtClean="0"/>
              <a:t>What individual characteristics predict outcomes?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 Are certain treatments more or less effective for certain individuals?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2.  Tests of mediation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 Why do changes in drinking occur?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 What factors during treatment change the course of drinking?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3.  Tests of moderated mediation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Why do changes in drinking occur for some people, but not others?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 Are there interactions between individual characteristics and time-varying factors in predicting ultimate treatment outcomes?</a:t>
            </a:r>
          </a:p>
          <a:p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 smtClean="0"/>
          </a:p>
          <a:p>
            <a:pPr lvl="1">
              <a:buFontTx/>
              <a:buChar char="-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2260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Future Directions…toward a personalized medicine approach to treatment of AUD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-23645" y="2984782"/>
            <a:ext cx="2078523" cy="1955238"/>
            <a:chOff x="228602" y="2539388"/>
            <a:chExt cx="2277590" cy="2597874"/>
          </a:xfrm>
          <a:solidFill>
            <a:schemeClr val="bg1"/>
          </a:solidFill>
        </p:grpSpPr>
        <p:sp>
          <p:nvSpPr>
            <p:cNvPr id="12" name="Rounded Rectangle 11"/>
            <p:cNvSpPr/>
            <p:nvPr/>
          </p:nvSpPr>
          <p:spPr>
            <a:xfrm>
              <a:off x="228602" y="2539388"/>
              <a:ext cx="2277590" cy="259787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87397" y="2755906"/>
              <a:ext cx="2102985" cy="21609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3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Client presents at clinic (e.g., primary care office, alcohol treatment, mental health clinic)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3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Initial assessment of client characteristics and goals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3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How does the clinician address the client’s needs for alcohol treatment?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2338555" y="2781301"/>
            <a:ext cx="2438400" cy="2362200"/>
            <a:chOff x="228603" y="2819400"/>
            <a:chExt cx="2007367" cy="2156284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228603" y="2819400"/>
              <a:ext cx="2007367" cy="21562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7397" y="2878195"/>
              <a:ext cx="1922406" cy="20386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Recommendations using data-informed probabilities of drinking outcome: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Inform client of probabilities for different outcomes based on: </a:t>
              </a:r>
            </a:p>
            <a:p>
              <a:pPr marL="228600" lvl="1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Abstinence vs. moderation goal</a:t>
              </a:r>
            </a:p>
            <a:p>
              <a:pPr lvl="0" indent="231775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Amount of treatment</a:t>
              </a:r>
            </a:p>
            <a:p>
              <a:pPr lvl="0" indent="231775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Strengths/ vulnerabilities</a:t>
              </a:r>
            </a:p>
            <a:p>
              <a:pPr lvl="0" indent="231775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</a:t>
              </a: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Environmental factors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Locate specialty treatment and support group geared toward client needs</a:t>
              </a:r>
            </a:p>
          </p:txBody>
        </p:sp>
      </p:grp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2054878" y="3962401"/>
            <a:ext cx="2836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7"/>
          <p:cNvGrpSpPr/>
          <p:nvPr/>
        </p:nvGrpSpPr>
        <p:grpSpPr>
          <a:xfrm>
            <a:off x="4929355" y="3226708"/>
            <a:ext cx="1083897" cy="541948"/>
            <a:chOff x="4186986" y="905437"/>
            <a:chExt cx="1083897" cy="541948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4186986" y="905437"/>
              <a:ext cx="1083897" cy="5419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4202859" y="921310"/>
              <a:ext cx="1052151" cy="510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Lapses during treatment</a:t>
              </a:r>
              <a:endParaRPr lang="en-US" sz="1200" kern="12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4929355" y="4445908"/>
            <a:ext cx="1083897" cy="541948"/>
            <a:chOff x="4186986" y="2731801"/>
            <a:chExt cx="1083897" cy="541948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4186986" y="2731801"/>
              <a:ext cx="1083897" cy="5419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4202859" y="2747674"/>
              <a:ext cx="1052151" cy="510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Abstinent throughout treatment</a:t>
              </a:r>
              <a:endParaRPr lang="en-US" sz="1200" kern="12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Arrow Connector 23"/>
          <p:cNvCxnSpPr>
            <a:stCxn id="15" idx="3"/>
            <a:endCxn id="20" idx="1"/>
          </p:cNvCxnSpPr>
          <p:nvPr/>
        </p:nvCxnSpPr>
        <p:spPr>
          <a:xfrm flipV="1">
            <a:off x="4776955" y="3497682"/>
            <a:ext cx="168273" cy="464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  <a:endCxn id="23" idx="1"/>
          </p:cNvCxnSpPr>
          <p:nvPr/>
        </p:nvCxnSpPr>
        <p:spPr>
          <a:xfrm>
            <a:off x="4776955" y="3962401"/>
            <a:ext cx="168273" cy="7544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8" idx="1"/>
          </p:cNvCxnSpPr>
          <p:nvPr/>
        </p:nvCxnSpPr>
        <p:spPr>
          <a:xfrm>
            <a:off x="5997379" y="3497682"/>
            <a:ext cx="227369" cy="502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3"/>
          <p:cNvGrpSpPr/>
          <p:nvPr/>
        </p:nvGrpSpPr>
        <p:grpSpPr>
          <a:xfrm>
            <a:off x="6224748" y="2857501"/>
            <a:ext cx="2895604" cy="2286000"/>
            <a:chOff x="4186986" y="905437"/>
            <a:chExt cx="1083897" cy="541948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4186986" y="905437"/>
              <a:ext cx="1083897" cy="5419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4202858" y="921310"/>
              <a:ext cx="1052151" cy="5102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Inform client of probabilities for different long term outcomes </a:t>
              </a:r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based on: </a:t>
              </a:r>
            </a:p>
            <a:p>
              <a:pPr marL="228600" lvl="1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Current drinking</a:t>
              </a:r>
            </a:p>
            <a:p>
              <a:pPr marL="228600" lvl="1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Continued treatment options</a:t>
              </a:r>
            </a:p>
            <a:p>
              <a:pPr lvl="0" indent="23177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Personal strengths/ vulnerabilities</a:t>
              </a:r>
            </a:p>
            <a:p>
              <a:pPr lvl="0" indent="231775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- Environmental factors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Coordinate care based on recommendations for altering negative trajectory (if lapsed) and for maintaining successful trajectory (if abstinent)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Discuss options for continuing care</a:t>
              </a:r>
            </a:p>
          </p:txBody>
        </p:sp>
      </p:grpSp>
      <p:cxnSp>
        <p:nvCxnSpPr>
          <p:cNvPr id="30" name="Straight Arrow Connector 29"/>
          <p:cNvCxnSpPr>
            <a:stCxn id="23" idx="3"/>
            <a:endCxn id="28" idx="1"/>
          </p:cNvCxnSpPr>
          <p:nvPr/>
        </p:nvCxnSpPr>
        <p:spPr>
          <a:xfrm flipV="1">
            <a:off x="5997379" y="4000501"/>
            <a:ext cx="227369" cy="7163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205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Ultimately inform treatment delivery and decision making…</a:t>
            </a:r>
          </a:p>
        </p:txBody>
      </p:sp>
    </p:spTree>
    <p:extLst>
      <p:ext uri="{BB962C8B-B14F-4D97-AF65-F5344CB8AC3E}">
        <p14:creationId xmlns:p14="http://schemas.microsoft.com/office/powerpoint/2010/main" val="38146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8600" y="0"/>
            <a:ext cx="8610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000" dirty="0">
                <a:solidFill>
                  <a:srgbClr val="940803"/>
                </a:solidFill>
                <a:latin typeface="Helvetica" pitchFamily="1" charset="0"/>
              </a:rPr>
              <a:t>	</a:t>
            </a:r>
            <a:r>
              <a:rPr lang="en-US" sz="4000" dirty="0" smtClean="0">
                <a:solidFill>
                  <a:srgbClr val="940803"/>
                </a:solidFill>
                <a:latin typeface="Helvetica" pitchFamily="1" charset="0"/>
              </a:rPr>
              <a:t>Thank you and questions?</a:t>
            </a:r>
            <a:endParaRPr lang="en-US" sz="4000" dirty="0">
              <a:solidFill>
                <a:schemeClr val="bg2"/>
              </a:solidFill>
              <a:latin typeface="45 Helvetica Light" pitchFamily="-87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97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r"/>
            <a:r>
              <a:rPr lang="en-US" sz="3000" b="1" dirty="0" smtClean="0">
                <a:solidFill>
                  <a:schemeClr val="tx1"/>
                </a:solidFill>
                <a:latin typeface="Helvetica" pitchFamily="1" charset="0"/>
              </a:rPr>
              <a:t>Overview: </a:t>
            </a:r>
            <a:r>
              <a:rPr lang="en-US" sz="3000" dirty="0" smtClean="0">
                <a:solidFill>
                  <a:schemeClr val="tx1"/>
                </a:solidFill>
                <a:latin typeface="Helvetica" pitchFamily="1" charset="0"/>
              </a:rPr>
              <a:t>Recent Research and Future Directions for Improving Addiction Treatment Outcomes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600" y="1502688"/>
            <a:ext cx="8001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Tremendous need for effective addiction treatment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Seeing the forest for the trees…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 Treatment matching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 Mechanisms of change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lvl="1"/>
            <a:endParaRPr lang="en-US" sz="1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New approaches to treatment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  Mindfulness-based interventions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  Future directions-personalized medicine</a:t>
            </a:r>
            <a:endParaRPr lang="en-US" dirty="0">
              <a:latin typeface="+mn-lt"/>
            </a:endParaRPr>
          </a:p>
          <a:p>
            <a:pPr lvl="1">
              <a:buFont typeface="Courier New" pitchFamily="49" charset="0"/>
              <a:buChar char="o"/>
            </a:pPr>
            <a:endParaRPr lang="en-US" dirty="0">
              <a:latin typeface="+mn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At least 15.3 million people worldwide suffer from alcohol and drug use disorders.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gamapserver.who.int/mapLibrary/Files/Maps/Global_prevalence_aud_males_2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724400" cy="3041523"/>
          </a:xfrm>
          <a:prstGeom prst="rect">
            <a:avLst/>
          </a:prstGeom>
          <a:noFill/>
        </p:spPr>
      </p:pic>
      <p:pic>
        <p:nvPicPr>
          <p:cNvPr id="8" name="Picture 2" descr="http://gamapserver.who.int/mapLibrary/Files/Maps/Global_prevalence_dud_males_2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419600" cy="2962628"/>
          </a:xfrm>
          <a:prstGeom prst="rect">
            <a:avLst/>
          </a:prstGeom>
          <a:noFill/>
        </p:spPr>
      </p:pic>
      <p:pic>
        <p:nvPicPr>
          <p:cNvPr id="9" name="Picture 4" descr="http://gamapserver.who.int/mapLibrary/Files/Maps/Global_prevalence_aud_females_20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4648200" cy="3064788"/>
          </a:xfrm>
          <a:prstGeom prst="rect">
            <a:avLst/>
          </a:prstGeom>
          <a:noFill/>
        </p:spPr>
      </p:pic>
      <p:pic>
        <p:nvPicPr>
          <p:cNvPr id="10" name="Picture 2" descr="http://gamapserver.who.int/mapLibrary/Files/Maps/Global_prevalence_dud_females_2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91000"/>
            <a:ext cx="4419600" cy="311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There is a substantial unmet need for substance use disorder treatment.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611933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Substance Abuse and Mental Health Services Administration, </a:t>
            </a:r>
            <a:r>
              <a:rPr lang="en-US" sz="1200" i="1" dirty="0" smtClean="0"/>
              <a:t>Results from the 2010 National Survey on Drug Use and Health: Summary of National Findings</a:t>
            </a:r>
            <a:r>
              <a:rPr lang="en-US" sz="1200" dirty="0" smtClean="0"/>
              <a:t>, NSDUH Series H-41, HHS Publication No. (SMA) 11-4658. Rockville, MD: Substance Abuse and Mental Health Services Administration, 2011.</a:t>
            </a:r>
            <a:endParaRPr lang="en-US" sz="1200" dirty="0"/>
          </a:p>
        </p:txBody>
      </p:sp>
      <p:pic>
        <p:nvPicPr>
          <p:cNvPr id="21506" name="Picture 2" descr="http://pubs.niaaa.nih.gov/publications/arh283/images/chapter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486400" cy="397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Of those who receive treatment for a substance use disorder...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152400" y="1981200"/>
          <a:ext cx="3951972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Image Document" r:id="rId4" imgW="7719060" imgH="4328160" progId="">
                  <p:embed/>
                </p:oleObj>
              </mc:Choice>
              <mc:Fallback>
                <p:oleObj name="Image Document" r:id="rId4" imgW="7719060" imgH="43281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3951972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114800" y="2286000"/>
          <a:ext cx="476091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latin typeface="Helvetica" pitchFamily="1" charset="0"/>
              </a:rPr>
              <a:t>Of those who receive treatment for a substance use disorder…variability in outcomes after an initial lapse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 descr="PDA 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162800" cy="47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65194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schemeClr val="accent4"/>
                </a:solidFill>
              </a:rPr>
              <a:t>Witkiewitz &amp; Masyn (2008) </a:t>
            </a:r>
            <a:r>
              <a:rPr lang="en-US" sz="1600" i="1" dirty="0" err="1" smtClean="0">
                <a:solidFill>
                  <a:schemeClr val="accent4"/>
                </a:solidFill>
              </a:rPr>
              <a:t>Psychol</a:t>
            </a:r>
            <a:r>
              <a:rPr lang="en-US" sz="1600" i="1" dirty="0" smtClean="0">
                <a:solidFill>
                  <a:schemeClr val="accent4"/>
                </a:solidFill>
              </a:rPr>
              <a:t> Addictive Behaviors, </a:t>
            </a:r>
            <a:r>
              <a:rPr lang="en-GB" sz="1600" i="1" dirty="0" smtClean="0"/>
              <a:t>22, </a:t>
            </a:r>
            <a:r>
              <a:rPr lang="en-GB" sz="1600" dirty="0" smtClean="0"/>
              <a:t>157-167.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latin typeface="Helvetica" pitchFamily="1" charset="0"/>
              </a:rPr>
              <a:t>Variability in substance use behavior during and following treatment is clinically relevant.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 “Variable-centered” analyses (e.g., aggregate mean changes) can mask treatment effects and mechanisms of change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Project MATCH, 1 out of 16 primary matching hypotheses was supported in original treatment-by-time analyses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COMBINE study – few differences between treatments</a:t>
            </a:r>
          </a:p>
          <a:p>
            <a:pPr lvl="1">
              <a:buNone/>
            </a:pPr>
            <a:endParaRPr lang="en-US" sz="2200" dirty="0" smtClean="0"/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 “Person-centered” analyses allow modeling of individual variability in change over time</a:t>
            </a:r>
          </a:p>
          <a:p>
            <a:pPr marL="739775" lvl="1" indent="-274638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US" sz="2200" dirty="0" smtClean="0"/>
              <a:t>Re-analyses of Project MATCH with person-centered analyses provided support for matching hypotheses </a:t>
            </a:r>
          </a:p>
          <a:p>
            <a:pPr marL="739775" lvl="1" indent="-274638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US" sz="2200" kern="1200" dirty="0" smtClean="0"/>
              <a:t> Analyses of COMBINE data to examine mechanisms of change</a:t>
            </a:r>
          </a:p>
          <a:p>
            <a:pPr marL="400050" lvl="1" indent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Maximizing treatment outcomes via </a:t>
            </a:r>
            <a:b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patient - treatment matching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94125" y="332422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6764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lt"/>
                <a:ea typeface="+mn-ea"/>
              </a:rPr>
              <a:t>Project MATCH (</a:t>
            </a:r>
            <a:r>
              <a:rPr lang="en-US" i="1" dirty="0" smtClean="0">
                <a:latin typeface="+mn-lt"/>
                <a:ea typeface="+mn-ea"/>
              </a:rPr>
              <a:t>n </a:t>
            </a:r>
            <a:r>
              <a:rPr lang="en-US" dirty="0" smtClean="0">
                <a:latin typeface="+mn-lt"/>
                <a:ea typeface="+mn-ea"/>
              </a:rPr>
              <a:t>=1,726): </a:t>
            </a:r>
            <a:r>
              <a:rPr lang="en-US" sz="2000" dirty="0" smtClean="0">
                <a:latin typeface="+mn-lt"/>
                <a:ea typeface="+mn-ea"/>
              </a:rPr>
              <a:t>Cognitive Behavioral Treatment (CBT), Motivation Enhancement (MET), or Twelve Step Facilitation (TSF)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365557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indent="-4763" algn="just"/>
            <a:r>
              <a:rPr lang="en-US" sz="1400" dirty="0" smtClean="0"/>
              <a:t>Witkiewitz et al (2010). </a:t>
            </a:r>
            <a:r>
              <a:rPr lang="en-US" sz="1400" i="1" dirty="0" smtClean="0"/>
              <a:t>Addiction, 105, </a:t>
            </a:r>
            <a:r>
              <a:rPr lang="en-US" sz="1400" dirty="0" smtClean="0"/>
              <a:t>1403-1413.</a:t>
            </a:r>
            <a:endParaRPr lang="en-US" sz="12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3135317" cy="283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4419600" cy="29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2514600"/>
            <a:ext cx="4267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Matching hypothesis: individuals with low baseline motivation will have better outcomes if assigned to MET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514600"/>
            <a:ext cx="4495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Matching hypothesis: individuals with greater network support for drinking will have better outcomes if assigned to TSF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4800600" y="6400800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indent="-4763" algn="just"/>
            <a:r>
              <a:rPr lang="en-US" sz="1400" dirty="0" smtClean="0"/>
              <a:t>	Wu &amp; Witkiewitz (2008). </a:t>
            </a:r>
            <a:r>
              <a:rPr lang="en-US" sz="1400" i="1" dirty="0" smtClean="0"/>
              <a:t>JSAD, 69, </a:t>
            </a:r>
            <a:r>
              <a:rPr lang="en-US" sz="1400" dirty="0" smtClean="0"/>
              <a:t>21-29</a:t>
            </a:r>
          </a:p>
          <a:p>
            <a:pPr marL="4763" lvl="1" indent="-4763" algn="ctr"/>
            <a:r>
              <a:rPr lang="en-US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Helvetica" pitchFamily="1" charset="0"/>
              </a:rPr>
              <a:t>Maximizing treatment outcomes via studies of mechanisms of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6" name="AutoShape 18" descr="http://upload.wikimedia.org/wikipedia/commons/2/2c/HarmCausedByDrugsTable.svg"/>
          <p:cNvSpPr>
            <a:spLocks noChangeAspect="1" noChangeArrowheads="1"/>
          </p:cNvSpPr>
          <p:nvPr/>
        </p:nvSpPr>
        <p:spPr bwMode="auto">
          <a:xfrm>
            <a:off x="176213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64008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indent="-4763"/>
            <a:r>
              <a:rPr lang="en-US" sz="1200" dirty="0" smtClean="0"/>
              <a:t>Witkiewitz et al (2012). </a:t>
            </a:r>
            <a:r>
              <a:rPr lang="en-US" sz="1200" i="1" dirty="0" smtClean="0"/>
              <a:t>J Consul </a:t>
            </a:r>
            <a:r>
              <a:rPr lang="en-US" sz="1200" i="1" dirty="0" err="1" smtClean="0"/>
              <a:t>Clin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Psychol</a:t>
            </a:r>
            <a:r>
              <a:rPr lang="en-US" sz="1200" i="1" dirty="0" smtClean="0"/>
              <a:t>, 80,</a:t>
            </a:r>
            <a:r>
              <a:rPr lang="en-US" sz="1200" dirty="0" smtClean="0"/>
              <a:t> 440-449.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334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Changes in self-efficacy as mechanism of change following drink refusal skills training in the COMBINE study?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286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COMBINE Study </a:t>
            </a:r>
            <a:r>
              <a:rPr lang="en-US" sz="2000" dirty="0" smtClean="0"/>
              <a:t>- Combined Behavioral Intervention (</a:t>
            </a:r>
            <a:r>
              <a:rPr lang="en-US" sz="2000" i="1" dirty="0" smtClean="0"/>
              <a:t>n</a:t>
            </a:r>
            <a:r>
              <a:rPr lang="en-US" sz="2000" dirty="0" smtClean="0"/>
              <a:t> = 776)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 Drink refusal skills module:</a:t>
            </a:r>
          </a:p>
          <a:p>
            <a:pPr marL="238125"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assessment of social pressures</a:t>
            </a:r>
          </a:p>
          <a:p>
            <a:pPr marL="238125"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assessment of coping skills</a:t>
            </a:r>
          </a:p>
          <a:p>
            <a:pPr marL="238125"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/>
              <a:t>behavioral rehearsal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10" name="Picture 9" descr="pdd change by drink refusal grou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639" y="2667000"/>
            <a:ext cx="4534361" cy="266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7" grpId="0"/>
    </p:bldLst>
  </p:timing>
</p:sld>
</file>

<file path=ppt/theme/theme1.xml><?xml version="1.0" encoding="utf-8"?>
<a:theme xmlns:a="http://schemas.openxmlformats.org/drawingml/2006/main" name="TS01037895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00208E-AD74-4ADD-A089-74B05AE05B7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822F9FF-B3B1-4861-8249-681EAB78FD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TS010378955</Template>
  <TotalTime>1016</TotalTime>
  <Words>1107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TS010378955</vt:lpstr>
      <vt:lpstr>Image Document</vt:lpstr>
      <vt:lpstr>PowerPoint Presentation</vt:lpstr>
      <vt:lpstr>Overview: Recent Research and Future Directions for Improving Addiction Treatment Outcomes </vt:lpstr>
      <vt:lpstr>At least 15.3 million people worldwide suffer from alcohol and drug use disorders.</vt:lpstr>
      <vt:lpstr>There is a substantial unmet need for substance use disorder treatment.</vt:lpstr>
      <vt:lpstr>Of those who receive treatment for a substance use disorder...</vt:lpstr>
      <vt:lpstr>Of those who receive treatment for a substance use disorder…variability in outcomes after an initial lapse</vt:lpstr>
      <vt:lpstr>Variability in substance use behavior during and following treatment is clinically relevant.</vt:lpstr>
      <vt:lpstr>Maximizing treatment outcomes via  patient - treatment matching</vt:lpstr>
      <vt:lpstr>Maximizing treatment outcomes via studies of mechanisms of change</vt:lpstr>
      <vt:lpstr>Maximizing treatment outcomes via studies of mechanisms of change</vt:lpstr>
      <vt:lpstr>Maximizing treatment outcomes via studies of mechanisms of change</vt:lpstr>
      <vt:lpstr>Maximizing treatment outcomes via studies of mechanisms of change</vt:lpstr>
      <vt:lpstr>“New” approach to treatment… Mindfulness-Based Relapse Prevention (MBRP)</vt:lpstr>
      <vt:lpstr>Novel treatment approaches… Mindfulness-Based Relapse Prevention (MBRP)</vt:lpstr>
      <vt:lpstr>Novel treatment approaches… Mindfulness-Based Relapse Prevention (MBRP)</vt:lpstr>
      <vt:lpstr>Future Directions…toward a personalized medicine approach to treatment of AUD</vt:lpstr>
      <vt:lpstr>Future Directions…toward a personalized medicine approach to treatment of AUD</vt:lpstr>
      <vt:lpstr>Future Directions…toward a personalized medicine approach to treatment of AUD</vt:lpstr>
      <vt:lpstr>PowerPoint Presentation</vt:lpstr>
    </vt:vector>
  </TitlesOfParts>
  <Company>WSU Vancouver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quote or callout text here.</dc:title>
  <dc:creator>katie.witkiewitz</dc:creator>
  <cp:lastModifiedBy>Jean</cp:lastModifiedBy>
  <cp:revision>87</cp:revision>
  <dcterms:created xsi:type="dcterms:W3CDTF">2013-10-12T13:24:42Z</dcterms:created>
  <dcterms:modified xsi:type="dcterms:W3CDTF">2014-10-26T16:22:16Z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TC103789559990</vt:lpwstr>
  </property>
</Properties>
</file>