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theme/theme38.xml" ContentType="application/vnd.openxmlformats-officedocument.theme+xml"/>
  <Override PartName="/ppt/slideLayouts/slideLayout39.xml" ContentType="application/vnd.openxmlformats-officedocument.presentationml.slideLayout+xml"/>
  <Override PartName="/ppt/theme/theme39.xml" ContentType="application/vnd.openxmlformats-officedocument.theme+xml"/>
  <Override PartName="/ppt/slideLayouts/slideLayout40.xml" ContentType="application/vnd.openxmlformats-officedocument.presentationml.slideLayout+xml"/>
  <Override PartName="/ppt/theme/theme40.xml" ContentType="application/vnd.openxmlformats-officedocument.theme+xml"/>
  <Override PartName="/ppt/slideLayouts/slideLayout41.xml" ContentType="application/vnd.openxmlformats-officedocument.presentationml.slideLayout+xml"/>
  <Override PartName="/ppt/theme/theme41.xml" ContentType="application/vnd.openxmlformats-officedocument.theme+xml"/>
  <Override PartName="/ppt/slideLayouts/slideLayout42.xml" ContentType="application/vnd.openxmlformats-officedocument.presentationml.slideLayout+xml"/>
  <Override PartName="/ppt/theme/theme42.xml" ContentType="application/vnd.openxmlformats-officedocument.theme+xml"/>
  <Override PartName="/ppt/slideLayouts/slideLayout43.xml" ContentType="application/vnd.openxmlformats-officedocument.presentationml.slideLayout+xml"/>
  <Override PartName="/ppt/theme/theme43.xml" ContentType="application/vnd.openxmlformats-officedocument.theme+xml"/>
  <Override PartName="/ppt/slideLayouts/slideLayout44.xml" ContentType="application/vnd.openxmlformats-officedocument.presentationml.slideLayout+xml"/>
  <Override PartName="/ppt/theme/theme44.xml" ContentType="application/vnd.openxmlformats-officedocument.theme+xml"/>
  <Override PartName="/ppt/slideLayouts/slideLayout45.xml" ContentType="application/vnd.openxmlformats-officedocument.presentationml.slideLayout+xml"/>
  <Override PartName="/ppt/theme/theme45.xml" ContentType="application/vnd.openxmlformats-officedocument.theme+xml"/>
  <Override PartName="/ppt/slideLayouts/slideLayout46.xml" ContentType="application/vnd.openxmlformats-officedocument.presentationml.slideLayout+xml"/>
  <Override PartName="/ppt/theme/theme46.xml" ContentType="application/vnd.openxmlformats-officedocument.theme+xml"/>
  <Override PartName="/ppt/slideLayouts/slideLayout47.xml" ContentType="application/vnd.openxmlformats-officedocument.presentationml.slideLayout+xml"/>
  <Override PartName="/ppt/theme/theme47.xml" ContentType="application/vnd.openxmlformats-officedocument.theme+xml"/>
  <Override PartName="/ppt/slideLayouts/slideLayout48.xml" ContentType="application/vnd.openxmlformats-officedocument.presentationml.slideLayout+xml"/>
  <Override PartName="/ppt/theme/theme48.xml" ContentType="application/vnd.openxmlformats-officedocument.theme+xml"/>
  <Override PartName="/ppt/slideLayouts/slideLayout49.xml" ContentType="application/vnd.openxmlformats-officedocument.presentationml.slideLayout+xml"/>
  <Override PartName="/ppt/theme/theme49.xml" ContentType="application/vnd.openxmlformats-officedocument.theme+xml"/>
  <Override PartName="/ppt/slideLayouts/slideLayout50.xml" ContentType="application/vnd.openxmlformats-officedocument.presentationml.slideLayout+xml"/>
  <Override PartName="/ppt/theme/theme50.xml" ContentType="application/vnd.openxmlformats-officedocument.theme+xml"/>
  <Override PartName="/ppt/slideLayouts/slideLayout51.xml" ContentType="application/vnd.openxmlformats-officedocument.presentationml.slideLayout+xml"/>
  <Override PartName="/ppt/theme/theme51.xml" ContentType="application/vnd.openxmlformats-officedocument.theme+xml"/>
  <Override PartName="/ppt/slideLayouts/slideLayout52.xml" ContentType="application/vnd.openxmlformats-officedocument.presentationml.slideLayout+xml"/>
  <Override PartName="/ppt/theme/theme52.xml" ContentType="application/vnd.openxmlformats-officedocument.theme+xml"/>
  <Override PartName="/ppt/slideLayouts/slideLayout53.xml" ContentType="application/vnd.openxmlformats-officedocument.presentationml.slideLayout+xml"/>
  <Override PartName="/ppt/theme/theme53.xml" ContentType="application/vnd.openxmlformats-officedocument.theme+xml"/>
  <Override PartName="/ppt/slideLayouts/slideLayout54.xml" ContentType="application/vnd.openxmlformats-officedocument.presentationml.slideLayout+xml"/>
  <Override PartName="/ppt/theme/theme54.xml" ContentType="application/vnd.openxmlformats-officedocument.theme+xml"/>
  <Override PartName="/ppt/slideLayouts/slideLayout55.xml" ContentType="application/vnd.openxmlformats-officedocument.presentationml.slideLayout+xml"/>
  <Override PartName="/ppt/theme/theme55.xml" ContentType="application/vnd.openxmlformats-officedocument.theme+xml"/>
  <Override PartName="/ppt/slideLayouts/slideLayout56.xml" ContentType="application/vnd.openxmlformats-officedocument.presentationml.slideLayout+xml"/>
  <Override PartName="/ppt/theme/theme56.xml" ContentType="application/vnd.openxmlformats-officedocument.theme+xml"/>
  <Override PartName="/ppt/slideLayouts/slideLayout57.xml" ContentType="application/vnd.openxmlformats-officedocument.presentationml.slideLayout+xml"/>
  <Override PartName="/ppt/theme/theme57.xml" ContentType="application/vnd.openxmlformats-officedocument.theme+xml"/>
  <Override PartName="/ppt/slideLayouts/slideLayout58.xml" ContentType="application/vnd.openxmlformats-officedocument.presentationml.slideLayout+xml"/>
  <Override PartName="/ppt/theme/theme58.xml" ContentType="application/vnd.openxmlformats-officedocument.theme+xml"/>
  <Override PartName="/ppt/theme/theme5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6.xml" ContentType="application/vnd.openxmlformats-officedocument.drawingml.chart+xml"/>
  <Override PartName="/ppt/notesSlides/notesSlide1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8" r:id="rId1"/>
    <p:sldMasterId id="2147483930" r:id="rId2"/>
    <p:sldMasterId id="2147483932" r:id="rId3"/>
    <p:sldMasterId id="2147483934" r:id="rId4"/>
    <p:sldMasterId id="2147483936" r:id="rId5"/>
    <p:sldMasterId id="2147483938" r:id="rId6"/>
    <p:sldMasterId id="2147483940" r:id="rId7"/>
    <p:sldMasterId id="2147483942" r:id="rId8"/>
    <p:sldMasterId id="2147483944" r:id="rId9"/>
    <p:sldMasterId id="2147483946" r:id="rId10"/>
    <p:sldMasterId id="2147483948" r:id="rId11"/>
    <p:sldMasterId id="2147483950" r:id="rId12"/>
    <p:sldMasterId id="2147483952" r:id="rId13"/>
    <p:sldMasterId id="2147483954" r:id="rId14"/>
    <p:sldMasterId id="2147483956" r:id="rId15"/>
    <p:sldMasterId id="2147483958" r:id="rId16"/>
    <p:sldMasterId id="2147483960" r:id="rId17"/>
    <p:sldMasterId id="2147483962" r:id="rId18"/>
    <p:sldMasterId id="2147483964" r:id="rId19"/>
    <p:sldMasterId id="2147483966" r:id="rId20"/>
    <p:sldMasterId id="2147483968" r:id="rId21"/>
    <p:sldMasterId id="2147483970" r:id="rId22"/>
    <p:sldMasterId id="2147483972" r:id="rId23"/>
    <p:sldMasterId id="2147483974" r:id="rId24"/>
    <p:sldMasterId id="2147483976" r:id="rId25"/>
    <p:sldMasterId id="2147483978" r:id="rId26"/>
    <p:sldMasterId id="2147483980" r:id="rId27"/>
    <p:sldMasterId id="2147483982" r:id="rId28"/>
    <p:sldMasterId id="2147483984" r:id="rId29"/>
    <p:sldMasterId id="2147483986" r:id="rId30"/>
    <p:sldMasterId id="2147483988" r:id="rId31"/>
    <p:sldMasterId id="2147483990" r:id="rId32"/>
    <p:sldMasterId id="2147483992" r:id="rId33"/>
    <p:sldMasterId id="2147483994" r:id="rId34"/>
    <p:sldMasterId id="2147483996" r:id="rId35"/>
    <p:sldMasterId id="2147483998" r:id="rId36"/>
    <p:sldMasterId id="2147484000" r:id="rId37"/>
    <p:sldMasterId id="2147484002" r:id="rId38"/>
    <p:sldMasterId id="2147484004" r:id="rId39"/>
    <p:sldMasterId id="2147484006" r:id="rId40"/>
    <p:sldMasterId id="2147484008" r:id="rId41"/>
    <p:sldMasterId id="2147484010" r:id="rId42"/>
    <p:sldMasterId id="2147484012" r:id="rId43"/>
    <p:sldMasterId id="2147484014" r:id="rId44"/>
    <p:sldMasterId id="2147484016" r:id="rId45"/>
    <p:sldMasterId id="2147484018" r:id="rId46"/>
    <p:sldMasterId id="2147484020" r:id="rId47"/>
    <p:sldMasterId id="2147484022" r:id="rId48"/>
    <p:sldMasterId id="2147484024" r:id="rId49"/>
    <p:sldMasterId id="2147484026" r:id="rId50"/>
    <p:sldMasterId id="2147484028" r:id="rId51"/>
    <p:sldMasterId id="2147484030" r:id="rId52"/>
    <p:sldMasterId id="2147484032" r:id="rId53"/>
    <p:sldMasterId id="2147484034" r:id="rId54"/>
    <p:sldMasterId id="2147484036" r:id="rId55"/>
    <p:sldMasterId id="2147484038" r:id="rId56"/>
    <p:sldMasterId id="2147484040" r:id="rId57"/>
    <p:sldMasterId id="2147484042" r:id="rId58"/>
  </p:sldMasterIdLst>
  <p:notesMasterIdLst>
    <p:notesMasterId r:id="rId117"/>
  </p:notesMasterIdLst>
  <p:sldIdLst>
    <p:sldId id="415" r:id="rId59"/>
    <p:sldId id="416" r:id="rId60"/>
    <p:sldId id="417" r:id="rId61"/>
    <p:sldId id="418" r:id="rId62"/>
    <p:sldId id="419" r:id="rId63"/>
    <p:sldId id="420" r:id="rId64"/>
    <p:sldId id="421" r:id="rId65"/>
    <p:sldId id="422" r:id="rId66"/>
    <p:sldId id="423" r:id="rId67"/>
    <p:sldId id="424" r:id="rId68"/>
    <p:sldId id="425" r:id="rId69"/>
    <p:sldId id="426" r:id="rId70"/>
    <p:sldId id="427" r:id="rId71"/>
    <p:sldId id="428" r:id="rId72"/>
    <p:sldId id="429" r:id="rId73"/>
    <p:sldId id="430" r:id="rId74"/>
    <p:sldId id="431" r:id="rId75"/>
    <p:sldId id="432" r:id="rId76"/>
    <p:sldId id="433" r:id="rId77"/>
    <p:sldId id="434" r:id="rId78"/>
    <p:sldId id="435" r:id="rId79"/>
    <p:sldId id="436" r:id="rId80"/>
    <p:sldId id="437" r:id="rId81"/>
    <p:sldId id="438" r:id="rId82"/>
    <p:sldId id="439" r:id="rId83"/>
    <p:sldId id="440" r:id="rId84"/>
    <p:sldId id="441" r:id="rId85"/>
    <p:sldId id="442" r:id="rId86"/>
    <p:sldId id="443" r:id="rId87"/>
    <p:sldId id="444" r:id="rId88"/>
    <p:sldId id="445" r:id="rId89"/>
    <p:sldId id="446" r:id="rId90"/>
    <p:sldId id="447" r:id="rId91"/>
    <p:sldId id="448" r:id="rId92"/>
    <p:sldId id="449" r:id="rId93"/>
    <p:sldId id="450" r:id="rId94"/>
    <p:sldId id="451" r:id="rId95"/>
    <p:sldId id="452" r:id="rId96"/>
    <p:sldId id="453" r:id="rId97"/>
    <p:sldId id="454" r:id="rId98"/>
    <p:sldId id="455" r:id="rId99"/>
    <p:sldId id="456" r:id="rId100"/>
    <p:sldId id="457" r:id="rId101"/>
    <p:sldId id="458" r:id="rId102"/>
    <p:sldId id="459" r:id="rId103"/>
    <p:sldId id="460" r:id="rId104"/>
    <p:sldId id="461" r:id="rId105"/>
    <p:sldId id="462" r:id="rId106"/>
    <p:sldId id="463" r:id="rId107"/>
    <p:sldId id="464" r:id="rId108"/>
    <p:sldId id="465" r:id="rId109"/>
    <p:sldId id="466" r:id="rId110"/>
    <p:sldId id="467" r:id="rId111"/>
    <p:sldId id="468" r:id="rId112"/>
    <p:sldId id="469" r:id="rId113"/>
    <p:sldId id="470" r:id="rId114"/>
    <p:sldId id="471" r:id="rId115"/>
    <p:sldId id="472" r:id="rId116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75B5"/>
    <a:srgbClr val="BBB1D5"/>
    <a:srgbClr val="E2E0E4"/>
    <a:srgbClr val="DCDADE"/>
    <a:srgbClr val="C0C0C0"/>
    <a:srgbClr val="CFC4DA"/>
    <a:srgbClr val="E6E0EC"/>
    <a:srgbClr val="EAEAEA"/>
    <a:srgbClr val="D2D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5" autoAdjust="0"/>
    <p:restoredTop sz="94656" autoAdjust="0"/>
  </p:normalViewPr>
  <p:slideViewPr>
    <p:cSldViewPr>
      <p:cViewPr>
        <p:scale>
          <a:sx n="101" d="100"/>
          <a:sy n="101" d="100"/>
        </p:scale>
        <p:origin x="-162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117" Type="http://schemas.openxmlformats.org/officeDocument/2006/relationships/notesMaster" Target="notesMasters/notesMaster1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5.xml"/><Relationship Id="rId68" Type="http://schemas.openxmlformats.org/officeDocument/2006/relationships/slide" Target="slides/slide10.xml"/><Relationship Id="rId84" Type="http://schemas.openxmlformats.org/officeDocument/2006/relationships/slide" Target="slides/slide26.xml"/><Relationship Id="rId89" Type="http://schemas.openxmlformats.org/officeDocument/2006/relationships/slide" Target="slides/slide31.xml"/><Relationship Id="rId112" Type="http://schemas.openxmlformats.org/officeDocument/2006/relationships/slide" Target="slides/slide54.xml"/><Relationship Id="rId16" Type="http://schemas.openxmlformats.org/officeDocument/2006/relationships/slideMaster" Target="slideMasters/slideMaster16.xml"/><Relationship Id="rId107" Type="http://schemas.openxmlformats.org/officeDocument/2006/relationships/slide" Target="slides/slide49.xml"/><Relationship Id="rId11" Type="http://schemas.openxmlformats.org/officeDocument/2006/relationships/slideMaster" Target="slideMasters/slideMaster11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53" Type="http://schemas.openxmlformats.org/officeDocument/2006/relationships/slideMaster" Target="slideMasters/slideMaster53.xml"/><Relationship Id="rId58" Type="http://schemas.openxmlformats.org/officeDocument/2006/relationships/slideMaster" Target="slideMasters/slideMaster58.xml"/><Relationship Id="rId74" Type="http://schemas.openxmlformats.org/officeDocument/2006/relationships/slide" Target="slides/slide16.xml"/><Relationship Id="rId79" Type="http://schemas.openxmlformats.org/officeDocument/2006/relationships/slide" Target="slides/slide21.xml"/><Relationship Id="rId102" Type="http://schemas.openxmlformats.org/officeDocument/2006/relationships/slide" Target="slides/slide44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3.xml"/><Relationship Id="rId82" Type="http://schemas.openxmlformats.org/officeDocument/2006/relationships/slide" Target="slides/slide24.xml"/><Relationship Id="rId90" Type="http://schemas.openxmlformats.org/officeDocument/2006/relationships/slide" Target="slides/slide32.xml"/><Relationship Id="rId95" Type="http://schemas.openxmlformats.org/officeDocument/2006/relationships/slide" Target="slides/slide37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6.xml"/><Relationship Id="rId69" Type="http://schemas.openxmlformats.org/officeDocument/2006/relationships/slide" Target="slides/slide11.xml"/><Relationship Id="rId77" Type="http://schemas.openxmlformats.org/officeDocument/2006/relationships/slide" Target="slides/slide19.xml"/><Relationship Id="rId100" Type="http://schemas.openxmlformats.org/officeDocument/2006/relationships/slide" Target="slides/slide42.xml"/><Relationship Id="rId105" Type="http://schemas.openxmlformats.org/officeDocument/2006/relationships/slide" Target="slides/slide47.xml"/><Relationship Id="rId113" Type="http://schemas.openxmlformats.org/officeDocument/2006/relationships/slide" Target="slides/slide55.xml"/><Relationship Id="rId118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4.xml"/><Relationship Id="rId80" Type="http://schemas.openxmlformats.org/officeDocument/2006/relationships/slide" Target="slides/slide22.xml"/><Relationship Id="rId85" Type="http://schemas.openxmlformats.org/officeDocument/2006/relationships/slide" Target="slides/slide27.xml"/><Relationship Id="rId93" Type="http://schemas.openxmlformats.org/officeDocument/2006/relationships/slide" Target="slides/slide35.xml"/><Relationship Id="rId98" Type="http://schemas.openxmlformats.org/officeDocument/2006/relationships/slide" Target="slides/slide40.xml"/><Relationship Id="rId121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1.xml"/><Relationship Id="rId67" Type="http://schemas.openxmlformats.org/officeDocument/2006/relationships/slide" Target="slides/slide9.xml"/><Relationship Id="rId103" Type="http://schemas.openxmlformats.org/officeDocument/2006/relationships/slide" Target="slides/slide45.xml"/><Relationship Id="rId108" Type="http://schemas.openxmlformats.org/officeDocument/2006/relationships/slide" Target="slides/slide50.xml"/><Relationship Id="rId116" Type="http://schemas.openxmlformats.org/officeDocument/2006/relationships/slide" Target="slides/slide58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4.xml"/><Relationship Id="rId70" Type="http://schemas.openxmlformats.org/officeDocument/2006/relationships/slide" Target="slides/slide12.xml"/><Relationship Id="rId75" Type="http://schemas.openxmlformats.org/officeDocument/2006/relationships/slide" Target="slides/slide17.xml"/><Relationship Id="rId83" Type="http://schemas.openxmlformats.org/officeDocument/2006/relationships/slide" Target="slides/slide25.xml"/><Relationship Id="rId88" Type="http://schemas.openxmlformats.org/officeDocument/2006/relationships/slide" Target="slides/slide30.xml"/><Relationship Id="rId91" Type="http://schemas.openxmlformats.org/officeDocument/2006/relationships/slide" Target="slides/slide33.xml"/><Relationship Id="rId96" Type="http://schemas.openxmlformats.org/officeDocument/2006/relationships/slide" Target="slides/slide38.xml"/><Relationship Id="rId111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6" Type="http://schemas.openxmlformats.org/officeDocument/2006/relationships/slide" Target="slides/slide48.xml"/><Relationship Id="rId114" Type="http://schemas.openxmlformats.org/officeDocument/2006/relationships/slide" Target="slides/slide56.xml"/><Relationship Id="rId119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2.xml"/><Relationship Id="rId65" Type="http://schemas.openxmlformats.org/officeDocument/2006/relationships/slide" Target="slides/slide7.xml"/><Relationship Id="rId73" Type="http://schemas.openxmlformats.org/officeDocument/2006/relationships/slide" Target="slides/slide15.xml"/><Relationship Id="rId78" Type="http://schemas.openxmlformats.org/officeDocument/2006/relationships/slide" Target="slides/slide20.xml"/><Relationship Id="rId81" Type="http://schemas.openxmlformats.org/officeDocument/2006/relationships/slide" Target="slides/slide23.xml"/><Relationship Id="rId86" Type="http://schemas.openxmlformats.org/officeDocument/2006/relationships/slide" Target="slides/slide28.xml"/><Relationship Id="rId94" Type="http://schemas.openxmlformats.org/officeDocument/2006/relationships/slide" Target="slides/slide36.xml"/><Relationship Id="rId99" Type="http://schemas.openxmlformats.org/officeDocument/2006/relationships/slide" Target="slides/slide41.xml"/><Relationship Id="rId101" Type="http://schemas.openxmlformats.org/officeDocument/2006/relationships/slide" Target="slides/slide4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109" Type="http://schemas.openxmlformats.org/officeDocument/2006/relationships/slide" Target="slides/slide51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slide" Target="slides/slide18.xml"/><Relationship Id="rId97" Type="http://schemas.openxmlformats.org/officeDocument/2006/relationships/slide" Target="slides/slide39.xml"/><Relationship Id="rId104" Type="http://schemas.openxmlformats.org/officeDocument/2006/relationships/slide" Target="slides/slide46.xml"/><Relationship Id="rId120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3.xml"/><Relationship Id="rId92" Type="http://schemas.openxmlformats.org/officeDocument/2006/relationships/slide" Target="slides/slide3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Relationship Id="rId24" Type="http://schemas.openxmlformats.org/officeDocument/2006/relationships/slideMaster" Target="slideMasters/slideMaster24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66" Type="http://schemas.openxmlformats.org/officeDocument/2006/relationships/slide" Target="slides/slide8.xml"/><Relationship Id="rId87" Type="http://schemas.openxmlformats.org/officeDocument/2006/relationships/slide" Target="slides/slide29.xml"/><Relationship Id="rId110" Type="http://schemas.openxmlformats.org/officeDocument/2006/relationships/slide" Target="slides/slide52.xml"/><Relationship Id="rId115" Type="http://schemas.openxmlformats.org/officeDocument/2006/relationships/slide" Target="slides/slide5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cat>
            <c:strRef>
              <c:f>Sheet1!$A$2:$A$8</c:f>
              <c:strCache>
                <c:ptCount val="7"/>
                <c:pt idx="0">
                  <c:v>Smoking very harmful</c:v>
                </c:pt>
                <c:pt idx="1">
                  <c:v>Respiratory disease</c:v>
                </c:pt>
                <c:pt idx="2">
                  <c:v>Heart disease</c:v>
                </c:pt>
                <c:pt idx="3">
                  <c:v>Stroke</c:v>
                </c:pt>
                <c:pt idx="4">
                  <c:v>Lung cancer</c:v>
                </c:pt>
                <c:pt idx="5">
                  <c:v>Oral cancers</c:v>
                </c:pt>
                <c:pt idx="6">
                  <c:v>Loss of fertility</c:v>
                </c:pt>
              </c:strCache>
            </c:strRef>
          </c:cat>
          <c:val>
            <c:numRef>
              <c:f>Sheet1!$B$2:$B$8</c:f>
              <c:numCache>
                <c:formatCode>0.0</c:formatCode>
                <c:ptCount val="7"/>
                <c:pt idx="0">
                  <c:v>80.8</c:v>
                </c:pt>
                <c:pt idx="1">
                  <c:v>28.6</c:v>
                </c:pt>
                <c:pt idx="2">
                  <c:v>2.8</c:v>
                </c:pt>
                <c:pt idx="3">
                  <c:v>0.8</c:v>
                </c:pt>
                <c:pt idx="4">
                  <c:v>41.1</c:v>
                </c:pt>
                <c:pt idx="5">
                  <c:v>3.9</c:v>
                </c:pt>
                <c:pt idx="6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155520"/>
        <c:axId val="180157056"/>
      </c:barChart>
      <c:catAx>
        <c:axId val="180155520"/>
        <c:scaling>
          <c:orientation val="minMax"/>
        </c:scaling>
        <c:delete val="0"/>
        <c:axPos val="b"/>
        <c:majorTickMark val="out"/>
        <c:minorTickMark val="none"/>
        <c:tickLblPos val="nextTo"/>
        <c:crossAx val="180157056"/>
        <c:crosses val="autoZero"/>
        <c:auto val="1"/>
        <c:lblAlgn val="ctr"/>
        <c:lblOffset val="100"/>
        <c:noMultiLvlLbl val="0"/>
      </c:catAx>
      <c:valAx>
        <c:axId val="18015705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err="1" smtClean="0"/>
                  <a:t>Percent</a:t>
                </a:r>
                <a:endParaRPr lang="en-GB" b="0" dirty="0"/>
              </a:p>
            </c:rich>
          </c:tx>
          <c:layout/>
          <c:overlay val="0"/>
        </c:title>
        <c:numFmt formatCode="0.0" sourceLinked="1"/>
        <c:majorTickMark val="out"/>
        <c:minorTickMark val="none"/>
        <c:tickLblPos val="nextTo"/>
        <c:crossAx val="1801555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93012275732"/>
          <c:y val="6.0449050086355802E-2"/>
          <c:w val="0.88007554296506096"/>
          <c:h val="0.882556131260795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70C0"/>
            </a:solidFill>
            <a:ln w="8858">
              <a:solidFill>
                <a:srgbClr val="0070C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Harming current health</c:v>
                </c:pt>
                <c:pt idx="1">
                  <c:v>Harming future health</c:v>
                </c:pt>
                <c:pt idx="2">
                  <c:v>Costing too much</c:v>
                </c:pt>
                <c:pt idx="3">
                  <c:v>Worried about effect on family</c:v>
                </c:pt>
                <c:pt idx="4">
                  <c:v>Getting difficult to smoke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1.38</c:v>
                </c:pt>
                <c:pt idx="1">
                  <c:v>1.29</c:v>
                </c:pt>
                <c:pt idx="2">
                  <c:v>1.56</c:v>
                </c:pt>
                <c:pt idx="3">
                  <c:v>1.21</c:v>
                </c:pt>
                <c:pt idx="4">
                  <c:v>0.79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65331712"/>
        <c:axId val="165333248"/>
      </c:barChart>
      <c:catAx>
        <c:axId val="1653317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5333248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165333248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400" b="0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400"/>
                  <a:t>Odds ratio</a:t>
                </a:r>
              </a:p>
            </c:rich>
          </c:tx>
          <c:layout>
            <c:manualLayout>
              <c:xMode val="edge"/>
              <c:yMode val="edge"/>
              <c:x val="1.32200188857413E-2"/>
              <c:y val="0.39378238341968902"/>
            </c:manualLayout>
          </c:layout>
          <c:overlay val="0"/>
          <c:spPr>
            <a:noFill/>
            <a:ln w="1771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2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837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65331712"/>
        <c:crosses val="autoZero"/>
        <c:crossBetween val="between"/>
      </c:valAx>
      <c:spPr>
        <a:noFill/>
        <a:ln w="8858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8593012275732"/>
          <c:y val="6.0449050086355802E-2"/>
          <c:w val="0.83488071248533091"/>
          <c:h val="0.773824540466214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70C0"/>
            </a:solidFill>
            <a:ln w="8858">
              <a:solidFill>
                <a:srgbClr val="0070C0"/>
              </a:solidFill>
              <a:prstDash val="solid"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Want to stop</c:v>
                </c:pt>
                <c:pt idx="1">
                  <c:v>Ought to stop</c:v>
                </c:pt>
                <c:pt idx="2">
                  <c:v>Need to stop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27.7</c:v>
                </c:pt>
                <c:pt idx="1">
                  <c:v>40.700000000000003</c:v>
                </c:pt>
                <c:pt idx="2">
                  <c:v>28.4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0392704"/>
        <c:axId val="180394240"/>
      </c:barChart>
      <c:catAx>
        <c:axId val="180392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394240"/>
        <c:crossesAt val="0"/>
        <c:auto val="1"/>
        <c:lblAlgn val="ctr"/>
        <c:lblOffset val="100"/>
        <c:noMultiLvlLbl val="0"/>
      </c:catAx>
      <c:valAx>
        <c:axId val="180394240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2000" b="0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2000" dirty="0" err="1" smtClean="0"/>
                  <a:t>Percent</a:t>
                </a:r>
                <a:endParaRPr lang="en-GB" sz="2000" dirty="0"/>
              </a:p>
            </c:rich>
          </c:tx>
          <c:layout>
            <c:manualLayout>
              <c:xMode val="edge"/>
              <c:yMode val="edge"/>
              <c:x val="0"/>
              <c:y val="0.40037229695546706"/>
            </c:manualLayout>
          </c:layout>
          <c:overlay val="0"/>
          <c:spPr>
            <a:noFill/>
            <a:ln w="1771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2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0392704"/>
        <c:crosses val="autoZero"/>
        <c:crossBetween val="between"/>
      </c:valAx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052109748770444"/>
          <c:y val="0.12755262195316724"/>
          <c:w val="0.88256425550205075"/>
          <c:h val="0.7452857536393633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</c:strCache>
            </c:strRef>
          </c:tx>
          <c:spPr>
            <a:solidFill>
              <a:srgbClr val="0070C0"/>
            </a:solidFill>
            <a:ln w="8858">
              <a:solidFill>
                <a:srgbClr val="0070C0"/>
              </a:solidFill>
              <a:prstDash val="solid"/>
            </a:ln>
          </c:spPr>
          <c:invertIfNegative val="0"/>
          <c:cat>
            <c:strRef>
              <c:f>Sheet1!$B$1:$F$1</c:f>
              <c:strCache>
                <c:ptCount val="5"/>
                <c:pt idx="0">
                  <c:v>Harming current health</c:v>
                </c:pt>
                <c:pt idx="1">
                  <c:v>Harming future health</c:v>
                </c:pt>
                <c:pt idx="2">
                  <c:v>Costing too much</c:v>
                </c:pt>
                <c:pt idx="3">
                  <c:v>Worried about effect on family</c:v>
                </c:pt>
                <c:pt idx="4">
                  <c:v>Getting difficult to smoke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26.3</c:v>
                </c:pt>
                <c:pt idx="1">
                  <c:v>33.299999999999997</c:v>
                </c:pt>
                <c:pt idx="2">
                  <c:v>38.799999999999997</c:v>
                </c:pt>
                <c:pt idx="3">
                  <c:v>23.6</c:v>
                </c:pt>
                <c:pt idx="4">
                  <c:v>12.6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81138560"/>
        <c:axId val="181140096"/>
      </c:barChart>
      <c:catAx>
        <c:axId val="18113856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2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114009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81140096"/>
        <c:scaling>
          <c:orientation val="minMax"/>
        </c:scaling>
        <c:delete val="0"/>
        <c:axPos val="l"/>
        <c:title>
          <c:tx>
            <c:rich>
              <a:bodyPr/>
              <a:lstStyle/>
              <a:p>
                <a:pPr>
                  <a:defRPr sz="1800" b="0" i="1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GB" sz="1800" dirty="0" err="1" smtClean="0"/>
                  <a:t>Percent</a:t>
                </a:r>
                <a:endParaRPr lang="en-GB" sz="1800" dirty="0"/>
              </a:p>
            </c:rich>
          </c:tx>
          <c:layout>
            <c:manualLayout>
              <c:xMode val="edge"/>
              <c:yMode val="edge"/>
              <c:x val="1.7972194979150789E-2"/>
              <c:y val="0.39683248757297879"/>
            </c:manualLayout>
          </c:layout>
          <c:overlay val="0"/>
          <c:spPr>
            <a:noFill/>
            <a:ln w="17716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21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81138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55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Pre 2012</c:v>
                </c:pt>
              </c:strCache>
            </c:strRef>
          </c:tx>
          <c:spPr>
            <a:ln w="76200">
              <a:solidFill>
                <a:srgbClr val="008000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9.9</c:v>
                </c:pt>
                <c:pt idx="1">
                  <c:v>7.4</c:v>
                </c:pt>
                <c:pt idx="2">
                  <c:v>7.2</c:v>
                </c:pt>
                <c:pt idx="3">
                  <c:v>8.4</c:v>
                </c:pt>
                <c:pt idx="4">
                  <c:v>6.8</c:v>
                </c:pt>
                <c:pt idx="5">
                  <c:v>6.8</c:v>
                </c:pt>
                <c:pt idx="6">
                  <c:v>6.9</c:v>
                </c:pt>
                <c:pt idx="7">
                  <c:v>6.7</c:v>
                </c:pt>
                <c:pt idx="8">
                  <c:v>7</c:v>
                </c:pt>
                <c:pt idx="9">
                  <c:v>6.1</c:v>
                </c:pt>
                <c:pt idx="10">
                  <c:v>6.4</c:v>
                </c:pt>
                <c:pt idx="11">
                  <c:v>6.7</c:v>
                </c:pt>
              </c:numCache>
            </c:numRef>
          </c:val>
          <c:smooth val="1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2012</c:v>
                </c:pt>
              </c:strCache>
            </c:strRef>
          </c:tx>
          <c:spPr>
            <a:ln w="76200">
              <a:solidFill>
                <a:schemeClr val="accent2"/>
              </a:solidFill>
            </a:ln>
          </c:spPr>
          <c:marker>
            <c:symbol val="none"/>
          </c:marke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8.3000000000000007</c:v>
                </c:pt>
                <c:pt idx="1">
                  <c:v>4.8</c:v>
                </c:pt>
                <c:pt idx="2">
                  <c:v>7.6</c:v>
                </c:pt>
                <c:pt idx="3">
                  <c:v>6.1</c:v>
                </c:pt>
                <c:pt idx="4">
                  <c:v>7.1</c:v>
                </c:pt>
                <c:pt idx="5">
                  <c:v>7.6</c:v>
                </c:pt>
                <c:pt idx="6">
                  <c:v>5.2</c:v>
                </c:pt>
                <c:pt idx="7">
                  <c:v>5.9</c:v>
                </c:pt>
                <c:pt idx="8">
                  <c:v>4.7</c:v>
                </c:pt>
                <c:pt idx="9">
                  <c:v>9.1999999999999993</c:v>
                </c:pt>
                <c:pt idx="10">
                  <c:v>6.1</c:v>
                </c:pt>
                <c:pt idx="11">
                  <c:v>6.2</c:v>
                </c:pt>
              </c:numCache>
            </c:numRef>
          </c: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209344"/>
        <c:axId val="181215232"/>
      </c:lineChart>
      <c:catAx>
        <c:axId val="181209344"/>
        <c:scaling>
          <c:orientation val="minMax"/>
        </c:scaling>
        <c:delete val="0"/>
        <c:axPos val="b"/>
        <c:majorTickMark val="out"/>
        <c:minorTickMark val="none"/>
        <c:tickLblPos val="nextTo"/>
        <c:crossAx val="181215232"/>
        <c:crosses val="autoZero"/>
        <c:auto val="1"/>
        <c:lblAlgn val="ctr"/>
        <c:lblOffset val="100"/>
        <c:noMultiLvlLbl val="0"/>
      </c:catAx>
      <c:valAx>
        <c:axId val="18121523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smtClean="0"/>
                  <a:t>% tried to stop in past month</a:t>
                </a:r>
                <a:endParaRPr lang="en-GB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1209344"/>
        <c:crosses val="autoZero"/>
        <c:crossBetween val="between"/>
      </c:valAx>
    </c:plotArea>
    <c:legend>
      <c:legendPos val="b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Value</c:v>
                </c:pt>
              </c:strCache>
            </c:strRef>
          </c:tx>
          <c:spPr>
            <a:ln w="50800">
              <a:solidFill>
                <a:srgbClr val="9900CC"/>
              </a:solidFill>
            </a:ln>
          </c:spPr>
          <c:marker>
            <c:symbol val="none"/>
          </c:marker>
          <c:dLbls>
            <c:numFmt formatCode="#,##0.0" sourceLinked="0"/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Sheet1!$A$2:$A$7</c:f>
              <c:strCache>
                <c:ptCount val="6"/>
                <c:pt idx="0">
                  <c:v>2007 to 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2012-Oct 2013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2.1</c:v>
                </c:pt>
                <c:pt idx="1">
                  <c:v>0.5</c:v>
                </c:pt>
                <c:pt idx="2">
                  <c:v>0.2</c:v>
                </c:pt>
                <c:pt idx="3">
                  <c:v>0.6</c:v>
                </c:pt>
                <c:pt idx="4">
                  <c:v>0.7</c:v>
                </c:pt>
                <c:pt idx="5">
                  <c:v>0.9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CC99FF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2007 to 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2012-Oct 2013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38100">
              <a:solidFill>
                <a:srgbClr val="CC99FF"/>
              </a:solidFill>
            </a:ln>
          </c:spPr>
          <c:marker>
            <c:symbol val="none"/>
          </c:marker>
          <c:cat>
            <c:strRef>
              <c:f>Sheet1!$A$2:$A$7</c:f>
              <c:strCache>
                <c:ptCount val="6"/>
                <c:pt idx="0">
                  <c:v>2007 to 2008</c:v>
                </c:pt>
                <c:pt idx="1">
                  <c:v>2008-2009</c:v>
                </c:pt>
                <c:pt idx="2">
                  <c:v>2009-2010</c:v>
                </c:pt>
                <c:pt idx="3">
                  <c:v>2010-2011</c:v>
                </c:pt>
                <c:pt idx="4">
                  <c:v>2011-2012</c:v>
                </c:pt>
                <c:pt idx="5">
                  <c:v>2012-Oct 2013</c:v>
                </c:pt>
              </c:strCache>
            </c:strRef>
          </c:cat>
          <c:val>
            <c:numRef>
              <c:f>Sheet1!$D$2:$D$7</c:f>
              <c:numCache>
                <c:formatCode>General</c:formatCode>
                <c:ptCount val="6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1327744"/>
        <c:axId val="181329280"/>
      </c:lineChart>
      <c:catAx>
        <c:axId val="181327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81329280"/>
        <c:crosses val="autoZero"/>
        <c:auto val="1"/>
        <c:lblAlgn val="ctr"/>
        <c:lblOffset val="100"/>
        <c:noMultiLvlLbl val="0"/>
      </c:catAx>
      <c:valAx>
        <c:axId val="181329280"/>
        <c:scaling>
          <c:orientation val="minMax"/>
          <c:max val="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GB" b="0" dirty="0" err="1" smtClean="0"/>
                  <a:t>Percent</a:t>
                </a:r>
                <a:endParaRPr lang="en-GB" b="0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813277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Sheet1!$A$2:$A$5</c:f>
              <c:strCache>
                <c:ptCount val="4"/>
                <c:pt idx="0">
                  <c:v>Varenicline</c:v>
                </c:pt>
                <c:pt idx="1">
                  <c:v>Single form NRT</c:v>
                </c:pt>
                <c:pt idx="2">
                  <c:v>Dual form NRT</c:v>
                </c:pt>
                <c:pt idx="3">
                  <c:v>NRT for 'reduce to quit'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13</c:v>
                </c:pt>
                <c:pt idx="1">
                  <c:v>6</c:v>
                </c:pt>
                <c:pt idx="2">
                  <c:v>8</c:v>
                </c:pt>
                <c:pt idx="3">
                  <c:v>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Varenicline</c:v>
                </c:pt>
                <c:pt idx="1">
                  <c:v>Single form NRT</c:v>
                </c:pt>
                <c:pt idx="2">
                  <c:v>Dual form NRT</c:v>
                </c:pt>
                <c:pt idx="3">
                  <c:v>NRT for 'reduce to quit'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4</c:v>
                </c:pt>
                <c:pt idx="1">
                  <c:v>1</c:v>
                </c:pt>
                <c:pt idx="2">
                  <c:v>4</c:v>
                </c:pt>
                <c:pt idx="3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587968"/>
        <c:axId val="181589504"/>
      </c:barChart>
      <c:catAx>
        <c:axId val="1815879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1589504"/>
        <c:crosses val="autoZero"/>
        <c:auto val="1"/>
        <c:lblAlgn val="ctr"/>
        <c:lblOffset val="100"/>
        <c:noMultiLvlLbl val="0"/>
      </c:catAx>
      <c:valAx>
        <c:axId val="18158950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 i="0" baseline="0"/>
                </a:pPr>
                <a:r>
                  <a:rPr lang="en-GB" sz="1200" b="0" i="0" baseline="0" dirty="0" smtClean="0">
                    <a:latin typeface="Times New Roman"/>
                    <a:cs typeface="Times New Roman"/>
                  </a:rPr>
                  <a:t>↑</a:t>
                </a:r>
                <a:r>
                  <a:rPr lang="en-GB" sz="1200" b="0" i="0" baseline="0" dirty="0" smtClean="0"/>
                  <a:t> % abstinent &gt;6m</a:t>
                </a:r>
                <a:endParaRPr lang="en-GB" sz="1200" b="0" i="0" baseline="0" dirty="0"/>
              </a:p>
            </c:rich>
          </c:tx>
          <c:layout>
            <c:manualLayout>
              <c:xMode val="edge"/>
              <c:yMode val="edge"/>
              <c:x val="4.1116002704375404E-2"/>
              <c:y val="9.275249645197608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15879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2321515314728674"/>
          <c:y val="0.10506855678055807"/>
          <c:w val="0.73484138960545353"/>
          <c:h val="0.7788696278487633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Bupropion</c:v>
                </c:pt>
                <c:pt idx="1">
                  <c:v>Nortriptyline</c:v>
                </c:pt>
                <c:pt idx="2">
                  <c:v>Cytisine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5.9</c:v>
                </c:pt>
                <c:pt idx="1">
                  <c:v>4.8</c:v>
                </c:pt>
                <c:pt idx="2">
                  <c:v>2.4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Bupropion</c:v>
                </c:pt>
                <c:pt idx="1">
                  <c:v>Nortriptyline</c:v>
                </c:pt>
                <c:pt idx="2">
                  <c:v>Cytisine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3.4</c:v>
                </c:pt>
                <c:pt idx="1">
                  <c:v>12.8</c:v>
                </c:pt>
                <c:pt idx="2">
                  <c:v>12.3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1643136"/>
        <c:axId val="181644672"/>
      </c:barChart>
      <c:catAx>
        <c:axId val="18164313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1644672"/>
        <c:crosses val="autoZero"/>
        <c:auto val="1"/>
        <c:lblAlgn val="ctr"/>
        <c:lblOffset val="100"/>
        <c:noMultiLvlLbl val="0"/>
      </c:catAx>
      <c:valAx>
        <c:axId val="18164467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 i="0" baseline="0"/>
                </a:pPr>
                <a:r>
                  <a:rPr lang="en-GB" sz="1200" b="0" i="0" baseline="0" dirty="0" smtClean="0">
                    <a:latin typeface="Times New Roman"/>
                    <a:cs typeface="Times New Roman"/>
                  </a:rPr>
                  <a:t>↑</a:t>
                </a:r>
                <a:r>
                  <a:rPr lang="en-GB" sz="1200" b="0" i="0" baseline="0" dirty="0" smtClean="0"/>
                  <a:t> % abstinent &gt;6m</a:t>
                </a:r>
                <a:endParaRPr lang="en-GB" sz="1200" b="0" i="0" baseline="0" dirty="0"/>
              </a:p>
            </c:rich>
          </c:tx>
          <c:layout>
            <c:manualLayout>
              <c:xMode val="edge"/>
              <c:yMode val="edge"/>
              <c:x val="4.1116002704375404E-2"/>
              <c:y val="9.275249645197608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16431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noFill/>
            <a:ln>
              <a:noFill/>
            </a:ln>
          </c:spPr>
          <c:invertIfNegative val="0"/>
          <c:cat>
            <c:strRef>
              <c:f>Sheet1!$A$2:$A$7</c:f>
              <c:strCache>
                <c:ptCount val="6"/>
                <c:pt idx="0">
                  <c:v>Telephone</c:v>
                </c:pt>
                <c:pt idx="1">
                  <c:v>Individual</c:v>
                </c:pt>
                <c:pt idx="2">
                  <c:v>Group</c:v>
                </c:pt>
                <c:pt idx="3">
                  <c:v>Internet</c:v>
                </c:pt>
                <c:pt idx="4">
                  <c:v>Text messaging</c:v>
                </c:pt>
                <c:pt idx="5">
                  <c:v>Written materials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4</c:v>
                </c:pt>
                <c:pt idx="3">
                  <c:v>2</c:v>
                </c:pt>
                <c:pt idx="4">
                  <c:v>3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</c:spPr>
          </c:dPt>
          <c:dPt>
            <c:idx val="2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</c:spPr>
          </c:dPt>
          <c:dPt>
            <c:idx val="5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accent1"/>
                </a:solidFill>
              </a:ln>
            </c:spPr>
          </c:dPt>
          <c:cat>
            <c:strRef>
              <c:f>Sheet1!$A$2:$A$7</c:f>
              <c:strCache>
                <c:ptCount val="6"/>
                <c:pt idx="0">
                  <c:v>Telephone</c:v>
                </c:pt>
                <c:pt idx="1">
                  <c:v>Individual</c:v>
                </c:pt>
                <c:pt idx="2">
                  <c:v>Group</c:v>
                </c:pt>
                <c:pt idx="3">
                  <c:v>Internet</c:v>
                </c:pt>
                <c:pt idx="4">
                  <c:v>Text messaging</c:v>
                </c:pt>
                <c:pt idx="5">
                  <c:v>Written materials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1.8</c:v>
                </c:pt>
                <c:pt idx="1">
                  <c:v>3</c:v>
                </c:pt>
                <c:pt idx="2">
                  <c:v>3</c:v>
                </c:pt>
                <c:pt idx="3">
                  <c:v>6</c:v>
                </c:pt>
                <c:pt idx="4">
                  <c:v>5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82272000"/>
        <c:axId val="182273536"/>
      </c:barChart>
      <c:catAx>
        <c:axId val="18227200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82273536"/>
        <c:crosses val="autoZero"/>
        <c:auto val="1"/>
        <c:lblAlgn val="ctr"/>
        <c:lblOffset val="100"/>
        <c:noMultiLvlLbl val="0"/>
      </c:catAx>
      <c:valAx>
        <c:axId val="1822735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 b="0" i="0" baseline="0"/>
                </a:pPr>
                <a:r>
                  <a:rPr lang="en-GB" sz="1200" b="0" i="0" baseline="0" dirty="0" smtClean="0">
                    <a:latin typeface="Times New Roman"/>
                    <a:cs typeface="Times New Roman"/>
                  </a:rPr>
                  <a:t>↑</a:t>
                </a:r>
                <a:r>
                  <a:rPr lang="en-GB" sz="1200" b="0" i="0" baseline="0" dirty="0" smtClean="0"/>
                  <a:t> % abstinent &gt;6m</a:t>
                </a:r>
                <a:endParaRPr lang="en-GB" sz="1200" b="0" i="0" baseline="0" dirty="0"/>
              </a:p>
            </c:rich>
          </c:tx>
          <c:layout>
            <c:manualLayout>
              <c:xMode val="edge"/>
              <c:yMode val="edge"/>
              <c:x val="4.1116002704375404E-2"/>
              <c:y val="9.2752496451976085E-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822720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E6929B-05DC-4535-9386-3BDBDFF8F3C6}" type="datetimeFigureOut">
              <a:rPr lang="en-GB" smtClean="0"/>
              <a:t>11/05/2015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4FD301-7B4B-4C8C-8E64-B470D9CAB74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968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6520547-4F0C-41F4-A5D6-3D1816CEE576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1DFC3E9-4027-4449-BDC2-C5A93A9DF64C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5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Pre- smoke-free, smoking prevalence was declining at an estimated rate of 0.165% per month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8DC6C-3E55-4491-AD72-644EA034FE3E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5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In the 8 months post smoke-free the rate of decline in prevalence increased to 0.72% per month. 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61D4643-7E42-47C1-8368-6B36AFE8C894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2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2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At the ‘official’ start of the recession there was an upturn in prevalence and since then prevalence has been declining very slowly at 0.046% per month.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Smoking prevalence and quit attempts.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C27D53-608E-4A65-9CB6-1082D157707F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C27D53-608E-4A65-9CB6-1082D157707F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C27D53-608E-4A65-9CB6-1082D157707F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D97F20-442C-4572-A288-94639BC35FDF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9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97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GB">
              <a:solidFill>
                <a:srgbClr val="000000"/>
              </a:solidFill>
            </a:endParaRPr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>
                <a:latin typeface="Arial" charset="0"/>
                <a:ea typeface="msgothic" charset="0"/>
                <a:cs typeface="msgothic" charset="0"/>
              </a:rPr>
              <a:t>Relation between consumption (pounds sterling billion at 1992 prices) and real price (1992=1.0) of cigarettes in Britain during 1972-92. (From Office of Population Censuses and Surveys2)</a:t>
            </a:r>
            <a:r>
              <a:rPr lang="ar-SA">
                <a:latin typeface="Arial" charset="0"/>
              </a:rPr>
              <a:t>‏</a:t>
            </a:r>
            <a:endParaRPr lang="en-GB">
              <a:latin typeface="Arial" charset="0"/>
              <a:ea typeface="msgothic" charset="0"/>
              <a:cs typeface="msgothic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258DE6-7D07-4226-99C5-B77BDF37CD99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258DE6-7D07-4226-99C5-B77BDF37CD99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4258DE6-7D07-4226-99C5-B77BDF37CD99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300788" y="6245225"/>
            <a:ext cx="2386012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11737-AC77-4FCE-A291-9DC13DCB4D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04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01DE6-F385-4B29-8D11-C41B540E88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82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01DE6-F385-4B29-8D11-C41B540E88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829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01DE6-F385-4B29-8D11-C41B540E880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8829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E8353-63B3-4AFB-A147-107FFB2ED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830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E7B98-69F3-418B-97DE-A3D5A68F20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475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E8353-63B3-4AFB-A147-107FFB2ED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830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E8353-63B3-4AFB-A147-107FFB2ED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830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E8353-63B3-4AFB-A147-107FFB2ED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830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E8353-63B3-4AFB-A147-107FFB2ED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8303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E8353-63B3-4AFB-A147-107FFB2ED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830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E8353-63B3-4AFB-A147-107FFB2ED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83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E8353-63B3-4AFB-A147-107FFB2ED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83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2104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AE8353-63B3-4AFB-A147-107FFB2ED0B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068303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E7B98-69F3-418B-97DE-A3D5A68F20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394758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B37CA-31E3-4E7D-932A-F757CA3ED54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86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4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4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4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4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50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51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52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53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54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55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5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57.xml"/></Relationships>
</file>

<file path=ppt/slideMasters/_rels/slideMaster58.xml.rels><?xml version="1.0" encoding="UTF-8" standalone="yes"?>
<Relationships xmlns="http://schemas.openxmlformats.org/package/2006/relationships"><Relationship Id="rId2" Type="http://schemas.openxmlformats.org/officeDocument/2006/relationships/theme" Target="../theme/theme58.xml"/><Relationship Id="rId1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7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9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1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7210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56325" y="6245225"/>
            <a:ext cx="25304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87A3E92-9A04-479E-BD74-C3E3E3ACB9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5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33333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38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6.emf"/><Relationship Id="rId4" Type="http://schemas.openxmlformats.org/officeDocument/2006/relationships/oleObject" Target="../embeddings/oleObject2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4.bin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21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0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4.xml"/><Relationship Id="rId4" Type="http://schemas.openxmlformats.org/officeDocument/2006/relationships/image" Target="../media/image25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5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483DD56-9F0F-4F4A-B965-7522E728E0EB}" type="slidenum">
              <a:rPr lang="en-US" smtClean="0">
                <a:solidFill>
                  <a:srgbClr val="000000"/>
                </a:solidFill>
              </a:rPr>
              <a:pPr eaLnBrk="1" hangingPunct="1"/>
              <a:t>1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3075" name="Picture 8" descr="ucl quad in spr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933825"/>
            <a:ext cx="4067175" cy="261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71475" y="1061357"/>
            <a:ext cx="8137525" cy="2171700"/>
          </a:xfrm>
        </p:spPr>
        <p:txBody>
          <a:bodyPr/>
          <a:lstStyle/>
          <a:p>
            <a:pPr eaLnBrk="1" hangingPunct="1"/>
            <a:r>
              <a:rPr lang="en-GB" b="1" dirty="0"/>
              <a:t>What can the experience of combating tobacco addiction </a:t>
            </a:r>
            <a:r>
              <a:rPr lang="en-GB" b="1" dirty="0" smtClean="0"/>
              <a:t>tell </a:t>
            </a:r>
            <a:r>
              <a:rPr lang="en-GB" b="1" dirty="0"/>
              <a:t>us about better ways of addressing other addictions</a:t>
            </a:r>
            <a:r>
              <a:rPr lang="en-GB" b="1" dirty="0" smtClean="0"/>
              <a:t>?</a:t>
            </a:r>
            <a:endParaRPr lang="en-US" sz="4800" dirty="0" smtClean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307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4005263"/>
            <a:ext cx="4500563" cy="22320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GB" sz="2000" b="1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GB" sz="2000" b="1" dirty="0" smtClean="0">
              <a:solidFill>
                <a:srgbClr val="333399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GB" sz="2000" b="1" dirty="0" smtClean="0">
                <a:solidFill>
                  <a:srgbClr val="333399"/>
                </a:solidFill>
              </a:rPr>
              <a:t>University College London</a:t>
            </a:r>
          </a:p>
          <a:p>
            <a:pPr eaLnBrk="1" hangingPunct="1">
              <a:lnSpc>
                <a:spcPct val="80000"/>
              </a:lnSpc>
            </a:pPr>
            <a:r>
              <a:rPr lang="en-GB" sz="2000" b="1" dirty="0" smtClean="0">
                <a:solidFill>
                  <a:srgbClr val="333399"/>
                </a:solidFill>
              </a:rPr>
              <a:t>November </a:t>
            </a:r>
            <a:r>
              <a:rPr lang="en-US" sz="1800" b="1" dirty="0" smtClean="0">
                <a:solidFill>
                  <a:srgbClr val="333399"/>
                </a:solidFill>
              </a:rPr>
              <a:t>2013</a:t>
            </a:r>
          </a:p>
          <a:p>
            <a:pPr algn="l" eaLnBrk="1" hangingPunct="1">
              <a:lnSpc>
                <a:spcPct val="80000"/>
              </a:lnSpc>
            </a:pPr>
            <a:endParaRPr lang="en-US" sz="1800" dirty="0" smtClean="0">
              <a:solidFill>
                <a:srgbClr val="333399"/>
              </a:solidFill>
            </a:endParaRPr>
          </a:p>
        </p:txBody>
      </p:sp>
      <p:pic>
        <p:nvPicPr>
          <p:cNvPr id="3078" name="Picture 4" descr="UCL open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0"/>
            <a:ext cx="7596187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0"/>
          <p:cNvSpPr>
            <a:spLocks noChangeArrowheads="1"/>
          </p:cNvSpPr>
          <p:nvPr/>
        </p:nvSpPr>
        <p:spPr bwMode="auto">
          <a:xfrm>
            <a:off x="474663" y="3722688"/>
            <a:ext cx="345281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en-GB" sz="2400" b="1" dirty="0">
                <a:solidFill>
                  <a:srgbClr val="333399"/>
                </a:solidFill>
              </a:rPr>
              <a:t>Robert </a:t>
            </a:r>
            <a:r>
              <a:rPr lang="en-GB" sz="2400" b="1" dirty="0" smtClean="0">
                <a:solidFill>
                  <a:srgbClr val="333399"/>
                </a:solidFill>
              </a:rPr>
              <a:t>West</a:t>
            </a:r>
          </a:p>
        </p:txBody>
      </p:sp>
      <p:pic>
        <p:nvPicPr>
          <p:cNvPr id="3081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00200" cy="750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595" y="32558"/>
            <a:ext cx="2517843" cy="7259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00500" y="665018"/>
            <a:ext cx="1059873" cy="187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47813" y="665018"/>
            <a:ext cx="577782" cy="18703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94CC5-84DB-45A5-A06D-EAEA1DFAE2D2}" type="slidenum">
              <a:rPr lang="en-US" smtClean="0">
                <a:solidFill>
                  <a:srgbClr val="000000"/>
                </a:solidFill>
              </a:rPr>
              <a:pPr eaLnBrk="1" hangingPunct="1"/>
              <a:t>10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Ways of influencing behaviour</a:t>
            </a:r>
          </a:p>
        </p:txBody>
      </p:sp>
      <p:graphicFrame>
        <p:nvGraphicFramePr>
          <p:cNvPr id="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6547105"/>
              </p:ext>
            </p:extLst>
          </p:nvPr>
        </p:nvGraphicFramePr>
        <p:xfrm>
          <a:off x="425676" y="1105474"/>
          <a:ext cx="8004175" cy="511968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81937"/>
                <a:gridCol w="6022238"/>
              </a:tblGrid>
              <a:tr h="503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Education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Increasing knowledge or understanding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Persuasion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Using communication to induce positive or negative feelings or stimulate action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501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Incentivisation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Creating expectation of reward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503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Coercion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Creating expectation of punishment or cost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503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Training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Imparting skills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Restriction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Using rules that limit engagement in the target behaviour or competing or supporting behaviour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Environmental restructuring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Changing the physical or social context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5477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Modelling</a:t>
                      </a:r>
                      <a:endParaRPr kumimoji="0" lang="en-GB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Providing an example for people to aspire to or imitate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</a:rPr>
                        <a:t>Enablement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Increasing means/reducing barriers to increase capability or opportunity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04315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94CC5-84DB-45A5-A06D-EAEA1DFAE2D2}" type="slidenum">
              <a:rPr lang="en-US" smtClean="0">
                <a:solidFill>
                  <a:srgbClr val="000000"/>
                </a:solidFill>
              </a:rPr>
              <a:pPr eaLnBrk="1" hangingPunct="1"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GB" sz="3600" dirty="0" smtClean="0"/>
              <a:t>Policy options for achieving this</a:t>
            </a:r>
          </a:p>
        </p:txBody>
      </p:sp>
      <p:graphicFrame>
        <p:nvGraphicFramePr>
          <p:cNvPr id="8" name="Group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7693224"/>
              </p:ext>
            </p:extLst>
          </p:nvPr>
        </p:nvGraphicFramePr>
        <p:xfrm>
          <a:off x="654276" y="1725960"/>
          <a:ext cx="8004175" cy="406866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252209"/>
                <a:gridCol w="5751966"/>
              </a:tblGrid>
              <a:tr h="503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Legislation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Making laws</a:t>
                      </a: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Comms</a:t>
                      </a: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/marketing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Media campaigns and social marketing</a:t>
                      </a: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5016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Guidelines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Creating and disseminating guidance</a:t>
                      </a: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503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Environmental planning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Creating new environments</a:t>
                      </a: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5032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+mn-lt"/>
                        </a:rPr>
                        <a:t>Service provision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Providing a service</a:t>
                      </a: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</a:rPr>
                        <a:t>Regulation</a:t>
                      </a:r>
                      <a:endParaRPr kumimoji="0" lang="en-GB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" charset="0"/>
                      </a:endParaRP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Setting rules short of legislation</a:t>
                      </a: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  <a:tr h="6401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" charset="0"/>
                        </a:rPr>
                        <a:t>Fiscal policy</a:t>
                      </a: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Taxation</a:t>
                      </a:r>
                    </a:p>
                  </a:txBody>
                  <a:tcPr marT="45723" marB="45723" horzOverflow="overflow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520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D594CC5-84DB-45A5-A06D-EAEA1DFAE2D2}" type="slidenum">
              <a:rPr lang="en-US" smtClean="0">
                <a:solidFill>
                  <a:srgbClr val="000000"/>
                </a:solidFill>
              </a:rPr>
              <a:pPr eaLnBrk="1" hangingPunct="1"/>
              <a:t>12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Behaviour Change Wheel</a:t>
            </a:r>
          </a:p>
        </p:txBody>
      </p:sp>
      <p:pic>
        <p:nvPicPr>
          <p:cNvPr id="38916" name="Picture 3" descr="Figure 2 Behaviour change whe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1519238"/>
            <a:ext cx="6988175" cy="493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5423" y="6304061"/>
            <a:ext cx="70689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GB" altLang="ja-JP" sz="1400" dirty="0">
                <a:solidFill>
                  <a:srgbClr val="000000"/>
                </a:solidFill>
                <a:ea typeface="ＭＳ Ｐゴシック" pitchFamily="34" charset="-128"/>
              </a:rPr>
              <a:t>Michie S, M van </a:t>
            </a:r>
            <a:r>
              <a:rPr lang="en-GB" altLang="ja-JP" sz="1400" dirty="0" err="1" smtClean="0">
                <a:solidFill>
                  <a:srgbClr val="000000"/>
                </a:solidFill>
                <a:ea typeface="ＭＳ Ｐゴシック" pitchFamily="34" charset="-128"/>
              </a:rPr>
              <a:t>Stralen</a:t>
            </a:r>
            <a:r>
              <a:rPr lang="en-GB" altLang="ja-JP" sz="1400" dirty="0">
                <a:solidFill>
                  <a:srgbClr val="000000"/>
                </a:solidFill>
                <a:ea typeface="ＭＳ Ｐゴシック" pitchFamily="34" charset="-128"/>
              </a:rPr>
              <a:t>, West R</a:t>
            </a:r>
            <a:r>
              <a:rPr lang="en-GB" altLang="ja-JP" sz="1400" b="1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altLang="ja-JP" sz="1400" dirty="0">
                <a:solidFill>
                  <a:srgbClr val="000000"/>
                </a:solidFill>
                <a:ea typeface="ＭＳ Ｐゴシック" pitchFamily="34" charset="-128"/>
              </a:rPr>
              <a:t>(2011</a:t>
            </a:r>
            <a:r>
              <a:rPr lang="en-GB" altLang="ja-JP" sz="1400" dirty="0" smtClean="0">
                <a:solidFill>
                  <a:srgbClr val="000000"/>
                </a:solidFill>
                <a:ea typeface="ＭＳ Ｐゴシック" pitchFamily="34" charset="-128"/>
              </a:rPr>
              <a:t>) </a:t>
            </a:r>
            <a:r>
              <a:rPr lang="en-GB" altLang="ja-JP" sz="1400" dirty="0">
                <a:solidFill>
                  <a:srgbClr val="000000"/>
                </a:solidFill>
                <a:ea typeface="ＭＳ Ｐゴシック" pitchFamily="34" charset="-128"/>
              </a:rPr>
              <a:t>Implementation Science, 6, 42. </a:t>
            </a:r>
          </a:p>
        </p:txBody>
      </p:sp>
    </p:spTree>
    <p:extLst>
      <p:ext uri="{BB962C8B-B14F-4D97-AF65-F5344CB8AC3E}">
        <p14:creationId xmlns:p14="http://schemas.microsoft.com/office/powerpoint/2010/main" val="280350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5021" y="1143530"/>
            <a:ext cx="2448272" cy="72008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Plans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873" y="2316761"/>
            <a:ext cx="2448272" cy="72008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Evaluations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50489" y="3519794"/>
            <a:ext cx="2448272" cy="72008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Motives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0489" y="4624286"/>
            <a:ext cx="2448272" cy="72008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Impulses/inhibition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1589157" y="1863610"/>
            <a:ext cx="0" cy="4127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53046" y="5757129"/>
            <a:ext cx="2448272" cy="720080"/>
          </a:xfrm>
          <a:prstGeom prst="roundRect">
            <a:avLst/>
          </a:prstGeom>
          <a:solidFill>
            <a:srgbClr val="FF66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Responses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31840" y="1124245"/>
            <a:ext cx="576064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Educate </a:t>
            </a:r>
            <a:r>
              <a:rPr lang="en-GB" sz="1600" dirty="0" smtClean="0">
                <a:solidFill>
                  <a:srgbClr val="000000"/>
                </a:solidFill>
              </a:rPr>
              <a:t>or </a:t>
            </a:r>
            <a:r>
              <a:rPr lang="en-GB" sz="1600" b="1" dirty="0" smtClean="0">
                <a:solidFill>
                  <a:srgbClr val="FF0000"/>
                </a:solidFill>
              </a:rPr>
              <a:t>train </a:t>
            </a:r>
            <a:r>
              <a:rPr lang="en-GB" sz="1600" dirty="0" smtClean="0">
                <a:solidFill>
                  <a:srgbClr val="000000"/>
                </a:solidFill>
              </a:rPr>
              <a:t>to form clearer personal rules/action plans, and train to remember and apply the rules when needed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5692" y="2297476"/>
            <a:ext cx="576064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Educate</a:t>
            </a:r>
            <a:r>
              <a:rPr lang="en-GB" sz="1600" dirty="0" smtClean="0">
                <a:solidFill>
                  <a:srgbClr val="000000"/>
                </a:solidFill>
              </a:rPr>
              <a:t> or </a:t>
            </a:r>
            <a:r>
              <a:rPr lang="en-GB" sz="1600" b="1" dirty="0" smtClean="0">
                <a:solidFill>
                  <a:srgbClr val="FF0000"/>
                </a:solidFill>
              </a:rPr>
              <a:t>persuade</a:t>
            </a:r>
            <a:r>
              <a:rPr lang="en-GB" sz="1600" dirty="0" smtClean="0">
                <a:solidFill>
                  <a:srgbClr val="000000"/>
                </a:solidFill>
              </a:rPr>
              <a:t> to create more positive beliefs about  desired, and less positive ones about undesired, behaviour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45160" y="3406960"/>
            <a:ext cx="5760640" cy="94574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Persuade</a:t>
            </a:r>
            <a:r>
              <a:rPr lang="en-GB" sz="1600" b="1" dirty="0">
                <a:solidFill>
                  <a:srgbClr val="FF0000"/>
                </a:solidFill>
              </a:rPr>
              <a:t>, </a:t>
            </a:r>
            <a:r>
              <a:rPr lang="en-GB" sz="1600" b="1" dirty="0" smtClean="0">
                <a:solidFill>
                  <a:srgbClr val="FF0000"/>
                </a:solidFill>
              </a:rPr>
              <a:t>incentivise</a:t>
            </a:r>
            <a:r>
              <a:rPr lang="en-GB" sz="1600" b="1" dirty="0">
                <a:solidFill>
                  <a:srgbClr val="FF0000"/>
                </a:solidFill>
              </a:rPr>
              <a:t>, </a:t>
            </a:r>
            <a:r>
              <a:rPr lang="en-GB" sz="1600" b="1" dirty="0" smtClean="0">
                <a:solidFill>
                  <a:srgbClr val="FF0000"/>
                </a:solidFill>
              </a:rPr>
              <a:t>coerce, model </a:t>
            </a:r>
            <a:r>
              <a:rPr lang="en-GB" sz="1600" dirty="0" smtClean="0">
                <a:solidFill>
                  <a:srgbClr val="000000"/>
                </a:solidFill>
              </a:rPr>
              <a:t>or</a:t>
            </a:r>
            <a:r>
              <a:rPr lang="en-GB" sz="1600" b="1" dirty="0" smtClean="0">
                <a:solidFill>
                  <a:srgbClr val="FF0000"/>
                </a:solidFill>
              </a:rPr>
              <a:t> enable </a:t>
            </a:r>
            <a:r>
              <a:rPr lang="en-GB" sz="1600" dirty="0" smtClean="0">
                <a:solidFill>
                  <a:srgbClr val="000000"/>
                </a:solidFill>
              </a:rPr>
              <a:t>to feel  attracted to the desired behaviour and less attracted to the undesired one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45160" y="4624286"/>
            <a:ext cx="576064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Train </a:t>
            </a:r>
            <a:r>
              <a:rPr lang="en-GB" sz="1600" dirty="0" smtClean="0">
                <a:solidFill>
                  <a:srgbClr val="000000"/>
                </a:solidFill>
              </a:rPr>
              <a:t>or</a:t>
            </a:r>
            <a:r>
              <a:rPr lang="en-GB" sz="1600" b="1" dirty="0" smtClean="0">
                <a:solidFill>
                  <a:srgbClr val="FF0000"/>
                </a:solidFill>
              </a:rPr>
              <a:t> </a:t>
            </a:r>
            <a:r>
              <a:rPr lang="en-GB" sz="1600" b="1" dirty="0">
                <a:solidFill>
                  <a:srgbClr val="FF0000"/>
                </a:solidFill>
              </a:rPr>
              <a:t>enable </a:t>
            </a:r>
            <a:r>
              <a:rPr lang="en-GB" sz="1600" dirty="0" smtClean="0">
                <a:solidFill>
                  <a:srgbClr val="000000"/>
                </a:solidFill>
              </a:rPr>
              <a:t>to strengthen habitual engagement in the desired  behaviour or weaken the undesired one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61358" y="5757129"/>
            <a:ext cx="576064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Model</a:t>
            </a:r>
            <a:r>
              <a:rPr lang="en-GB" sz="1600" dirty="0" smtClean="0">
                <a:solidFill>
                  <a:srgbClr val="000000"/>
                </a:solidFill>
              </a:rPr>
              <a:t> desired behaviour to induce automatic imitation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74231" y="188640"/>
            <a:ext cx="39458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0000"/>
                </a:solidFill>
              </a:rPr>
              <a:t>Influencing motivation</a:t>
            </a:r>
            <a:endParaRPr lang="en-GB" sz="32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74625" y="3107031"/>
            <a:ext cx="0" cy="4127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60984" y="4239874"/>
            <a:ext cx="0" cy="4127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1560984" y="5344366"/>
            <a:ext cx="0" cy="4127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064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65021" y="1143530"/>
            <a:ext cx="2448272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Knowledge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58873" y="2316761"/>
            <a:ext cx="2448272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Skill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1021" y="3491443"/>
            <a:ext cx="2448272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Strength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48502" y="4636781"/>
            <a:ext cx="2448272" cy="72008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Stamina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>
            <a:stCxn id="4" idx="2"/>
          </p:cNvCxnSpPr>
          <p:nvPr/>
        </p:nvCxnSpPr>
        <p:spPr>
          <a:xfrm>
            <a:off x="1589157" y="1863610"/>
            <a:ext cx="0" cy="4127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131840" y="1124245"/>
            <a:ext cx="576064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Educate</a:t>
            </a:r>
            <a:r>
              <a:rPr lang="en-GB" sz="1600" dirty="0" smtClean="0">
                <a:solidFill>
                  <a:srgbClr val="000000"/>
                </a:solidFill>
              </a:rPr>
              <a:t> about ways of enacting the desired behaviour or avoiding the undesired one 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125692" y="2297476"/>
            <a:ext cx="576064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Train</a:t>
            </a:r>
            <a:r>
              <a:rPr lang="en-GB" sz="1600" dirty="0" smtClean="0">
                <a:solidFill>
                  <a:srgbClr val="000000"/>
                </a:solidFill>
              </a:rPr>
              <a:t> in cognitive, physical or social skills required for the desired behaviour or avoid the undesired one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25692" y="3472158"/>
            <a:ext cx="576064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Train</a:t>
            </a:r>
            <a:r>
              <a:rPr lang="en-GB" sz="1600" dirty="0" smtClean="0">
                <a:solidFill>
                  <a:srgbClr val="000000"/>
                </a:solidFill>
              </a:rPr>
              <a:t> or </a:t>
            </a:r>
            <a:r>
              <a:rPr lang="en-GB" sz="1600" b="1" dirty="0" smtClean="0">
                <a:solidFill>
                  <a:srgbClr val="FF0000"/>
                </a:solidFill>
              </a:rPr>
              <a:t>enable </a:t>
            </a:r>
            <a:r>
              <a:rPr lang="en-GB" sz="1600" dirty="0" smtClean="0">
                <a:solidFill>
                  <a:srgbClr val="000000"/>
                </a:solidFill>
              </a:rPr>
              <a:t>development of mental or physical strength required for the desired behaviour or to resist the undesired one  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126013" y="4636781"/>
            <a:ext cx="576064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Train</a:t>
            </a:r>
            <a:r>
              <a:rPr lang="en-GB" sz="1600" dirty="0">
                <a:solidFill>
                  <a:srgbClr val="000000"/>
                </a:solidFill>
              </a:rPr>
              <a:t> or </a:t>
            </a:r>
            <a:r>
              <a:rPr lang="en-GB" sz="1600" b="1" dirty="0">
                <a:solidFill>
                  <a:srgbClr val="FF0000"/>
                </a:solidFill>
              </a:rPr>
              <a:t>enable</a:t>
            </a:r>
            <a:r>
              <a:rPr lang="en-GB" sz="1600" dirty="0" smtClean="0">
                <a:solidFill>
                  <a:srgbClr val="000000"/>
                </a:solidFill>
              </a:rPr>
              <a:t> endurance required for desired behaviour or sustained resistance to undesired one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4961" y="188640"/>
            <a:ext cx="3734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0000"/>
                </a:solidFill>
              </a:rPr>
              <a:t>Influencing capability</a:t>
            </a:r>
            <a:endParaRPr lang="en-GB" sz="3200" dirty="0">
              <a:solidFill>
                <a:srgbClr val="000000"/>
              </a:solidFill>
            </a:endParaRP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1574625" y="3045476"/>
            <a:ext cx="0" cy="4127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1541516" y="4211523"/>
            <a:ext cx="0" cy="4127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79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350213" y="1380825"/>
            <a:ext cx="2448272" cy="72008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Time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333694" y="2699637"/>
            <a:ext cx="2448272" cy="72008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Resources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67116" y="3926610"/>
            <a:ext cx="2448272" cy="72008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Cues/prompts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9" name="Straight Arrow Connector 8"/>
          <p:cNvCxnSpPr>
            <a:stCxn id="4" idx="2"/>
            <a:endCxn id="6" idx="0"/>
          </p:cNvCxnSpPr>
          <p:nvPr/>
        </p:nvCxnSpPr>
        <p:spPr>
          <a:xfrm flipH="1">
            <a:off x="1557830" y="2100905"/>
            <a:ext cx="16519" cy="598732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3117032" y="1224643"/>
            <a:ext cx="5760640" cy="10324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Train </a:t>
            </a:r>
            <a:r>
              <a:rPr lang="en-GB" sz="1600" dirty="0" smtClean="0">
                <a:solidFill>
                  <a:srgbClr val="000000"/>
                </a:solidFill>
              </a:rPr>
              <a:t>or </a:t>
            </a:r>
            <a:r>
              <a:rPr lang="en-GB" sz="1600" b="1" dirty="0" smtClean="0">
                <a:solidFill>
                  <a:srgbClr val="FF0000"/>
                </a:solidFill>
              </a:rPr>
              <a:t>restructure the environment </a:t>
            </a:r>
            <a:r>
              <a:rPr lang="en-GB" sz="1600" dirty="0" smtClean="0">
                <a:solidFill>
                  <a:srgbClr val="000000"/>
                </a:solidFill>
              </a:rPr>
              <a:t>to reduce time demand or competing time demands for desired behaviour (and additionally use time </a:t>
            </a:r>
            <a:r>
              <a:rPr lang="en-GB" sz="1600" b="1" dirty="0" smtClean="0">
                <a:solidFill>
                  <a:srgbClr val="FF0000"/>
                </a:solidFill>
              </a:rPr>
              <a:t>restrictions</a:t>
            </a:r>
            <a:r>
              <a:rPr lang="en-GB" sz="1600" dirty="0" smtClean="0">
                <a:solidFill>
                  <a:srgbClr val="000000"/>
                </a:solidFill>
              </a:rPr>
              <a:t> to reduce undesired behaviour)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91880" y="2621668"/>
            <a:ext cx="5760640" cy="99896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 smtClean="0">
                <a:solidFill>
                  <a:srgbClr val="FF0000"/>
                </a:solidFill>
              </a:rPr>
              <a:t>Restructure the environment </a:t>
            </a:r>
            <a:r>
              <a:rPr lang="en-GB" sz="1600" dirty="0" smtClean="0">
                <a:solidFill>
                  <a:srgbClr val="000000"/>
                </a:solidFill>
              </a:rPr>
              <a:t>to increase financial or other resources, social support and cultural norms for desired </a:t>
            </a:r>
            <a:r>
              <a:rPr lang="en-GB" sz="1600" dirty="0">
                <a:solidFill>
                  <a:srgbClr val="000000"/>
                </a:solidFill>
              </a:rPr>
              <a:t>behaviour (and additionally use </a:t>
            </a:r>
            <a:r>
              <a:rPr lang="en-GB" sz="1600" b="1" dirty="0">
                <a:solidFill>
                  <a:srgbClr val="FF0000"/>
                </a:solidFill>
              </a:rPr>
              <a:t>restrictions</a:t>
            </a:r>
            <a:r>
              <a:rPr lang="en-GB" sz="1600" dirty="0">
                <a:solidFill>
                  <a:srgbClr val="000000"/>
                </a:solidFill>
              </a:rPr>
              <a:t> to reduce </a:t>
            </a:r>
            <a:r>
              <a:rPr lang="en-GB" sz="1600" dirty="0" smtClean="0">
                <a:solidFill>
                  <a:srgbClr val="000000"/>
                </a:solidFill>
              </a:rPr>
              <a:t>access to undesired </a:t>
            </a:r>
            <a:r>
              <a:rPr lang="en-GB" sz="1600" dirty="0">
                <a:solidFill>
                  <a:srgbClr val="000000"/>
                </a:solidFill>
              </a:rPr>
              <a:t>behaviour) 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76870" y="3904838"/>
            <a:ext cx="5760640" cy="72008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Restructure the environment </a:t>
            </a:r>
            <a:r>
              <a:rPr lang="en-GB" sz="1600" dirty="0" smtClean="0">
                <a:solidFill>
                  <a:srgbClr val="000000"/>
                </a:solidFill>
              </a:rPr>
              <a:t>to provide cues and prompts for desired behaviour (and converse for undesired behaviour)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754961" y="332656"/>
            <a:ext cx="4127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 smtClean="0">
                <a:solidFill>
                  <a:srgbClr val="000000"/>
                </a:solidFill>
              </a:rPr>
              <a:t>Influencing opportunity</a:t>
            </a:r>
            <a:endParaRPr lang="en-GB" sz="3200" dirty="0">
              <a:solidFill>
                <a:srgbClr val="000000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1553575" y="3481723"/>
            <a:ext cx="0" cy="4127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350213" y="5183436"/>
            <a:ext cx="2448272" cy="720080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rgbClr val="FFFFFF"/>
                </a:solidFill>
              </a:rPr>
              <a:t>Concepts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59967" y="5161664"/>
            <a:ext cx="5760640" cy="89623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600" b="1" dirty="0">
                <a:solidFill>
                  <a:srgbClr val="FF0000"/>
                </a:solidFill>
              </a:rPr>
              <a:t>Restructure </a:t>
            </a:r>
            <a:r>
              <a:rPr lang="en-GB" sz="1600" b="1" dirty="0" smtClean="0">
                <a:solidFill>
                  <a:srgbClr val="FF0000"/>
                </a:solidFill>
              </a:rPr>
              <a:t>the social environment </a:t>
            </a:r>
            <a:r>
              <a:rPr lang="en-GB" sz="1600" dirty="0" smtClean="0">
                <a:solidFill>
                  <a:srgbClr val="000000"/>
                </a:solidFill>
              </a:rPr>
              <a:t>or use </a:t>
            </a:r>
            <a:r>
              <a:rPr lang="en-GB" sz="1600" b="1" dirty="0" smtClean="0">
                <a:solidFill>
                  <a:srgbClr val="FF0000"/>
                </a:solidFill>
              </a:rPr>
              <a:t>modelling </a:t>
            </a:r>
            <a:r>
              <a:rPr lang="en-GB" sz="1600" dirty="0" smtClean="0">
                <a:solidFill>
                  <a:srgbClr val="000000"/>
                </a:solidFill>
              </a:rPr>
              <a:t>to shape people’s ways of thinking</a:t>
            </a:r>
            <a:endParaRPr lang="en-GB" sz="1600" dirty="0">
              <a:solidFill>
                <a:srgbClr val="000000"/>
              </a:solidFill>
            </a:endParaRP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1536672" y="4738549"/>
            <a:ext cx="0" cy="412763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46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Smoking as a behaviour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Low to moderate enjoyment</a:t>
            </a:r>
          </a:p>
          <a:p>
            <a:r>
              <a:rPr lang="en-GB" dirty="0" smtClean="0"/>
              <a:t>Low fulfilment of psychological needs</a:t>
            </a:r>
          </a:p>
          <a:p>
            <a:r>
              <a:rPr lang="en-GB" dirty="0" smtClean="0"/>
              <a:t>Moderate-high drive to smoke</a:t>
            </a:r>
          </a:p>
          <a:p>
            <a:r>
              <a:rPr lang="en-GB" dirty="0" smtClean="0"/>
              <a:t>Moderate-high habit strength</a:t>
            </a:r>
          </a:p>
          <a:p>
            <a:r>
              <a:rPr lang="en-GB" dirty="0" smtClean="0"/>
              <a:t>Low-high normative pressure</a:t>
            </a:r>
          </a:p>
          <a:p>
            <a:r>
              <a:rPr lang="en-GB" dirty="0" smtClean="0"/>
              <a:t>High availability</a:t>
            </a:r>
          </a:p>
          <a:p>
            <a:r>
              <a:rPr lang="en-GB" dirty="0" smtClean="0"/>
              <a:t>Low immediate personal cost</a:t>
            </a:r>
          </a:p>
          <a:p>
            <a:r>
              <a:rPr lang="en-GB" dirty="0" smtClean="0"/>
              <a:t>Low-moderate financial cost </a:t>
            </a:r>
          </a:p>
          <a:p>
            <a:r>
              <a:rPr lang="en-GB" dirty="0" smtClean="0"/>
              <a:t>High delayed personal cost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870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Global situation on tobacco control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Focus on smoking as the most harmful form of tobacco use</a:t>
            </a:r>
          </a:p>
          <a:p>
            <a:r>
              <a:rPr lang="en-GB" dirty="0" smtClean="0"/>
              <a:t>For each means of reducing smoking prevalence</a:t>
            </a:r>
          </a:p>
          <a:p>
            <a:pPr lvl="1"/>
            <a:r>
              <a:rPr lang="en-GB" dirty="0" smtClean="0">
                <a:solidFill>
                  <a:srgbClr val="FF0000"/>
                </a:solidFill>
              </a:rPr>
              <a:t>judge the global situation in terms of how far this is being applied to populations or major sub-populations (e.g. women)</a:t>
            </a:r>
          </a:p>
          <a:p>
            <a:r>
              <a:rPr lang="en-GB" dirty="0" smtClean="0">
                <a:solidFill>
                  <a:schemeClr val="tx1"/>
                </a:solidFill>
              </a:rPr>
              <a:t>Illustrate with data from various countries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90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Education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well informed is the target population about</a:t>
            </a:r>
          </a:p>
          <a:p>
            <a:pPr lvl="1"/>
            <a:r>
              <a:rPr lang="en-GB" dirty="0" smtClean="0"/>
              <a:t>the harms of X?</a:t>
            </a:r>
          </a:p>
          <a:p>
            <a:pPr lvl="1"/>
            <a:r>
              <a:rPr lang="en-GB" dirty="0" smtClean="0"/>
              <a:t>how best to avoid or stop X?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16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Tobacco control: education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99616999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9464"/>
                <a:gridCol w="213013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Target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Current status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Understanding of harmfulness of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Low-Moderate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Best ways of avoiding starting to smoke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Unknown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Best ways of stopping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41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Declaration of competing interest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undertake research and consultancy for companies that develop and manufacture smoking cessation medicines and licensed nicotine products</a:t>
            </a:r>
          </a:p>
          <a:p>
            <a:r>
              <a:rPr lang="en-GB" dirty="0" smtClean="0"/>
              <a:t>I am a trustee of the charity, QUIT</a:t>
            </a:r>
          </a:p>
          <a:p>
            <a:r>
              <a:rPr lang="en-GB" dirty="0" smtClean="0"/>
              <a:t>I am an honorary co-director of the National Centre for Smoking Cessation and Training</a:t>
            </a:r>
          </a:p>
          <a:p>
            <a:r>
              <a:rPr lang="en-GB" dirty="0" smtClean="0"/>
              <a:t>My salary and most of my research is funded by Cancer Research UK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59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 of tobacco users in Delhi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960828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70364" y="1350819"/>
            <a:ext cx="45320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Do you think smoking is harmful to health?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22964" y="2201780"/>
            <a:ext cx="3300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What kind of health problems?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098964" y="1720151"/>
            <a:ext cx="0" cy="274904"/>
          </a:xfrm>
          <a:prstGeom prst="straightConnector1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847108" y="2701637"/>
            <a:ext cx="5704609" cy="0"/>
          </a:xfrm>
          <a:prstGeom prst="line">
            <a:avLst/>
          </a:prstGeom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603172" y="6288870"/>
            <a:ext cx="3323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Source: Sarkar et al In preparation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13063" y="6288870"/>
            <a:ext cx="981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N=1211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612571" y="2201780"/>
            <a:ext cx="5939146" cy="19456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4977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Survey of German medical students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08" y="1266825"/>
            <a:ext cx="3009900" cy="432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3210" y="1266825"/>
            <a:ext cx="2905125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842" y="1423987"/>
            <a:ext cx="1905000" cy="3943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0808" y="6204857"/>
            <a:ext cx="1191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N=19,526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0589" y="6209909"/>
            <a:ext cx="35477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Raupach et al 2013 N&amp;TR, 15, 1892 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647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350C3-C76B-45E4-8890-DAF3799DF886}" type="slidenum">
              <a:rPr lang="en-US">
                <a:solidFill>
                  <a:srgbClr val="000000"/>
                </a:solidFill>
              </a:rPr>
              <a:pPr/>
              <a:t>22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096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Routes to </a:t>
            </a:r>
            <a:r>
              <a:rPr lang="en-GB" dirty="0" smtClean="0"/>
              <a:t>quit in England</a:t>
            </a:r>
            <a:endParaRPr lang="en-GB" dirty="0"/>
          </a:p>
        </p:txBody>
      </p:sp>
      <p:graphicFrame>
        <p:nvGraphicFramePr>
          <p:cNvPr id="2096131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460375" y="1535113"/>
          <a:ext cx="8039100" cy="480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4" name="Chart" r:id="rId4" imgW="5547393" imgH="3314784" progId="MSGraph.Chart.8">
                  <p:embed/>
                </p:oleObj>
              </mc:Choice>
              <mc:Fallback>
                <p:oleObj name="Chart" r:id="rId4" imgW="5547393" imgH="3314784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375" y="1535113"/>
                        <a:ext cx="8039100" cy="4803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96132" name="Text Box 4"/>
          <p:cNvSpPr txBox="1">
            <a:spLocks noChangeArrowheads="1"/>
          </p:cNvSpPr>
          <p:nvPr/>
        </p:nvSpPr>
        <p:spPr bwMode="auto">
          <a:xfrm>
            <a:off x="401638" y="6423025"/>
            <a:ext cx="6940746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200" dirty="0">
                <a:solidFill>
                  <a:srgbClr val="000000"/>
                </a:solidFill>
              </a:rPr>
              <a:t>Where more than one method is used the most intensive one is </a:t>
            </a:r>
            <a:r>
              <a:rPr lang="en-GB" sz="1200" dirty="0" smtClean="0">
                <a:solidFill>
                  <a:srgbClr val="000000"/>
                </a:solidFill>
              </a:rPr>
              <a:t>represented  Smoking Toolkit Study</a:t>
            </a:r>
            <a:endParaRPr lang="en-GB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0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32173" cy="1143000"/>
          </a:xfrm>
        </p:spPr>
        <p:txBody>
          <a:bodyPr/>
          <a:lstStyle/>
          <a:p>
            <a:r>
              <a:rPr lang="en-GB" dirty="0" smtClean="0"/>
              <a:t>Persuasion, </a:t>
            </a:r>
            <a:r>
              <a:rPr lang="en-GB" dirty="0" err="1" smtClean="0"/>
              <a:t>incentivisation</a:t>
            </a:r>
            <a:r>
              <a:rPr lang="en-GB" dirty="0" smtClean="0"/>
              <a:t> and coercion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much does the target population</a:t>
            </a:r>
          </a:p>
          <a:p>
            <a:pPr lvl="1"/>
            <a:r>
              <a:rPr lang="en-GB" dirty="0" smtClean="0"/>
              <a:t>feel they want to avoid or stop X?</a:t>
            </a:r>
          </a:p>
          <a:p>
            <a:pPr lvl="1"/>
            <a:r>
              <a:rPr lang="en-GB" dirty="0" smtClean="0"/>
              <a:t>feel they need to avoid or stop X?</a:t>
            </a:r>
          </a:p>
          <a:p>
            <a:pPr lvl="1"/>
            <a:r>
              <a:rPr lang="en-GB" dirty="0" smtClean="0"/>
              <a:t>feel concerned about harms of X?</a:t>
            </a:r>
          </a:p>
          <a:p>
            <a:pPr lvl="1"/>
            <a:r>
              <a:rPr lang="en-GB" dirty="0" smtClean="0"/>
              <a:t>feel concerned about cost of X?</a:t>
            </a:r>
          </a:p>
          <a:p>
            <a:pPr lvl="1"/>
            <a:r>
              <a:rPr lang="en-GB" dirty="0" smtClean="0"/>
              <a:t>feel concerned about penalties for X?</a:t>
            </a:r>
          </a:p>
          <a:p>
            <a:pPr lvl="1"/>
            <a:r>
              <a:rPr lang="en-GB" dirty="0" smtClean="0"/>
              <a:t>feel attracted by benefits of avoiding or stopping X?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687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8427" cy="1143000"/>
          </a:xfrm>
        </p:spPr>
        <p:txBody>
          <a:bodyPr/>
          <a:lstStyle/>
          <a:p>
            <a:r>
              <a:rPr lang="en-GB" dirty="0" smtClean="0"/>
              <a:t>Tobacco control: persuasion, </a:t>
            </a:r>
            <a:r>
              <a:rPr lang="en-GB" dirty="0" err="1" smtClean="0"/>
              <a:t>incentivisation</a:t>
            </a:r>
            <a:r>
              <a:rPr lang="en-GB" dirty="0" smtClean="0"/>
              <a:t> and coercion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207532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20245"/>
                <a:gridCol w="210935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Target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Current status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Feeling of wanting to stop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Low-Moderate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Feeling of need to stop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Low-Moderate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Concern about cost of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Low-Moderate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Concern about health effects of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Low-Moderate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Concern about effect of smoking on friends and family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Low-Moderate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Concern about stigma from smoking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b="1" dirty="0" smtClean="0">
                          <a:solidFill>
                            <a:srgbClr val="FF0000"/>
                          </a:solidFill>
                        </a:rPr>
                        <a:t>Low-High</a:t>
                      </a:r>
                      <a:endParaRPr lang="en-GB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262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Relation between consumption (pounds sterling billion at 1992 prices) and real price (1992=1.0) of cigarettes in Britain during 1972-92.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5840" y="6205612"/>
            <a:ext cx="816480" cy="522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3280" y="979303"/>
            <a:ext cx="5081760" cy="489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03328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Townsend J et al. BMJ 1994;309:923-927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©1994 by British Medical Journal Publishing Group</a:t>
            </a:r>
          </a:p>
        </p:txBody>
      </p:sp>
    </p:spTree>
    <p:extLst>
      <p:ext uri="{BB962C8B-B14F-4D97-AF65-F5344CB8AC3E}">
        <p14:creationId xmlns:p14="http://schemas.microsoft.com/office/powerpoint/2010/main" val="209183636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5E21F3-B264-4E37-BB43-21972957CAFA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26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Smoking concerns and quit attempts among smokers in England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340644149"/>
              </p:ext>
            </p:extLst>
          </p:nvPr>
        </p:nvGraphicFramePr>
        <p:xfrm>
          <a:off x="977900" y="1654175"/>
          <a:ext cx="7043738" cy="3854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0725" name="Text Box 4"/>
          <p:cNvSpPr txBox="1">
            <a:spLocks noChangeArrowheads="1"/>
          </p:cNvSpPr>
          <p:nvPr/>
        </p:nvSpPr>
        <p:spPr bwMode="auto">
          <a:xfrm>
            <a:off x="644525" y="5681663"/>
            <a:ext cx="7453313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600" dirty="0">
                <a:solidFill>
                  <a:srgbClr val="000000"/>
                </a:solidFill>
              </a:rPr>
              <a:t>Final model from forward stepwise logistic regression of attempt to stop in past 12 months on to beliefs about smoking. Odds ratios less than 1 represent negative associations. </a:t>
            </a:r>
            <a:r>
              <a:rPr lang="en-GB" altLang="en-US" sz="1600" dirty="0" smtClean="0">
                <a:solidFill>
                  <a:srgbClr val="000000"/>
                </a:solidFill>
              </a:rPr>
              <a:t>N=5647; Source: Smoking Toolkit Study</a:t>
            </a:r>
            <a:endParaRPr lang="en-GB" altLang="en-US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7730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5E21F3-B264-4E37-BB43-21972957CAFA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27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Desire to stop of smokers in England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2733189140"/>
              </p:ext>
            </p:extLst>
          </p:nvPr>
        </p:nvGraphicFramePr>
        <p:xfrm>
          <a:off x="718457" y="1582569"/>
          <a:ext cx="7174593" cy="3926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8457" y="622118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N=6,000+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6221186"/>
            <a:ext cx="296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Source: Smoking Toolkit Study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59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5E21F3-B264-4E37-BB43-21972957CAFA}" type="slidenum">
              <a:rPr lang="en-US" altLang="en-US" smtClean="0">
                <a:solidFill>
                  <a:srgbClr val="000000"/>
                </a:solidFill>
              </a:rPr>
              <a:pPr eaLnBrk="1" hangingPunct="1"/>
              <a:t>28</a:t>
            </a:fld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305800" cy="1143000"/>
          </a:xfrm>
        </p:spPr>
        <p:txBody>
          <a:bodyPr/>
          <a:lstStyle/>
          <a:p>
            <a:pPr eaLnBrk="1" hangingPunct="1"/>
            <a:r>
              <a:rPr lang="en-GB" altLang="en-US" dirty="0" smtClean="0"/>
              <a:t>Concerns of smokers in England</a:t>
            </a:r>
          </a:p>
        </p:txBody>
      </p:sp>
      <p:graphicFrame>
        <p:nvGraphicFramePr>
          <p:cNvPr id="2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1504543437"/>
              </p:ext>
            </p:extLst>
          </p:nvPr>
        </p:nvGraphicFramePr>
        <p:xfrm>
          <a:off x="440871" y="1654174"/>
          <a:ext cx="8017329" cy="41637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718457" y="6221186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N=15,000+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14800" y="6221186"/>
            <a:ext cx="296183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Source: Smoking Toolkit Study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2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Stoptober effect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4CB29F-E845-4002-9495-746F6F696975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29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52211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Oval 8"/>
          <p:cNvSpPr/>
          <p:nvPr/>
        </p:nvSpPr>
        <p:spPr>
          <a:xfrm>
            <a:off x="6286500" y="1894114"/>
            <a:ext cx="1469571" cy="287382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143" y="6126620"/>
            <a:ext cx="7854043" cy="523220"/>
          </a:xfrm>
          <a:prstGeom prst="rect">
            <a:avLst/>
          </a:prstGeom>
          <a:noFill/>
          <a:ln>
            <a:solidFill>
              <a:schemeClr val="accent2">
                <a:lumMod val="40000"/>
                <a:lumOff val="6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rgbClr val="000000"/>
                </a:solidFill>
              </a:rPr>
              <a:t>Brown et al Drug and </a:t>
            </a:r>
            <a:r>
              <a:rPr lang="en-GB" sz="1400" dirty="0" err="1" smtClean="0">
                <a:solidFill>
                  <a:srgbClr val="000000"/>
                </a:solidFill>
              </a:rPr>
              <a:t>Alocohol</a:t>
            </a:r>
            <a:r>
              <a:rPr lang="en-GB" sz="1400" dirty="0" smtClean="0">
                <a:solidFill>
                  <a:srgbClr val="000000"/>
                </a:solidFill>
              </a:rPr>
              <a:t> Dependence in </a:t>
            </a:r>
            <a:r>
              <a:rPr lang="en-GB" sz="1400" dirty="0" err="1" smtClean="0">
                <a:solidFill>
                  <a:srgbClr val="000000"/>
                </a:solidFill>
              </a:rPr>
              <a:t>press:October</a:t>
            </a:r>
            <a:r>
              <a:rPr lang="en-GB" sz="1400" dirty="0" smtClean="0">
                <a:solidFill>
                  <a:srgbClr val="000000"/>
                </a:solidFill>
              </a:rPr>
              <a:t> quit rate significantly higher compared with previous months in 2012 versus pre-2012 by logistic regression, p=0.005</a:t>
            </a:r>
            <a:endParaRPr lang="en-GB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2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GB" dirty="0" smtClean="0"/>
              <a:t>What is needed to change behaviour?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Interventions and policies to reduce tobacco use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 smtClean="0"/>
              <a:t>Implications for combating other addictive behaviours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076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Male smoking prevalence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E8353-63B3-4AFB-A147-107FFB2ED0B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30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614" y="1622105"/>
            <a:ext cx="6531429" cy="438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4914900" y="4310743"/>
            <a:ext cx="1338943" cy="1693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43000" y="4588329"/>
            <a:ext cx="1143000" cy="1415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314700" y="4180114"/>
            <a:ext cx="604157" cy="1823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918857" y="4588329"/>
            <a:ext cx="212272" cy="14155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18857" y="5092019"/>
            <a:ext cx="669471" cy="91190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7828" y="6286500"/>
            <a:ext cx="16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Tobacco Atlas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04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Female smoking prevalence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AE8353-63B3-4AFB-A147-107FFB2ED0B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25" y="1559832"/>
            <a:ext cx="7016750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718457" y="4784271"/>
            <a:ext cx="898072" cy="15022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249386" y="5110843"/>
            <a:ext cx="930728" cy="10613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84171" y="5372100"/>
            <a:ext cx="2906486" cy="800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90657" y="5772150"/>
            <a:ext cx="326572" cy="5143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7828" y="6286500"/>
            <a:ext cx="16082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Tobacco Atlas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25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Training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far has the target population acquired</a:t>
            </a:r>
          </a:p>
          <a:p>
            <a:pPr lvl="1"/>
            <a:r>
              <a:rPr lang="en-GB" dirty="0" smtClean="0"/>
              <a:t>the planning skills needed to avoid or stop X?</a:t>
            </a:r>
          </a:p>
          <a:p>
            <a:pPr lvl="1"/>
            <a:r>
              <a:rPr lang="en-GB" dirty="0" smtClean="0"/>
              <a:t>the social skills needed to avoid or stop X?</a:t>
            </a:r>
          </a:p>
          <a:p>
            <a:pPr lvl="1"/>
            <a:r>
              <a:rPr lang="en-GB" dirty="0" smtClean="0"/>
              <a:t>the mental strength to avoid or stop X?</a:t>
            </a:r>
          </a:p>
          <a:p>
            <a:pPr lvl="1"/>
            <a:r>
              <a:rPr lang="en-GB" dirty="0" smtClean="0"/>
              <a:t>the mental stamina to avoid or stop X?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80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8427" cy="1143000"/>
          </a:xfrm>
        </p:spPr>
        <p:txBody>
          <a:bodyPr/>
          <a:lstStyle/>
          <a:p>
            <a:r>
              <a:rPr lang="en-GB" dirty="0" smtClean="0"/>
              <a:t>Tobacco control: training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4088563"/>
              </p:ext>
            </p:extLst>
          </p:nvPr>
        </p:nvGraphicFramePr>
        <p:xfrm>
          <a:off x="457200" y="1600200"/>
          <a:ext cx="822960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845"/>
                <a:gridCol w="416675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Target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Current status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Planning</a:t>
                      </a:r>
                      <a:r>
                        <a:rPr lang="en-GB" baseline="0" dirty="0" smtClean="0"/>
                        <a:t> skills for avoiding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Unknown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Planning</a:t>
                      </a:r>
                      <a:r>
                        <a:rPr lang="en-GB" baseline="0" dirty="0" smtClean="0"/>
                        <a:t> skills for stopping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Low-Moderate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Social skills for avoiding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Unknown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Mental strength for self-control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Unknown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Mental</a:t>
                      </a:r>
                      <a:r>
                        <a:rPr lang="en-GB" baseline="0" dirty="0" smtClean="0"/>
                        <a:t> stamina for self-control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 smtClean="0"/>
                        <a:t>Unknown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588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0614" cy="1143000"/>
          </a:xfrm>
        </p:spPr>
        <p:txBody>
          <a:bodyPr/>
          <a:lstStyle/>
          <a:p>
            <a:r>
              <a:rPr lang="en-GB" dirty="0" smtClean="0"/>
              <a:t>Abrupt versus gradual quitting among smokers in England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Quitting abruptly: 49.2%</a:t>
            </a:r>
          </a:p>
          <a:p>
            <a:r>
              <a:rPr lang="en-GB" dirty="0" smtClean="0"/>
              <a:t>Odds of success for abrupt versus gradual: 3.2, p&lt;0.001</a:t>
            </a:r>
          </a:p>
          <a:p>
            <a:endParaRPr lang="en-GB" dirty="0"/>
          </a:p>
          <a:p>
            <a:pPr marL="0" indent="0">
              <a:buNone/>
            </a:pPr>
            <a:r>
              <a:rPr lang="en-GB" sz="2000" dirty="0" smtClean="0"/>
              <a:t>N=901. Adjusting for baseline age, gender, social grade, cigarette dependence, use of quitting aids, motivation to quit, time since quit attempt, previous quit attempts. Smoking Toolkit Study</a:t>
            </a:r>
            <a:endParaRPr lang="en-GB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34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4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Restriction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far does the target population experience</a:t>
            </a:r>
          </a:p>
          <a:p>
            <a:pPr lvl="1"/>
            <a:r>
              <a:rPr lang="en-GB" dirty="0" smtClean="0"/>
              <a:t>restrictions in availability of X?</a:t>
            </a:r>
          </a:p>
          <a:p>
            <a:pPr lvl="1"/>
            <a:r>
              <a:rPr lang="en-GB" dirty="0" smtClean="0"/>
              <a:t>restrictions in locations where X is permitted?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35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576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8427" cy="1143000"/>
          </a:xfrm>
        </p:spPr>
        <p:txBody>
          <a:bodyPr/>
          <a:lstStyle/>
          <a:p>
            <a:r>
              <a:rPr lang="en-GB" dirty="0" smtClean="0"/>
              <a:t>Tobacco control: restriction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5236770"/>
              </p:ext>
            </p:extLst>
          </p:nvPr>
        </p:nvGraphicFramePr>
        <p:xfrm>
          <a:off x="457200" y="1600200"/>
          <a:ext cx="8229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9855"/>
                <a:gridCol w="211974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Target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Current status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Restrictions</a:t>
                      </a:r>
                      <a:r>
                        <a:rPr lang="en-GB" baseline="0" dirty="0" smtClean="0"/>
                        <a:t> on getting cigarettes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Restrictions on where smoking is permitted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Low-moderate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43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805057" cy="1143000"/>
          </a:xfrm>
        </p:spPr>
        <p:txBody>
          <a:bodyPr/>
          <a:lstStyle/>
          <a:p>
            <a:r>
              <a:rPr lang="en-GB" dirty="0" smtClean="0"/>
              <a:t>Effect of raising the age of sale from 16 to 18 years in England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072" y="1749884"/>
            <a:ext cx="6252482" cy="40875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02529" y="6319157"/>
            <a:ext cx="37079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err="1" smtClean="0">
                <a:solidFill>
                  <a:srgbClr val="000000"/>
                </a:solidFill>
              </a:rPr>
              <a:t>Fidler</a:t>
            </a:r>
            <a:r>
              <a:rPr lang="en-GB" sz="1600" dirty="0" smtClean="0">
                <a:solidFill>
                  <a:srgbClr val="000000"/>
                </a:solidFill>
              </a:rPr>
              <a:t> et al (2010) Addiction, 105, 1984</a:t>
            </a:r>
            <a:endParaRPr lang="en-GB" sz="1600" dirty="0">
              <a:solidFill>
                <a:srgbClr val="00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730829" y="2694214"/>
            <a:ext cx="898071" cy="174715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36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118F9C-91C1-4677-9038-6E68C94EBC9F}" type="slidenum">
              <a:rPr lang="en-US">
                <a:solidFill>
                  <a:srgbClr val="000000"/>
                </a:solidFill>
              </a:rPr>
              <a:pPr/>
              <a:t>38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4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/>
          <a:lstStyle/>
          <a:p>
            <a:r>
              <a:rPr lang="en-GB" sz="2800"/>
              <a:t>Smoking prevalence before ‘smoke-free’</a:t>
            </a:r>
          </a:p>
        </p:txBody>
      </p:sp>
      <p:graphicFrame>
        <p:nvGraphicFramePr>
          <p:cNvPr id="1949699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55638" y="1508125"/>
          <a:ext cx="7550150" cy="4672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name="Chart" r:id="rId4" imgW="5417821" imgH="3352791" progId="MSGraph.Chart.8">
                  <p:embed/>
                </p:oleObj>
              </mc:Choice>
              <mc:Fallback>
                <p:oleObj name="Chart" r:id="rId4" imgW="5417821" imgH="3352791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508125"/>
                        <a:ext cx="7550150" cy="4672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9701" name="Text Box 5"/>
          <p:cNvSpPr txBox="1">
            <a:spLocks noChangeArrowheads="1"/>
          </p:cNvSpPr>
          <p:nvPr/>
        </p:nvSpPr>
        <p:spPr bwMode="auto">
          <a:xfrm>
            <a:off x="5583238" y="6276975"/>
            <a:ext cx="2382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www.smokinginengland.info</a:t>
            </a:r>
          </a:p>
        </p:txBody>
      </p:sp>
    </p:spTree>
    <p:extLst>
      <p:ext uri="{BB962C8B-B14F-4D97-AF65-F5344CB8AC3E}">
        <p14:creationId xmlns:p14="http://schemas.microsoft.com/office/powerpoint/2010/main" val="1008206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D2EC5-4596-4D9E-9838-0D3D43DDC168}" type="slidenum">
              <a:rPr lang="en-US">
                <a:solidFill>
                  <a:srgbClr val="000000"/>
                </a:solidFill>
              </a:rPr>
              <a:pPr/>
              <a:t>39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5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/>
          <a:lstStyle/>
          <a:p>
            <a:r>
              <a:rPr lang="en-GB" sz="2800"/>
              <a:t>Smoking prevalence immediately after ‘smoke-free’</a:t>
            </a:r>
          </a:p>
        </p:txBody>
      </p:sp>
      <p:graphicFrame>
        <p:nvGraphicFramePr>
          <p:cNvPr id="1951747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54050" y="1508125"/>
          <a:ext cx="7553325" cy="467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2" name="Chart" r:id="rId4" imgW="5417821" imgH="3352791" progId="MSGraph.Chart.8">
                  <p:embed/>
                </p:oleObj>
              </mc:Choice>
              <mc:Fallback>
                <p:oleObj name="Chart" r:id="rId4" imgW="5417821" imgH="3352791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050" y="1508125"/>
                        <a:ext cx="7553325" cy="467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51750" name="Text Box 6"/>
          <p:cNvSpPr txBox="1">
            <a:spLocks noChangeArrowheads="1"/>
          </p:cNvSpPr>
          <p:nvPr/>
        </p:nvSpPr>
        <p:spPr bwMode="auto">
          <a:xfrm>
            <a:off x="5583238" y="6276975"/>
            <a:ext cx="2382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www.smokinginengland.info</a:t>
            </a:r>
          </a:p>
        </p:txBody>
      </p:sp>
    </p:spTree>
    <p:extLst>
      <p:ext uri="{BB962C8B-B14F-4D97-AF65-F5344CB8AC3E}">
        <p14:creationId xmlns:p14="http://schemas.microsoft.com/office/powerpoint/2010/main" val="1358307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 crucial distinction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6418" y="1330036"/>
            <a:ext cx="8229600" cy="1548245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The question ‘why is X happening?’ has a million answers</a:t>
            </a:r>
          </a:p>
          <a:p>
            <a:pPr marL="0" indent="0">
              <a:buNone/>
            </a:pPr>
            <a:r>
              <a:rPr lang="en-GB" dirty="0" smtClean="0"/>
              <a:t>The question ‘how to change things?’ has a lot fewer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7981" y="2774372"/>
            <a:ext cx="8042564" cy="3416320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FF0000"/>
                </a:solidFill>
              </a:rPr>
              <a:t>Why do people smoke? Because ...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nicotine is rewarding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nicotine can be addictive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they can afford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of social pressure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of nicotine withdrawal symptoms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they are depressed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there is nothing much to stop them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they are not worried enough about the health risks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of their genes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their parents smoke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FF0000"/>
                </a:solidFill>
              </a:rPr>
              <a:t>etc.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05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5FC33-1599-4675-ACB1-2392689AA969}" type="slidenum">
              <a:rPr lang="en-US">
                <a:solidFill>
                  <a:srgbClr val="000000"/>
                </a:solidFill>
              </a:rPr>
              <a:pPr/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11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91513" cy="1143000"/>
          </a:xfrm>
        </p:spPr>
        <p:txBody>
          <a:bodyPr/>
          <a:lstStyle/>
          <a:p>
            <a:r>
              <a:rPr lang="en-GB" sz="2800"/>
              <a:t>Smoking prevalence to Jan 2012</a:t>
            </a:r>
          </a:p>
        </p:txBody>
      </p:sp>
      <p:graphicFrame>
        <p:nvGraphicFramePr>
          <p:cNvPr id="211968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676275" y="1525588"/>
          <a:ext cx="7507288" cy="4633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6" name="Chart" r:id="rId4" imgW="5417821" imgH="3345233" progId="MSGraph.Chart.8">
                  <p:embed/>
                </p:oleObj>
              </mc:Choice>
              <mc:Fallback>
                <p:oleObj name="Chart" r:id="rId4" imgW="5417821" imgH="3345233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275" y="1525588"/>
                        <a:ext cx="7507288" cy="4633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19687" name="Text Box 7"/>
          <p:cNvSpPr txBox="1">
            <a:spLocks noChangeArrowheads="1"/>
          </p:cNvSpPr>
          <p:nvPr/>
        </p:nvSpPr>
        <p:spPr bwMode="auto">
          <a:xfrm>
            <a:off x="5583238" y="6276975"/>
            <a:ext cx="23828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sz="1400">
                <a:solidFill>
                  <a:srgbClr val="000000"/>
                </a:solidFill>
              </a:rPr>
              <a:t>www.smokinginengland.info</a:t>
            </a:r>
          </a:p>
        </p:txBody>
      </p:sp>
    </p:spTree>
    <p:extLst>
      <p:ext uri="{BB962C8B-B14F-4D97-AF65-F5344CB8AC3E}">
        <p14:creationId xmlns:p14="http://schemas.microsoft.com/office/powerpoint/2010/main" val="242163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66314" cy="1143000"/>
          </a:xfrm>
        </p:spPr>
        <p:txBody>
          <a:bodyPr/>
          <a:lstStyle/>
          <a:p>
            <a:r>
              <a:rPr lang="en-GB" dirty="0" smtClean="0"/>
              <a:t>Decrease in smoking prevalence in England following </a:t>
            </a:r>
            <a:r>
              <a:rPr lang="en-GB" dirty="0" err="1" smtClean="0"/>
              <a:t>smokefree</a:t>
            </a:r>
            <a:r>
              <a:rPr lang="en-GB" dirty="0" smtClean="0"/>
              <a:t> legislation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296112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A402D-9306-454E-B7F0-16FB89A6D0B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00705" y="6078015"/>
            <a:ext cx="15855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Base: All adults</a:t>
            </a:r>
            <a:endParaRPr lang="en-GB" sz="16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69671" y="3249386"/>
            <a:ext cx="489858" cy="375557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816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Environmental restructuring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far is the target population’s environment</a:t>
            </a:r>
          </a:p>
          <a:p>
            <a:pPr lvl="1"/>
            <a:r>
              <a:rPr lang="en-GB" dirty="0" smtClean="0"/>
              <a:t>limiting availability of X?</a:t>
            </a:r>
          </a:p>
          <a:p>
            <a:pPr lvl="1"/>
            <a:r>
              <a:rPr lang="en-GB" dirty="0" smtClean="0"/>
              <a:t>limiting prompts and cues for X?</a:t>
            </a:r>
          </a:p>
          <a:p>
            <a:pPr lvl="1"/>
            <a:r>
              <a:rPr lang="en-GB" dirty="0" smtClean="0"/>
              <a:t>making X non-normative or stopping X being normative?</a:t>
            </a:r>
          </a:p>
          <a:p>
            <a:pPr lvl="1"/>
            <a:r>
              <a:rPr lang="en-GB" dirty="0" smtClean="0"/>
              <a:t>providing triggers for stopping X?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374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8427" cy="1143000"/>
          </a:xfrm>
        </p:spPr>
        <p:txBody>
          <a:bodyPr/>
          <a:lstStyle/>
          <a:p>
            <a:r>
              <a:rPr lang="en-GB" dirty="0" smtClean="0"/>
              <a:t>Tobacco control: environmental restructuring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2580515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109855"/>
                <a:gridCol w="211974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Target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Current status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Limited availability of cigarettes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Limited prompts to smoke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Low-Moderate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Exposure</a:t>
                      </a:r>
                      <a:r>
                        <a:rPr lang="en-GB" baseline="0" dirty="0" smtClean="0"/>
                        <a:t> to triggers to stop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Low-Moderate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1542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Effect of advertising ban in UK on awareness of tobacco marketing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857" y="1926771"/>
            <a:ext cx="3615418" cy="39624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84072" y="6216134"/>
            <a:ext cx="4539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Harris et al (2006) Tobacco Control </a:t>
            </a:r>
            <a:r>
              <a:rPr lang="en-GB" sz="1600" dirty="0" err="1" smtClean="0">
                <a:solidFill>
                  <a:srgbClr val="000000"/>
                </a:solidFill>
              </a:rPr>
              <a:t>suppl</a:t>
            </a:r>
            <a:r>
              <a:rPr lang="en-GB" sz="1600" dirty="0" smtClean="0">
                <a:solidFill>
                  <a:srgbClr val="000000"/>
                </a:solidFill>
              </a:rPr>
              <a:t>  3   26</a:t>
            </a:r>
            <a:endParaRPr lang="en-GB" sz="1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94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875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b="1" dirty="0">
                <a:latin typeface="Arial" charset="0"/>
              </a:rPr>
              <a:t>Smoking prevalence and quit </a:t>
            </a:r>
            <a:r>
              <a:rPr lang="en-GB" b="1" dirty="0" smtClean="0">
                <a:latin typeface="Arial" charset="0"/>
              </a:rPr>
              <a:t>attempts following introduction of graphic health warnings in Canada</a:t>
            </a:r>
            <a:endParaRPr lang="en-GB" b="1" dirty="0">
              <a:latin typeface="Arial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924" y="1524902"/>
            <a:ext cx="6630711" cy="4025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7"/>
            <a:ext cx="3918240" cy="309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Azagba S , and Sharaf M F Nicotine Tob Res 2013;15:708-717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 The Author 2012. Published by Oxford University Press on behalf of the Society for Research on Nicotine and Tobacco. All rights reserved. For permissions, please e-mail: journals.permissions@oup.com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3837214" y="1524902"/>
            <a:ext cx="24493" cy="290993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08713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Modelling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far are social models in the target population’s environment</a:t>
            </a:r>
          </a:p>
          <a:p>
            <a:pPr lvl="1"/>
            <a:r>
              <a:rPr lang="en-GB" dirty="0" smtClean="0"/>
              <a:t>not doing X?</a:t>
            </a:r>
          </a:p>
          <a:p>
            <a:pPr lvl="1"/>
            <a:r>
              <a:rPr lang="en-GB" dirty="0" smtClean="0"/>
              <a:t>stopping X?</a:t>
            </a:r>
          </a:p>
          <a:p>
            <a:pPr lvl="1"/>
            <a:r>
              <a:rPr lang="en-GB" dirty="0" smtClean="0"/>
              <a:t>talking about X in ways that discourage use?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46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8570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8427" cy="1143000"/>
          </a:xfrm>
        </p:spPr>
        <p:txBody>
          <a:bodyPr/>
          <a:lstStyle/>
          <a:p>
            <a:r>
              <a:rPr lang="en-GB" dirty="0" smtClean="0"/>
              <a:t>Tobacco control: modelling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3833242"/>
              </p:ext>
            </p:extLst>
          </p:nvPr>
        </p:nvGraphicFramePr>
        <p:xfrm>
          <a:off x="457200" y="1600200"/>
          <a:ext cx="82296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2845"/>
                <a:gridCol w="4166755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Target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Current status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‘Non-smoker’ modelling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Modelling stopping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Role models discouraging smoking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2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Enablement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far does the target population</a:t>
            </a:r>
          </a:p>
          <a:p>
            <a:pPr lvl="1"/>
            <a:r>
              <a:rPr lang="en-GB" dirty="0" smtClean="0"/>
              <a:t>have ways of limiting drives and impulses for X?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722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8427" cy="1143000"/>
          </a:xfrm>
        </p:spPr>
        <p:txBody>
          <a:bodyPr/>
          <a:lstStyle/>
          <a:p>
            <a:r>
              <a:rPr lang="en-GB" dirty="0" smtClean="0"/>
              <a:t>Tobacco control: enablement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915414"/>
              </p:ext>
            </p:extLst>
          </p:nvPr>
        </p:nvGraphicFramePr>
        <p:xfrm>
          <a:off x="457200" y="1600200"/>
          <a:ext cx="82296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9464"/>
                <a:gridCol w="213013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Target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>
                          <a:solidFill>
                            <a:schemeClr val="accent2"/>
                          </a:solidFill>
                        </a:rPr>
                        <a:t>Current status</a:t>
                      </a:r>
                      <a:endParaRPr lang="en-GB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Effectiveness of stop smoking medicines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Moderate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Effectiveness of alternative nicotine products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Low-moderate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Effectiveness of stop smoking advice/support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Moderate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Access to stop smoking medicines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Low-moderate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Access</a:t>
                      </a:r>
                      <a:r>
                        <a:rPr lang="en-GB" baseline="0" dirty="0" smtClean="0"/>
                        <a:t> to stop alternative nicotine products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Low-moderate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Access to behavioural support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Low-moderate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54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6943" cy="1143000"/>
          </a:xfrm>
        </p:spPr>
        <p:txBody>
          <a:bodyPr/>
          <a:lstStyle/>
          <a:p>
            <a:r>
              <a:rPr lang="en-GB" dirty="0" smtClean="0"/>
              <a:t>What is needed for behaviour to change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5736"/>
          </a:xfrm>
        </p:spPr>
        <p:txBody>
          <a:bodyPr/>
          <a:lstStyle/>
          <a:p>
            <a:pPr marL="0" indent="0">
              <a:buNone/>
            </a:pPr>
            <a:r>
              <a:rPr lang="en-GB" dirty="0" smtClean="0"/>
              <a:t>To change the incidence of a behaviour there must be a change in one or more of ...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2230183"/>
              </p:ext>
            </p:extLst>
          </p:nvPr>
        </p:nvGraphicFramePr>
        <p:xfrm>
          <a:off x="831272" y="2950850"/>
          <a:ext cx="7678882" cy="23000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66455"/>
                <a:gridCol w="5912427"/>
              </a:tblGrid>
              <a:tr h="78987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Capability:</a:t>
                      </a:r>
                    </a:p>
                    <a:p>
                      <a:endParaRPr lang="en-GB" sz="2000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dirty="0" smtClean="0">
                          <a:solidFill>
                            <a:srgbClr val="FF0000"/>
                          </a:solidFill>
                        </a:rPr>
                        <a:t>physical and psychological abilities underlying the behaviour </a:t>
                      </a:r>
                      <a:endParaRPr lang="en-GB" sz="2000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62237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008000"/>
                          </a:solidFill>
                        </a:rPr>
                        <a:t>Opportunity:</a:t>
                      </a:r>
                      <a:endParaRPr lang="en-GB" sz="2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008000"/>
                          </a:solidFill>
                        </a:rPr>
                        <a:t>environmental factors that stimulate or inhibit behaviour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809087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FF6600"/>
                          </a:solidFill>
                        </a:rPr>
                        <a:t>Motivation:</a:t>
                      </a:r>
                      <a:endParaRPr lang="en-GB" sz="2000" dirty="0">
                        <a:solidFill>
                          <a:srgbClr val="FF6600"/>
                        </a:solidFill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dirty="0" smtClean="0">
                          <a:solidFill>
                            <a:srgbClr val="FF6600"/>
                          </a:solidFill>
                        </a:rPr>
                        <a:t>mental processes that energise and direct behaviour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94854" y="5474960"/>
            <a:ext cx="82503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8775" indent="-358775"/>
            <a:r>
              <a:rPr lang="en-GB" sz="2400" dirty="0" smtClean="0">
                <a:solidFill>
                  <a:srgbClr val="333333"/>
                </a:solidFill>
                <a:latin typeface="Arial"/>
              </a:rPr>
              <a:t>… relating </a:t>
            </a:r>
            <a:r>
              <a:rPr lang="en-GB" sz="2400" dirty="0">
                <a:solidFill>
                  <a:srgbClr val="333333"/>
                </a:solidFill>
                <a:latin typeface="Arial"/>
              </a:rPr>
              <a:t>to the </a:t>
            </a:r>
            <a:r>
              <a:rPr lang="en-GB" sz="2400" dirty="0">
                <a:solidFill>
                  <a:srgbClr val="1B0FB1"/>
                </a:solidFill>
                <a:latin typeface="Arial"/>
              </a:rPr>
              <a:t>target behaviour </a:t>
            </a:r>
            <a:r>
              <a:rPr lang="en-GB" sz="2400" dirty="0">
                <a:solidFill>
                  <a:srgbClr val="333333"/>
                </a:solidFill>
                <a:latin typeface="Arial"/>
              </a:rPr>
              <a:t>or </a:t>
            </a:r>
            <a:r>
              <a:rPr lang="en-GB" sz="2400" dirty="0">
                <a:solidFill>
                  <a:srgbClr val="1B0FB1"/>
                </a:solidFill>
                <a:latin typeface="Arial"/>
              </a:rPr>
              <a:t>other behaviours </a:t>
            </a:r>
            <a:r>
              <a:rPr lang="en-GB" sz="2400" dirty="0">
                <a:solidFill>
                  <a:srgbClr val="333333"/>
                </a:solidFill>
                <a:latin typeface="Arial"/>
              </a:rPr>
              <a:t>that compete with or support </a:t>
            </a:r>
            <a:r>
              <a:rPr lang="en-GB" sz="2400" dirty="0" smtClean="0">
                <a:solidFill>
                  <a:srgbClr val="333333"/>
                </a:solidFill>
                <a:latin typeface="Arial"/>
              </a:rPr>
              <a:t>it</a:t>
            </a:r>
            <a:endParaRPr lang="en-GB" sz="2400" dirty="0">
              <a:solidFill>
                <a:srgbClr val="333333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8148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Medications: efficacy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1404832"/>
              </p:ext>
            </p:extLst>
          </p:nvPr>
        </p:nvGraphicFramePr>
        <p:xfrm>
          <a:off x="4315230" y="1313194"/>
          <a:ext cx="4263992" cy="2726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335940" y="6229668"/>
            <a:ext cx="2530475" cy="476250"/>
          </a:xfrm>
        </p:spPr>
        <p:txBody>
          <a:bodyPr/>
          <a:lstStyle/>
          <a:p>
            <a:pPr>
              <a:defRPr/>
            </a:pPr>
            <a:fld id="{480B01B9-B9FC-4E42-9711-BE704AE8FE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5892" y="1672421"/>
            <a:ext cx="4000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Stead et al 2008, Cahill et al 2012, Cochrane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000000"/>
                </a:solidFill>
              </a:rPr>
              <a:t>Varenicline</a:t>
            </a:r>
            <a:r>
              <a:rPr lang="en-GB" dirty="0" smtClean="0">
                <a:solidFill>
                  <a:srgbClr val="000000"/>
                </a:solidFill>
              </a:rPr>
              <a:t>: N=6,166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Single NRT: N=51,265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Dual NRT: 4,664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NRT for ‘reduce to quit’: N=3,429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95% confidence intervals from meta-analyses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0537" y="1266438"/>
            <a:ext cx="8404955" cy="517818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  <p:graphicFrame>
        <p:nvGraphicFramePr>
          <p:cNvPr id="9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4770548"/>
              </p:ext>
            </p:extLst>
          </p:nvPr>
        </p:nvGraphicFramePr>
        <p:xfrm>
          <a:off x="4337366" y="3980745"/>
          <a:ext cx="3633463" cy="2424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2514" y="4401230"/>
            <a:ext cx="40005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Hughes et al 2008, Cahill et al 2012, Cochrane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Bupropion: 11,440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err="1" smtClean="0">
                <a:solidFill>
                  <a:srgbClr val="000000"/>
                </a:solidFill>
              </a:rPr>
              <a:t>Nortripyline</a:t>
            </a:r>
            <a:r>
              <a:rPr lang="en-GB" dirty="0" smtClean="0">
                <a:solidFill>
                  <a:srgbClr val="000000"/>
                </a:solidFill>
              </a:rPr>
              <a:t>: N=975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Cytisine: N=937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95% confidence intervals from meta-analyses</a:t>
            </a:r>
            <a:endParaRPr lang="en-GB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07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Behavioural support: efficacy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4280918"/>
              </p:ext>
            </p:extLst>
          </p:nvPr>
        </p:nvGraphicFramePr>
        <p:xfrm>
          <a:off x="4563835" y="1567544"/>
          <a:ext cx="3706586" cy="27268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53404" y="6272126"/>
            <a:ext cx="2530475" cy="476250"/>
          </a:xfrm>
        </p:spPr>
        <p:txBody>
          <a:bodyPr/>
          <a:lstStyle/>
          <a:p>
            <a:pPr>
              <a:defRPr/>
            </a:pPr>
            <a:fld id="{480B01B9-B9FC-4E42-9711-BE704AE8FE9D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529" y="1926771"/>
            <a:ext cx="40005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0000"/>
                </a:solidFill>
              </a:rPr>
              <a:t>Stead et al 2012, Cochrane</a:t>
            </a:r>
            <a:r>
              <a:rPr lang="en-GB" b="1" baseline="30000" dirty="0" smtClean="0">
                <a:solidFill>
                  <a:srgbClr val="000000"/>
                </a:solidFill>
              </a:rPr>
              <a:t>1</a:t>
            </a:r>
            <a:endParaRPr lang="en-GB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Pro-active telephone </a:t>
            </a:r>
            <a:r>
              <a:rPr lang="en-GB" dirty="0" err="1" smtClean="0">
                <a:solidFill>
                  <a:srgbClr val="000000"/>
                </a:solidFill>
              </a:rPr>
              <a:t>vs</a:t>
            </a:r>
            <a:r>
              <a:rPr lang="en-GB" dirty="0" smtClean="0">
                <a:solidFill>
                  <a:srgbClr val="000000"/>
                </a:solidFill>
              </a:rPr>
              <a:t> reactive: N=24,994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Individual </a:t>
            </a:r>
            <a:r>
              <a:rPr lang="en-GB" dirty="0" err="1" smtClean="0">
                <a:solidFill>
                  <a:srgbClr val="000000"/>
                </a:solidFill>
              </a:rPr>
              <a:t>vs</a:t>
            </a:r>
            <a:r>
              <a:rPr lang="en-GB" dirty="0" smtClean="0">
                <a:solidFill>
                  <a:srgbClr val="000000"/>
                </a:solidFill>
              </a:rPr>
              <a:t> brief advice: N=7,855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Group </a:t>
            </a:r>
            <a:r>
              <a:rPr lang="en-GB" dirty="0" err="1" smtClean="0">
                <a:solidFill>
                  <a:srgbClr val="000000"/>
                </a:solidFill>
              </a:rPr>
              <a:t>vs</a:t>
            </a:r>
            <a:r>
              <a:rPr lang="en-GB" dirty="0" smtClean="0">
                <a:solidFill>
                  <a:srgbClr val="000000"/>
                </a:solidFill>
              </a:rPr>
              <a:t> self-help: N=4,375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Internet </a:t>
            </a:r>
            <a:r>
              <a:rPr lang="en-GB" dirty="0" err="1" smtClean="0">
                <a:solidFill>
                  <a:srgbClr val="000000"/>
                </a:solidFill>
              </a:rPr>
              <a:t>vs</a:t>
            </a:r>
            <a:r>
              <a:rPr lang="en-GB" dirty="0" smtClean="0">
                <a:solidFill>
                  <a:srgbClr val="000000"/>
                </a:solidFill>
              </a:rPr>
              <a:t> nothing: N=2,960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Text messaging versus control messages: N=9,110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Written materials: N=15,117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>
                <a:solidFill>
                  <a:srgbClr val="000000"/>
                </a:solidFill>
              </a:rPr>
              <a:t>95% confidence intervals from meta-analyses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3529" y="1520787"/>
            <a:ext cx="8229600" cy="354530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69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96943" cy="1143000"/>
          </a:xfrm>
        </p:spPr>
        <p:txBody>
          <a:bodyPr/>
          <a:lstStyle/>
          <a:p>
            <a:r>
              <a:rPr lang="en-GB" dirty="0" smtClean="0"/>
              <a:t>What about other addictive behaviours?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0872" y="1436915"/>
            <a:ext cx="8229600" cy="4980214"/>
          </a:xfrm>
        </p:spPr>
        <p:txBody>
          <a:bodyPr/>
          <a:lstStyle/>
          <a:p>
            <a:r>
              <a:rPr lang="en-GB" dirty="0" smtClean="0"/>
              <a:t>Should policies follow tobacco control?</a:t>
            </a:r>
          </a:p>
          <a:p>
            <a:pPr lvl="1"/>
            <a:r>
              <a:rPr lang="en-GB" dirty="0"/>
              <a:t>Run </a:t>
            </a:r>
            <a:r>
              <a:rPr lang="en-GB" dirty="0" smtClean="0"/>
              <a:t>mass media campaigns</a:t>
            </a:r>
          </a:p>
          <a:p>
            <a:pPr lvl="1"/>
            <a:r>
              <a:rPr lang="en-GB" dirty="0"/>
              <a:t>P</a:t>
            </a:r>
            <a:r>
              <a:rPr lang="en-GB" dirty="0" smtClean="0"/>
              <a:t>romote brief advice from health professionals</a:t>
            </a:r>
          </a:p>
          <a:p>
            <a:pPr lvl="1"/>
            <a:r>
              <a:rPr lang="en-GB" dirty="0" smtClean="0"/>
              <a:t>Impose moderately high duty and control illicit supply</a:t>
            </a:r>
            <a:endParaRPr lang="en-GB" dirty="0"/>
          </a:p>
          <a:p>
            <a:pPr lvl="1"/>
            <a:r>
              <a:rPr lang="en-GB" dirty="0"/>
              <a:t>Partially stigmatise use</a:t>
            </a:r>
          </a:p>
          <a:p>
            <a:pPr lvl="1"/>
            <a:r>
              <a:rPr lang="en-GB" dirty="0" smtClean="0"/>
              <a:t>Permit widespread sale</a:t>
            </a:r>
          </a:p>
          <a:p>
            <a:pPr lvl="1"/>
            <a:r>
              <a:rPr lang="en-GB" dirty="0" smtClean="0"/>
              <a:t>Impose legal age of sale</a:t>
            </a:r>
          </a:p>
          <a:p>
            <a:pPr lvl="1"/>
            <a:r>
              <a:rPr lang="en-GB" dirty="0"/>
              <a:t>R</a:t>
            </a:r>
            <a:r>
              <a:rPr lang="en-GB" dirty="0" smtClean="0"/>
              <a:t>estrict marketing</a:t>
            </a:r>
          </a:p>
          <a:p>
            <a:pPr lvl="1"/>
            <a:r>
              <a:rPr lang="en-GB" dirty="0" smtClean="0"/>
              <a:t>Restrict locations where can be used</a:t>
            </a:r>
          </a:p>
          <a:p>
            <a:pPr lvl="1"/>
            <a:r>
              <a:rPr lang="en-GB" dirty="0" smtClean="0"/>
              <a:t>Require warning labels on packets</a:t>
            </a:r>
          </a:p>
          <a:p>
            <a:pPr lvl="1"/>
            <a:r>
              <a:rPr lang="en-GB" dirty="0" smtClean="0"/>
              <a:t>Provide treatments to aid cessation</a:t>
            </a:r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52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3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this a success story?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53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26" name="Picture 2" descr="Cigarette consumption grap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04" y="1716995"/>
            <a:ext cx="7267575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08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Is this a success story?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54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29" y="3730336"/>
            <a:ext cx="4564770" cy="2517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9723" y="2293792"/>
            <a:ext cx="2719506" cy="183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74" y="1368785"/>
            <a:ext cx="4085248" cy="2282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30499" y="1548245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1990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30499" y="4132117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00000"/>
                </a:solidFill>
              </a:rPr>
              <a:t>2010</a:t>
            </a:r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30499" y="6247534"/>
            <a:ext cx="30588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>
                <a:solidFill>
                  <a:srgbClr val="000000"/>
                </a:solidFill>
              </a:rPr>
              <a:t>Lim et al 2012 Lancet 380 2224</a:t>
            </a:r>
            <a:endParaRPr lang="en-GB" sz="1600" dirty="0">
              <a:solidFill>
                <a:srgbClr val="00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65729" y="1368785"/>
            <a:ext cx="148745" cy="1794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16984" y="3724722"/>
            <a:ext cx="148745" cy="1794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731470" y="5635985"/>
            <a:ext cx="175016" cy="179460"/>
          </a:xfrm>
          <a:prstGeom prst="straightConnector1">
            <a:avLst/>
          </a:prstGeom>
          <a:ln w="28575">
            <a:solidFill>
              <a:srgbClr val="99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3215307" y="1972336"/>
            <a:ext cx="163854" cy="17946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661621" y="4132117"/>
            <a:ext cx="163854" cy="179460"/>
          </a:xfrm>
          <a:prstGeom prst="straightConnector1">
            <a:avLst/>
          </a:prstGeom>
          <a:ln w="28575">
            <a:solidFill>
              <a:srgbClr val="008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96366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55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2290" name="Picture 2" descr="http://blogs-images.forbes.com/anthonykosner/files/2012/04/Titanic-red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85" y="1974736"/>
            <a:ext cx="4849585" cy="3637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172200" y="2598360"/>
            <a:ext cx="24982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Commercial interests and political indifference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4727120" y="3310591"/>
            <a:ext cx="1257299" cy="8574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1154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56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61" y="1532845"/>
            <a:ext cx="6038850" cy="3857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8000" y="2818674"/>
            <a:ext cx="21390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000000"/>
                </a:solidFill>
              </a:rPr>
              <a:t>Tobacco control policies</a:t>
            </a:r>
            <a:endParaRPr lang="en-GB" sz="2400" dirty="0">
              <a:solidFill>
                <a:srgbClr val="00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5486401" y="3461657"/>
            <a:ext cx="1257299" cy="857429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246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686300"/>
          </a:xfrm>
        </p:spPr>
        <p:txBody>
          <a:bodyPr/>
          <a:lstStyle/>
          <a:p>
            <a:r>
              <a:rPr lang="en-GB" dirty="0" smtClean="0"/>
              <a:t>Tobacco control is probably </a:t>
            </a:r>
            <a:r>
              <a:rPr lang="en-GB" b="1" dirty="0" smtClean="0">
                <a:solidFill>
                  <a:srgbClr val="FF0000"/>
                </a:solidFill>
              </a:rPr>
              <a:t>not</a:t>
            </a:r>
            <a:r>
              <a:rPr lang="en-GB" dirty="0" smtClean="0"/>
              <a:t> a good example of how to combat a lethal addictive behaviour</a:t>
            </a:r>
          </a:p>
          <a:p>
            <a:r>
              <a:rPr lang="en-GB" dirty="0"/>
              <a:t>Even in countries such as the UK where prevalence is falling, almost 1 in 5 adults smoke and 100,000 die prematurely each year</a:t>
            </a:r>
          </a:p>
          <a:p>
            <a:r>
              <a:rPr lang="en-GB" dirty="0" smtClean="0"/>
              <a:t>It is a behaviour that provides limited pleasure and meets few needs but involves a strong acquired drive and pharmacologically driven habit that is not adequately offset by countervailing factors</a:t>
            </a:r>
          </a:p>
          <a:p>
            <a:r>
              <a:rPr lang="en-GB" dirty="0" smtClean="0"/>
              <a:t>Almost every one of the potential levers of change to combat tobacco use is being applied in most of society at best to a moderate degree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57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316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6707" y="277888"/>
            <a:ext cx="8001000" cy="1143000"/>
          </a:xfrm>
        </p:spPr>
        <p:txBody>
          <a:bodyPr/>
          <a:lstStyle/>
          <a:p>
            <a:r>
              <a:rPr lang="en-GB" dirty="0" smtClean="0"/>
              <a:t>Helping smokers to help themselves by bring the science of stopping to smokers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5B37CA-31E3-4E7D-932A-F757CA3ED54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750" y="1573927"/>
            <a:ext cx="3313163" cy="5055135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3562" y="1753541"/>
            <a:ext cx="4540345" cy="2552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87060" y="4686300"/>
            <a:ext cx="40533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</a:rPr>
              <a:t>www.smokefreeformula.com</a:t>
            </a:r>
            <a:endParaRPr lang="en-GB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452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The COM-B model of behaviour</a:t>
            </a:r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79E3131-3AC3-4450-B6C3-03B49495FB09}" type="slidenum">
              <a:rPr lang="en-US" smtClean="0">
                <a:solidFill>
                  <a:srgbClr val="000000"/>
                </a:solidFill>
              </a:rPr>
              <a:pPr eaLnBrk="1" hangingPunct="1"/>
              <a:t>6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0484" name="Picture 3" descr="com-b-V3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3" y="1876425"/>
            <a:ext cx="6678612" cy="367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5424" y="6183788"/>
            <a:ext cx="706899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en-GB" altLang="ja-JP" sz="1400" dirty="0">
                <a:solidFill>
                  <a:srgbClr val="000000"/>
                </a:solidFill>
                <a:ea typeface="ＭＳ Ｐゴシック" pitchFamily="34" charset="-128"/>
              </a:rPr>
              <a:t>Michie S, M van </a:t>
            </a:r>
            <a:r>
              <a:rPr lang="en-GB" altLang="ja-JP" sz="1400" dirty="0" err="1" smtClean="0">
                <a:solidFill>
                  <a:srgbClr val="000000"/>
                </a:solidFill>
                <a:ea typeface="ＭＳ Ｐゴシック" pitchFamily="34" charset="-128"/>
              </a:rPr>
              <a:t>Stralen</a:t>
            </a:r>
            <a:r>
              <a:rPr lang="en-GB" altLang="ja-JP" sz="1400" dirty="0">
                <a:solidFill>
                  <a:srgbClr val="000000"/>
                </a:solidFill>
                <a:ea typeface="ＭＳ Ｐゴシック" pitchFamily="34" charset="-128"/>
              </a:rPr>
              <a:t>, West R</a:t>
            </a:r>
            <a:r>
              <a:rPr lang="en-GB" altLang="ja-JP" sz="1400" b="1" dirty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GB" altLang="ja-JP" sz="1400" dirty="0">
                <a:solidFill>
                  <a:srgbClr val="000000"/>
                </a:solidFill>
                <a:ea typeface="ＭＳ Ｐゴシック" pitchFamily="34" charset="-128"/>
              </a:rPr>
              <a:t>(2011</a:t>
            </a:r>
            <a:r>
              <a:rPr lang="en-GB" altLang="ja-JP" sz="1400" dirty="0" smtClean="0">
                <a:solidFill>
                  <a:srgbClr val="000000"/>
                </a:solidFill>
                <a:ea typeface="ＭＳ Ｐゴシック" pitchFamily="34" charset="-128"/>
              </a:rPr>
              <a:t>) </a:t>
            </a:r>
            <a:r>
              <a:rPr lang="en-GB" altLang="ja-JP" sz="1400" dirty="0">
                <a:solidFill>
                  <a:srgbClr val="000000"/>
                </a:solidFill>
                <a:ea typeface="ＭＳ Ｐゴシック" pitchFamily="34" charset="-128"/>
              </a:rPr>
              <a:t>Implementation Science, 6, 42. </a:t>
            </a:r>
          </a:p>
        </p:txBody>
      </p:sp>
    </p:spTree>
    <p:extLst>
      <p:ext uri="{BB962C8B-B14F-4D97-AF65-F5344CB8AC3E}">
        <p14:creationId xmlns:p14="http://schemas.microsoft.com/office/powerpoint/2010/main" val="293683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64513" cy="1143000"/>
          </a:xfrm>
        </p:spPr>
        <p:txBody>
          <a:bodyPr>
            <a:normAutofit fontScale="90000"/>
          </a:bodyPr>
          <a:lstStyle/>
          <a:p>
            <a:r>
              <a:rPr lang="en-GB" sz="3600" dirty="0" smtClean="0"/>
              <a:t>What is needed for behaviour change: The COM-B model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D36B84F-1A62-45BC-961F-DE9E403ECDCF}" type="slidenum">
              <a:rPr lang="en-US" smtClean="0">
                <a:solidFill>
                  <a:srgbClr val="000000"/>
                </a:solidFill>
              </a:rPr>
              <a:pPr eaLnBrk="1" hangingPunct="1"/>
              <a:t>7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1508" name="Picture 3" descr="com-b-V3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3" y="1876425"/>
            <a:ext cx="6678612" cy="367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Callout 2 (Accent Bar) 1"/>
          <p:cNvSpPr/>
          <p:nvPr/>
        </p:nvSpPr>
        <p:spPr>
          <a:xfrm>
            <a:off x="4213225" y="2759075"/>
            <a:ext cx="4408488" cy="1943100"/>
          </a:xfrm>
          <a:prstGeom prst="accentCallout2">
            <a:avLst>
              <a:gd name="adj1" fmla="val 20431"/>
              <a:gd name="adj2" fmla="val -185"/>
              <a:gd name="adj3" fmla="val 18750"/>
              <a:gd name="adj4" fmla="val -16667"/>
              <a:gd name="adj5" fmla="val -9349"/>
              <a:gd name="adj6" fmla="val -20741"/>
            </a:avLst>
          </a:prstGeom>
          <a:solidFill>
            <a:srgbClr val="FFCC99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FF0000"/>
                </a:solidFill>
              </a:rPr>
              <a:t>Physical and psychological capability: </a:t>
            </a:r>
          </a:p>
          <a:p>
            <a:pPr algn="ctr">
              <a:defRPr/>
            </a:pPr>
            <a:endParaRPr lang="en-GB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en-GB" b="1" dirty="0">
                <a:solidFill>
                  <a:srgbClr val="FF0000"/>
                </a:solidFill>
              </a:rPr>
              <a:t>knowledge, skill, strength, stamina</a:t>
            </a:r>
          </a:p>
        </p:txBody>
      </p:sp>
    </p:spTree>
    <p:extLst>
      <p:ext uri="{BB962C8B-B14F-4D97-AF65-F5344CB8AC3E}">
        <p14:creationId xmlns:p14="http://schemas.microsoft.com/office/powerpoint/2010/main" val="2108686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GB" dirty="0"/>
              <a:t>The COM-B model of behaviour change</a:t>
            </a:r>
            <a:endParaRPr lang="en-GB" dirty="0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CADCBF-958E-47A1-98DF-DD1A7BB4FB3F}" type="slidenum">
              <a:rPr lang="en-US" smtClean="0">
                <a:solidFill>
                  <a:srgbClr val="000000"/>
                </a:solidFill>
              </a:rPr>
              <a:pPr eaLnBrk="1" hangingPunct="1"/>
              <a:t>8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3556" name="Picture 3" descr="com-b-V3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3" y="1876425"/>
            <a:ext cx="6678612" cy="367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Callout 2 (Accent Bar) 1"/>
          <p:cNvSpPr/>
          <p:nvPr/>
        </p:nvSpPr>
        <p:spPr>
          <a:xfrm>
            <a:off x="4408488" y="3298825"/>
            <a:ext cx="4408487" cy="1943100"/>
          </a:xfrm>
          <a:prstGeom prst="accentCallout2">
            <a:avLst>
              <a:gd name="adj1" fmla="val 20431"/>
              <a:gd name="adj2" fmla="val -185"/>
              <a:gd name="adj3" fmla="val 64128"/>
              <a:gd name="adj4" fmla="val -10741"/>
              <a:gd name="adj5" fmla="val 80566"/>
              <a:gd name="adj6" fmla="val -22223"/>
            </a:avLst>
          </a:prstGeom>
          <a:solidFill>
            <a:srgbClr val="92D050"/>
          </a:solidFill>
          <a:ln w="28575">
            <a:solidFill>
              <a:srgbClr val="00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003300"/>
                </a:solidFill>
              </a:rPr>
              <a:t>Physical and social opportunity:</a:t>
            </a:r>
          </a:p>
          <a:p>
            <a:pPr algn="ctr">
              <a:defRPr/>
            </a:pPr>
            <a:endParaRPr lang="en-GB" dirty="0">
              <a:solidFill>
                <a:srgbClr val="003300"/>
              </a:solidFill>
            </a:endParaRPr>
          </a:p>
          <a:p>
            <a:pPr algn="ctr">
              <a:defRPr/>
            </a:pPr>
            <a:r>
              <a:rPr lang="en-GB" b="1" dirty="0" smtClean="0">
                <a:solidFill>
                  <a:srgbClr val="003300"/>
                </a:solidFill>
              </a:rPr>
              <a:t>time, resources, triggers, concepts</a:t>
            </a:r>
            <a:endParaRPr lang="en-GB" b="1" dirty="0">
              <a:solidFill>
                <a:srgbClr val="00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11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80614" cy="1143000"/>
          </a:xfrm>
        </p:spPr>
        <p:txBody>
          <a:bodyPr>
            <a:normAutofit/>
          </a:bodyPr>
          <a:lstStyle/>
          <a:p>
            <a:r>
              <a:rPr lang="en-GB" dirty="0" smtClean="0"/>
              <a:t>The COM-B model of behaviour change</a:t>
            </a:r>
          </a:p>
        </p:txBody>
      </p:sp>
      <p:sp>
        <p:nvSpPr>
          <p:cNvPr id="225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2ED2BEB-05AC-45EC-A111-AED3BDF8E5DA}" type="slidenum">
              <a:rPr lang="en-US" smtClean="0">
                <a:solidFill>
                  <a:srgbClr val="000000"/>
                </a:solidFill>
              </a:rPr>
              <a:pPr eaLnBrk="1" hangingPunct="1"/>
              <a:t>9</a:t>
            </a:fld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2532" name="Picture 3" descr="com-b-V3-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89013" y="1876425"/>
            <a:ext cx="6678612" cy="36703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Line Callout 2 (Accent Bar) 1"/>
          <p:cNvSpPr/>
          <p:nvPr/>
        </p:nvSpPr>
        <p:spPr>
          <a:xfrm>
            <a:off x="4408488" y="2138363"/>
            <a:ext cx="4408487" cy="1943100"/>
          </a:xfrm>
          <a:prstGeom prst="accentCallout2">
            <a:avLst>
              <a:gd name="adj1" fmla="val 20431"/>
              <a:gd name="adj2" fmla="val -185"/>
              <a:gd name="adj3" fmla="val 44800"/>
              <a:gd name="adj4" fmla="val -17408"/>
              <a:gd name="adj5" fmla="val 71323"/>
              <a:gd name="adj6" fmla="val -23704"/>
            </a:avLst>
          </a:prstGeom>
          <a:solidFill>
            <a:srgbClr val="FFFF66"/>
          </a:solidFill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dirty="0">
                <a:solidFill>
                  <a:srgbClr val="990000"/>
                </a:solidFill>
              </a:rPr>
              <a:t>Reflective and automatic motivation:</a:t>
            </a:r>
          </a:p>
          <a:p>
            <a:pPr algn="ctr">
              <a:defRPr/>
            </a:pPr>
            <a:endParaRPr lang="en-GB" dirty="0">
              <a:solidFill>
                <a:srgbClr val="990000"/>
              </a:solidFill>
            </a:endParaRPr>
          </a:p>
          <a:p>
            <a:pPr algn="ctr">
              <a:defRPr/>
            </a:pPr>
            <a:r>
              <a:rPr lang="en-GB" b="1" dirty="0">
                <a:solidFill>
                  <a:srgbClr val="990000"/>
                </a:solidFill>
              </a:rPr>
              <a:t>plans, evaluations, desires and impulses</a:t>
            </a:r>
          </a:p>
        </p:txBody>
      </p:sp>
    </p:spTree>
    <p:extLst>
      <p:ext uri="{BB962C8B-B14F-4D97-AF65-F5344CB8AC3E}">
        <p14:creationId xmlns:p14="http://schemas.microsoft.com/office/powerpoint/2010/main" val="22080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1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1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1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2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0.xml><?xml version="1.0" encoding="utf-8"?>
<a:theme xmlns:a="http://schemas.openxmlformats.org/drawingml/2006/main" name="2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1.xml><?xml version="1.0" encoding="utf-8"?>
<a:theme xmlns:a="http://schemas.openxmlformats.org/drawingml/2006/main" name="2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2.xml><?xml version="1.0" encoding="utf-8"?>
<a:theme xmlns:a="http://schemas.openxmlformats.org/drawingml/2006/main" name="2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3.xml><?xml version="1.0" encoding="utf-8"?>
<a:theme xmlns:a="http://schemas.openxmlformats.org/drawingml/2006/main" name="2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4.xml><?xml version="1.0" encoding="utf-8"?>
<a:theme xmlns:a="http://schemas.openxmlformats.org/drawingml/2006/main" name="2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5.xml><?xml version="1.0" encoding="utf-8"?>
<a:theme xmlns:a="http://schemas.openxmlformats.org/drawingml/2006/main" name="2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6.xml><?xml version="1.0" encoding="utf-8"?>
<a:theme xmlns:a="http://schemas.openxmlformats.org/drawingml/2006/main" name="2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7.xml><?xml version="1.0" encoding="utf-8"?>
<a:theme xmlns:a="http://schemas.openxmlformats.org/drawingml/2006/main" name="2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8.xml><?xml version="1.0" encoding="utf-8"?>
<a:theme xmlns:a="http://schemas.openxmlformats.org/drawingml/2006/main" name="3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9.xml><?xml version="1.0" encoding="utf-8"?>
<a:theme xmlns:a="http://schemas.openxmlformats.org/drawingml/2006/main" name="3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0.xml><?xml version="1.0" encoding="utf-8"?>
<a:theme xmlns:a="http://schemas.openxmlformats.org/drawingml/2006/main" name="3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1.xml><?xml version="1.0" encoding="utf-8"?>
<a:theme xmlns:a="http://schemas.openxmlformats.org/drawingml/2006/main" name="3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2.xml><?xml version="1.0" encoding="utf-8"?>
<a:theme xmlns:a="http://schemas.openxmlformats.org/drawingml/2006/main" name="3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3.xml><?xml version="1.0" encoding="utf-8"?>
<a:theme xmlns:a="http://schemas.openxmlformats.org/drawingml/2006/main" name="3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4.xml><?xml version="1.0" encoding="utf-8"?>
<a:theme xmlns:a="http://schemas.openxmlformats.org/drawingml/2006/main" name="3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5.xml><?xml version="1.0" encoding="utf-8"?>
<a:theme xmlns:a="http://schemas.openxmlformats.org/drawingml/2006/main" name="3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6.xml><?xml version="1.0" encoding="utf-8"?>
<a:theme xmlns:a="http://schemas.openxmlformats.org/drawingml/2006/main" name="3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7.xml><?xml version="1.0" encoding="utf-8"?>
<a:theme xmlns:a="http://schemas.openxmlformats.org/drawingml/2006/main" name="3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8.xml><?xml version="1.0" encoding="utf-8"?>
<a:theme xmlns:a="http://schemas.openxmlformats.org/drawingml/2006/main" name="4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9.xml><?xml version="1.0" encoding="utf-8"?>
<a:theme xmlns:a="http://schemas.openxmlformats.org/drawingml/2006/main" name="4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0.xml><?xml version="1.0" encoding="utf-8"?>
<a:theme xmlns:a="http://schemas.openxmlformats.org/drawingml/2006/main" name="4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1.xml><?xml version="1.0" encoding="utf-8"?>
<a:theme xmlns:a="http://schemas.openxmlformats.org/drawingml/2006/main" name="4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2.xml><?xml version="1.0" encoding="utf-8"?>
<a:theme xmlns:a="http://schemas.openxmlformats.org/drawingml/2006/main" name="4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3.xml><?xml version="1.0" encoding="utf-8"?>
<a:theme xmlns:a="http://schemas.openxmlformats.org/drawingml/2006/main" name="4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4.xml><?xml version="1.0" encoding="utf-8"?>
<a:theme xmlns:a="http://schemas.openxmlformats.org/drawingml/2006/main" name="4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5.xml><?xml version="1.0" encoding="utf-8"?>
<a:theme xmlns:a="http://schemas.openxmlformats.org/drawingml/2006/main" name="4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6.xml><?xml version="1.0" encoding="utf-8"?>
<a:theme xmlns:a="http://schemas.openxmlformats.org/drawingml/2006/main" name="4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7.xml><?xml version="1.0" encoding="utf-8"?>
<a:theme xmlns:a="http://schemas.openxmlformats.org/drawingml/2006/main" name="4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8.xml><?xml version="1.0" encoding="utf-8"?>
<a:theme xmlns:a="http://schemas.openxmlformats.org/drawingml/2006/main" name="5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9.xml><?xml version="1.0" encoding="utf-8"?>
<a:theme xmlns:a="http://schemas.openxmlformats.org/drawingml/2006/main" name="5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0.xml><?xml version="1.0" encoding="utf-8"?>
<a:theme xmlns:a="http://schemas.openxmlformats.org/drawingml/2006/main" name="5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1.xml><?xml version="1.0" encoding="utf-8"?>
<a:theme xmlns:a="http://schemas.openxmlformats.org/drawingml/2006/main" name="5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2.xml><?xml version="1.0" encoding="utf-8"?>
<a:theme xmlns:a="http://schemas.openxmlformats.org/drawingml/2006/main" name="5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3.xml><?xml version="1.0" encoding="utf-8"?>
<a:theme xmlns:a="http://schemas.openxmlformats.org/drawingml/2006/main" name="5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4.xml><?xml version="1.0" encoding="utf-8"?>
<a:theme xmlns:a="http://schemas.openxmlformats.org/drawingml/2006/main" name="56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5.xml><?xml version="1.0" encoding="utf-8"?>
<a:theme xmlns:a="http://schemas.openxmlformats.org/drawingml/2006/main" name="57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6.xml><?xml version="1.0" encoding="utf-8"?>
<a:theme xmlns:a="http://schemas.openxmlformats.org/drawingml/2006/main" name="5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7.xml><?xml version="1.0" encoding="utf-8"?>
<a:theme xmlns:a="http://schemas.openxmlformats.org/drawingml/2006/main" name="5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8.xml><?xml version="1.0" encoding="utf-8"?>
<a:theme xmlns:a="http://schemas.openxmlformats.org/drawingml/2006/main" name="6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8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1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1178</TotalTime>
  <Words>2193</Words>
  <Application>Microsoft Office PowerPoint</Application>
  <PresentationFormat>On-screen Show (4:3)</PresentationFormat>
  <Paragraphs>419</Paragraphs>
  <Slides>58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58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117" baseType="lpstr">
      <vt:lpstr>3_Default Design</vt:lpstr>
      <vt:lpstr>4_Default Design</vt:lpstr>
      <vt:lpstr>5_Default Design</vt:lpstr>
      <vt:lpstr>6_Default Design</vt:lpstr>
      <vt:lpstr>7_Default Design</vt:lpstr>
      <vt:lpstr>8_Default Design</vt:lpstr>
      <vt:lpstr>9_Default Design</vt:lpstr>
      <vt:lpstr>10_Default Design</vt:lpstr>
      <vt:lpstr>11_Default Design</vt:lpstr>
      <vt:lpstr>12_Default Design</vt:lpstr>
      <vt:lpstr>13_Default Design</vt:lpstr>
      <vt:lpstr>14_Default Design</vt:lpstr>
      <vt:lpstr>15_Default Design</vt:lpstr>
      <vt:lpstr>16_Default Design</vt:lpstr>
      <vt:lpstr>17_Default Design</vt:lpstr>
      <vt:lpstr>18_Default Design</vt:lpstr>
      <vt:lpstr>19_Default Design</vt:lpstr>
      <vt:lpstr>20_Default Design</vt:lpstr>
      <vt:lpstr>21_Default Design</vt:lpstr>
      <vt:lpstr>22_Default Design</vt:lpstr>
      <vt:lpstr>23_Default Design</vt:lpstr>
      <vt:lpstr>24_Default Design</vt:lpstr>
      <vt:lpstr>25_Default Design</vt:lpstr>
      <vt:lpstr>26_Default Design</vt:lpstr>
      <vt:lpstr>27_Default Design</vt:lpstr>
      <vt:lpstr>28_Default Design</vt:lpstr>
      <vt:lpstr>29_Default Design</vt:lpstr>
      <vt:lpstr>30_Default Design</vt:lpstr>
      <vt:lpstr>31_Default Design</vt:lpstr>
      <vt:lpstr>32_Default Design</vt:lpstr>
      <vt:lpstr>33_Default Design</vt:lpstr>
      <vt:lpstr>34_Default Design</vt:lpstr>
      <vt:lpstr>35_Default Design</vt:lpstr>
      <vt:lpstr>36_Default Design</vt:lpstr>
      <vt:lpstr>37_Default Design</vt:lpstr>
      <vt:lpstr>38_Default Design</vt:lpstr>
      <vt:lpstr>39_Default Design</vt:lpstr>
      <vt:lpstr>40_Default Design</vt:lpstr>
      <vt:lpstr>41_Default Design</vt:lpstr>
      <vt:lpstr>42_Default Design</vt:lpstr>
      <vt:lpstr>43_Default Design</vt:lpstr>
      <vt:lpstr>44_Default Design</vt:lpstr>
      <vt:lpstr>45_Default Design</vt:lpstr>
      <vt:lpstr>46_Default Design</vt:lpstr>
      <vt:lpstr>47_Default Design</vt:lpstr>
      <vt:lpstr>48_Default Design</vt:lpstr>
      <vt:lpstr>49_Default Design</vt:lpstr>
      <vt:lpstr>50_Default Design</vt:lpstr>
      <vt:lpstr>51_Default Design</vt:lpstr>
      <vt:lpstr>52_Default Design</vt:lpstr>
      <vt:lpstr>53_Default Design</vt:lpstr>
      <vt:lpstr>54_Default Design</vt:lpstr>
      <vt:lpstr>55_Default Design</vt:lpstr>
      <vt:lpstr>56_Default Design</vt:lpstr>
      <vt:lpstr>57_Default Design</vt:lpstr>
      <vt:lpstr>58_Default Design</vt:lpstr>
      <vt:lpstr>59_Default Design</vt:lpstr>
      <vt:lpstr>60_Default Design</vt:lpstr>
      <vt:lpstr>Chart</vt:lpstr>
      <vt:lpstr>What can the experience of combating tobacco addiction tell us about better ways of addressing other addictions?</vt:lpstr>
      <vt:lpstr>Declaration of competing interest</vt:lpstr>
      <vt:lpstr>Overview</vt:lpstr>
      <vt:lpstr>A crucial distinction</vt:lpstr>
      <vt:lpstr>What is needed for behaviour to change</vt:lpstr>
      <vt:lpstr>The COM-B model of behaviour</vt:lpstr>
      <vt:lpstr>What is needed for behaviour change: The COM-B model</vt:lpstr>
      <vt:lpstr>The COM-B model of behaviour change</vt:lpstr>
      <vt:lpstr>The COM-B model of behaviour change</vt:lpstr>
      <vt:lpstr>Ways of influencing behaviour</vt:lpstr>
      <vt:lpstr>Policy options for achieving this</vt:lpstr>
      <vt:lpstr>Behaviour Change Wheel</vt:lpstr>
      <vt:lpstr>PowerPoint Presentation</vt:lpstr>
      <vt:lpstr>PowerPoint Presentation</vt:lpstr>
      <vt:lpstr>PowerPoint Presentation</vt:lpstr>
      <vt:lpstr>Smoking as a behaviour</vt:lpstr>
      <vt:lpstr>Global situation on tobacco control</vt:lpstr>
      <vt:lpstr>Education</vt:lpstr>
      <vt:lpstr>Tobacco control: education</vt:lpstr>
      <vt:lpstr>Survey of tobacco users in Delhi</vt:lpstr>
      <vt:lpstr>Survey of German medical students</vt:lpstr>
      <vt:lpstr>Routes to quit in England</vt:lpstr>
      <vt:lpstr>Persuasion, incentivisation and coercion</vt:lpstr>
      <vt:lpstr>Tobacco control: persuasion, incentivisation and coercion</vt:lpstr>
      <vt:lpstr>PowerPoint Presentation</vt:lpstr>
      <vt:lpstr>Smoking concerns and quit attempts among smokers in England</vt:lpstr>
      <vt:lpstr>Desire to stop of smokers in England</vt:lpstr>
      <vt:lpstr>Concerns of smokers in England</vt:lpstr>
      <vt:lpstr>The Stoptober effect</vt:lpstr>
      <vt:lpstr>Male smoking prevalence</vt:lpstr>
      <vt:lpstr>Female smoking prevalence</vt:lpstr>
      <vt:lpstr>Training</vt:lpstr>
      <vt:lpstr>Tobacco control: training</vt:lpstr>
      <vt:lpstr>Abrupt versus gradual quitting among smokers in England</vt:lpstr>
      <vt:lpstr>Restriction</vt:lpstr>
      <vt:lpstr>Tobacco control: restriction</vt:lpstr>
      <vt:lpstr>Effect of raising the age of sale from 16 to 18 years in England</vt:lpstr>
      <vt:lpstr>Smoking prevalence before ‘smoke-free’</vt:lpstr>
      <vt:lpstr>Smoking prevalence immediately after ‘smoke-free’</vt:lpstr>
      <vt:lpstr>Smoking prevalence to Jan 2012</vt:lpstr>
      <vt:lpstr>Decrease in smoking prevalence in England following smokefree legislation</vt:lpstr>
      <vt:lpstr>Environmental restructuring</vt:lpstr>
      <vt:lpstr>Tobacco control: environmental restructuring</vt:lpstr>
      <vt:lpstr>Effect of advertising ban in UK on awareness of tobacco marketing</vt:lpstr>
      <vt:lpstr>PowerPoint Presentation</vt:lpstr>
      <vt:lpstr>Modelling</vt:lpstr>
      <vt:lpstr>Tobacco control: modelling</vt:lpstr>
      <vt:lpstr>Enablement</vt:lpstr>
      <vt:lpstr>Tobacco control: enablement</vt:lpstr>
      <vt:lpstr>Medications: efficacy</vt:lpstr>
      <vt:lpstr>Behavioural support: efficacy</vt:lpstr>
      <vt:lpstr>What about other addictive behaviours?</vt:lpstr>
      <vt:lpstr>Is this a success story?</vt:lpstr>
      <vt:lpstr>Is this a success story?</vt:lpstr>
      <vt:lpstr>PowerPoint Presentation</vt:lpstr>
      <vt:lpstr>PowerPoint Presentation</vt:lpstr>
      <vt:lpstr>Conclusions</vt:lpstr>
      <vt:lpstr>Helping smokers to help themselves by bring the science of stopping to smokers</vt:lpstr>
    </vt:vector>
  </TitlesOfParts>
  <Company>Leeds Mental Health Trust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Leeds Mental Health Trust</dc:creator>
  <cp:lastModifiedBy>Graham Hunt</cp:lastModifiedBy>
  <cp:revision>50</cp:revision>
  <dcterms:created xsi:type="dcterms:W3CDTF">2007-11-06T18:11:25Z</dcterms:created>
  <dcterms:modified xsi:type="dcterms:W3CDTF">2015-05-11T19:52:17Z</dcterms:modified>
</cp:coreProperties>
</file>