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361" r:id="rId2"/>
    <p:sldId id="378" r:id="rId3"/>
    <p:sldId id="376" r:id="rId4"/>
    <p:sldId id="388" r:id="rId5"/>
    <p:sldId id="382" r:id="rId6"/>
    <p:sldId id="383" r:id="rId7"/>
    <p:sldId id="379" r:id="rId8"/>
    <p:sldId id="389" r:id="rId9"/>
    <p:sldId id="381" r:id="rId10"/>
    <p:sldId id="380" r:id="rId11"/>
    <p:sldId id="345" r:id="rId12"/>
    <p:sldId id="346" r:id="rId13"/>
    <p:sldId id="402" r:id="rId14"/>
    <p:sldId id="396" r:id="rId15"/>
    <p:sldId id="398" r:id="rId16"/>
    <p:sldId id="385" r:id="rId17"/>
    <p:sldId id="368" r:id="rId18"/>
    <p:sldId id="400" r:id="rId19"/>
    <p:sldId id="369" r:id="rId20"/>
    <p:sldId id="370" r:id="rId21"/>
    <p:sldId id="394" r:id="rId22"/>
    <p:sldId id="401" r:id="rId23"/>
    <p:sldId id="406" r:id="rId24"/>
    <p:sldId id="407" r:id="rId25"/>
    <p:sldId id="386" r:id="rId26"/>
    <p:sldId id="390" r:id="rId27"/>
    <p:sldId id="387" r:id="rId28"/>
    <p:sldId id="410" r:id="rId29"/>
    <p:sldId id="374" r:id="rId30"/>
    <p:sldId id="375" r:id="rId31"/>
    <p:sldId id="372" r:id="rId32"/>
    <p:sldId id="373" r:id="rId33"/>
    <p:sldId id="377" r:id="rId34"/>
  </p:sldIdLst>
  <p:sldSz cx="9144000" cy="6858000" type="screen4x3"/>
  <p:notesSz cx="6772275" cy="9902825"/>
  <p:defaultTextStyle>
    <a:defPPr>
      <a:defRPr lang="en-GB"/>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000099"/>
    <a:srgbClr val="A50021"/>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19" autoAdjust="0"/>
    <p:restoredTop sz="81720" autoAdjust="0"/>
  </p:normalViewPr>
  <p:slideViewPr>
    <p:cSldViewPr>
      <p:cViewPr>
        <p:scale>
          <a:sx n="89" d="100"/>
          <a:sy n="89" d="100"/>
        </p:scale>
        <p:origin x="-426" y="-384"/>
      </p:cViewPr>
      <p:guideLst>
        <p:guide orient="horz" pos="2160"/>
        <p:guide pos="2880"/>
      </p:guideLst>
    </p:cSldViewPr>
  </p:slideViewPr>
  <p:outlineViewPr>
    <p:cViewPr>
      <p:scale>
        <a:sx n="33" d="100"/>
        <a:sy n="33" d="100"/>
      </p:scale>
      <p:origin x="30" y="8658"/>
    </p:cViewPr>
  </p:outlineViewPr>
  <p:notesTextViewPr>
    <p:cViewPr>
      <p:scale>
        <a:sx n="100" d="100"/>
        <a:sy n="100" d="100"/>
      </p:scale>
      <p:origin x="0" y="0"/>
    </p:cViewPr>
  </p:notesTextViewPr>
  <p:sorterViewPr>
    <p:cViewPr>
      <p:scale>
        <a:sx n="100" d="100"/>
        <a:sy n="100" d="100"/>
      </p:scale>
      <p:origin x="0" y="5789"/>
    </p:cViewPr>
  </p:sorterViewPr>
  <p:notesViewPr>
    <p:cSldViewPr>
      <p:cViewPr varScale="1">
        <p:scale>
          <a:sx n="50" d="100"/>
          <a:sy n="50" d="100"/>
        </p:scale>
        <p:origin x="-1872" y="-84"/>
      </p:cViewPr>
      <p:guideLst>
        <p:guide orient="horz" pos="3120"/>
        <p:guide pos="213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35288" cy="49530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200" b="0"/>
            </a:lvl1pPr>
          </a:lstStyle>
          <a:p>
            <a:pPr>
              <a:defRPr/>
            </a:pPr>
            <a:endParaRPr lang="en-GB"/>
          </a:p>
        </p:txBody>
      </p:sp>
      <p:sp>
        <p:nvSpPr>
          <p:cNvPr id="31747" name="Rectangle 3"/>
          <p:cNvSpPr>
            <a:spLocks noGrp="1" noChangeArrowheads="1"/>
          </p:cNvSpPr>
          <p:nvPr>
            <p:ph type="dt" sz="quarter" idx="1"/>
          </p:nvPr>
        </p:nvSpPr>
        <p:spPr bwMode="auto">
          <a:xfrm>
            <a:off x="3836988" y="0"/>
            <a:ext cx="2935287" cy="49530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b="0"/>
            </a:lvl1pPr>
          </a:lstStyle>
          <a:p>
            <a:pPr>
              <a:defRPr/>
            </a:pPr>
            <a:endParaRPr lang="en-GB"/>
          </a:p>
        </p:txBody>
      </p:sp>
      <p:sp>
        <p:nvSpPr>
          <p:cNvPr id="31748" name="Rectangle 4"/>
          <p:cNvSpPr>
            <a:spLocks noGrp="1" noChangeArrowheads="1"/>
          </p:cNvSpPr>
          <p:nvPr>
            <p:ph type="ftr" sz="quarter" idx="2"/>
          </p:nvPr>
        </p:nvSpPr>
        <p:spPr bwMode="auto">
          <a:xfrm>
            <a:off x="0" y="9407525"/>
            <a:ext cx="2935288" cy="495300"/>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defRPr sz="1200" b="0"/>
            </a:lvl1pPr>
          </a:lstStyle>
          <a:p>
            <a:pPr>
              <a:defRPr/>
            </a:pPr>
            <a:endParaRPr lang="en-GB"/>
          </a:p>
        </p:txBody>
      </p:sp>
      <p:sp>
        <p:nvSpPr>
          <p:cNvPr id="31749" name="Rectangle 5"/>
          <p:cNvSpPr>
            <a:spLocks noGrp="1" noChangeArrowheads="1"/>
          </p:cNvSpPr>
          <p:nvPr>
            <p:ph type="sldNum" sz="quarter" idx="3"/>
          </p:nvPr>
        </p:nvSpPr>
        <p:spPr bwMode="auto">
          <a:xfrm>
            <a:off x="3836988" y="9407525"/>
            <a:ext cx="2935287" cy="495300"/>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b="0"/>
            </a:lvl1pPr>
          </a:lstStyle>
          <a:p>
            <a:pPr>
              <a:defRPr/>
            </a:pPr>
            <a:fld id="{154211B2-6A43-4016-A006-0980A2CC94AC}" type="slidenum">
              <a:rPr lang="en-GB"/>
              <a:pPr>
                <a:defRPr/>
              </a:pPr>
              <a:t>‹#›</a:t>
            </a:fld>
            <a:endParaRPr lang="en-GB"/>
          </a:p>
        </p:txBody>
      </p:sp>
    </p:spTree>
    <p:extLst>
      <p:ext uri="{BB962C8B-B14F-4D97-AF65-F5344CB8AC3E}">
        <p14:creationId xmlns:p14="http://schemas.microsoft.com/office/powerpoint/2010/main" val="985673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35288" cy="49530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defRPr sz="1200" b="0"/>
            </a:lvl1pPr>
          </a:lstStyle>
          <a:p>
            <a:pPr>
              <a:defRPr/>
            </a:pPr>
            <a:endParaRPr lang="en-GB"/>
          </a:p>
        </p:txBody>
      </p:sp>
      <p:sp>
        <p:nvSpPr>
          <p:cNvPr id="56323" name="Rectangle 3"/>
          <p:cNvSpPr>
            <a:spLocks noGrp="1" noChangeArrowheads="1"/>
          </p:cNvSpPr>
          <p:nvPr>
            <p:ph type="dt" idx="1"/>
          </p:nvPr>
        </p:nvSpPr>
        <p:spPr bwMode="auto">
          <a:xfrm>
            <a:off x="3836988" y="0"/>
            <a:ext cx="2935287" cy="495300"/>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lvl1pPr algn="r">
              <a:defRPr sz="1200" b="0"/>
            </a:lvl1pPr>
          </a:lstStyle>
          <a:p>
            <a:pPr>
              <a:defRPr/>
            </a:pPr>
            <a:endParaRPr lang="en-GB"/>
          </a:p>
        </p:txBody>
      </p:sp>
      <p:sp>
        <p:nvSpPr>
          <p:cNvPr id="13316" name="Rectangle 4"/>
          <p:cNvSpPr>
            <a:spLocks noGrp="1" noRot="1" noChangeAspect="1" noChangeArrowheads="1" noTextEdit="1"/>
          </p:cNvSpPr>
          <p:nvPr>
            <p:ph type="sldImg" idx="2"/>
          </p:nvPr>
        </p:nvSpPr>
        <p:spPr bwMode="auto">
          <a:xfrm>
            <a:off x="911225" y="742950"/>
            <a:ext cx="4951413" cy="3713163"/>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903288" y="4703763"/>
            <a:ext cx="4965700" cy="4456112"/>
          </a:xfrm>
          <a:prstGeom prst="rect">
            <a:avLst/>
          </a:prstGeom>
          <a:noFill/>
          <a:ln w="9525">
            <a:noFill/>
            <a:miter lim="800000"/>
            <a:headEnd/>
            <a:tailEnd/>
          </a:ln>
          <a:effectLst/>
        </p:spPr>
        <p:txBody>
          <a:bodyPr vert="horz" wrap="square" lIns="91434" tIns="45717" rIns="91434" bIns="45717"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56326" name="Rectangle 6"/>
          <p:cNvSpPr>
            <a:spLocks noGrp="1" noChangeArrowheads="1"/>
          </p:cNvSpPr>
          <p:nvPr>
            <p:ph type="ftr" sz="quarter" idx="4"/>
          </p:nvPr>
        </p:nvSpPr>
        <p:spPr bwMode="auto">
          <a:xfrm>
            <a:off x="0" y="9407525"/>
            <a:ext cx="2935288" cy="495300"/>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defRPr sz="1200" b="0"/>
            </a:lvl1pPr>
          </a:lstStyle>
          <a:p>
            <a:pPr>
              <a:defRPr/>
            </a:pPr>
            <a:endParaRPr lang="en-GB"/>
          </a:p>
        </p:txBody>
      </p:sp>
      <p:sp>
        <p:nvSpPr>
          <p:cNvPr id="56327" name="Rectangle 7"/>
          <p:cNvSpPr>
            <a:spLocks noGrp="1" noChangeArrowheads="1"/>
          </p:cNvSpPr>
          <p:nvPr>
            <p:ph type="sldNum" sz="quarter" idx="5"/>
          </p:nvPr>
        </p:nvSpPr>
        <p:spPr bwMode="auto">
          <a:xfrm>
            <a:off x="3836988" y="9407525"/>
            <a:ext cx="2935287" cy="495300"/>
          </a:xfrm>
          <a:prstGeom prst="rect">
            <a:avLst/>
          </a:prstGeom>
          <a:noFill/>
          <a:ln w="9525">
            <a:noFill/>
            <a:miter lim="800000"/>
            <a:headEnd/>
            <a:tailEnd/>
          </a:ln>
          <a:effectLst/>
        </p:spPr>
        <p:txBody>
          <a:bodyPr vert="horz" wrap="square" lIns="91434" tIns="45717" rIns="91434" bIns="45717" numCol="1" anchor="b" anchorCtr="0" compatLnSpc="1">
            <a:prstTxWarp prst="textNoShape">
              <a:avLst/>
            </a:prstTxWarp>
          </a:bodyPr>
          <a:lstStyle>
            <a:lvl1pPr algn="r">
              <a:defRPr sz="1200" b="0"/>
            </a:lvl1pPr>
          </a:lstStyle>
          <a:p>
            <a:pPr>
              <a:defRPr/>
            </a:pPr>
            <a:fld id="{DE1CCABD-544F-434A-B548-61D7F4D51D23}" type="slidenum">
              <a:rPr lang="en-GB"/>
              <a:pPr>
                <a:defRPr/>
              </a:pPr>
              <a:t>‹#›</a:t>
            </a:fld>
            <a:endParaRPr lang="en-GB"/>
          </a:p>
        </p:txBody>
      </p:sp>
    </p:spTree>
    <p:extLst>
      <p:ext uri="{BB962C8B-B14F-4D97-AF65-F5344CB8AC3E}">
        <p14:creationId xmlns:p14="http://schemas.microsoft.com/office/powerpoint/2010/main" val="37397820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44D1D7-5965-437F-9F06-EB0009BFAEC1}" type="slidenum">
              <a:rPr lang="en-GB"/>
              <a:pPr/>
              <a:t>1</a:t>
            </a:fld>
            <a:endParaRPr lang="en-GB"/>
          </a:p>
        </p:txBody>
      </p:sp>
      <p:sp>
        <p:nvSpPr>
          <p:cNvPr id="124930" name="Rectangle 2"/>
          <p:cNvSpPr>
            <a:spLocks noGrp="1" noRot="1" noChangeAspect="1" noChangeArrowheads="1" noTextEdit="1"/>
          </p:cNvSpPr>
          <p:nvPr>
            <p:ph type="sldImg"/>
          </p:nvPr>
        </p:nvSpPr>
        <p:spPr bwMode="auto">
          <a:xfrm>
            <a:off x="911225" y="742950"/>
            <a:ext cx="4951413" cy="3713163"/>
          </a:xfrm>
          <a:prstGeom prst="rect">
            <a:avLst/>
          </a:prstGeom>
          <a:solidFill>
            <a:srgbClr val="FFFFFF"/>
          </a:solidFill>
          <a:ln>
            <a:solidFill>
              <a:srgbClr val="000000"/>
            </a:solidFill>
            <a:miter lim="800000"/>
            <a:headEnd/>
            <a:tailEnd/>
          </a:ln>
        </p:spPr>
      </p:sp>
      <p:sp>
        <p:nvSpPr>
          <p:cNvPr id="124931" name="Rectangle 3"/>
          <p:cNvSpPr>
            <a:spLocks noGrp="1" noChangeArrowheads="1"/>
          </p:cNvSpPr>
          <p:nvPr>
            <p:ph type="body" idx="1"/>
          </p:nvPr>
        </p:nvSpPr>
        <p:spPr bwMode="auto">
          <a:xfrm>
            <a:off x="903288" y="4703763"/>
            <a:ext cx="4965700" cy="4456112"/>
          </a:xfrm>
          <a:prstGeom prst="rect">
            <a:avLst/>
          </a:prstGeom>
          <a:solidFill>
            <a:srgbClr val="FFFFFF"/>
          </a:solidFill>
          <a:ln>
            <a:solidFill>
              <a:srgbClr val="000000"/>
            </a:solidFill>
            <a:miter lim="800000"/>
            <a:headEnd/>
            <a:tailEnd/>
          </a:ln>
        </p:spPr>
        <p:txBody>
          <a:bodyPr lIns="90736" tIns="45368" rIns="90736" bIns="45368"/>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E1CCABD-544F-434A-B548-61D7F4D51D23}" type="slidenum">
              <a:rPr lang="en-GB" smtClean="0"/>
              <a:pPr>
                <a:defRPr/>
              </a:pPr>
              <a:t>5</a:t>
            </a:fld>
            <a:endParaRPr lang="en-GB"/>
          </a:p>
        </p:txBody>
      </p:sp>
    </p:spTree>
    <p:extLst>
      <p:ext uri="{BB962C8B-B14F-4D97-AF65-F5344CB8AC3E}">
        <p14:creationId xmlns:p14="http://schemas.microsoft.com/office/powerpoint/2010/main" val="955737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E1CCABD-544F-434A-B548-61D7F4D51D23}" type="slidenum">
              <a:rPr lang="en-GB" smtClean="0"/>
              <a:pPr>
                <a:defRPr/>
              </a:pPr>
              <a:t>6</a:t>
            </a:fld>
            <a:endParaRPr lang="en-GB"/>
          </a:p>
        </p:txBody>
      </p:sp>
    </p:spTree>
    <p:extLst>
      <p:ext uri="{BB962C8B-B14F-4D97-AF65-F5344CB8AC3E}">
        <p14:creationId xmlns:p14="http://schemas.microsoft.com/office/powerpoint/2010/main" val="955737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DE1CCABD-544F-434A-B548-61D7F4D51D23}" type="slidenum">
              <a:rPr lang="en-GB" smtClean="0"/>
              <a:pPr>
                <a:defRPr/>
              </a:pPr>
              <a:t>7</a:t>
            </a:fld>
            <a:endParaRPr lang="en-GB"/>
          </a:p>
        </p:txBody>
      </p:sp>
    </p:spTree>
    <p:extLst>
      <p:ext uri="{BB962C8B-B14F-4D97-AF65-F5344CB8AC3E}">
        <p14:creationId xmlns:p14="http://schemas.microsoft.com/office/powerpoint/2010/main" val="955737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184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988" eaLnBrk="0" hangingPunct="0">
              <a:spcBef>
                <a:spcPct val="30000"/>
              </a:spcBef>
              <a:defRPr sz="1200">
                <a:solidFill>
                  <a:schemeClr val="tx1"/>
                </a:solidFill>
                <a:latin typeface="Times New Roman" pitchFamily="18" charset="0"/>
              </a:defRPr>
            </a:lvl1pPr>
            <a:lvl2pPr marL="742950" indent="-285750" defTabSz="915988" eaLnBrk="0" hangingPunct="0">
              <a:spcBef>
                <a:spcPct val="30000"/>
              </a:spcBef>
              <a:defRPr sz="1200">
                <a:solidFill>
                  <a:schemeClr val="tx1"/>
                </a:solidFill>
                <a:latin typeface="Times New Roman" pitchFamily="18" charset="0"/>
              </a:defRPr>
            </a:lvl2pPr>
            <a:lvl3pPr marL="1143000" indent="-228600" defTabSz="915988" eaLnBrk="0" hangingPunct="0">
              <a:spcBef>
                <a:spcPct val="30000"/>
              </a:spcBef>
              <a:defRPr sz="1200">
                <a:solidFill>
                  <a:schemeClr val="tx1"/>
                </a:solidFill>
                <a:latin typeface="Times New Roman" pitchFamily="18" charset="0"/>
              </a:defRPr>
            </a:lvl3pPr>
            <a:lvl4pPr marL="1600200" indent="-228600" defTabSz="915988" eaLnBrk="0" hangingPunct="0">
              <a:spcBef>
                <a:spcPct val="30000"/>
              </a:spcBef>
              <a:defRPr sz="1200">
                <a:solidFill>
                  <a:schemeClr val="tx1"/>
                </a:solidFill>
                <a:latin typeface="Times New Roman" pitchFamily="18" charset="0"/>
              </a:defRPr>
            </a:lvl4pPr>
            <a:lvl5pPr marL="2057400" indent="-228600" defTabSz="915988" eaLnBrk="0" hangingPunct="0">
              <a:spcBef>
                <a:spcPct val="30000"/>
              </a:spcBef>
              <a:defRPr sz="1200">
                <a:solidFill>
                  <a:schemeClr val="tx1"/>
                </a:solidFill>
                <a:latin typeface="Times New Roman" pitchFamily="18" charset="0"/>
              </a:defRPr>
            </a:lvl5pPr>
            <a:lvl6pPr marL="2514600" indent="-228600" defTabSz="915988" eaLnBrk="0" fontAlgn="base" hangingPunct="0">
              <a:spcBef>
                <a:spcPct val="30000"/>
              </a:spcBef>
              <a:spcAft>
                <a:spcPct val="0"/>
              </a:spcAft>
              <a:defRPr sz="1200">
                <a:solidFill>
                  <a:schemeClr val="tx1"/>
                </a:solidFill>
                <a:latin typeface="Times New Roman" pitchFamily="18" charset="0"/>
              </a:defRPr>
            </a:lvl6pPr>
            <a:lvl7pPr marL="2971800" indent="-228600" defTabSz="915988" eaLnBrk="0" fontAlgn="base" hangingPunct="0">
              <a:spcBef>
                <a:spcPct val="30000"/>
              </a:spcBef>
              <a:spcAft>
                <a:spcPct val="0"/>
              </a:spcAft>
              <a:defRPr sz="1200">
                <a:solidFill>
                  <a:schemeClr val="tx1"/>
                </a:solidFill>
                <a:latin typeface="Times New Roman" pitchFamily="18" charset="0"/>
              </a:defRPr>
            </a:lvl7pPr>
            <a:lvl8pPr marL="3429000" indent="-228600" defTabSz="915988" eaLnBrk="0" fontAlgn="base" hangingPunct="0">
              <a:spcBef>
                <a:spcPct val="30000"/>
              </a:spcBef>
              <a:spcAft>
                <a:spcPct val="0"/>
              </a:spcAft>
              <a:defRPr sz="1200">
                <a:solidFill>
                  <a:schemeClr val="tx1"/>
                </a:solidFill>
                <a:latin typeface="Times New Roman" pitchFamily="18" charset="0"/>
              </a:defRPr>
            </a:lvl8pPr>
            <a:lvl9pPr marL="3886200" indent="-228600" defTabSz="915988"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684FC0FC-6F80-4341-81ED-90306AC37447}" type="slidenum">
              <a:rPr lang="en-GB" altLang="en-US" smtClean="0"/>
              <a:pPr eaLnBrk="1" hangingPunct="1">
                <a:spcBef>
                  <a:spcPct val="0"/>
                </a:spcBef>
              </a:pPr>
              <a:t>17</a:t>
            </a:fld>
            <a:endParaRPr lang="en-GB"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B56FA1-D38D-4137-87EF-4F3A6768454F}"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80CF5D-1948-4BA8-99C2-9E3F57E47D4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B0EA8C7-897D-4E42-96AA-8050DC4C426F}"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DE03524-7226-4B1C-9E1E-9F2382C4F15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93C5DC4-FDAB-46EC-9D84-1219A69B89B3}"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79AED6-637B-40E8-B8A0-BA91B8F49184}"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247C86C-8E8E-4011-B792-FBEADB018161}"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986DE3EE-6EC2-404F-9727-DD495EFC7C1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56D8746-2951-448F-8550-DB4EA7AE5AA5}"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7187784-E04B-48AD-994C-9C7273DAC6C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F0CBFB0-F1E9-4E40-8D33-59D7F24C21B8}"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ABE10AB-9949-4592-9DB6-9B836241339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GB"/>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b="0" i="1">
                <a:latin typeface="Verdana"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2A20C8ED-1245-443B-89DD-D83A714B2692}"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Word_Document1.docx"/></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050"/>
          <p:cNvSpPr>
            <a:spLocks noGrp="1" noChangeArrowheads="1"/>
          </p:cNvSpPr>
          <p:nvPr>
            <p:ph type="ctrTitle"/>
          </p:nvPr>
        </p:nvSpPr>
        <p:spPr>
          <a:xfrm>
            <a:off x="323528" y="332656"/>
            <a:ext cx="8424862" cy="6143625"/>
          </a:xfrm>
        </p:spPr>
        <p:txBody>
          <a:bodyPr/>
          <a:lstStyle/>
          <a:p>
            <a:pPr algn="l"/>
            <a:r>
              <a:rPr lang="en-GB" sz="3600" b="1" dirty="0">
                <a:solidFill>
                  <a:schemeClr val="accent6"/>
                </a:solidFill>
                <a:latin typeface="Calibri" panose="020F0502020204030204" pitchFamily="34" charset="0"/>
                <a:cs typeface="Calibri" panose="020F0502020204030204" pitchFamily="34" charset="0"/>
              </a:rPr>
              <a:t>Is it feasible and acceptable to deliver contingency management in UK drug </a:t>
            </a:r>
            <a:r>
              <a:rPr lang="en-GB" sz="3600" b="1" dirty="0" smtClean="0">
                <a:solidFill>
                  <a:schemeClr val="accent6"/>
                </a:solidFill>
                <a:latin typeface="Calibri" panose="020F0502020204030204" pitchFamily="34" charset="0"/>
                <a:cs typeface="Calibri" panose="020F0502020204030204" pitchFamily="34" charset="0"/>
              </a:rPr>
              <a:t>treatment </a:t>
            </a:r>
            <a:r>
              <a:rPr lang="en-GB" sz="3600" b="1" dirty="0">
                <a:solidFill>
                  <a:schemeClr val="accent6"/>
                </a:solidFill>
                <a:latin typeface="Calibri" panose="020F0502020204030204" pitchFamily="34" charset="0"/>
                <a:cs typeface="Calibri" panose="020F0502020204030204" pitchFamily="34" charset="0"/>
              </a:rPr>
              <a:t>settings</a:t>
            </a:r>
            <a:r>
              <a:rPr lang="en-GB" sz="3600" b="1" dirty="0" smtClean="0">
                <a:solidFill>
                  <a:schemeClr val="accent6"/>
                </a:solidFill>
                <a:latin typeface="Calibri" panose="020F0502020204030204" pitchFamily="34" charset="0"/>
                <a:cs typeface="Calibri" panose="020F0502020204030204" pitchFamily="34" charset="0"/>
              </a:rPr>
              <a:t>?</a:t>
            </a:r>
            <a:r>
              <a:rPr lang="en-GB" sz="3600" b="1" dirty="0" smtClean="0">
                <a:latin typeface="Calibri" panose="020F0502020204030204" pitchFamily="34" charset="0"/>
                <a:cs typeface="Calibri" panose="020F0502020204030204" pitchFamily="34" charset="0"/>
              </a:rPr>
              <a:t/>
            </a:r>
            <a:br>
              <a:rPr lang="en-GB" sz="3600" b="1" dirty="0" smtClean="0">
                <a:latin typeface="Calibri" panose="020F0502020204030204" pitchFamily="34" charset="0"/>
                <a:cs typeface="Calibri" panose="020F0502020204030204" pitchFamily="34" charset="0"/>
              </a:rPr>
            </a:br>
            <a:r>
              <a:rPr lang="en-GB" sz="1400" b="1" dirty="0" smtClean="0">
                <a:latin typeface="Calibri" panose="020F0502020204030204" pitchFamily="34" charset="0"/>
                <a:cs typeface="Calibri" panose="020F0502020204030204" pitchFamily="34" charset="0"/>
              </a:rPr>
              <a:t/>
            </a:r>
            <a:br>
              <a:rPr lang="en-GB" sz="1400" b="1" dirty="0" smtClean="0">
                <a:latin typeface="Calibri" panose="020F0502020204030204" pitchFamily="34" charset="0"/>
                <a:cs typeface="Calibri" panose="020F0502020204030204" pitchFamily="34" charset="0"/>
              </a:rPr>
            </a:br>
            <a:r>
              <a:rPr lang="en-GB" sz="3600" b="1" dirty="0" smtClean="0">
                <a:solidFill>
                  <a:schemeClr val="tx1"/>
                </a:solidFill>
                <a:latin typeface="Calibri" panose="020F0502020204030204" pitchFamily="34" charset="0"/>
                <a:cs typeface="Calibri" panose="020F0502020204030204" pitchFamily="34" charset="0"/>
              </a:rPr>
              <a:t>Findings </a:t>
            </a:r>
            <a:r>
              <a:rPr lang="en-GB" sz="3600" b="1" dirty="0">
                <a:solidFill>
                  <a:schemeClr val="tx1"/>
                </a:solidFill>
                <a:latin typeface="Calibri" panose="020F0502020204030204" pitchFamily="34" charset="0"/>
                <a:cs typeface="Calibri" panose="020F0502020204030204" pitchFamily="34" charset="0"/>
              </a:rPr>
              <a:t>and </a:t>
            </a:r>
            <a:r>
              <a:rPr lang="en-GB" sz="3600" b="1" dirty="0" smtClean="0">
                <a:solidFill>
                  <a:schemeClr val="tx1"/>
                </a:solidFill>
                <a:latin typeface="Calibri" panose="020F0502020204030204" pitchFamily="34" charset="0"/>
                <a:cs typeface="Calibri" panose="020F0502020204030204" pitchFamily="34" charset="0"/>
              </a:rPr>
              <a:t>observations on the </a:t>
            </a:r>
            <a:r>
              <a:rPr lang="en-GB" sz="3600" b="1" dirty="0">
                <a:solidFill>
                  <a:schemeClr val="tx1"/>
                </a:solidFill>
                <a:latin typeface="Calibri" panose="020F0502020204030204" pitchFamily="34" charset="0"/>
                <a:cs typeface="Calibri" panose="020F0502020204030204" pitchFamily="34" charset="0"/>
              </a:rPr>
              <a:t>implementation of a </a:t>
            </a:r>
            <a:r>
              <a:rPr lang="en-GB" sz="3600" b="1" dirty="0" smtClean="0">
                <a:solidFill>
                  <a:schemeClr val="tx1"/>
                </a:solidFill>
                <a:latin typeface="Calibri" panose="020F0502020204030204" pitchFamily="34" charset="0"/>
                <a:cs typeface="Calibri" panose="020F0502020204030204" pitchFamily="34" charset="0"/>
              </a:rPr>
              <a:t>Contingency </a:t>
            </a:r>
            <a:r>
              <a:rPr lang="en-GB" sz="3600" b="1" dirty="0">
                <a:solidFill>
                  <a:schemeClr val="tx1"/>
                </a:solidFill>
                <a:latin typeface="Calibri" panose="020F0502020204030204" pitchFamily="34" charset="0"/>
                <a:cs typeface="Calibri" panose="020F0502020204030204" pitchFamily="34" charset="0"/>
              </a:rPr>
              <a:t>Management Research </a:t>
            </a:r>
            <a:r>
              <a:rPr lang="en-GB" sz="3600" b="1" dirty="0" smtClean="0">
                <a:solidFill>
                  <a:schemeClr val="tx1"/>
                </a:solidFill>
                <a:latin typeface="Calibri" panose="020F0502020204030204" pitchFamily="34" charset="0"/>
                <a:cs typeface="Calibri" panose="020F0502020204030204" pitchFamily="34" charset="0"/>
              </a:rPr>
              <a:t>Programme</a:t>
            </a:r>
            <a:r>
              <a:rPr lang="en-GB" sz="3600" dirty="0">
                <a:solidFill>
                  <a:schemeClr val="tx1"/>
                </a:solidFill>
                <a:latin typeface="Calibri" panose="020F0502020204030204" pitchFamily="34" charset="0"/>
                <a:cs typeface="Calibri" panose="020F0502020204030204" pitchFamily="34" charset="0"/>
              </a:rPr>
              <a:t/>
            </a:r>
            <a:br>
              <a:rPr lang="en-GB" sz="3600" dirty="0">
                <a:solidFill>
                  <a:schemeClr val="tx1"/>
                </a:solidFill>
                <a:latin typeface="Calibri" panose="020F0502020204030204" pitchFamily="34" charset="0"/>
                <a:cs typeface="Calibri" panose="020F0502020204030204" pitchFamily="34" charset="0"/>
              </a:rPr>
            </a:br>
            <a:r>
              <a:rPr lang="en-GB" sz="1400" dirty="0" smtClean="0">
                <a:solidFill>
                  <a:schemeClr val="tx1"/>
                </a:solidFill>
                <a:latin typeface="Calibri" panose="020F0502020204030204" pitchFamily="34" charset="0"/>
                <a:cs typeface="Calibri" panose="020F0502020204030204" pitchFamily="34" charset="0"/>
              </a:rPr>
              <a:t/>
            </a:r>
            <a:br>
              <a:rPr lang="en-GB" sz="1400" dirty="0" smtClean="0">
                <a:solidFill>
                  <a:schemeClr val="tx1"/>
                </a:solidFill>
                <a:latin typeface="Calibri" panose="020F0502020204030204" pitchFamily="34" charset="0"/>
                <a:cs typeface="Calibri" panose="020F0502020204030204" pitchFamily="34" charset="0"/>
              </a:rPr>
            </a:br>
            <a:r>
              <a:rPr lang="en-GB" sz="3200" b="1" dirty="0" smtClean="0">
                <a:latin typeface="Calibri" panose="020F0502020204030204" pitchFamily="34" charset="0"/>
                <a:cs typeface="Calibri" panose="020F0502020204030204" pitchFamily="34" charset="0"/>
              </a:rPr>
              <a:t>Funders</a:t>
            </a:r>
            <a:r>
              <a:rPr lang="en-GB" sz="3200" b="1" dirty="0">
                <a:latin typeface="Calibri" panose="020F0502020204030204" pitchFamily="34" charset="0"/>
                <a:cs typeface="Calibri" panose="020F0502020204030204" pitchFamily="34" charset="0"/>
              </a:rPr>
              <a:t>: </a:t>
            </a:r>
            <a:r>
              <a:rPr lang="en-GB" sz="3200" b="1" dirty="0" smtClean="0">
                <a:latin typeface="Calibri" panose="020F0502020204030204" pitchFamily="34" charset="0"/>
                <a:cs typeface="Calibri" panose="020F0502020204030204" pitchFamily="34" charset="0"/>
              </a:rPr>
              <a:t> </a:t>
            </a:r>
            <a:r>
              <a:rPr lang="en-GB" sz="3200" dirty="0" smtClean="0">
                <a:latin typeface="Calibri" panose="020F0502020204030204" pitchFamily="34" charset="0"/>
                <a:cs typeface="Calibri" panose="020F0502020204030204" pitchFamily="34" charset="0"/>
              </a:rPr>
              <a:t>National </a:t>
            </a:r>
            <a:r>
              <a:rPr lang="en-GB" sz="3200" dirty="0">
                <a:latin typeface="Calibri" panose="020F0502020204030204" pitchFamily="34" charset="0"/>
                <a:cs typeface="Calibri" panose="020F0502020204030204" pitchFamily="34" charset="0"/>
              </a:rPr>
              <a:t>Institute for Health Research</a:t>
            </a:r>
            <a:r>
              <a:rPr lang="en-GB" sz="3200" dirty="0" smtClean="0">
                <a:solidFill>
                  <a:schemeClr val="tx1"/>
                </a:solidFill>
                <a:latin typeface="Calibri" panose="020F0502020204030204" pitchFamily="34" charset="0"/>
                <a:cs typeface="Calibri" panose="020F0502020204030204" pitchFamily="34" charset="0"/>
              </a:rPr>
              <a:t/>
            </a:r>
            <a:br>
              <a:rPr lang="en-GB" sz="3200" dirty="0" smtClean="0">
                <a:solidFill>
                  <a:schemeClr val="tx1"/>
                </a:solidFill>
                <a:latin typeface="Calibri" panose="020F0502020204030204" pitchFamily="34" charset="0"/>
                <a:cs typeface="Calibri" panose="020F0502020204030204" pitchFamily="34" charset="0"/>
              </a:rPr>
            </a:br>
            <a:r>
              <a:rPr lang="en-GB" sz="3600" dirty="0" smtClean="0">
                <a:latin typeface="Calibri" panose="020F0502020204030204" pitchFamily="34" charset="0"/>
                <a:cs typeface="Calibri" panose="020F0502020204030204" pitchFamily="34" charset="0"/>
              </a:rPr>
              <a:t/>
            </a:r>
            <a:br>
              <a:rPr lang="en-GB" sz="3600" dirty="0" smtClean="0">
                <a:latin typeface="Calibri" panose="020F0502020204030204" pitchFamily="34" charset="0"/>
                <a:cs typeface="Calibri" panose="020F0502020204030204" pitchFamily="34" charset="0"/>
              </a:rPr>
            </a:br>
            <a:r>
              <a:rPr lang="en-GB" sz="3600" b="1" dirty="0" smtClean="0">
                <a:latin typeface="Calibri" panose="020F0502020204030204" pitchFamily="34" charset="0"/>
                <a:cs typeface="Calibri" panose="020F0502020204030204" pitchFamily="34" charset="0"/>
              </a:rPr>
              <a:t>Tim Weaver</a:t>
            </a:r>
            <a:br>
              <a:rPr lang="en-GB" sz="3600" b="1" dirty="0" smtClean="0">
                <a:latin typeface="Calibri" panose="020F0502020204030204" pitchFamily="34" charset="0"/>
                <a:cs typeface="Calibri" panose="020F0502020204030204" pitchFamily="34" charset="0"/>
              </a:rPr>
            </a:br>
            <a:r>
              <a:rPr lang="en-GB" sz="3600" b="1" dirty="0" smtClean="0">
                <a:latin typeface="Calibri" panose="020F0502020204030204" pitchFamily="34" charset="0"/>
                <a:cs typeface="Calibri" panose="020F0502020204030204" pitchFamily="34" charset="0"/>
              </a:rPr>
              <a:t>Imperial College Faculty of Medicine</a:t>
            </a:r>
            <a:endParaRPr lang="en-GB" sz="3600" b="1" dirty="0">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304800"/>
            <a:ext cx="8561388" cy="747713"/>
          </a:xfrm>
        </p:spPr>
        <p:txBody>
          <a:bodyPr/>
          <a:lstStyle/>
          <a:p>
            <a:pPr eaLnBrk="1" hangingPunct="1"/>
            <a:r>
              <a:rPr lang="en-GB" b="1" smtClean="0">
                <a:solidFill>
                  <a:srgbClr val="000099"/>
                </a:solidFill>
                <a:latin typeface="Verdana" pitchFamily="34" charset="0"/>
              </a:rPr>
              <a:t>The Research Programme</a:t>
            </a:r>
          </a:p>
        </p:txBody>
      </p:sp>
      <p:sp>
        <p:nvSpPr>
          <p:cNvPr id="8195" name="Text Box 3"/>
          <p:cNvSpPr txBox="1">
            <a:spLocks noChangeArrowheads="1"/>
          </p:cNvSpPr>
          <p:nvPr/>
        </p:nvSpPr>
        <p:spPr bwMode="auto">
          <a:xfrm>
            <a:off x="539750" y="1268413"/>
            <a:ext cx="1871663" cy="1323975"/>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GB" sz="1600">
                <a:latin typeface="Verdana" pitchFamily="34" charset="0"/>
              </a:rPr>
              <a:t>Module 1: </a:t>
            </a:r>
            <a:r>
              <a:rPr lang="en-GB" sz="1600" b="0">
                <a:latin typeface="Verdana" pitchFamily="34" charset="0"/>
              </a:rPr>
              <a:t>Organisational analysis &amp; intervention modelling</a:t>
            </a:r>
          </a:p>
        </p:txBody>
      </p:sp>
      <p:sp>
        <p:nvSpPr>
          <p:cNvPr id="8196" name="Text Box 4"/>
          <p:cNvSpPr txBox="1">
            <a:spLocks noChangeArrowheads="1"/>
          </p:cNvSpPr>
          <p:nvPr/>
        </p:nvSpPr>
        <p:spPr bwMode="auto">
          <a:xfrm>
            <a:off x="1258888" y="3068638"/>
            <a:ext cx="1928812" cy="1446550"/>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GB" sz="1600" dirty="0">
                <a:latin typeface="Verdana" pitchFamily="34" charset="0"/>
              </a:rPr>
              <a:t>Module 2: </a:t>
            </a:r>
            <a:r>
              <a:rPr lang="en-GB" sz="1600" dirty="0" smtClean="0">
                <a:latin typeface="Verdana" pitchFamily="34" charset="0"/>
              </a:rPr>
              <a:t>RCT</a:t>
            </a:r>
          </a:p>
          <a:p>
            <a:pPr>
              <a:spcBef>
                <a:spcPct val="50000"/>
              </a:spcBef>
            </a:pPr>
            <a:r>
              <a:rPr lang="en-GB" sz="1600" b="0" dirty="0" smtClean="0">
                <a:latin typeface="Verdana" pitchFamily="34" charset="0"/>
              </a:rPr>
              <a:t>CM targeting compliance </a:t>
            </a:r>
            <a:r>
              <a:rPr lang="en-GB" sz="1600" b="0" dirty="0">
                <a:latin typeface="Verdana" pitchFamily="34" charset="0"/>
              </a:rPr>
              <a:t>with Hep B vaccination</a:t>
            </a:r>
            <a:r>
              <a:rPr lang="en-GB" sz="1600" b="0" dirty="0"/>
              <a:t>   </a:t>
            </a:r>
          </a:p>
        </p:txBody>
      </p:sp>
      <p:sp>
        <p:nvSpPr>
          <p:cNvPr id="8197" name="Line 5"/>
          <p:cNvSpPr>
            <a:spLocks noChangeShapeType="1"/>
          </p:cNvSpPr>
          <p:nvPr/>
        </p:nvSpPr>
        <p:spPr bwMode="auto">
          <a:xfrm>
            <a:off x="1979613" y="2636838"/>
            <a:ext cx="0" cy="381000"/>
          </a:xfrm>
          <a:prstGeom prst="line">
            <a:avLst/>
          </a:prstGeom>
          <a:noFill/>
          <a:ln w="57150">
            <a:solidFill>
              <a:schemeClr val="tx1"/>
            </a:solidFill>
            <a:round/>
            <a:headEnd/>
            <a:tailEnd type="triangle" w="med" len="med"/>
          </a:ln>
        </p:spPr>
        <p:txBody>
          <a:bodyPr anchor="ctr"/>
          <a:lstStyle/>
          <a:p>
            <a:endParaRPr lang="en-GB"/>
          </a:p>
        </p:txBody>
      </p:sp>
      <p:sp>
        <p:nvSpPr>
          <p:cNvPr id="8198" name="Rectangle 6"/>
          <p:cNvSpPr>
            <a:spLocks noChangeArrowheads="1"/>
          </p:cNvSpPr>
          <p:nvPr/>
        </p:nvSpPr>
        <p:spPr bwMode="auto">
          <a:xfrm>
            <a:off x="4140200" y="1196975"/>
            <a:ext cx="4681538" cy="1800225"/>
          </a:xfrm>
          <a:prstGeom prst="rect">
            <a:avLst/>
          </a:prstGeom>
          <a:solidFill>
            <a:srgbClr val="00FFFF"/>
          </a:solidFill>
          <a:ln w="9525">
            <a:solidFill>
              <a:schemeClr val="tx1"/>
            </a:solidFill>
            <a:miter lim="800000"/>
            <a:headEnd/>
            <a:tailEnd/>
          </a:ln>
        </p:spPr>
        <p:txBody>
          <a:bodyPr wrap="none" anchor="ctr"/>
          <a:lstStyle/>
          <a:p>
            <a:r>
              <a:rPr lang="en-GB" sz="1600" dirty="0">
                <a:solidFill>
                  <a:srgbClr val="000099"/>
                </a:solidFill>
                <a:latin typeface="Arial" charset="0"/>
              </a:rPr>
              <a:t>At NTA CM pilot sites we investigated:</a:t>
            </a:r>
          </a:p>
          <a:p>
            <a:pPr>
              <a:buFontTx/>
              <a:buChar char="•"/>
            </a:pPr>
            <a:r>
              <a:rPr lang="en-GB" sz="1600" dirty="0">
                <a:solidFill>
                  <a:srgbClr val="000099"/>
                </a:solidFill>
                <a:latin typeface="Arial" charset="0"/>
              </a:rPr>
              <a:t> management, clinician &amp; user experiences</a:t>
            </a:r>
          </a:p>
          <a:p>
            <a:pPr>
              <a:buFontTx/>
              <a:buChar char="•"/>
            </a:pPr>
            <a:r>
              <a:rPr lang="en-GB" sz="1600" dirty="0">
                <a:solidFill>
                  <a:srgbClr val="000099"/>
                </a:solidFill>
                <a:latin typeface="Arial" charset="0"/>
              </a:rPr>
              <a:t> Organisational, structure &amp; resource issues</a:t>
            </a:r>
          </a:p>
          <a:p>
            <a:endParaRPr lang="en-GB" sz="1600" dirty="0">
              <a:solidFill>
                <a:srgbClr val="000099"/>
              </a:solidFill>
              <a:latin typeface="Arial" charset="0"/>
            </a:endParaRPr>
          </a:p>
          <a:p>
            <a:r>
              <a:rPr lang="en-GB" sz="1600" dirty="0">
                <a:solidFill>
                  <a:srgbClr val="000099"/>
                </a:solidFill>
                <a:latin typeface="Arial" charset="0"/>
              </a:rPr>
              <a:t>We used data to:</a:t>
            </a:r>
          </a:p>
          <a:p>
            <a:pPr>
              <a:buFontTx/>
              <a:buChar char="•"/>
            </a:pPr>
            <a:r>
              <a:rPr lang="en-GB" sz="1600" dirty="0">
                <a:solidFill>
                  <a:srgbClr val="000099"/>
                </a:solidFill>
                <a:latin typeface="Arial" charset="0"/>
              </a:rPr>
              <a:t> Inform design of staff training</a:t>
            </a:r>
          </a:p>
          <a:p>
            <a:pPr>
              <a:buFontTx/>
              <a:buChar char="•"/>
            </a:pPr>
            <a:r>
              <a:rPr lang="en-GB" sz="1600" dirty="0">
                <a:solidFill>
                  <a:srgbClr val="000099"/>
                </a:solidFill>
                <a:latin typeface="Arial" charset="0"/>
              </a:rPr>
              <a:t> Trial and intervention design</a:t>
            </a:r>
          </a:p>
        </p:txBody>
      </p:sp>
      <p:sp>
        <p:nvSpPr>
          <p:cNvPr id="8199" name="Rectangle 7"/>
          <p:cNvSpPr>
            <a:spLocks noChangeArrowheads="1"/>
          </p:cNvSpPr>
          <p:nvPr/>
        </p:nvSpPr>
        <p:spPr bwMode="auto">
          <a:xfrm>
            <a:off x="4572000" y="3213100"/>
            <a:ext cx="4248150" cy="1368425"/>
          </a:xfrm>
          <a:prstGeom prst="rect">
            <a:avLst/>
          </a:prstGeom>
          <a:solidFill>
            <a:srgbClr val="00FFFF"/>
          </a:solidFill>
          <a:ln w="9525">
            <a:solidFill>
              <a:schemeClr val="tx1"/>
            </a:solidFill>
            <a:miter lim="800000"/>
            <a:headEnd/>
            <a:tailEnd/>
          </a:ln>
        </p:spPr>
        <p:txBody>
          <a:bodyPr wrap="none" anchor="ctr"/>
          <a:lstStyle/>
          <a:p>
            <a:r>
              <a:rPr lang="en-GB" sz="1600">
                <a:solidFill>
                  <a:srgbClr val="000099"/>
                </a:solidFill>
                <a:latin typeface="Arial" charset="0"/>
              </a:rPr>
              <a:t>Cluster RCT to compare 2 CM schedules </a:t>
            </a:r>
          </a:p>
          <a:p>
            <a:r>
              <a:rPr lang="en-GB" sz="1600">
                <a:solidFill>
                  <a:srgbClr val="000099"/>
                </a:solidFill>
                <a:latin typeface="Arial" charset="0"/>
              </a:rPr>
              <a:t>(fixed or escalating) designed to promote </a:t>
            </a:r>
          </a:p>
          <a:p>
            <a:r>
              <a:rPr lang="en-GB" sz="1600">
                <a:solidFill>
                  <a:srgbClr val="000099"/>
                </a:solidFill>
                <a:latin typeface="Arial" charset="0"/>
              </a:rPr>
              <a:t>completion of accelerated (21 day) Hep B </a:t>
            </a:r>
          </a:p>
          <a:p>
            <a:r>
              <a:rPr lang="en-GB" sz="1600">
                <a:solidFill>
                  <a:srgbClr val="000099"/>
                </a:solidFill>
                <a:latin typeface="Arial" charset="0"/>
              </a:rPr>
              <a:t>vaccination programmes </a:t>
            </a:r>
          </a:p>
          <a:p>
            <a:r>
              <a:rPr lang="en-GB" sz="1600">
                <a:solidFill>
                  <a:srgbClr val="000099"/>
                </a:solidFill>
                <a:latin typeface="Arial" charset="0"/>
              </a:rPr>
              <a:t>verses ‘no incentive’ arm.</a:t>
            </a:r>
          </a:p>
        </p:txBody>
      </p:sp>
      <p:sp>
        <p:nvSpPr>
          <p:cNvPr id="8200" name="Line 8"/>
          <p:cNvSpPr>
            <a:spLocks noChangeShapeType="1"/>
          </p:cNvSpPr>
          <p:nvPr/>
        </p:nvSpPr>
        <p:spPr bwMode="auto">
          <a:xfrm flipH="1">
            <a:off x="2484438" y="1844675"/>
            <a:ext cx="1600200" cy="0"/>
          </a:xfrm>
          <a:prstGeom prst="line">
            <a:avLst/>
          </a:prstGeom>
          <a:noFill/>
          <a:ln w="3175">
            <a:solidFill>
              <a:schemeClr val="tx1"/>
            </a:solidFill>
            <a:round/>
            <a:headEnd/>
            <a:tailEnd type="triangle" w="med" len="med"/>
          </a:ln>
        </p:spPr>
        <p:txBody>
          <a:bodyPr anchor="ctr"/>
          <a:lstStyle/>
          <a:p>
            <a:endParaRPr lang="en-GB"/>
          </a:p>
        </p:txBody>
      </p:sp>
      <p:sp>
        <p:nvSpPr>
          <p:cNvPr id="8203" name="Line 11"/>
          <p:cNvSpPr>
            <a:spLocks noChangeShapeType="1"/>
          </p:cNvSpPr>
          <p:nvPr/>
        </p:nvSpPr>
        <p:spPr bwMode="auto">
          <a:xfrm>
            <a:off x="323850" y="1052513"/>
            <a:ext cx="0" cy="5329237"/>
          </a:xfrm>
          <a:prstGeom prst="line">
            <a:avLst/>
          </a:prstGeom>
          <a:noFill/>
          <a:ln w="9525">
            <a:solidFill>
              <a:schemeClr val="tx1"/>
            </a:solidFill>
            <a:round/>
            <a:headEnd/>
            <a:tailEnd type="triangle" w="med" len="med"/>
          </a:ln>
        </p:spPr>
        <p:txBody>
          <a:bodyPr/>
          <a:lstStyle/>
          <a:p>
            <a:endParaRPr lang="en-GB"/>
          </a:p>
        </p:txBody>
      </p:sp>
      <p:sp>
        <p:nvSpPr>
          <p:cNvPr id="8204" name="Text Box 12"/>
          <p:cNvSpPr txBox="1">
            <a:spLocks noChangeArrowheads="1"/>
          </p:cNvSpPr>
          <p:nvPr/>
        </p:nvSpPr>
        <p:spPr bwMode="auto">
          <a:xfrm>
            <a:off x="0" y="6308725"/>
            <a:ext cx="3708400" cy="366713"/>
          </a:xfrm>
          <a:prstGeom prst="rect">
            <a:avLst/>
          </a:prstGeom>
          <a:noFill/>
          <a:ln w="9525">
            <a:noFill/>
            <a:miter lim="800000"/>
            <a:headEnd/>
            <a:tailEnd/>
          </a:ln>
        </p:spPr>
        <p:txBody>
          <a:bodyPr>
            <a:spAutoFit/>
          </a:bodyPr>
          <a:lstStyle/>
          <a:p>
            <a:r>
              <a:rPr lang="en-GB" sz="1800" b="0">
                <a:latin typeface="Verdana" pitchFamily="34" charset="0"/>
              </a:rPr>
              <a:t>Time (5 year programme)</a:t>
            </a:r>
          </a:p>
        </p:txBody>
      </p:sp>
      <p:sp>
        <p:nvSpPr>
          <p:cNvPr id="8205" name="Line 13"/>
          <p:cNvSpPr>
            <a:spLocks noChangeShapeType="1"/>
          </p:cNvSpPr>
          <p:nvPr/>
        </p:nvSpPr>
        <p:spPr bwMode="auto">
          <a:xfrm flipH="1">
            <a:off x="3203575" y="3644900"/>
            <a:ext cx="1295400" cy="0"/>
          </a:xfrm>
          <a:prstGeom prst="line">
            <a:avLst/>
          </a:prstGeom>
          <a:noFill/>
          <a:ln w="9525">
            <a:solidFill>
              <a:schemeClr val="tx1"/>
            </a:solidFill>
            <a:round/>
            <a:headEnd/>
            <a:tailEnd type="triangle" w="med" len="med"/>
          </a:ln>
        </p:spPr>
        <p:txBody>
          <a:bodyPr/>
          <a:lstStyle/>
          <a:p>
            <a:endParaRPr lang="en-GB"/>
          </a:p>
        </p:txBody>
      </p:sp>
    </p:spTree>
    <p:extLst>
      <p:ext uri="{BB962C8B-B14F-4D97-AF65-F5344CB8AC3E}">
        <p14:creationId xmlns:p14="http://schemas.microsoft.com/office/powerpoint/2010/main" val="2140589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304800"/>
            <a:ext cx="8561388" cy="747713"/>
          </a:xfrm>
        </p:spPr>
        <p:txBody>
          <a:bodyPr/>
          <a:lstStyle/>
          <a:p>
            <a:pPr eaLnBrk="1" hangingPunct="1"/>
            <a:r>
              <a:rPr lang="en-GB" b="1" smtClean="0">
                <a:solidFill>
                  <a:srgbClr val="000099"/>
                </a:solidFill>
                <a:latin typeface="Verdana" pitchFamily="34" charset="0"/>
              </a:rPr>
              <a:t>The Research Programme</a:t>
            </a:r>
          </a:p>
        </p:txBody>
      </p:sp>
      <p:sp>
        <p:nvSpPr>
          <p:cNvPr id="8195" name="Text Box 3"/>
          <p:cNvSpPr txBox="1">
            <a:spLocks noChangeArrowheads="1"/>
          </p:cNvSpPr>
          <p:nvPr/>
        </p:nvSpPr>
        <p:spPr bwMode="auto">
          <a:xfrm>
            <a:off x="539750" y="1268413"/>
            <a:ext cx="1871663" cy="1323975"/>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GB" sz="1600">
                <a:latin typeface="Verdana" pitchFamily="34" charset="0"/>
              </a:rPr>
              <a:t>Module 1: </a:t>
            </a:r>
            <a:r>
              <a:rPr lang="en-GB" sz="1600" b="0">
                <a:latin typeface="Verdana" pitchFamily="34" charset="0"/>
              </a:rPr>
              <a:t>Organisational analysis &amp; intervention modelling</a:t>
            </a:r>
          </a:p>
        </p:txBody>
      </p:sp>
      <p:sp>
        <p:nvSpPr>
          <p:cNvPr id="8196" name="Text Box 4"/>
          <p:cNvSpPr txBox="1">
            <a:spLocks noChangeArrowheads="1"/>
          </p:cNvSpPr>
          <p:nvPr/>
        </p:nvSpPr>
        <p:spPr bwMode="auto">
          <a:xfrm>
            <a:off x="1258888" y="3068638"/>
            <a:ext cx="1928812" cy="1446550"/>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GB" sz="1600" dirty="0">
                <a:latin typeface="Verdana" pitchFamily="34" charset="0"/>
              </a:rPr>
              <a:t>Module 2: </a:t>
            </a:r>
            <a:r>
              <a:rPr lang="en-GB" sz="1600" dirty="0" smtClean="0">
                <a:latin typeface="Verdana" pitchFamily="34" charset="0"/>
              </a:rPr>
              <a:t>RCT</a:t>
            </a:r>
          </a:p>
          <a:p>
            <a:pPr>
              <a:spcBef>
                <a:spcPct val="50000"/>
              </a:spcBef>
            </a:pPr>
            <a:r>
              <a:rPr lang="en-GB" sz="1600" b="0" dirty="0" smtClean="0">
                <a:latin typeface="Verdana" pitchFamily="34" charset="0"/>
              </a:rPr>
              <a:t>CM targeting compliance </a:t>
            </a:r>
            <a:r>
              <a:rPr lang="en-GB" sz="1600" b="0" dirty="0">
                <a:latin typeface="Verdana" pitchFamily="34" charset="0"/>
              </a:rPr>
              <a:t>with Hep B vaccination</a:t>
            </a:r>
            <a:r>
              <a:rPr lang="en-GB" sz="1600" b="0" dirty="0"/>
              <a:t>   </a:t>
            </a:r>
          </a:p>
        </p:txBody>
      </p:sp>
      <p:sp>
        <p:nvSpPr>
          <p:cNvPr id="8197" name="Line 5"/>
          <p:cNvSpPr>
            <a:spLocks noChangeShapeType="1"/>
          </p:cNvSpPr>
          <p:nvPr/>
        </p:nvSpPr>
        <p:spPr bwMode="auto">
          <a:xfrm>
            <a:off x="1979613" y="2636838"/>
            <a:ext cx="0" cy="381000"/>
          </a:xfrm>
          <a:prstGeom prst="line">
            <a:avLst/>
          </a:prstGeom>
          <a:noFill/>
          <a:ln w="57150">
            <a:solidFill>
              <a:schemeClr val="tx1"/>
            </a:solidFill>
            <a:round/>
            <a:headEnd/>
            <a:tailEnd type="triangle" w="med" len="med"/>
          </a:ln>
        </p:spPr>
        <p:txBody>
          <a:bodyPr anchor="ctr"/>
          <a:lstStyle/>
          <a:p>
            <a:endParaRPr lang="en-GB"/>
          </a:p>
        </p:txBody>
      </p:sp>
      <p:sp>
        <p:nvSpPr>
          <p:cNvPr id="8198" name="Rectangle 6"/>
          <p:cNvSpPr>
            <a:spLocks noChangeArrowheads="1"/>
          </p:cNvSpPr>
          <p:nvPr/>
        </p:nvSpPr>
        <p:spPr bwMode="auto">
          <a:xfrm>
            <a:off x="4140200" y="1196975"/>
            <a:ext cx="4681538" cy="1800225"/>
          </a:xfrm>
          <a:prstGeom prst="rect">
            <a:avLst/>
          </a:prstGeom>
          <a:solidFill>
            <a:srgbClr val="00FFFF"/>
          </a:solidFill>
          <a:ln w="9525">
            <a:solidFill>
              <a:schemeClr val="tx1"/>
            </a:solidFill>
            <a:miter lim="800000"/>
            <a:headEnd/>
            <a:tailEnd/>
          </a:ln>
        </p:spPr>
        <p:txBody>
          <a:bodyPr wrap="none" anchor="ctr"/>
          <a:lstStyle/>
          <a:p>
            <a:r>
              <a:rPr lang="en-GB" sz="1600" dirty="0">
                <a:solidFill>
                  <a:srgbClr val="000099"/>
                </a:solidFill>
                <a:latin typeface="Arial" charset="0"/>
              </a:rPr>
              <a:t>At NTA CM pilot sites we investigated:</a:t>
            </a:r>
          </a:p>
          <a:p>
            <a:pPr>
              <a:buFontTx/>
              <a:buChar char="•"/>
            </a:pPr>
            <a:r>
              <a:rPr lang="en-GB" sz="1600" dirty="0">
                <a:solidFill>
                  <a:srgbClr val="000099"/>
                </a:solidFill>
                <a:latin typeface="Arial" charset="0"/>
              </a:rPr>
              <a:t> management, clinician &amp; user experiences</a:t>
            </a:r>
          </a:p>
          <a:p>
            <a:pPr>
              <a:buFontTx/>
              <a:buChar char="•"/>
            </a:pPr>
            <a:r>
              <a:rPr lang="en-GB" sz="1600" dirty="0">
                <a:solidFill>
                  <a:srgbClr val="000099"/>
                </a:solidFill>
                <a:latin typeface="Arial" charset="0"/>
              </a:rPr>
              <a:t> Organisational, structure &amp; resource issues</a:t>
            </a:r>
          </a:p>
          <a:p>
            <a:endParaRPr lang="en-GB" sz="1600" dirty="0">
              <a:solidFill>
                <a:srgbClr val="000099"/>
              </a:solidFill>
              <a:latin typeface="Arial" charset="0"/>
            </a:endParaRPr>
          </a:p>
          <a:p>
            <a:r>
              <a:rPr lang="en-GB" sz="1600" dirty="0">
                <a:solidFill>
                  <a:srgbClr val="000099"/>
                </a:solidFill>
                <a:latin typeface="Arial" charset="0"/>
              </a:rPr>
              <a:t>We used data to:</a:t>
            </a:r>
          </a:p>
          <a:p>
            <a:pPr>
              <a:buFontTx/>
              <a:buChar char="•"/>
            </a:pPr>
            <a:r>
              <a:rPr lang="en-GB" sz="1600" dirty="0">
                <a:solidFill>
                  <a:srgbClr val="000099"/>
                </a:solidFill>
                <a:latin typeface="Arial" charset="0"/>
              </a:rPr>
              <a:t> Inform design of staff training</a:t>
            </a:r>
          </a:p>
          <a:p>
            <a:pPr>
              <a:buFontTx/>
              <a:buChar char="•"/>
            </a:pPr>
            <a:r>
              <a:rPr lang="en-GB" sz="1600" dirty="0">
                <a:solidFill>
                  <a:srgbClr val="000099"/>
                </a:solidFill>
                <a:latin typeface="Arial" charset="0"/>
              </a:rPr>
              <a:t> Trial and intervention design</a:t>
            </a:r>
          </a:p>
        </p:txBody>
      </p:sp>
      <p:sp>
        <p:nvSpPr>
          <p:cNvPr id="8199" name="Rectangle 7"/>
          <p:cNvSpPr>
            <a:spLocks noChangeArrowheads="1"/>
          </p:cNvSpPr>
          <p:nvPr/>
        </p:nvSpPr>
        <p:spPr bwMode="auto">
          <a:xfrm>
            <a:off x="4572000" y="3213100"/>
            <a:ext cx="4248150" cy="1368425"/>
          </a:xfrm>
          <a:prstGeom prst="rect">
            <a:avLst/>
          </a:prstGeom>
          <a:solidFill>
            <a:srgbClr val="00FFFF"/>
          </a:solidFill>
          <a:ln w="9525">
            <a:solidFill>
              <a:schemeClr val="tx1"/>
            </a:solidFill>
            <a:miter lim="800000"/>
            <a:headEnd/>
            <a:tailEnd/>
          </a:ln>
        </p:spPr>
        <p:txBody>
          <a:bodyPr wrap="none" anchor="ctr"/>
          <a:lstStyle/>
          <a:p>
            <a:r>
              <a:rPr lang="en-GB" sz="1600">
                <a:solidFill>
                  <a:srgbClr val="000099"/>
                </a:solidFill>
                <a:latin typeface="Arial" charset="0"/>
              </a:rPr>
              <a:t>Cluster RCT to compare 2 CM schedules </a:t>
            </a:r>
          </a:p>
          <a:p>
            <a:r>
              <a:rPr lang="en-GB" sz="1600">
                <a:solidFill>
                  <a:srgbClr val="000099"/>
                </a:solidFill>
                <a:latin typeface="Arial" charset="0"/>
              </a:rPr>
              <a:t>(fixed or escalating) designed to promote </a:t>
            </a:r>
          </a:p>
          <a:p>
            <a:r>
              <a:rPr lang="en-GB" sz="1600">
                <a:solidFill>
                  <a:srgbClr val="000099"/>
                </a:solidFill>
                <a:latin typeface="Arial" charset="0"/>
              </a:rPr>
              <a:t>completion of accelerated (21 day) Hep B </a:t>
            </a:r>
          </a:p>
          <a:p>
            <a:r>
              <a:rPr lang="en-GB" sz="1600">
                <a:solidFill>
                  <a:srgbClr val="000099"/>
                </a:solidFill>
                <a:latin typeface="Arial" charset="0"/>
              </a:rPr>
              <a:t>vaccination programmes </a:t>
            </a:r>
          </a:p>
          <a:p>
            <a:r>
              <a:rPr lang="en-GB" sz="1600">
                <a:solidFill>
                  <a:srgbClr val="000099"/>
                </a:solidFill>
                <a:latin typeface="Arial" charset="0"/>
              </a:rPr>
              <a:t>verses ‘no incentive’ arm.</a:t>
            </a:r>
          </a:p>
        </p:txBody>
      </p:sp>
      <p:sp>
        <p:nvSpPr>
          <p:cNvPr id="8200" name="Line 8"/>
          <p:cNvSpPr>
            <a:spLocks noChangeShapeType="1"/>
          </p:cNvSpPr>
          <p:nvPr/>
        </p:nvSpPr>
        <p:spPr bwMode="auto">
          <a:xfrm flipH="1">
            <a:off x="2484438" y="1844675"/>
            <a:ext cx="1600200" cy="0"/>
          </a:xfrm>
          <a:prstGeom prst="line">
            <a:avLst/>
          </a:prstGeom>
          <a:noFill/>
          <a:ln w="3175">
            <a:solidFill>
              <a:schemeClr val="tx1"/>
            </a:solidFill>
            <a:round/>
            <a:headEnd/>
            <a:tailEnd type="triangle" w="med" len="med"/>
          </a:ln>
        </p:spPr>
        <p:txBody>
          <a:bodyPr anchor="ctr"/>
          <a:lstStyle/>
          <a:p>
            <a:endParaRPr lang="en-GB"/>
          </a:p>
        </p:txBody>
      </p:sp>
      <p:sp>
        <p:nvSpPr>
          <p:cNvPr id="8201" name="Text Box 9"/>
          <p:cNvSpPr txBox="1">
            <a:spLocks noChangeArrowheads="1"/>
          </p:cNvSpPr>
          <p:nvPr/>
        </p:nvSpPr>
        <p:spPr bwMode="auto">
          <a:xfrm>
            <a:off x="2051050" y="5013325"/>
            <a:ext cx="2016125" cy="1200329"/>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GB" sz="1600" dirty="0">
                <a:latin typeface="Verdana" pitchFamily="34" charset="0"/>
              </a:rPr>
              <a:t>Module 3: </a:t>
            </a:r>
            <a:r>
              <a:rPr lang="en-GB" sz="1600" dirty="0" smtClean="0">
                <a:latin typeface="Verdana" pitchFamily="34" charset="0"/>
              </a:rPr>
              <a:t>RCT</a:t>
            </a:r>
          </a:p>
          <a:p>
            <a:pPr>
              <a:spcBef>
                <a:spcPct val="50000"/>
              </a:spcBef>
            </a:pPr>
            <a:r>
              <a:rPr lang="en-GB" sz="1600" b="0" dirty="0" smtClean="0">
                <a:latin typeface="Verdana" pitchFamily="34" charset="0"/>
              </a:rPr>
              <a:t>CM targeting attendance </a:t>
            </a:r>
            <a:r>
              <a:rPr lang="en-GB" sz="1600" b="0" dirty="0">
                <a:latin typeface="Verdana" pitchFamily="34" charset="0"/>
              </a:rPr>
              <a:t>and abstinence</a:t>
            </a:r>
            <a:r>
              <a:rPr lang="en-GB" sz="1600" b="0" dirty="0"/>
              <a:t> </a:t>
            </a:r>
            <a:endParaRPr lang="en-GB" sz="1600" b="0" dirty="0" smtClean="0"/>
          </a:p>
        </p:txBody>
      </p:sp>
      <p:sp>
        <p:nvSpPr>
          <p:cNvPr id="8202" name="Line 10"/>
          <p:cNvSpPr>
            <a:spLocks noChangeShapeType="1"/>
          </p:cNvSpPr>
          <p:nvPr/>
        </p:nvSpPr>
        <p:spPr bwMode="auto">
          <a:xfrm>
            <a:off x="2700338" y="4581525"/>
            <a:ext cx="0" cy="381000"/>
          </a:xfrm>
          <a:prstGeom prst="line">
            <a:avLst/>
          </a:prstGeom>
          <a:noFill/>
          <a:ln w="57150">
            <a:solidFill>
              <a:schemeClr val="tx1"/>
            </a:solidFill>
            <a:round/>
            <a:headEnd/>
            <a:tailEnd type="triangle" w="med" len="med"/>
          </a:ln>
        </p:spPr>
        <p:txBody>
          <a:bodyPr anchor="ctr"/>
          <a:lstStyle/>
          <a:p>
            <a:endParaRPr lang="en-GB"/>
          </a:p>
        </p:txBody>
      </p:sp>
      <p:sp>
        <p:nvSpPr>
          <p:cNvPr id="8203" name="Line 11"/>
          <p:cNvSpPr>
            <a:spLocks noChangeShapeType="1"/>
          </p:cNvSpPr>
          <p:nvPr/>
        </p:nvSpPr>
        <p:spPr bwMode="auto">
          <a:xfrm>
            <a:off x="323850" y="1052513"/>
            <a:ext cx="0" cy="5329237"/>
          </a:xfrm>
          <a:prstGeom prst="line">
            <a:avLst/>
          </a:prstGeom>
          <a:noFill/>
          <a:ln w="9525">
            <a:solidFill>
              <a:schemeClr val="tx1"/>
            </a:solidFill>
            <a:round/>
            <a:headEnd/>
            <a:tailEnd type="triangle" w="med" len="med"/>
          </a:ln>
        </p:spPr>
        <p:txBody>
          <a:bodyPr/>
          <a:lstStyle/>
          <a:p>
            <a:endParaRPr lang="en-GB"/>
          </a:p>
        </p:txBody>
      </p:sp>
      <p:sp>
        <p:nvSpPr>
          <p:cNvPr id="8204" name="Text Box 12"/>
          <p:cNvSpPr txBox="1">
            <a:spLocks noChangeArrowheads="1"/>
          </p:cNvSpPr>
          <p:nvPr/>
        </p:nvSpPr>
        <p:spPr bwMode="auto">
          <a:xfrm>
            <a:off x="0" y="6308725"/>
            <a:ext cx="3708400" cy="366713"/>
          </a:xfrm>
          <a:prstGeom prst="rect">
            <a:avLst/>
          </a:prstGeom>
          <a:noFill/>
          <a:ln w="9525">
            <a:noFill/>
            <a:miter lim="800000"/>
            <a:headEnd/>
            <a:tailEnd/>
          </a:ln>
        </p:spPr>
        <p:txBody>
          <a:bodyPr>
            <a:spAutoFit/>
          </a:bodyPr>
          <a:lstStyle/>
          <a:p>
            <a:r>
              <a:rPr lang="en-GB" sz="1800" b="0">
                <a:latin typeface="Verdana" pitchFamily="34" charset="0"/>
              </a:rPr>
              <a:t>Time (5 year programme)</a:t>
            </a:r>
          </a:p>
        </p:txBody>
      </p:sp>
      <p:sp>
        <p:nvSpPr>
          <p:cNvPr id="8205" name="Line 13"/>
          <p:cNvSpPr>
            <a:spLocks noChangeShapeType="1"/>
          </p:cNvSpPr>
          <p:nvPr/>
        </p:nvSpPr>
        <p:spPr bwMode="auto">
          <a:xfrm flipH="1">
            <a:off x="3203575" y="3644900"/>
            <a:ext cx="1295400" cy="0"/>
          </a:xfrm>
          <a:prstGeom prst="line">
            <a:avLst/>
          </a:prstGeom>
          <a:noFill/>
          <a:ln w="9525">
            <a:solidFill>
              <a:schemeClr val="tx1"/>
            </a:solidFill>
            <a:round/>
            <a:headEnd/>
            <a:tailEnd type="triangle" w="med" len="med"/>
          </a:ln>
        </p:spPr>
        <p:txBody>
          <a:bodyPr/>
          <a:lstStyle/>
          <a:p>
            <a:endParaRPr lang="en-GB"/>
          </a:p>
        </p:txBody>
      </p:sp>
      <p:sp>
        <p:nvSpPr>
          <p:cNvPr id="8206" name="Rectangle 14"/>
          <p:cNvSpPr>
            <a:spLocks noChangeArrowheads="1"/>
          </p:cNvSpPr>
          <p:nvPr/>
        </p:nvSpPr>
        <p:spPr bwMode="auto">
          <a:xfrm>
            <a:off x="5076825" y="5013325"/>
            <a:ext cx="3743325" cy="1368425"/>
          </a:xfrm>
          <a:prstGeom prst="rect">
            <a:avLst/>
          </a:prstGeom>
          <a:solidFill>
            <a:srgbClr val="00FFFF"/>
          </a:solidFill>
          <a:ln w="9525">
            <a:solidFill>
              <a:schemeClr val="tx1"/>
            </a:solidFill>
            <a:miter lim="800000"/>
            <a:headEnd/>
            <a:tailEnd/>
          </a:ln>
        </p:spPr>
        <p:txBody>
          <a:bodyPr wrap="none" anchor="ctr"/>
          <a:lstStyle/>
          <a:p>
            <a:r>
              <a:rPr lang="en-GB" sz="1600" dirty="0">
                <a:solidFill>
                  <a:srgbClr val="000099"/>
                </a:solidFill>
                <a:latin typeface="Arial" charset="0"/>
              </a:rPr>
              <a:t>Cluster RCT to compare 2 12-week </a:t>
            </a:r>
          </a:p>
          <a:p>
            <a:r>
              <a:rPr lang="en-GB" sz="1600" dirty="0">
                <a:solidFill>
                  <a:srgbClr val="000099"/>
                </a:solidFill>
                <a:latin typeface="Arial" charset="0"/>
              </a:rPr>
              <a:t>CM schedules designed to promote </a:t>
            </a:r>
          </a:p>
          <a:p>
            <a:r>
              <a:rPr lang="en-GB" sz="1600" dirty="0">
                <a:solidFill>
                  <a:srgbClr val="000099"/>
                </a:solidFill>
                <a:latin typeface="Arial" charset="0"/>
              </a:rPr>
              <a:t>(a) </a:t>
            </a:r>
            <a:r>
              <a:rPr lang="en-GB" sz="1600" dirty="0" smtClean="0">
                <a:solidFill>
                  <a:srgbClr val="000099"/>
                </a:solidFill>
                <a:latin typeface="Arial" charset="0"/>
              </a:rPr>
              <a:t>Attendance and </a:t>
            </a:r>
            <a:r>
              <a:rPr lang="en-GB" sz="1600" dirty="0">
                <a:solidFill>
                  <a:srgbClr val="000099"/>
                </a:solidFill>
                <a:latin typeface="Arial" charset="0"/>
              </a:rPr>
              <a:t>(b) abstinence</a:t>
            </a:r>
          </a:p>
          <a:p>
            <a:r>
              <a:rPr lang="en-GB" sz="1600" dirty="0">
                <a:solidFill>
                  <a:srgbClr val="000099"/>
                </a:solidFill>
                <a:latin typeface="Arial" charset="0"/>
              </a:rPr>
              <a:t>from heroin verses ‘no incentive’.</a:t>
            </a:r>
          </a:p>
          <a:p>
            <a:r>
              <a:rPr lang="en-GB" sz="1600" dirty="0">
                <a:solidFill>
                  <a:srgbClr val="000099"/>
                </a:solidFill>
                <a:latin typeface="Arial" charset="0"/>
              </a:rPr>
              <a:t>Plus – 24 week follow-up </a:t>
            </a:r>
          </a:p>
        </p:txBody>
      </p:sp>
      <p:sp>
        <p:nvSpPr>
          <p:cNvPr id="8207" name="Line 15"/>
          <p:cNvSpPr>
            <a:spLocks noChangeShapeType="1"/>
          </p:cNvSpPr>
          <p:nvPr/>
        </p:nvSpPr>
        <p:spPr bwMode="auto">
          <a:xfrm flipH="1">
            <a:off x="4067175" y="5373688"/>
            <a:ext cx="1009650" cy="0"/>
          </a:xfrm>
          <a:prstGeom prst="line">
            <a:avLst/>
          </a:prstGeom>
          <a:noFill/>
          <a:ln w="9525">
            <a:solidFill>
              <a:schemeClr val="tx1"/>
            </a:solidFill>
            <a:round/>
            <a:headEnd/>
            <a:tailEnd type="triangle" w="med" len="med"/>
          </a:ln>
        </p:spPr>
        <p:txBody>
          <a:bodyPr/>
          <a:lstStyle/>
          <a:p>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04800" y="304800"/>
            <a:ext cx="8561388" cy="747713"/>
          </a:xfrm>
        </p:spPr>
        <p:txBody>
          <a:bodyPr/>
          <a:lstStyle/>
          <a:p>
            <a:pPr eaLnBrk="1" hangingPunct="1"/>
            <a:r>
              <a:rPr lang="en-GB" b="1" smtClean="0">
                <a:solidFill>
                  <a:srgbClr val="000099"/>
                </a:solidFill>
                <a:latin typeface="Verdana" pitchFamily="34" charset="0"/>
              </a:rPr>
              <a:t>The Research Programme</a:t>
            </a:r>
          </a:p>
        </p:txBody>
      </p:sp>
      <p:sp>
        <p:nvSpPr>
          <p:cNvPr id="10243" name="Text Box 3"/>
          <p:cNvSpPr txBox="1">
            <a:spLocks noChangeArrowheads="1"/>
          </p:cNvSpPr>
          <p:nvPr/>
        </p:nvSpPr>
        <p:spPr bwMode="auto">
          <a:xfrm>
            <a:off x="539750" y="1268413"/>
            <a:ext cx="1871663" cy="1323975"/>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GB" sz="1600">
                <a:latin typeface="Verdana" pitchFamily="34" charset="0"/>
              </a:rPr>
              <a:t>Module 1: </a:t>
            </a:r>
            <a:r>
              <a:rPr lang="en-GB" sz="1600" b="0">
                <a:latin typeface="Verdana" pitchFamily="34" charset="0"/>
              </a:rPr>
              <a:t>Organisational analysis &amp; intervention modelling</a:t>
            </a:r>
          </a:p>
        </p:txBody>
      </p:sp>
      <p:sp>
        <p:nvSpPr>
          <p:cNvPr id="10244" name="Text Box 4"/>
          <p:cNvSpPr txBox="1">
            <a:spLocks noChangeArrowheads="1"/>
          </p:cNvSpPr>
          <p:nvPr/>
        </p:nvSpPr>
        <p:spPr bwMode="auto">
          <a:xfrm>
            <a:off x="1258888" y="3068638"/>
            <a:ext cx="1928812" cy="1446550"/>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GB" sz="1600" dirty="0">
                <a:latin typeface="Verdana" pitchFamily="34" charset="0"/>
              </a:rPr>
              <a:t>Module 2: </a:t>
            </a:r>
            <a:r>
              <a:rPr lang="en-GB" sz="1600" dirty="0" smtClean="0">
                <a:latin typeface="Verdana" pitchFamily="34" charset="0"/>
              </a:rPr>
              <a:t>RCT</a:t>
            </a:r>
          </a:p>
          <a:p>
            <a:pPr>
              <a:spcBef>
                <a:spcPct val="50000"/>
              </a:spcBef>
            </a:pPr>
            <a:r>
              <a:rPr lang="en-GB" sz="1600" b="0" dirty="0" smtClean="0">
                <a:latin typeface="Verdana" pitchFamily="34" charset="0"/>
              </a:rPr>
              <a:t>CM </a:t>
            </a:r>
            <a:r>
              <a:rPr lang="en-GB" sz="1600" b="0" dirty="0">
                <a:latin typeface="Verdana" pitchFamily="34" charset="0"/>
              </a:rPr>
              <a:t>targeting compliance with Hep B vaccination</a:t>
            </a:r>
            <a:r>
              <a:rPr lang="en-GB" sz="1600" b="0" dirty="0"/>
              <a:t>   </a:t>
            </a:r>
          </a:p>
        </p:txBody>
      </p:sp>
      <p:sp>
        <p:nvSpPr>
          <p:cNvPr id="10245" name="Line 5"/>
          <p:cNvSpPr>
            <a:spLocks noChangeShapeType="1"/>
          </p:cNvSpPr>
          <p:nvPr/>
        </p:nvSpPr>
        <p:spPr bwMode="auto">
          <a:xfrm>
            <a:off x="1979613" y="2636838"/>
            <a:ext cx="0" cy="381000"/>
          </a:xfrm>
          <a:prstGeom prst="line">
            <a:avLst/>
          </a:prstGeom>
          <a:noFill/>
          <a:ln w="57150">
            <a:solidFill>
              <a:schemeClr val="tx1"/>
            </a:solidFill>
            <a:round/>
            <a:headEnd/>
            <a:tailEnd type="triangle" w="med" len="med"/>
          </a:ln>
        </p:spPr>
        <p:txBody>
          <a:bodyPr anchor="ctr"/>
          <a:lstStyle/>
          <a:p>
            <a:endParaRPr lang="en-GB"/>
          </a:p>
        </p:txBody>
      </p:sp>
      <p:sp>
        <p:nvSpPr>
          <p:cNvPr id="10246" name="Text Box 9"/>
          <p:cNvSpPr txBox="1">
            <a:spLocks noChangeArrowheads="1"/>
          </p:cNvSpPr>
          <p:nvPr/>
        </p:nvSpPr>
        <p:spPr bwMode="auto">
          <a:xfrm>
            <a:off x="2051050" y="5013325"/>
            <a:ext cx="2016125" cy="1200329"/>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GB" sz="1600" dirty="0">
                <a:latin typeface="Verdana" pitchFamily="34" charset="0"/>
              </a:rPr>
              <a:t>Module 3: </a:t>
            </a:r>
            <a:r>
              <a:rPr lang="en-GB" sz="1600" dirty="0" smtClean="0">
                <a:latin typeface="Verdana" pitchFamily="34" charset="0"/>
              </a:rPr>
              <a:t>RCT</a:t>
            </a:r>
          </a:p>
          <a:p>
            <a:pPr>
              <a:spcBef>
                <a:spcPct val="50000"/>
              </a:spcBef>
            </a:pPr>
            <a:r>
              <a:rPr lang="en-GB" sz="1600" b="0" dirty="0" smtClean="0">
                <a:latin typeface="Verdana" pitchFamily="34" charset="0"/>
              </a:rPr>
              <a:t>CM </a:t>
            </a:r>
            <a:r>
              <a:rPr lang="en-GB" sz="1600" b="0" dirty="0">
                <a:latin typeface="Verdana" pitchFamily="34" charset="0"/>
              </a:rPr>
              <a:t>targeting attendance and abstinence</a:t>
            </a:r>
            <a:r>
              <a:rPr lang="en-GB" sz="1600" b="0" dirty="0"/>
              <a:t> </a:t>
            </a:r>
            <a:r>
              <a:rPr lang="en-GB" sz="1600" b="0" dirty="0" smtClean="0"/>
              <a:t>      </a:t>
            </a:r>
            <a:endParaRPr lang="en-GB" sz="1600" b="0" dirty="0"/>
          </a:p>
        </p:txBody>
      </p:sp>
      <p:sp>
        <p:nvSpPr>
          <p:cNvPr id="10247" name="Line 10"/>
          <p:cNvSpPr>
            <a:spLocks noChangeShapeType="1"/>
          </p:cNvSpPr>
          <p:nvPr/>
        </p:nvSpPr>
        <p:spPr bwMode="auto">
          <a:xfrm>
            <a:off x="2700338" y="4581525"/>
            <a:ext cx="0" cy="381000"/>
          </a:xfrm>
          <a:prstGeom prst="line">
            <a:avLst/>
          </a:prstGeom>
          <a:noFill/>
          <a:ln w="57150">
            <a:solidFill>
              <a:schemeClr val="tx1"/>
            </a:solidFill>
            <a:round/>
            <a:headEnd/>
            <a:tailEnd type="triangle" w="med" len="med"/>
          </a:ln>
        </p:spPr>
        <p:txBody>
          <a:bodyPr anchor="ctr"/>
          <a:lstStyle/>
          <a:p>
            <a:endParaRPr lang="en-GB"/>
          </a:p>
        </p:txBody>
      </p:sp>
      <p:sp>
        <p:nvSpPr>
          <p:cNvPr id="10248" name="Line 11"/>
          <p:cNvSpPr>
            <a:spLocks noChangeShapeType="1"/>
          </p:cNvSpPr>
          <p:nvPr/>
        </p:nvSpPr>
        <p:spPr bwMode="auto">
          <a:xfrm>
            <a:off x="323850" y="1052513"/>
            <a:ext cx="0" cy="5329237"/>
          </a:xfrm>
          <a:prstGeom prst="line">
            <a:avLst/>
          </a:prstGeom>
          <a:noFill/>
          <a:ln w="9525">
            <a:solidFill>
              <a:schemeClr val="tx1"/>
            </a:solidFill>
            <a:round/>
            <a:headEnd/>
            <a:tailEnd type="triangle" w="med" len="med"/>
          </a:ln>
        </p:spPr>
        <p:txBody>
          <a:bodyPr/>
          <a:lstStyle/>
          <a:p>
            <a:endParaRPr lang="en-GB"/>
          </a:p>
        </p:txBody>
      </p:sp>
      <p:sp>
        <p:nvSpPr>
          <p:cNvPr id="10249" name="Text Box 12"/>
          <p:cNvSpPr txBox="1">
            <a:spLocks noChangeArrowheads="1"/>
          </p:cNvSpPr>
          <p:nvPr/>
        </p:nvSpPr>
        <p:spPr bwMode="auto">
          <a:xfrm>
            <a:off x="0" y="6308725"/>
            <a:ext cx="3708400" cy="366713"/>
          </a:xfrm>
          <a:prstGeom prst="rect">
            <a:avLst/>
          </a:prstGeom>
          <a:noFill/>
          <a:ln w="9525">
            <a:noFill/>
            <a:miter lim="800000"/>
            <a:headEnd/>
            <a:tailEnd/>
          </a:ln>
        </p:spPr>
        <p:txBody>
          <a:bodyPr>
            <a:spAutoFit/>
          </a:bodyPr>
          <a:lstStyle/>
          <a:p>
            <a:r>
              <a:rPr lang="en-GB" sz="1800" b="0">
                <a:latin typeface="Verdana" pitchFamily="34" charset="0"/>
              </a:rPr>
              <a:t>Time (5 year programme)</a:t>
            </a:r>
          </a:p>
        </p:txBody>
      </p:sp>
      <p:sp>
        <p:nvSpPr>
          <p:cNvPr id="10250" name="Text Box 16"/>
          <p:cNvSpPr txBox="1">
            <a:spLocks noChangeArrowheads="1"/>
          </p:cNvSpPr>
          <p:nvPr/>
        </p:nvSpPr>
        <p:spPr bwMode="auto">
          <a:xfrm>
            <a:off x="4643438" y="1196975"/>
            <a:ext cx="4176712" cy="346075"/>
          </a:xfrm>
          <a:prstGeom prst="rect">
            <a:avLst/>
          </a:prstGeom>
          <a:solidFill>
            <a:srgbClr val="00FFFF"/>
          </a:solidFill>
          <a:ln w="9525">
            <a:solidFill>
              <a:schemeClr val="tx1"/>
            </a:solidFill>
            <a:miter lim="800000"/>
            <a:headEnd/>
            <a:tailEnd/>
          </a:ln>
        </p:spPr>
        <p:txBody>
          <a:bodyPr>
            <a:spAutoFit/>
          </a:bodyPr>
          <a:lstStyle/>
          <a:p>
            <a:pPr marL="173038" indent="-173038" algn="ctr">
              <a:spcBef>
                <a:spcPct val="50000"/>
              </a:spcBef>
            </a:pPr>
            <a:r>
              <a:rPr lang="en-GB" sz="1600">
                <a:latin typeface="Verdana" pitchFamily="34" charset="0"/>
              </a:rPr>
              <a:t>Cross Cutting Themes</a:t>
            </a:r>
            <a:endParaRPr lang="en-GB" sz="1600" b="0">
              <a:latin typeface="Verdana" pitchFamily="34" charset="0"/>
            </a:endParaRPr>
          </a:p>
        </p:txBody>
      </p:sp>
      <p:sp>
        <p:nvSpPr>
          <p:cNvPr id="10251" name="Text Box 17"/>
          <p:cNvSpPr txBox="1">
            <a:spLocks noChangeArrowheads="1"/>
          </p:cNvSpPr>
          <p:nvPr/>
        </p:nvSpPr>
        <p:spPr bwMode="auto">
          <a:xfrm>
            <a:off x="4643438" y="1700213"/>
            <a:ext cx="2016125" cy="1201737"/>
          </a:xfrm>
          <a:prstGeom prst="rect">
            <a:avLst/>
          </a:prstGeom>
          <a:solidFill>
            <a:srgbClr val="FFFF00"/>
          </a:solidFill>
          <a:ln w="9525">
            <a:solidFill>
              <a:schemeClr val="tx1"/>
            </a:solidFill>
            <a:miter lim="800000"/>
            <a:headEnd/>
            <a:tailEnd/>
          </a:ln>
        </p:spPr>
        <p:txBody>
          <a:bodyPr>
            <a:spAutoFit/>
          </a:bodyPr>
          <a:lstStyle/>
          <a:p>
            <a:pPr algn="ctr">
              <a:spcBef>
                <a:spcPct val="50000"/>
              </a:spcBef>
            </a:pPr>
            <a:r>
              <a:rPr lang="en-GB" sz="1600" dirty="0">
                <a:latin typeface="Verdana" pitchFamily="34" charset="0"/>
              </a:rPr>
              <a:t>Theme A:</a:t>
            </a:r>
          </a:p>
          <a:p>
            <a:pPr algn="ctr">
              <a:spcBef>
                <a:spcPct val="50000"/>
              </a:spcBef>
            </a:pPr>
            <a:r>
              <a:rPr lang="en-GB" sz="1600" dirty="0" smtClean="0">
                <a:latin typeface="Verdana" pitchFamily="34" charset="0"/>
              </a:rPr>
              <a:t>Management</a:t>
            </a:r>
            <a:r>
              <a:rPr lang="en-GB" sz="1600" dirty="0">
                <a:latin typeface="Verdana" pitchFamily="34" charset="0"/>
              </a:rPr>
              <a:t>, Workforce &amp; Training</a:t>
            </a:r>
            <a:r>
              <a:rPr lang="en-GB" sz="1600" b="0" dirty="0">
                <a:latin typeface="Verdana" pitchFamily="34" charset="0"/>
              </a:rPr>
              <a:t> </a:t>
            </a:r>
          </a:p>
        </p:txBody>
      </p:sp>
      <p:sp>
        <p:nvSpPr>
          <p:cNvPr id="10252" name="Text Box 19"/>
          <p:cNvSpPr txBox="1">
            <a:spLocks noChangeArrowheads="1"/>
          </p:cNvSpPr>
          <p:nvPr/>
        </p:nvSpPr>
        <p:spPr bwMode="auto">
          <a:xfrm>
            <a:off x="6804025" y="1700213"/>
            <a:ext cx="2016125" cy="1201737"/>
          </a:xfrm>
          <a:prstGeom prst="rect">
            <a:avLst/>
          </a:prstGeom>
          <a:solidFill>
            <a:srgbClr val="FFFF00"/>
          </a:solidFill>
          <a:ln w="9525">
            <a:solidFill>
              <a:schemeClr val="tx1"/>
            </a:solidFill>
            <a:miter lim="800000"/>
            <a:headEnd/>
            <a:tailEnd/>
          </a:ln>
        </p:spPr>
        <p:txBody>
          <a:bodyPr>
            <a:spAutoFit/>
          </a:bodyPr>
          <a:lstStyle/>
          <a:p>
            <a:pPr algn="ctr">
              <a:spcBef>
                <a:spcPct val="50000"/>
              </a:spcBef>
            </a:pPr>
            <a:r>
              <a:rPr lang="en-GB" sz="1600" dirty="0">
                <a:latin typeface="Verdana" pitchFamily="34" charset="0"/>
              </a:rPr>
              <a:t>Theme B:</a:t>
            </a:r>
          </a:p>
          <a:p>
            <a:pPr algn="ctr">
              <a:spcBef>
                <a:spcPct val="50000"/>
              </a:spcBef>
            </a:pPr>
            <a:r>
              <a:rPr lang="en-GB" sz="1600" dirty="0">
                <a:latin typeface="Verdana" pitchFamily="34" charset="0"/>
              </a:rPr>
              <a:t>The service user perspective     </a:t>
            </a:r>
            <a:endParaRPr lang="en-GB" sz="1600" b="0" dirty="0">
              <a:latin typeface="Verdana" pitchFamily="34" charset="0"/>
            </a:endParaRPr>
          </a:p>
        </p:txBody>
      </p:sp>
      <p:sp>
        <p:nvSpPr>
          <p:cNvPr id="10253" name="Text Box 20"/>
          <p:cNvSpPr txBox="1">
            <a:spLocks noChangeArrowheads="1"/>
          </p:cNvSpPr>
          <p:nvPr/>
        </p:nvSpPr>
        <p:spPr bwMode="auto">
          <a:xfrm>
            <a:off x="4643438" y="3068638"/>
            <a:ext cx="4176712" cy="3157537"/>
          </a:xfrm>
          <a:prstGeom prst="rect">
            <a:avLst/>
          </a:prstGeom>
          <a:solidFill>
            <a:srgbClr val="00FFFF"/>
          </a:solidFill>
          <a:ln w="9525">
            <a:solidFill>
              <a:schemeClr val="tx1"/>
            </a:solidFill>
            <a:miter lim="800000"/>
            <a:headEnd/>
            <a:tailEnd/>
          </a:ln>
        </p:spPr>
        <p:txBody>
          <a:bodyPr>
            <a:spAutoFit/>
          </a:bodyPr>
          <a:lstStyle/>
          <a:p>
            <a:pPr>
              <a:spcBef>
                <a:spcPct val="50000"/>
              </a:spcBef>
            </a:pPr>
            <a:r>
              <a:rPr lang="en-GB" sz="1600" dirty="0">
                <a:latin typeface="Verdana" pitchFamily="34" charset="0"/>
              </a:rPr>
              <a:t>Each theme runs throughout the programme supporting and supplementing the evaluation modules. </a:t>
            </a:r>
          </a:p>
          <a:p>
            <a:pPr>
              <a:spcBef>
                <a:spcPct val="50000"/>
              </a:spcBef>
            </a:pPr>
            <a:r>
              <a:rPr lang="en-GB" sz="1600" dirty="0">
                <a:latin typeface="Verdana" pitchFamily="34" charset="0"/>
              </a:rPr>
              <a:t>The are designed to:</a:t>
            </a:r>
          </a:p>
          <a:p>
            <a:pPr>
              <a:buFontTx/>
              <a:buChar char="-"/>
            </a:pPr>
            <a:r>
              <a:rPr lang="en-GB" sz="1600" b="0" dirty="0">
                <a:latin typeface="Verdana" pitchFamily="34" charset="0"/>
              </a:rPr>
              <a:t> Inform CM interventions design</a:t>
            </a:r>
          </a:p>
          <a:p>
            <a:pPr>
              <a:buFontTx/>
              <a:buChar char="-"/>
            </a:pPr>
            <a:r>
              <a:rPr lang="en-GB" sz="1600" b="0" dirty="0">
                <a:latin typeface="Verdana" pitchFamily="34" charset="0"/>
              </a:rPr>
              <a:t> Inform trial design </a:t>
            </a:r>
          </a:p>
          <a:p>
            <a:r>
              <a:rPr lang="en-GB" sz="1600" b="0" dirty="0">
                <a:latin typeface="Verdana" pitchFamily="34" charset="0"/>
              </a:rPr>
              <a:t>- Support implementation</a:t>
            </a:r>
          </a:p>
          <a:p>
            <a:r>
              <a:rPr lang="en-GB" sz="1600" b="0" dirty="0">
                <a:latin typeface="Verdana" pitchFamily="34" charset="0"/>
              </a:rPr>
              <a:t>- Monitor fidelity</a:t>
            </a:r>
          </a:p>
          <a:p>
            <a:pPr>
              <a:buFontTx/>
              <a:buChar char="-"/>
            </a:pPr>
            <a:r>
              <a:rPr lang="en-GB" sz="1600" b="0" dirty="0">
                <a:latin typeface="Verdana" pitchFamily="34" charset="0"/>
              </a:rPr>
              <a:t> Study CM process to:</a:t>
            </a:r>
          </a:p>
          <a:p>
            <a:pPr marL="361950" lvl="1">
              <a:buFontTx/>
              <a:buChar char="-"/>
            </a:pPr>
            <a:r>
              <a:rPr lang="en-GB" sz="1600" b="0" dirty="0">
                <a:latin typeface="Verdana" pitchFamily="34" charset="0"/>
              </a:rPr>
              <a:t> enhance explanatory potential </a:t>
            </a:r>
          </a:p>
          <a:p>
            <a:pPr marL="361950" lvl="1">
              <a:buFontTx/>
              <a:buChar char="-"/>
            </a:pPr>
            <a:r>
              <a:rPr lang="en-GB" sz="1600" b="0" dirty="0">
                <a:latin typeface="Verdana" pitchFamily="34" charset="0"/>
              </a:rPr>
              <a:t> generate clinical guidance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04800" y="304800"/>
            <a:ext cx="8561388" cy="747713"/>
          </a:xfrm>
        </p:spPr>
        <p:txBody>
          <a:bodyPr/>
          <a:lstStyle/>
          <a:p>
            <a:pPr eaLnBrk="1" hangingPunct="1"/>
            <a:r>
              <a:rPr lang="en-GB" b="1" smtClean="0">
                <a:solidFill>
                  <a:srgbClr val="000099"/>
                </a:solidFill>
                <a:latin typeface="Verdana" pitchFamily="34" charset="0"/>
              </a:rPr>
              <a:t>The Research Programme</a:t>
            </a:r>
          </a:p>
        </p:txBody>
      </p:sp>
      <p:sp>
        <p:nvSpPr>
          <p:cNvPr id="10249" name="Text Box 12"/>
          <p:cNvSpPr txBox="1">
            <a:spLocks noChangeArrowheads="1"/>
          </p:cNvSpPr>
          <p:nvPr/>
        </p:nvSpPr>
        <p:spPr bwMode="auto">
          <a:xfrm>
            <a:off x="516650" y="1741630"/>
            <a:ext cx="3708400" cy="4524315"/>
          </a:xfrm>
          <a:prstGeom prst="rect">
            <a:avLst/>
          </a:prstGeom>
          <a:noFill/>
          <a:ln w="12700">
            <a:solidFill>
              <a:schemeClr val="tx1"/>
            </a:solidFill>
            <a:miter lim="800000"/>
            <a:headEnd/>
            <a:tailEnd/>
          </a:ln>
        </p:spPr>
        <p:txBody>
          <a:bodyPr>
            <a:spAutoFit/>
          </a:bodyPr>
          <a:lstStyle/>
          <a:p>
            <a:pPr marL="0" indent="0">
              <a:spcBef>
                <a:spcPct val="50000"/>
              </a:spcBef>
              <a:buNone/>
            </a:pPr>
            <a:endParaRPr lang="en-GB" sz="800" dirty="0" smtClean="0">
              <a:solidFill>
                <a:schemeClr val="accent6"/>
              </a:solidFill>
              <a:latin typeface="Calibri" panose="020F0502020204030204" pitchFamily="34" charset="0"/>
              <a:cs typeface="Calibri" panose="020F0502020204030204" pitchFamily="34" charset="0"/>
            </a:endParaRPr>
          </a:p>
          <a:p>
            <a:pPr marL="0" indent="0">
              <a:spcBef>
                <a:spcPct val="50000"/>
              </a:spcBef>
              <a:buNone/>
            </a:pPr>
            <a:r>
              <a:rPr lang="en-GB" sz="1800" dirty="0" smtClean="0">
                <a:solidFill>
                  <a:schemeClr val="accent6"/>
                </a:solidFill>
                <a:latin typeface="Calibri" panose="020F0502020204030204" pitchFamily="34" charset="0"/>
                <a:cs typeface="Calibri" panose="020F0502020204030204" pitchFamily="34" charset="0"/>
              </a:rPr>
              <a:t>Theme </a:t>
            </a:r>
            <a:r>
              <a:rPr lang="en-GB" sz="1800" dirty="0">
                <a:solidFill>
                  <a:schemeClr val="accent6"/>
                </a:solidFill>
                <a:latin typeface="Calibri" panose="020F0502020204030204" pitchFamily="34" charset="0"/>
                <a:cs typeface="Calibri" panose="020F0502020204030204" pitchFamily="34" charset="0"/>
              </a:rPr>
              <a:t>A: Management, Workforce &amp; Training </a:t>
            </a:r>
            <a:endParaRPr lang="en-GB" sz="1800" dirty="0" smtClean="0">
              <a:solidFill>
                <a:schemeClr val="accent6"/>
              </a:solidFill>
              <a:latin typeface="Calibri" panose="020F0502020204030204" pitchFamily="34" charset="0"/>
              <a:cs typeface="Calibri" panose="020F0502020204030204" pitchFamily="34" charset="0"/>
            </a:endParaRPr>
          </a:p>
          <a:p>
            <a:pPr marL="0" indent="0">
              <a:spcBef>
                <a:spcPct val="50000"/>
              </a:spcBef>
              <a:buNone/>
            </a:pPr>
            <a:endParaRPr lang="en-GB" sz="800" dirty="0">
              <a:solidFill>
                <a:schemeClr val="accent6"/>
              </a:solidFill>
              <a:latin typeface="Calibri" panose="020F0502020204030204" pitchFamily="34" charset="0"/>
              <a:cs typeface="Calibri" panose="020F0502020204030204" pitchFamily="34" charset="0"/>
            </a:endParaRPr>
          </a:p>
          <a:p>
            <a:pPr marL="176213" indent="-176213">
              <a:buFontTx/>
              <a:buChar char="-"/>
            </a:pPr>
            <a:r>
              <a:rPr lang="en-GB" sz="1800" dirty="0" smtClean="0">
                <a:latin typeface="Calibri" panose="020F0502020204030204" pitchFamily="34" charset="0"/>
                <a:cs typeface="Calibri" panose="020F0502020204030204" pitchFamily="34" charset="0"/>
              </a:rPr>
              <a:t>Design, delivery and evaluation of training &amp; supervision</a:t>
            </a:r>
          </a:p>
          <a:p>
            <a:pPr marL="176213" indent="-176213">
              <a:buFontTx/>
              <a:buChar char="-"/>
            </a:pPr>
            <a:endParaRPr lang="en-GB" sz="800" dirty="0">
              <a:latin typeface="Calibri" panose="020F0502020204030204" pitchFamily="34" charset="0"/>
              <a:cs typeface="Calibri" panose="020F0502020204030204" pitchFamily="34" charset="0"/>
            </a:endParaRPr>
          </a:p>
          <a:p>
            <a:pPr marL="176213" indent="-176213">
              <a:buFontTx/>
              <a:buChar char="-"/>
            </a:pPr>
            <a:r>
              <a:rPr lang="en-GB" sz="1800" dirty="0" smtClean="0">
                <a:latin typeface="Calibri" panose="020F0502020204030204" pitchFamily="34" charset="0"/>
                <a:cs typeface="Calibri" panose="020F0502020204030204" pitchFamily="34" charset="0"/>
              </a:rPr>
              <a:t>Staff attitude surveys (pre- &amp; post-)</a:t>
            </a:r>
          </a:p>
          <a:p>
            <a:pPr marL="176213" indent="-176213">
              <a:buFontTx/>
              <a:buChar char="-"/>
            </a:pPr>
            <a:endParaRPr lang="en-GB" sz="800" dirty="0" smtClean="0">
              <a:latin typeface="Calibri" panose="020F0502020204030204" pitchFamily="34" charset="0"/>
              <a:cs typeface="Calibri" panose="020F0502020204030204" pitchFamily="34" charset="0"/>
            </a:endParaRPr>
          </a:p>
          <a:p>
            <a:pPr marL="176213" indent="-176213">
              <a:buFontTx/>
              <a:buChar char="-"/>
            </a:pPr>
            <a:r>
              <a:rPr lang="en-GB" sz="1800" dirty="0" smtClean="0">
                <a:latin typeface="Calibri" panose="020F0502020204030204" pitchFamily="34" charset="0"/>
                <a:cs typeface="Calibri" panose="020F0502020204030204" pitchFamily="34" charset="0"/>
              </a:rPr>
              <a:t>Staff focus groups / interviews </a:t>
            </a:r>
          </a:p>
          <a:p>
            <a:pPr marL="176213" indent="-176213">
              <a:buFontTx/>
              <a:buChar char="-"/>
            </a:pPr>
            <a:endParaRPr lang="en-GB" sz="800" dirty="0" smtClean="0">
              <a:latin typeface="Calibri" panose="020F0502020204030204" pitchFamily="34" charset="0"/>
              <a:cs typeface="Calibri" panose="020F0502020204030204" pitchFamily="34" charset="0"/>
            </a:endParaRPr>
          </a:p>
          <a:p>
            <a:pPr marL="176213" indent="-176213">
              <a:buFontTx/>
              <a:buChar char="-"/>
            </a:pPr>
            <a:r>
              <a:rPr lang="en-GB" sz="1800" dirty="0" smtClean="0">
                <a:latin typeface="Calibri" panose="020F0502020204030204" pitchFamily="34" charset="0"/>
                <a:cs typeface="Calibri" panose="020F0502020204030204" pitchFamily="34" charset="0"/>
              </a:rPr>
              <a:t>Researcher </a:t>
            </a:r>
            <a:r>
              <a:rPr lang="en-GB" sz="1800" dirty="0">
                <a:latin typeface="Calibri" panose="020F0502020204030204" pitchFamily="34" charset="0"/>
                <a:cs typeface="Calibri" panose="020F0502020204030204" pitchFamily="34" charset="0"/>
              </a:rPr>
              <a:t>Field </a:t>
            </a:r>
            <a:r>
              <a:rPr lang="en-GB" sz="1800" dirty="0" smtClean="0">
                <a:latin typeface="Calibri" panose="020F0502020204030204" pitchFamily="34" charset="0"/>
                <a:cs typeface="Calibri" panose="020F0502020204030204" pitchFamily="34" charset="0"/>
              </a:rPr>
              <a:t>notes</a:t>
            </a:r>
            <a:endParaRPr lang="en-GB" sz="1800" dirty="0">
              <a:latin typeface="Calibri" panose="020F0502020204030204" pitchFamily="34" charset="0"/>
              <a:cs typeface="Calibri" panose="020F0502020204030204" pitchFamily="34" charset="0"/>
            </a:endParaRPr>
          </a:p>
          <a:p>
            <a:pPr marL="0" indent="0">
              <a:spcBef>
                <a:spcPct val="50000"/>
              </a:spcBef>
              <a:buNone/>
            </a:pPr>
            <a:r>
              <a:rPr lang="en-GB" sz="1800" dirty="0">
                <a:solidFill>
                  <a:schemeClr val="accent6"/>
                </a:solidFill>
                <a:latin typeface="Calibri" panose="020F0502020204030204" pitchFamily="34" charset="0"/>
                <a:cs typeface="Calibri" panose="020F0502020204030204" pitchFamily="34" charset="0"/>
              </a:rPr>
              <a:t>Theme B: Service user perspective  </a:t>
            </a:r>
            <a:endParaRPr lang="en-GB" sz="1800" dirty="0" smtClean="0">
              <a:solidFill>
                <a:schemeClr val="accent6"/>
              </a:solidFill>
              <a:latin typeface="Calibri" panose="020F0502020204030204" pitchFamily="34" charset="0"/>
              <a:cs typeface="Calibri" panose="020F0502020204030204" pitchFamily="34" charset="0"/>
            </a:endParaRPr>
          </a:p>
          <a:p>
            <a:pPr marL="0" indent="0">
              <a:spcBef>
                <a:spcPct val="50000"/>
              </a:spcBef>
              <a:buNone/>
            </a:pPr>
            <a:r>
              <a:rPr lang="en-GB" sz="800" dirty="0" smtClean="0">
                <a:solidFill>
                  <a:schemeClr val="accent6"/>
                </a:solidFill>
                <a:latin typeface="Calibri" panose="020F0502020204030204" pitchFamily="34" charset="0"/>
                <a:cs typeface="Calibri" panose="020F0502020204030204" pitchFamily="34" charset="0"/>
              </a:rPr>
              <a:t>   </a:t>
            </a:r>
            <a:endParaRPr lang="en-GB" sz="800" dirty="0">
              <a:solidFill>
                <a:schemeClr val="accent6"/>
              </a:solidFill>
              <a:latin typeface="Calibri" panose="020F0502020204030204" pitchFamily="34" charset="0"/>
              <a:cs typeface="Calibri" panose="020F0502020204030204" pitchFamily="34" charset="0"/>
            </a:endParaRPr>
          </a:p>
          <a:p>
            <a:pPr marL="176213" indent="-176213">
              <a:buFontTx/>
              <a:buChar char="-"/>
            </a:pPr>
            <a:r>
              <a:rPr lang="en-GB" sz="1800" i="1" dirty="0" smtClean="0">
                <a:latin typeface="Calibri" panose="020F0502020204030204" pitchFamily="34" charset="0"/>
                <a:cs typeface="Calibri" panose="020F0502020204030204" pitchFamily="34" charset="0"/>
              </a:rPr>
              <a:t>Service </a:t>
            </a:r>
            <a:r>
              <a:rPr lang="en-GB" sz="1800" i="1" dirty="0">
                <a:latin typeface="Calibri" panose="020F0502020204030204" pitchFamily="34" charset="0"/>
                <a:cs typeface="Calibri" panose="020F0502020204030204" pitchFamily="34" charset="0"/>
              </a:rPr>
              <a:t>User Research Advisory </a:t>
            </a:r>
            <a:r>
              <a:rPr lang="en-GB" sz="1800" i="1" dirty="0" smtClean="0">
                <a:latin typeface="Calibri" panose="020F0502020204030204" pitchFamily="34" charset="0"/>
                <a:cs typeface="Calibri" panose="020F0502020204030204" pitchFamily="34" charset="0"/>
              </a:rPr>
              <a:t>Group  (SURAG)</a:t>
            </a:r>
          </a:p>
          <a:p>
            <a:pPr marL="176213" indent="-176213">
              <a:buFontTx/>
              <a:buChar char="-"/>
            </a:pPr>
            <a:endParaRPr lang="en-GB" sz="800" i="1" dirty="0">
              <a:latin typeface="Calibri" panose="020F0502020204030204" pitchFamily="34" charset="0"/>
              <a:cs typeface="Calibri" panose="020F0502020204030204" pitchFamily="34" charset="0"/>
            </a:endParaRPr>
          </a:p>
          <a:p>
            <a:pPr marL="176213" indent="-176213">
              <a:buFontTx/>
              <a:buChar char="-"/>
            </a:pPr>
            <a:r>
              <a:rPr lang="en-GB" sz="1800" dirty="0" smtClean="0">
                <a:latin typeface="Calibri" panose="020F0502020204030204" pitchFamily="34" charset="0"/>
                <a:cs typeface="Calibri" panose="020F0502020204030204" pitchFamily="34" charset="0"/>
              </a:rPr>
              <a:t>Service user focus </a:t>
            </a:r>
            <a:r>
              <a:rPr lang="en-GB" sz="1800" dirty="0">
                <a:latin typeface="Calibri" panose="020F0502020204030204" pitchFamily="34" charset="0"/>
                <a:cs typeface="Calibri" panose="020F0502020204030204" pitchFamily="34" charset="0"/>
              </a:rPr>
              <a:t>groups </a:t>
            </a:r>
            <a:endParaRPr lang="en-GB" sz="1800" dirty="0" smtClean="0">
              <a:latin typeface="Calibri" panose="020F0502020204030204" pitchFamily="34" charset="0"/>
              <a:cs typeface="Calibri" panose="020F0502020204030204" pitchFamily="34" charset="0"/>
            </a:endParaRPr>
          </a:p>
          <a:p>
            <a:pPr marL="285750" indent="-285750">
              <a:buFontTx/>
              <a:buChar char="-"/>
            </a:pPr>
            <a:endParaRPr lang="en-GB" sz="800" dirty="0">
              <a:latin typeface="Calibri" panose="020F0502020204030204" pitchFamily="34" charset="0"/>
              <a:cs typeface="Calibri" panose="020F0502020204030204" pitchFamily="34" charset="0"/>
            </a:endParaRPr>
          </a:p>
        </p:txBody>
      </p:sp>
      <p:sp>
        <p:nvSpPr>
          <p:cNvPr id="10250" name="Text Box 16"/>
          <p:cNvSpPr txBox="1">
            <a:spLocks noChangeArrowheads="1"/>
          </p:cNvSpPr>
          <p:nvPr/>
        </p:nvSpPr>
        <p:spPr bwMode="auto">
          <a:xfrm>
            <a:off x="4643438" y="1196975"/>
            <a:ext cx="4176712" cy="346075"/>
          </a:xfrm>
          <a:prstGeom prst="rect">
            <a:avLst/>
          </a:prstGeom>
          <a:solidFill>
            <a:srgbClr val="00FFFF"/>
          </a:solidFill>
          <a:ln w="9525">
            <a:solidFill>
              <a:schemeClr val="tx1"/>
            </a:solidFill>
            <a:miter lim="800000"/>
            <a:headEnd/>
            <a:tailEnd/>
          </a:ln>
        </p:spPr>
        <p:txBody>
          <a:bodyPr>
            <a:spAutoFit/>
          </a:bodyPr>
          <a:lstStyle/>
          <a:p>
            <a:pPr marL="173038" indent="-173038" algn="ctr">
              <a:spcBef>
                <a:spcPct val="50000"/>
              </a:spcBef>
            </a:pPr>
            <a:r>
              <a:rPr lang="en-GB" sz="1600">
                <a:latin typeface="Verdana" pitchFamily="34" charset="0"/>
              </a:rPr>
              <a:t>Cross Cutting Themes</a:t>
            </a:r>
            <a:endParaRPr lang="en-GB" sz="1600" b="0">
              <a:latin typeface="Verdana" pitchFamily="34" charset="0"/>
            </a:endParaRPr>
          </a:p>
        </p:txBody>
      </p:sp>
      <p:sp>
        <p:nvSpPr>
          <p:cNvPr id="10251" name="Text Box 17"/>
          <p:cNvSpPr txBox="1">
            <a:spLocks noChangeArrowheads="1"/>
          </p:cNvSpPr>
          <p:nvPr/>
        </p:nvSpPr>
        <p:spPr bwMode="auto">
          <a:xfrm>
            <a:off x="4643438" y="1700213"/>
            <a:ext cx="2016125" cy="1201737"/>
          </a:xfrm>
          <a:prstGeom prst="rect">
            <a:avLst/>
          </a:prstGeom>
          <a:solidFill>
            <a:srgbClr val="FFFF00"/>
          </a:solidFill>
          <a:ln w="9525">
            <a:solidFill>
              <a:schemeClr val="tx1"/>
            </a:solidFill>
            <a:miter lim="800000"/>
            <a:headEnd/>
            <a:tailEnd/>
          </a:ln>
        </p:spPr>
        <p:txBody>
          <a:bodyPr>
            <a:spAutoFit/>
          </a:bodyPr>
          <a:lstStyle/>
          <a:p>
            <a:pPr algn="ctr">
              <a:spcBef>
                <a:spcPct val="50000"/>
              </a:spcBef>
            </a:pPr>
            <a:r>
              <a:rPr lang="en-GB" sz="1600" dirty="0">
                <a:latin typeface="Verdana" pitchFamily="34" charset="0"/>
              </a:rPr>
              <a:t>Theme A:</a:t>
            </a:r>
          </a:p>
          <a:p>
            <a:pPr algn="ctr">
              <a:spcBef>
                <a:spcPct val="50000"/>
              </a:spcBef>
            </a:pPr>
            <a:r>
              <a:rPr lang="en-GB" sz="1600" dirty="0" smtClean="0">
                <a:latin typeface="Verdana" pitchFamily="34" charset="0"/>
              </a:rPr>
              <a:t>Management</a:t>
            </a:r>
            <a:r>
              <a:rPr lang="en-GB" sz="1600" dirty="0">
                <a:latin typeface="Verdana" pitchFamily="34" charset="0"/>
              </a:rPr>
              <a:t>, Workforce &amp; Training</a:t>
            </a:r>
            <a:r>
              <a:rPr lang="en-GB" sz="1600" b="0" dirty="0">
                <a:latin typeface="Verdana" pitchFamily="34" charset="0"/>
              </a:rPr>
              <a:t> </a:t>
            </a:r>
          </a:p>
        </p:txBody>
      </p:sp>
      <p:sp>
        <p:nvSpPr>
          <p:cNvPr id="10252" name="Text Box 19"/>
          <p:cNvSpPr txBox="1">
            <a:spLocks noChangeArrowheads="1"/>
          </p:cNvSpPr>
          <p:nvPr/>
        </p:nvSpPr>
        <p:spPr bwMode="auto">
          <a:xfrm>
            <a:off x="6804025" y="1700213"/>
            <a:ext cx="2016125" cy="1201737"/>
          </a:xfrm>
          <a:prstGeom prst="rect">
            <a:avLst/>
          </a:prstGeom>
          <a:solidFill>
            <a:srgbClr val="FFFF00"/>
          </a:solidFill>
          <a:ln w="9525">
            <a:solidFill>
              <a:schemeClr val="tx1"/>
            </a:solidFill>
            <a:miter lim="800000"/>
            <a:headEnd/>
            <a:tailEnd/>
          </a:ln>
        </p:spPr>
        <p:txBody>
          <a:bodyPr>
            <a:spAutoFit/>
          </a:bodyPr>
          <a:lstStyle/>
          <a:p>
            <a:pPr algn="ctr">
              <a:spcBef>
                <a:spcPct val="50000"/>
              </a:spcBef>
            </a:pPr>
            <a:r>
              <a:rPr lang="en-GB" sz="1600" dirty="0">
                <a:latin typeface="Verdana" pitchFamily="34" charset="0"/>
              </a:rPr>
              <a:t>Theme B:</a:t>
            </a:r>
          </a:p>
          <a:p>
            <a:pPr algn="ctr">
              <a:spcBef>
                <a:spcPct val="50000"/>
              </a:spcBef>
            </a:pPr>
            <a:r>
              <a:rPr lang="en-GB" sz="1600" dirty="0">
                <a:latin typeface="Verdana" pitchFamily="34" charset="0"/>
              </a:rPr>
              <a:t>The service user perspective     </a:t>
            </a:r>
            <a:endParaRPr lang="en-GB" sz="1600" b="0" dirty="0">
              <a:latin typeface="Verdana" pitchFamily="34" charset="0"/>
            </a:endParaRPr>
          </a:p>
        </p:txBody>
      </p:sp>
      <p:sp>
        <p:nvSpPr>
          <p:cNvPr id="10253" name="Text Box 20"/>
          <p:cNvSpPr txBox="1">
            <a:spLocks noChangeArrowheads="1"/>
          </p:cNvSpPr>
          <p:nvPr/>
        </p:nvSpPr>
        <p:spPr bwMode="auto">
          <a:xfrm>
            <a:off x="4643438" y="3068638"/>
            <a:ext cx="4176712" cy="3157537"/>
          </a:xfrm>
          <a:prstGeom prst="rect">
            <a:avLst/>
          </a:prstGeom>
          <a:solidFill>
            <a:srgbClr val="00FFFF"/>
          </a:solidFill>
          <a:ln w="9525">
            <a:solidFill>
              <a:schemeClr val="tx1"/>
            </a:solidFill>
            <a:miter lim="800000"/>
            <a:headEnd/>
            <a:tailEnd/>
          </a:ln>
        </p:spPr>
        <p:txBody>
          <a:bodyPr>
            <a:spAutoFit/>
          </a:bodyPr>
          <a:lstStyle/>
          <a:p>
            <a:pPr>
              <a:spcBef>
                <a:spcPct val="50000"/>
              </a:spcBef>
            </a:pPr>
            <a:r>
              <a:rPr lang="en-GB" sz="1600" dirty="0">
                <a:latin typeface="Verdana" pitchFamily="34" charset="0"/>
              </a:rPr>
              <a:t>Each theme runs throughout the programme supporting and supplementing the evaluation modules. </a:t>
            </a:r>
          </a:p>
          <a:p>
            <a:pPr>
              <a:spcBef>
                <a:spcPct val="50000"/>
              </a:spcBef>
            </a:pPr>
            <a:r>
              <a:rPr lang="en-GB" sz="1600" dirty="0">
                <a:latin typeface="Verdana" pitchFamily="34" charset="0"/>
              </a:rPr>
              <a:t>The are designed to:</a:t>
            </a:r>
          </a:p>
          <a:p>
            <a:pPr>
              <a:buFontTx/>
              <a:buChar char="-"/>
            </a:pPr>
            <a:r>
              <a:rPr lang="en-GB" sz="1600" b="0" dirty="0">
                <a:latin typeface="Verdana" pitchFamily="34" charset="0"/>
              </a:rPr>
              <a:t> Inform CM interventions design</a:t>
            </a:r>
          </a:p>
          <a:p>
            <a:pPr>
              <a:buFontTx/>
              <a:buChar char="-"/>
            </a:pPr>
            <a:r>
              <a:rPr lang="en-GB" sz="1600" b="0" dirty="0">
                <a:latin typeface="Verdana" pitchFamily="34" charset="0"/>
              </a:rPr>
              <a:t> Inform trial design </a:t>
            </a:r>
          </a:p>
          <a:p>
            <a:r>
              <a:rPr lang="en-GB" sz="1600" b="0" dirty="0">
                <a:latin typeface="Verdana" pitchFamily="34" charset="0"/>
              </a:rPr>
              <a:t>- Support implementation</a:t>
            </a:r>
          </a:p>
          <a:p>
            <a:r>
              <a:rPr lang="en-GB" sz="1600" b="0" dirty="0">
                <a:latin typeface="Verdana" pitchFamily="34" charset="0"/>
              </a:rPr>
              <a:t>- Monitor fidelity</a:t>
            </a:r>
          </a:p>
          <a:p>
            <a:pPr>
              <a:buFontTx/>
              <a:buChar char="-"/>
            </a:pPr>
            <a:r>
              <a:rPr lang="en-GB" sz="1600" b="0" dirty="0">
                <a:latin typeface="Verdana" pitchFamily="34" charset="0"/>
              </a:rPr>
              <a:t> Study CM process to:</a:t>
            </a:r>
          </a:p>
          <a:p>
            <a:pPr marL="361950" lvl="1">
              <a:buFontTx/>
              <a:buChar char="-"/>
            </a:pPr>
            <a:r>
              <a:rPr lang="en-GB" sz="1600" b="0" dirty="0">
                <a:latin typeface="Verdana" pitchFamily="34" charset="0"/>
              </a:rPr>
              <a:t> enhance explanatory potential </a:t>
            </a:r>
          </a:p>
          <a:p>
            <a:pPr marL="361950" lvl="1">
              <a:buFontTx/>
              <a:buChar char="-"/>
            </a:pPr>
            <a:r>
              <a:rPr lang="en-GB" sz="1600" b="0" dirty="0">
                <a:latin typeface="Verdana" pitchFamily="34" charset="0"/>
              </a:rPr>
              <a:t> generate clinical guidance</a:t>
            </a:r>
          </a:p>
        </p:txBody>
      </p:sp>
    </p:spTree>
    <p:extLst>
      <p:ext uri="{BB962C8B-B14F-4D97-AF65-F5344CB8AC3E}">
        <p14:creationId xmlns:p14="http://schemas.microsoft.com/office/powerpoint/2010/main" val="1674263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136904" cy="936104"/>
          </a:xfrm>
        </p:spPr>
        <p:txBody>
          <a:bodyPr/>
          <a:lstStyle/>
          <a:p>
            <a:pPr algn="l"/>
            <a:r>
              <a:rPr lang="en-GB" sz="2800" b="1" dirty="0" smtClean="0">
                <a:solidFill>
                  <a:schemeClr val="accent6"/>
                </a:solidFill>
                <a:latin typeface="Calibri" panose="020F0502020204030204" pitchFamily="34" charset="0"/>
                <a:cs typeface="Calibri" panose="020F0502020204030204" pitchFamily="34" charset="0"/>
              </a:rPr>
              <a:t>Staff Training: </a:t>
            </a:r>
            <a:br>
              <a:rPr lang="en-GB" sz="2800" b="1" dirty="0" smtClean="0">
                <a:solidFill>
                  <a:schemeClr val="accent6"/>
                </a:solidFill>
                <a:latin typeface="Calibri" panose="020F0502020204030204" pitchFamily="34" charset="0"/>
                <a:cs typeface="Calibri" panose="020F0502020204030204" pitchFamily="34" charset="0"/>
              </a:rPr>
            </a:br>
            <a:r>
              <a:rPr lang="en-GB" sz="2800" b="1" dirty="0" smtClean="0">
                <a:solidFill>
                  <a:schemeClr val="accent6"/>
                </a:solidFill>
                <a:latin typeface="Calibri" panose="020F0502020204030204" pitchFamily="34" charset="0"/>
                <a:cs typeface="Calibri" panose="020F0502020204030204" pitchFamily="34" charset="0"/>
              </a:rPr>
              <a:t>Module 1 Findings – Impact on Trials</a:t>
            </a:r>
            <a:endParaRPr lang="en-GB" sz="2800" dirty="0">
              <a:solidFill>
                <a:schemeClr val="accent6"/>
              </a:solidFill>
            </a:endParaRPr>
          </a:p>
        </p:txBody>
      </p:sp>
      <p:sp>
        <p:nvSpPr>
          <p:cNvPr id="3" name="Content Placeholder 2"/>
          <p:cNvSpPr>
            <a:spLocks noGrp="1"/>
          </p:cNvSpPr>
          <p:nvPr>
            <p:ph idx="1"/>
          </p:nvPr>
        </p:nvSpPr>
        <p:spPr>
          <a:xfrm>
            <a:off x="539552" y="1340768"/>
            <a:ext cx="7988424" cy="4896544"/>
          </a:xfrm>
        </p:spPr>
        <p:txBody>
          <a:bodyPr/>
          <a:lstStyle/>
          <a:p>
            <a:r>
              <a:rPr lang="en-GB" sz="3000" dirty="0" smtClean="0">
                <a:latin typeface="Calibri" panose="020F0502020204030204" pitchFamily="34" charset="0"/>
                <a:cs typeface="Calibri" panose="020F0502020204030204" pitchFamily="34" charset="0"/>
              </a:rPr>
              <a:t>Staff want to understand </a:t>
            </a:r>
            <a:r>
              <a:rPr lang="en-GB" sz="3000" dirty="0">
                <a:latin typeface="Calibri" panose="020F0502020204030204" pitchFamily="34" charset="0"/>
                <a:cs typeface="Calibri" panose="020F0502020204030204" pitchFamily="34" charset="0"/>
              </a:rPr>
              <a:t>the </a:t>
            </a:r>
            <a:r>
              <a:rPr lang="en-GB" sz="3000" dirty="0" smtClean="0">
                <a:latin typeface="Calibri" panose="020F0502020204030204" pitchFamily="34" charset="0"/>
                <a:cs typeface="Calibri" panose="020F0502020204030204" pitchFamily="34" charset="0"/>
              </a:rPr>
              <a:t>theory, not just be trained to follow a protocol</a:t>
            </a:r>
          </a:p>
          <a:p>
            <a:pPr marL="717550"/>
            <a:r>
              <a:rPr lang="en-GB" sz="2400" b="1" dirty="0" smtClean="0">
                <a:solidFill>
                  <a:schemeClr val="accent6"/>
                </a:solidFill>
                <a:latin typeface="Calibri" panose="020F0502020204030204" pitchFamily="34" charset="0"/>
                <a:cs typeface="Calibri" panose="020F0502020204030204" pitchFamily="34" charset="0"/>
              </a:rPr>
              <a:t>Training covers theory of operant conditioning &amp; reinforcement strategies</a:t>
            </a:r>
          </a:p>
          <a:p>
            <a:r>
              <a:rPr lang="en-GB" sz="3000" dirty="0">
                <a:latin typeface="Calibri" panose="020F0502020204030204" pitchFamily="34" charset="0"/>
                <a:cs typeface="Calibri" panose="020F0502020204030204" pitchFamily="34" charset="0"/>
              </a:rPr>
              <a:t>Needs whole team </a:t>
            </a:r>
            <a:r>
              <a:rPr lang="en-GB" sz="3000" dirty="0" smtClean="0">
                <a:latin typeface="Calibri" panose="020F0502020204030204" pitchFamily="34" charset="0"/>
                <a:cs typeface="Calibri" panose="020F0502020204030204" pitchFamily="34" charset="0"/>
              </a:rPr>
              <a:t>buy-in</a:t>
            </a:r>
            <a:endParaRPr lang="en-GB" sz="3000" dirty="0">
              <a:latin typeface="Calibri" panose="020F0502020204030204" pitchFamily="34" charset="0"/>
              <a:cs typeface="Calibri" panose="020F0502020204030204" pitchFamily="34" charset="0"/>
            </a:endParaRPr>
          </a:p>
          <a:p>
            <a:r>
              <a:rPr lang="en-GB" sz="3000" dirty="0" smtClean="0">
                <a:latin typeface="Calibri" panose="020F0502020204030204" pitchFamily="34" charset="0"/>
                <a:cs typeface="Calibri" panose="020F0502020204030204" pitchFamily="34" charset="0"/>
              </a:rPr>
              <a:t>Staff wanted an opportunity to discuss the ethical and moral issues raised</a:t>
            </a:r>
          </a:p>
          <a:p>
            <a:pPr marL="742950" lvl="2" indent="-342900"/>
            <a:r>
              <a:rPr lang="en-GB" b="1" dirty="0" smtClean="0">
                <a:solidFill>
                  <a:schemeClr val="accent6"/>
                </a:solidFill>
                <a:latin typeface="Calibri" panose="020F0502020204030204" pitchFamily="34" charset="0"/>
                <a:cs typeface="Calibri" panose="020F0502020204030204" pitchFamily="34" charset="0"/>
              </a:rPr>
              <a:t>Open discussions with teams pre-trial</a:t>
            </a:r>
          </a:p>
          <a:p>
            <a:pPr marL="742950" lvl="2" indent="-342900"/>
            <a:r>
              <a:rPr lang="en-GB" b="1" dirty="0" smtClean="0">
                <a:solidFill>
                  <a:schemeClr val="accent6"/>
                </a:solidFill>
                <a:latin typeface="Calibri" panose="020F0502020204030204" pitchFamily="34" charset="0"/>
                <a:cs typeface="Calibri" panose="020F0502020204030204" pitchFamily="34" charset="0"/>
              </a:rPr>
              <a:t>Discussion of ethical / moral issues part of training</a:t>
            </a:r>
          </a:p>
          <a:p>
            <a:pPr marL="363538" lvl="1" indent="-363538">
              <a:buFont typeface="Arial" panose="020B0604020202020204" pitchFamily="34" charset="0"/>
              <a:buChar char="•"/>
            </a:pPr>
            <a:r>
              <a:rPr lang="en-GB" sz="3000" dirty="0" smtClean="0">
                <a:latin typeface="Calibri" panose="020F0502020204030204" pitchFamily="34" charset="0"/>
                <a:cs typeface="Calibri" panose="020F0502020204030204" pitchFamily="34" charset="0"/>
              </a:rPr>
              <a:t>Effective supervision is crucial</a:t>
            </a:r>
          </a:p>
          <a:p>
            <a:pPr marL="763588" lvl="2" indent="-363538">
              <a:buFont typeface="Arial" panose="020B0604020202020204" pitchFamily="34" charset="0"/>
              <a:buChar char="•"/>
            </a:pPr>
            <a:r>
              <a:rPr lang="en-GB" b="1" dirty="0" smtClean="0">
                <a:solidFill>
                  <a:schemeClr val="accent6"/>
                </a:solidFill>
                <a:latin typeface="Calibri" panose="020F0502020204030204" pitchFamily="34" charset="0"/>
                <a:cs typeface="Calibri" panose="020F0502020204030204" pitchFamily="34" charset="0"/>
              </a:rPr>
              <a:t>Recruit and train local supervisors</a:t>
            </a:r>
            <a:endParaRPr lang="en-GB" b="1" dirty="0">
              <a:solidFill>
                <a:schemeClr val="accent6"/>
              </a:solidFill>
              <a:latin typeface="Calibri" panose="020F0502020204030204" pitchFamily="34" charset="0"/>
              <a:cs typeface="Calibri" panose="020F0502020204030204" pitchFamily="34" charset="0"/>
            </a:endParaRPr>
          </a:p>
          <a:p>
            <a:pPr marL="742950" lvl="2" indent="-342900"/>
            <a:endParaRPr lang="en-GB" b="1" dirty="0">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0829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792088"/>
          </a:xfrm>
        </p:spPr>
        <p:txBody>
          <a:bodyPr/>
          <a:lstStyle/>
          <a:p>
            <a:pPr algn="l"/>
            <a:r>
              <a:rPr lang="en-GB" sz="3600" b="1" dirty="0">
                <a:solidFill>
                  <a:schemeClr val="accent6"/>
                </a:solidFill>
                <a:latin typeface="Calibri" panose="020F0502020204030204" pitchFamily="34" charset="0"/>
                <a:cs typeface="Calibri" panose="020F0502020204030204" pitchFamily="34" charset="0"/>
              </a:rPr>
              <a:t>Intervention </a:t>
            </a:r>
            <a:r>
              <a:rPr lang="en-GB" sz="3600" b="1" dirty="0" smtClean="0">
                <a:solidFill>
                  <a:schemeClr val="accent6"/>
                </a:solidFill>
                <a:latin typeface="Calibri" panose="020F0502020204030204" pitchFamily="34" charset="0"/>
                <a:cs typeface="Calibri" panose="020F0502020204030204" pitchFamily="34" charset="0"/>
              </a:rPr>
              <a:t>Modelling </a:t>
            </a:r>
            <a:endParaRPr lang="en-GB" sz="3600" dirty="0">
              <a:solidFill>
                <a:schemeClr val="accent6"/>
              </a:solidFill>
            </a:endParaRPr>
          </a:p>
        </p:txBody>
      </p:sp>
      <p:sp>
        <p:nvSpPr>
          <p:cNvPr id="3" name="Content Placeholder 2"/>
          <p:cNvSpPr>
            <a:spLocks noGrp="1"/>
          </p:cNvSpPr>
          <p:nvPr>
            <p:ph idx="1"/>
          </p:nvPr>
        </p:nvSpPr>
        <p:spPr>
          <a:xfrm>
            <a:off x="683568" y="1268760"/>
            <a:ext cx="7920880" cy="5400600"/>
          </a:xfrm>
        </p:spPr>
        <p:txBody>
          <a:bodyPr/>
          <a:lstStyle/>
          <a:p>
            <a:r>
              <a:rPr lang="en-GB" sz="3000" b="1" dirty="0" smtClean="0">
                <a:latin typeface="Calibri" panose="020F0502020204030204" pitchFamily="34" charset="0"/>
                <a:cs typeface="Calibri" panose="020F0502020204030204" pitchFamily="34" charset="0"/>
              </a:rPr>
              <a:t>Complex reinforcement schedules</a:t>
            </a:r>
          </a:p>
          <a:p>
            <a:pPr lvl="1"/>
            <a:r>
              <a:rPr lang="en-GB" dirty="0" smtClean="0">
                <a:latin typeface="Calibri" panose="020F0502020204030204" pitchFamily="34" charset="0"/>
                <a:cs typeface="Calibri" panose="020F0502020204030204" pitchFamily="34" charset="0"/>
              </a:rPr>
              <a:t>Confusing to staff. </a:t>
            </a:r>
          </a:p>
          <a:p>
            <a:pPr lvl="1"/>
            <a:r>
              <a:rPr lang="en-GB" dirty="0" smtClean="0">
                <a:latin typeface="Calibri" panose="020F0502020204030204" pitchFamily="34" charset="0"/>
                <a:cs typeface="Calibri" panose="020F0502020204030204" pitchFamily="34" charset="0"/>
              </a:rPr>
              <a:t>Generated increased workload</a:t>
            </a:r>
          </a:p>
          <a:p>
            <a:pPr lvl="1"/>
            <a:r>
              <a:rPr lang="en-GB" dirty="0" smtClean="0">
                <a:latin typeface="Calibri" panose="020F0502020204030204" pitchFamily="34" charset="0"/>
                <a:cs typeface="Calibri" panose="020F0502020204030204" pitchFamily="34" charset="0"/>
              </a:rPr>
              <a:t>Associated with poor fidelity &amp; compliance</a:t>
            </a:r>
          </a:p>
          <a:p>
            <a:pPr marL="714375" lvl="1" indent="0">
              <a:buNone/>
            </a:pPr>
            <a:r>
              <a:rPr lang="en-GB" b="1" i="1" dirty="0" smtClean="0">
                <a:solidFill>
                  <a:schemeClr val="accent6"/>
                </a:solidFill>
                <a:latin typeface="Calibri" panose="020F0502020204030204" pitchFamily="34" charset="0"/>
                <a:cs typeface="Calibri" panose="020F0502020204030204" pitchFamily="34" charset="0"/>
              </a:rPr>
              <a:t>Implication: </a:t>
            </a:r>
            <a:r>
              <a:rPr lang="en-GB" b="1" dirty="0" smtClean="0">
                <a:solidFill>
                  <a:schemeClr val="accent6"/>
                </a:solidFill>
                <a:latin typeface="Calibri" panose="020F0502020204030204" pitchFamily="34" charset="0"/>
                <a:cs typeface="Calibri" panose="020F0502020204030204" pitchFamily="34" charset="0"/>
              </a:rPr>
              <a:t>Keep it simple! </a:t>
            </a:r>
            <a:endParaRPr lang="en-GB" sz="1100" dirty="0" smtClean="0">
              <a:latin typeface="Calibri" panose="020F0502020204030204" pitchFamily="34" charset="0"/>
              <a:cs typeface="Calibri" panose="020F0502020204030204" pitchFamily="34" charset="0"/>
            </a:endParaRPr>
          </a:p>
          <a:p>
            <a:r>
              <a:rPr lang="en-GB" sz="3000" b="1" dirty="0" smtClean="0">
                <a:latin typeface="Calibri" panose="020F0502020204030204" pitchFamily="34" charset="0"/>
                <a:cs typeface="Calibri" panose="020F0502020204030204" pitchFamily="34" charset="0"/>
              </a:rPr>
              <a:t>To optimise implementation integrate reinforcement schedules with current practice</a:t>
            </a:r>
          </a:p>
          <a:p>
            <a:pPr marL="714375" lvl="1" indent="0">
              <a:buNone/>
            </a:pPr>
            <a:r>
              <a:rPr lang="en-GB" b="1" i="1" dirty="0">
                <a:solidFill>
                  <a:schemeClr val="accent6"/>
                </a:solidFill>
                <a:latin typeface="Calibri" panose="020F0502020204030204" pitchFamily="34" charset="0"/>
                <a:cs typeface="Calibri" panose="020F0502020204030204" pitchFamily="34" charset="0"/>
              </a:rPr>
              <a:t>Implication</a:t>
            </a:r>
            <a:r>
              <a:rPr lang="en-GB" b="1" dirty="0">
                <a:solidFill>
                  <a:schemeClr val="accent6"/>
                </a:solidFill>
                <a:latin typeface="Calibri" panose="020F0502020204030204" pitchFamily="34" charset="0"/>
                <a:cs typeface="Calibri" panose="020F0502020204030204" pitchFamily="34" charset="0"/>
              </a:rPr>
              <a:t>: </a:t>
            </a:r>
            <a:r>
              <a:rPr lang="en-GB" b="1" dirty="0" smtClean="0">
                <a:solidFill>
                  <a:schemeClr val="accent6"/>
                </a:solidFill>
                <a:latin typeface="Calibri" panose="020F0502020204030204" pitchFamily="34" charset="0"/>
                <a:cs typeface="Calibri" panose="020F0502020204030204" pitchFamily="34" charset="0"/>
              </a:rPr>
              <a:t>Be pragmatic, build tolerance of procedural variation in protocols </a:t>
            </a:r>
            <a:endParaRPr lang="en-GB" sz="1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2854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792088"/>
          </a:xfrm>
        </p:spPr>
        <p:txBody>
          <a:bodyPr/>
          <a:lstStyle/>
          <a:p>
            <a:pPr algn="l"/>
            <a:r>
              <a:rPr lang="en-GB" sz="3600" b="1" dirty="0">
                <a:solidFill>
                  <a:schemeClr val="accent6"/>
                </a:solidFill>
                <a:latin typeface="Calibri" panose="020F0502020204030204" pitchFamily="34" charset="0"/>
                <a:cs typeface="Calibri" panose="020F0502020204030204" pitchFamily="34" charset="0"/>
              </a:rPr>
              <a:t>Intervention </a:t>
            </a:r>
            <a:r>
              <a:rPr lang="en-GB" sz="3600" b="1" dirty="0" smtClean="0">
                <a:solidFill>
                  <a:schemeClr val="accent6"/>
                </a:solidFill>
                <a:latin typeface="Calibri" panose="020F0502020204030204" pitchFamily="34" charset="0"/>
                <a:cs typeface="Calibri" panose="020F0502020204030204" pitchFamily="34" charset="0"/>
              </a:rPr>
              <a:t>Modelling </a:t>
            </a:r>
            <a:r>
              <a:rPr lang="en-GB" sz="2000" b="1" dirty="0" smtClean="0">
                <a:solidFill>
                  <a:schemeClr val="accent6"/>
                </a:solidFill>
                <a:latin typeface="Calibri" panose="020F0502020204030204" pitchFamily="34" charset="0"/>
                <a:cs typeface="Calibri" panose="020F0502020204030204" pitchFamily="34" charset="0"/>
              </a:rPr>
              <a:t>(</a:t>
            </a:r>
            <a:r>
              <a:rPr lang="en-GB" sz="2000" b="1" dirty="0" err="1" smtClean="0">
                <a:solidFill>
                  <a:schemeClr val="accent6"/>
                </a:solidFill>
                <a:latin typeface="Calibri" panose="020F0502020204030204" pitchFamily="34" charset="0"/>
                <a:cs typeface="Calibri" panose="020F0502020204030204" pitchFamily="34" charset="0"/>
              </a:rPr>
              <a:t>cont</a:t>
            </a:r>
            <a:r>
              <a:rPr lang="en-GB" sz="2000" b="1" dirty="0" smtClean="0">
                <a:solidFill>
                  <a:schemeClr val="accent6"/>
                </a:solidFill>
                <a:latin typeface="Calibri" panose="020F0502020204030204" pitchFamily="34" charset="0"/>
                <a:cs typeface="Calibri" panose="020F0502020204030204" pitchFamily="34" charset="0"/>
              </a:rPr>
              <a:t>) </a:t>
            </a:r>
            <a:endParaRPr lang="en-GB" sz="2000" dirty="0">
              <a:solidFill>
                <a:schemeClr val="accent6"/>
              </a:solidFill>
            </a:endParaRPr>
          </a:p>
        </p:txBody>
      </p:sp>
      <p:sp>
        <p:nvSpPr>
          <p:cNvPr id="3" name="Content Placeholder 2"/>
          <p:cNvSpPr>
            <a:spLocks noGrp="1"/>
          </p:cNvSpPr>
          <p:nvPr>
            <p:ph idx="1"/>
          </p:nvPr>
        </p:nvSpPr>
        <p:spPr>
          <a:xfrm>
            <a:off x="683568" y="1484784"/>
            <a:ext cx="7920880" cy="5184576"/>
          </a:xfrm>
        </p:spPr>
        <p:txBody>
          <a:bodyPr/>
          <a:lstStyle/>
          <a:p>
            <a:r>
              <a:rPr lang="en-GB" b="1" dirty="0" smtClean="0">
                <a:latin typeface="Calibri" panose="020F0502020204030204" pitchFamily="34" charset="0"/>
                <a:cs typeface="Calibri" panose="020F0502020204030204" pitchFamily="34" charset="0"/>
              </a:rPr>
              <a:t>Measuring attainment of target behaviours can be resource intensive</a:t>
            </a:r>
          </a:p>
          <a:p>
            <a:pPr marL="717550"/>
            <a:r>
              <a:rPr lang="en-GB" sz="2800" b="1" dirty="0" smtClean="0">
                <a:solidFill>
                  <a:schemeClr val="accent6"/>
                </a:solidFill>
                <a:latin typeface="Calibri" panose="020F0502020204030204" pitchFamily="34" charset="0"/>
                <a:cs typeface="Calibri" panose="020F0502020204030204" pitchFamily="34" charset="0"/>
              </a:rPr>
              <a:t>Sensible trade-offs needed between scientific rigour &amp; clinical reality</a:t>
            </a:r>
          </a:p>
        </p:txBody>
      </p:sp>
    </p:spTree>
    <p:extLst>
      <p:ext uri="{BB962C8B-B14F-4D97-AF65-F5344CB8AC3E}">
        <p14:creationId xmlns:p14="http://schemas.microsoft.com/office/powerpoint/2010/main" val="3185059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395536" y="476672"/>
            <a:ext cx="8424936" cy="648072"/>
          </a:xfrm>
        </p:spPr>
        <p:txBody>
          <a:bodyPr/>
          <a:lstStyle/>
          <a:p>
            <a:pPr algn="l">
              <a:defRPr/>
            </a:pPr>
            <a:r>
              <a:rPr lang="en-GB" sz="2400" b="1" dirty="0">
                <a:solidFill>
                  <a:srgbClr val="002060"/>
                </a:solidFill>
                <a:latin typeface="Verdana" pitchFamily="34" charset="0"/>
              </a:rPr>
              <a:t>Module </a:t>
            </a:r>
            <a:r>
              <a:rPr lang="en-GB" sz="2400" b="1" dirty="0" smtClean="0">
                <a:solidFill>
                  <a:srgbClr val="002060"/>
                </a:solidFill>
                <a:latin typeface="Verdana" pitchFamily="34" charset="0"/>
              </a:rPr>
              <a:t>3 - </a:t>
            </a:r>
            <a:r>
              <a:rPr lang="en-GB" sz="2400" b="1" dirty="0" smtClean="0">
                <a:solidFill>
                  <a:schemeClr val="accent6"/>
                </a:solidFill>
                <a:latin typeface="Verdana" pitchFamily="34" charset="0"/>
              </a:rPr>
              <a:t>The </a:t>
            </a:r>
            <a:r>
              <a:rPr lang="en-GB" sz="2400" b="1" dirty="0">
                <a:solidFill>
                  <a:schemeClr val="accent6"/>
                </a:solidFill>
                <a:latin typeface="Verdana" pitchFamily="34" charset="0"/>
              </a:rPr>
              <a:t>PRAISE </a:t>
            </a:r>
            <a:r>
              <a:rPr lang="en-GB" sz="2400" b="1" dirty="0" smtClean="0">
                <a:solidFill>
                  <a:schemeClr val="accent6"/>
                </a:solidFill>
                <a:latin typeface="Verdana" pitchFamily="34" charset="0"/>
              </a:rPr>
              <a:t>trial </a:t>
            </a:r>
            <a:r>
              <a:rPr lang="en-GB" sz="2400" dirty="0" smtClean="0">
                <a:solidFill>
                  <a:schemeClr val="accent6"/>
                </a:solidFill>
                <a:latin typeface="Verdana" pitchFamily="34" charset="0"/>
              </a:rPr>
              <a:t/>
            </a:r>
            <a:br>
              <a:rPr lang="en-GB" sz="2400" dirty="0" smtClean="0">
                <a:solidFill>
                  <a:schemeClr val="accent6"/>
                </a:solidFill>
                <a:latin typeface="Verdana" pitchFamily="34" charset="0"/>
              </a:rPr>
            </a:br>
            <a:r>
              <a:rPr lang="en-GB" sz="1900" u="sng" dirty="0" smtClean="0">
                <a:solidFill>
                  <a:schemeClr val="accent6"/>
                </a:solidFill>
                <a:latin typeface="Verdana" pitchFamily="34" charset="0"/>
              </a:rPr>
              <a:t>P</a:t>
            </a:r>
            <a:r>
              <a:rPr lang="en-GB" sz="1900" dirty="0" smtClean="0">
                <a:solidFill>
                  <a:schemeClr val="accent6"/>
                </a:solidFill>
                <a:latin typeface="Verdana" pitchFamily="34" charset="0"/>
              </a:rPr>
              <a:t>ositive </a:t>
            </a:r>
            <a:r>
              <a:rPr lang="en-GB" sz="1900" u="sng" dirty="0">
                <a:solidFill>
                  <a:schemeClr val="accent6"/>
                </a:solidFill>
                <a:latin typeface="Verdana" pitchFamily="34" charset="0"/>
              </a:rPr>
              <a:t>R</a:t>
            </a:r>
            <a:r>
              <a:rPr lang="en-GB" sz="1900" dirty="0">
                <a:solidFill>
                  <a:schemeClr val="accent6"/>
                </a:solidFill>
                <a:latin typeface="Verdana" pitchFamily="34" charset="0"/>
              </a:rPr>
              <a:t>einforcement targeting </a:t>
            </a:r>
            <a:r>
              <a:rPr lang="en-GB" sz="1900" u="sng" dirty="0">
                <a:solidFill>
                  <a:schemeClr val="accent6"/>
                </a:solidFill>
                <a:latin typeface="Verdana" pitchFamily="34" charset="0"/>
              </a:rPr>
              <a:t>A</a:t>
            </a:r>
            <a:r>
              <a:rPr lang="en-GB" sz="1900" dirty="0">
                <a:solidFill>
                  <a:schemeClr val="accent6"/>
                </a:solidFill>
                <a:latin typeface="Verdana" pitchFamily="34" charset="0"/>
              </a:rPr>
              <a:t>bstinence </a:t>
            </a:r>
            <a:r>
              <a:rPr lang="en-GB" sz="1900" u="sng" dirty="0">
                <a:solidFill>
                  <a:schemeClr val="accent6"/>
                </a:solidFill>
                <a:latin typeface="Verdana" pitchFamily="34" charset="0"/>
              </a:rPr>
              <a:t>I</a:t>
            </a:r>
            <a:r>
              <a:rPr lang="en-GB" sz="1900" dirty="0">
                <a:solidFill>
                  <a:schemeClr val="accent6"/>
                </a:solidFill>
                <a:latin typeface="Verdana" pitchFamily="34" charset="0"/>
              </a:rPr>
              <a:t>n </a:t>
            </a:r>
            <a:r>
              <a:rPr lang="en-GB" sz="1900" u="sng" dirty="0">
                <a:solidFill>
                  <a:schemeClr val="accent6"/>
                </a:solidFill>
                <a:latin typeface="Verdana" pitchFamily="34" charset="0"/>
              </a:rPr>
              <a:t>S</a:t>
            </a:r>
            <a:r>
              <a:rPr lang="en-GB" sz="1900" dirty="0">
                <a:solidFill>
                  <a:schemeClr val="accent6"/>
                </a:solidFill>
                <a:latin typeface="Verdana" pitchFamily="34" charset="0"/>
              </a:rPr>
              <a:t>ubstance </a:t>
            </a:r>
            <a:r>
              <a:rPr lang="en-GB" sz="1900" dirty="0" err="1" smtClean="0">
                <a:solidFill>
                  <a:schemeClr val="accent6"/>
                </a:solidFill>
                <a:latin typeface="Verdana" pitchFamily="34" charset="0"/>
              </a:rPr>
              <a:t>misus</a:t>
            </a:r>
            <a:r>
              <a:rPr lang="en-GB" sz="1900" u="sng" dirty="0" err="1" smtClean="0">
                <a:solidFill>
                  <a:schemeClr val="accent6"/>
                </a:solidFill>
                <a:latin typeface="Verdana" pitchFamily="34" charset="0"/>
              </a:rPr>
              <a:t>E</a:t>
            </a:r>
            <a:r>
              <a:rPr lang="en-GB" sz="1800" b="1" dirty="0" smtClean="0">
                <a:solidFill>
                  <a:schemeClr val="accent6"/>
                </a:solidFill>
                <a:latin typeface="Verdana" pitchFamily="34" charset="0"/>
              </a:rPr>
              <a:t/>
            </a:r>
            <a:br>
              <a:rPr lang="en-GB" sz="1800" b="1" dirty="0" smtClean="0">
                <a:solidFill>
                  <a:schemeClr val="accent6"/>
                </a:solidFill>
                <a:latin typeface="Verdana" pitchFamily="34" charset="0"/>
              </a:rPr>
            </a:br>
            <a:endParaRPr lang="en-GB" sz="1800" b="1" dirty="0" smtClean="0">
              <a:solidFill>
                <a:schemeClr val="accent6"/>
              </a:solidFill>
              <a:latin typeface="Verdana" pitchFamily="34" charset="0"/>
            </a:endParaRPr>
          </a:p>
        </p:txBody>
      </p:sp>
      <p:sp>
        <p:nvSpPr>
          <p:cNvPr id="12291" name="Text Box 3"/>
          <p:cNvSpPr txBox="1">
            <a:spLocks noChangeArrowheads="1"/>
          </p:cNvSpPr>
          <p:nvPr/>
        </p:nvSpPr>
        <p:spPr bwMode="auto">
          <a:xfrm>
            <a:off x="539750" y="2708275"/>
            <a:ext cx="2087563" cy="831850"/>
          </a:xfrm>
          <a:prstGeom prst="rect">
            <a:avLst/>
          </a:prstGeom>
          <a:solidFill>
            <a:schemeClr val="bg1"/>
          </a:solidFill>
          <a:ln w="9525">
            <a:solidFill>
              <a:schemeClr val="tx1"/>
            </a:solidFill>
            <a:miter lim="800000"/>
            <a:headEnd/>
            <a:tailEnd/>
          </a:ln>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600">
                <a:latin typeface="Verdana" pitchFamily="34" charset="0"/>
              </a:rPr>
              <a:t>Arm 1: </a:t>
            </a:r>
          </a:p>
          <a:p>
            <a:pPr eaLnBrk="1" hangingPunct="1">
              <a:spcBef>
                <a:spcPct val="0"/>
              </a:spcBef>
              <a:buFontTx/>
              <a:buNone/>
            </a:pPr>
            <a:r>
              <a:rPr lang="en-GB" altLang="en-US" sz="1600" b="0">
                <a:latin typeface="Verdana" pitchFamily="34" charset="0"/>
              </a:rPr>
              <a:t>TAU</a:t>
            </a:r>
          </a:p>
          <a:p>
            <a:pPr eaLnBrk="1" hangingPunct="1">
              <a:spcBef>
                <a:spcPct val="0"/>
              </a:spcBef>
              <a:buFontTx/>
              <a:buNone/>
            </a:pPr>
            <a:r>
              <a:rPr lang="en-GB" altLang="en-US" sz="1600" b="0">
                <a:latin typeface="Verdana" pitchFamily="34" charset="0"/>
              </a:rPr>
              <a:t>OST + keywork</a:t>
            </a:r>
          </a:p>
        </p:txBody>
      </p:sp>
      <p:sp>
        <p:nvSpPr>
          <p:cNvPr id="7172" name="Text Box 4"/>
          <p:cNvSpPr txBox="1">
            <a:spLocks noChangeArrowheads="1"/>
          </p:cNvSpPr>
          <p:nvPr/>
        </p:nvSpPr>
        <p:spPr bwMode="auto">
          <a:xfrm>
            <a:off x="3357563" y="2708275"/>
            <a:ext cx="2286000" cy="1077913"/>
          </a:xfrm>
          <a:prstGeom prst="rect">
            <a:avLst/>
          </a:prstGeom>
          <a:solidFill>
            <a:schemeClr val="accent6">
              <a:lumMod val="20000"/>
              <a:lumOff val="80000"/>
            </a:schemeClr>
          </a:solidFill>
          <a:ln w="9525">
            <a:solidFill>
              <a:schemeClr val="tx1"/>
            </a:solidFill>
            <a:miter lim="800000"/>
            <a:headEnd/>
            <a:tailEnd/>
          </a:ln>
        </p:spPr>
        <p:txBody>
          <a:bodyPr>
            <a:spAutoFit/>
          </a:bodyPr>
          <a:lstStyle/>
          <a:p>
            <a:pPr>
              <a:spcBef>
                <a:spcPct val="50000"/>
              </a:spcBef>
              <a:defRPr/>
            </a:pPr>
            <a:r>
              <a:rPr lang="en-GB" sz="1600" dirty="0">
                <a:latin typeface="Verdana" pitchFamily="34" charset="0"/>
                <a:cs typeface="+mn-cs"/>
              </a:rPr>
              <a:t>Arm 2: </a:t>
            </a:r>
          </a:p>
          <a:p>
            <a:pPr>
              <a:spcBef>
                <a:spcPts val="0"/>
              </a:spcBef>
              <a:defRPr/>
            </a:pPr>
            <a:r>
              <a:rPr lang="en-GB" sz="1600" b="0" dirty="0">
                <a:latin typeface="Verdana" pitchFamily="34" charset="0"/>
                <a:cs typeface="+mn-cs"/>
              </a:rPr>
              <a:t>OST + </a:t>
            </a:r>
            <a:r>
              <a:rPr lang="en-GB" sz="1600" b="0" dirty="0" err="1">
                <a:latin typeface="Verdana" pitchFamily="34" charset="0"/>
                <a:cs typeface="+mn-cs"/>
              </a:rPr>
              <a:t>keywork</a:t>
            </a:r>
            <a:r>
              <a:rPr lang="en-GB" sz="1600" b="0" dirty="0">
                <a:latin typeface="Verdana" pitchFamily="34" charset="0"/>
                <a:cs typeface="+mn-cs"/>
              </a:rPr>
              <a:t> </a:t>
            </a:r>
          </a:p>
          <a:p>
            <a:pPr>
              <a:spcBef>
                <a:spcPts val="0"/>
              </a:spcBef>
              <a:defRPr/>
            </a:pPr>
            <a:r>
              <a:rPr lang="en-GB" sz="1600" b="0" dirty="0">
                <a:latin typeface="Verdana" pitchFamily="34" charset="0"/>
                <a:cs typeface="+mn-cs"/>
              </a:rPr>
              <a:t>CM targeting attendance </a:t>
            </a:r>
          </a:p>
        </p:txBody>
      </p:sp>
      <p:sp>
        <p:nvSpPr>
          <p:cNvPr id="7175" name="Rectangle 7"/>
          <p:cNvSpPr>
            <a:spLocks noChangeArrowheads="1"/>
          </p:cNvSpPr>
          <p:nvPr/>
        </p:nvSpPr>
        <p:spPr bwMode="auto">
          <a:xfrm>
            <a:off x="1692275" y="1285875"/>
            <a:ext cx="5543550" cy="714375"/>
          </a:xfrm>
          <a:prstGeom prst="rect">
            <a:avLst/>
          </a:prstGeom>
          <a:solidFill>
            <a:schemeClr val="accent1">
              <a:lumMod val="20000"/>
              <a:lumOff val="80000"/>
            </a:schemeClr>
          </a:solidFill>
          <a:ln w="9525">
            <a:solidFill>
              <a:schemeClr val="tx1"/>
            </a:solidFill>
            <a:miter lim="800000"/>
            <a:headEnd/>
            <a:tailEnd/>
          </a:ln>
        </p:spPr>
        <p:txBody>
          <a:bodyPr wrap="none" anchor="ctr"/>
          <a:lstStyle/>
          <a:p>
            <a:pPr algn="ctr">
              <a:defRPr/>
            </a:pPr>
            <a:r>
              <a:rPr lang="en-GB" sz="1600" dirty="0">
                <a:solidFill>
                  <a:srgbClr val="000099"/>
                </a:solidFill>
                <a:latin typeface="Arial" charset="0"/>
                <a:cs typeface="+mn-cs"/>
              </a:rPr>
              <a:t>33 sites demonstrating ability to implement CM, </a:t>
            </a:r>
          </a:p>
          <a:p>
            <a:pPr algn="ctr">
              <a:defRPr/>
            </a:pPr>
            <a:r>
              <a:rPr lang="en-GB" sz="1600" dirty="0">
                <a:solidFill>
                  <a:srgbClr val="000099"/>
                </a:solidFill>
                <a:latin typeface="Arial" charset="0"/>
                <a:cs typeface="+mn-cs"/>
              </a:rPr>
              <a:t>sufficient clinical activity &amp; receipt of bespoke training </a:t>
            </a:r>
          </a:p>
        </p:txBody>
      </p:sp>
      <p:sp>
        <p:nvSpPr>
          <p:cNvPr id="12294" name="Rectangle 7"/>
          <p:cNvSpPr>
            <a:spLocks noChangeArrowheads="1"/>
          </p:cNvSpPr>
          <p:nvPr/>
        </p:nvSpPr>
        <p:spPr bwMode="auto">
          <a:xfrm>
            <a:off x="0" y="2143125"/>
            <a:ext cx="2357438"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FontTx/>
              <a:buNone/>
            </a:pPr>
            <a:r>
              <a:rPr lang="en-GB" altLang="en-US" sz="1600">
                <a:solidFill>
                  <a:srgbClr val="000099"/>
                </a:solidFill>
                <a:latin typeface="Arial" charset="0"/>
              </a:rPr>
              <a:t>Randomisation </a:t>
            </a:r>
          </a:p>
          <a:p>
            <a:pPr eaLnBrk="1" hangingPunct="1">
              <a:spcBef>
                <a:spcPct val="0"/>
              </a:spcBef>
              <a:buFontTx/>
              <a:buNone/>
            </a:pPr>
            <a:r>
              <a:rPr lang="en-GB" altLang="en-US" sz="1600">
                <a:solidFill>
                  <a:srgbClr val="000099"/>
                </a:solidFill>
                <a:latin typeface="Arial" charset="0"/>
              </a:rPr>
              <a:t>of sites</a:t>
            </a:r>
          </a:p>
        </p:txBody>
      </p:sp>
      <p:sp>
        <p:nvSpPr>
          <p:cNvPr id="17" name="Text Box 4"/>
          <p:cNvSpPr txBox="1">
            <a:spLocks noChangeArrowheads="1"/>
          </p:cNvSpPr>
          <p:nvPr/>
        </p:nvSpPr>
        <p:spPr bwMode="auto">
          <a:xfrm>
            <a:off x="6372225" y="2708275"/>
            <a:ext cx="2286000" cy="831850"/>
          </a:xfrm>
          <a:prstGeom prst="rect">
            <a:avLst/>
          </a:prstGeom>
          <a:solidFill>
            <a:schemeClr val="accent6">
              <a:lumMod val="40000"/>
              <a:lumOff val="60000"/>
            </a:schemeClr>
          </a:solidFill>
          <a:ln w="9525">
            <a:solidFill>
              <a:schemeClr val="tx1"/>
            </a:solidFill>
            <a:miter lim="800000"/>
            <a:headEnd/>
            <a:tailEnd/>
          </a:ln>
        </p:spPr>
        <p:txBody>
          <a:bodyPr>
            <a:spAutoFit/>
          </a:bodyPr>
          <a:lstStyle/>
          <a:p>
            <a:pPr>
              <a:spcBef>
                <a:spcPct val="50000"/>
              </a:spcBef>
              <a:defRPr/>
            </a:pPr>
            <a:r>
              <a:rPr lang="en-GB" sz="1600" dirty="0">
                <a:latin typeface="Verdana" pitchFamily="34" charset="0"/>
                <a:cs typeface="+mn-cs"/>
              </a:rPr>
              <a:t>Arm 3: </a:t>
            </a:r>
          </a:p>
          <a:p>
            <a:pPr>
              <a:spcBef>
                <a:spcPts val="0"/>
              </a:spcBef>
              <a:defRPr/>
            </a:pPr>
            <a:r>
              <a:rPr lang="en-GB" sz="1600" b="0" dirty="0">
                <a:latin typeface="Verdana" pitchFamily="34" charset="0"/>
                <a:cs typeface="+mn-cs"/>
              </a:rPr>
              <a:t>OST + CM targeting abstinence</a:t>
            </a:r>
          </a:p>
        </p:txBody>
      </p:sp>
      <p:sp>
        <p:nvSpPr>
          <p:cNvPr id="12296" name="Line 5"/>
          <p:cNvSpPr>
            <a:spLocks noChangeShapeType="1"/>
          </p:cNvSpPr>
          <p:nvPr/>
        </p:nvSpPr>
        <p:spPr bwMode="auto">
          <a:xfrm flipH="1">
            <a:off x="1763713" y="2000250"/>
            <a:ext cx="665162" cy="7080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12297" name="Line 5"/>
          <p:cNvSpPr>
            <a:spLocks noChangeShapeType="1"/>
          </p:cNvSpPr>
          <p:nvPr/>
        </p:nvSpPr>
        <p:spPr bwMode="auto">
          <a:xfrm>
            <a:off x="4427538" y="1989138"/>
            <a:ext cx="0" cy="7191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12298" name="Line 5"/>
          <p:cNvSpPr>
            <a:spLocks noChangeShapeType="1"/>
          </p:cNvSpPr>
          <p:nvPr/>
        </p:nvSpPr>
        <p:spPr bwMode="auto">
          <a:xfrm>
            <a:off x="6500813" y="2000250"/>
            <a:ext cx="642937" cy="71437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GB"/>
          </a:p>
        </p:txBody>
      </p:sp>
      <p:sp>
        <p:nvSpPr>
          <p:cNvPr id="12299" name="Text Box 4"/>
          <p:cNvSpPr txBox="1">
            <a:spLocks noChangeArrowheads="1"/>
          </p:cNvSpPr>
          <p:nvPr/>
        </p:nvSpPr>
        <p:spPr bwMode="auto">
          <a:xfrm>
            <a:off x="539750" y="4437112"/>
            <a:ext cx="8072438" cy="83099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0"/>
              </a:spcBef>
              <a:buNone/>
            </a:pPr>
            <a:r>
              <a:rPr lang="en-GB" altLang="en-US" sz="1600" dirty="0" smtClean="0">
                <a:latin typeface="Verdana" pitchFamily="34" charset="0"/>
              </a:rPr>
              <a:t>Eligibility:</a:t>
            </a:r>
            <a:r>
              <a:rPr lang="en-GB" altLang="en-US" sz="1600" b="0" dirty="0" smtClean="0">
                <a:latin typeface="Verdana" pitchFamily="34" charset="0"/>
              </a:rPr>
              <a:t> </a:t>
            </a:r>
            <a:r>
              <a:rPr lang="en-GB" altLang="en-US" sz="1600" b="0" dirty="0" err="1" smtClean="0">
                <a:latin typeface="Verdana" pitchFamily="34" charset="0"/>
              </a:rPr>
              <a:t>Tx</a:t>
            </a:r>
            <a:r>
              <a:rPr lang="en-GB" altLang="en-US" sz="1600" b="0" dirty="0" smtClean="0">
                <a:latin typeface="Verdana" pitchFamily="34" charset="0"/>
              </a:rPr>
              <a:t> seeking, opiate dependent, starting new episode of OST, </a:t>
            </a:r>
            <a:r>
              <a:rPr lang="en-GB" sz="1600" b="0" dirty="0" smtClean="0">
                <a:latin typeface="Verdana" pitchFamily="34" charset="0"/>
              </a:rPr>
              <a:t>&gt;18</a:t>
            </a:r>
            <a:r>
              <a:rPr lang="en-GB" sz="1600" b="0" dirty="0">
                <a:latin typeface="Verdana" pitchFamily="34" charset="0"/>
              </a:rPr>
              <a:t>, regular current </a:t>
            </a:r>
            <a:r>
              <a:rPr lang="en-GB" sz="1600" b="0" dirty="0" smtClean="0">
                <a:latin typeface="Verdana" pitchFamily="34" charset="0"/>
              </a:rPr>
              <a:t>users </a:t>
            </a:r>
            <a:r>
              <a:rPr lang="en-GB" sz="1600" b="0" dirty="0">
                <a:latin typeface="Verdana" pitchFamily="34" charset="0"/>
              </a:rPr>
              <a:t>of street </a:t>
            </a:r>
            <a:r>
              <a:rPr lang="en-GB" sz="1600" b="0" dirty="0" smtClean="0">
                <a:latin typeface="Verdana" pitchFamily="34" charset="0"/>
              </a:rPr>
              <a:t>heroin, </a:t>
            </a:r>
            <a:r>
              <a:rPr lang="en-GB" sz="1600" b="0" dirty="0">
                <a:latin typeface="Verdana" pitchFamily="34" charset="0"/>
              </a:rPr>
              <a:t>able to participate for 24 </a:t>
            </a:r>
            <a:r>
              <a:rPr lang="en-GB" sz="1600" b="0" dirty="0" smtClean="0">
                <a:latin typeface="Verdana" pitchFamily="34" charset="0"/>
              </a:rPr>
              <a:t>weeks.</a:t>
            </a:r>
            <a:endParaRPr lang="en-GB" altLang="en-US" sz="1600" b="0" dirty="0" smtClean="0">
              <a:latin typeface="Verdana" pitchFamily="34" charset="0"/>
            </a:endParaRPr>
          </a:p>
          <a:p>
            <a:pPr eaLnBrk="1" hangingPunct="1">
              <a:spcBef>
                <a:spcPct val="0"/>
              </a:spcBef>
              <a:buFontTx/>
              <a:buNone/>
            </a:pPr>
            <a:r>
              <a:rPr lang="en-GB" altLang="en-US" sz="1600" dirty="0" smtClean="0">
                <a:latin typeface="Verdana" pitchFamily="34" charset="0"/>
              </a:rPr>
              <a:t>Sample size: </a:t>
            </a:r>
            <a:r>
              <a:rPr lang="en-GB" altLang="en-US" sz="1600" b="0" dirty="0" smtClean="0">
                <a:latin typeface="Verdana" pitchFamily="34" charset="0"/>
              </a:rPr>
              <a:t>Minimum 20 per cluster (220 per arm, 660 in total) </a:t>
            </a:r>
            <a:endParaRPr lang="en-GB" altLang="en-US" sz="1600" b="0" dirty="0">
              <a:latin typeface="Verdana" pitchFamily="34" charset="0"/>
            </a:endParaRPr>
          </a:p>
        </p:txBody>
      </p:sp>
      <p:sp>
        <p:nvSpPr>
          <p:cNvPr id="12300" name="Text Box 4"/>
          <p:cNvSpPr txBox="1">
            <a:spLocks noChangeArrowheads="1"/>
          </p:cNvSpPr>
          <p:nvPr/>
        </p:nvSpPr>
        <p:spPr bwMode="auto">
          <a:xfrm>
            <a:off x="563563" y="5445125"/>
            <a:ext cx="8072437" cy="10779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600" dirty="0">
                <a:latin typeface="Verdana" pitchFamily="34" charset="0"/>
              </a:rPr>
              <a:t>Outcomes Assessment:</a:t>
            </a:r>
          </a:p>
          <a:p>
            <a:pPr eaLnBrk="1" hangingPunct="1">
              <a:spcBef>
                <a:spcPct val="0"/>
              </a:spcBef>
              <a:buFontTx/>
              <a:buNone/>
            </a:pPr>
            <a:r>
              <a:rPr lang="en-GB" altLang="en-US" sz="1600" b="0" u="sng" dirty="0">
                <a:latin typeface="Verdana" pitchFamily="34" charset="0"/>
              </a:rPr>
              <a:t>Primary</a:t>
            </a:r>
            <a:r>
              <a:rPr lang="en-GB" altLang="en-US" sz="1600" b="0" dirty="0">
                <a:latin typeface="Verdana" pitchFamily="34" charset="0"/>
              </a:rPr>
              <a:t>: Mean n of opiate negative test weeks 9 – 12.</a:t>
            </a:r>
          </a:p>
          <a:p>
            <a:pPr eaLnBrk="1" hangingPunct="1">
              <a:spcBef>
                <a:spcPct val="0"/>
              </a:spcBef>
              <a:buFontTx/>
              <a:buNone/>
            </a:pPr>
            <a:r>
              <a:rPr lang="en-GB" altLang="en-US" sz="1600" b="0" u="sng" dirty="0">
                <a:latin typeface="Verdana" pitchFamily="34" charset="0"/>
              </a:rPr>
              <a:t>Secondary</a:t>
            </a:r>
            <a:r>
              <a:rPr lang="en-GB" altLang="en-US" sz="1600" b="0" dirty="0">
                <a:latin typeface="Verdana" pitchFamily="34" charset="0"/>
              </a:rPr>
              <a:t>: Mean n of opiate negative test weeks 21 – 24. </a:t>
            </a:r>
          </a:p>
          <a:p>
            <a:pPr eaLnBrk="1" hangingPunct="1">
              <a:spcBef>
                <a:spcPct val="0"/>
              </a:spcBef>
              <a:buFontTx/>
              <a:buNone/>
            </a:pPr>
            <a:r>
              <a:rPr lang="en-GB" altLang="en-US" sz="1600" b="0" dirty="0">
                <a:latin typeface="Verdana" pitchFamily="34" charset="0"/>
              </a:rPr>
              <a:t>Physical, psychological, social &amp; health economic measures @ </a:t>
            </a:r>
            <a:r>
              <a:rPr lang="en-GB" altLang="en-US" sz="1600" b="0" dirty="0" err="1">
                <a:latin typeface="Verdana" pitchFamily="34" charset="0"/>
              </a:rPr>
              <a:t>wks</a:t>
            </a:r>
            <a:r>
              <a:rPr lang="en-GB" altLang="en-US" sz="1600" b="0" dirty="0">
                <a:latin typeface="Verdana" pitchFamily="34" charset="0"/>
              </a:rPr>
              <a:t> 12 &amp; 24</a:t>
            </a:r>
          </a:p>
        </p:txBody>
      </p:sp>
      <p:sp>
        <p:nvSpPr>
          <p:cNvPr id="12301" name="Text Box 4"/>
          <p:cNvSpPr txBox="1">
            <a:spLocks noChangeArrowheads="1"/>
          </p:cNvSpPr>
          <p:nvPr/>
        </p:nvSpPr>
        <p:spPr bwMode="auto">
          <a:xfrm>
            <a:off x="539750" y="3933825"/>
            <a:ext cx="8094663" cy="338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eaLnBrk="1" hangingPunct="1">
              <a:spcBef>
                <a:spcPct val="50000"/>
              </a:spcBef>
              <a:buFontTx/>
              <a:buNone/>
            </a:pPr>
            <a:r>
              <a:rPr lang="en-GB" altLang="en-US" sz="1600">
                <a:latin typeface="Verdana" pitchFamily="34" charset="0"/>
              </a:rPr>
              <a:t>Intervention: </a:t>
            </a:r>
            <a:r>
              <a:rPr lang="en-GB" altLang="en-US" sz="1600" b="0">
                <a:latin typeface="Verdana" pitchFamily="34" charset="0"/>
              </a:rPr>
              <a:t>12 weekly keywork sessions -/+ reinforcement schedule  </a:t>
            </a:r>
          </a:p>
        </p:txBody>
      </p:sp>
    </p:spTree>
    <p:extLst>
      <p:ext uri="{BB962C8B-B14F-4D97-AF65-F5344CB8AC3E}">
        <p14:creationId xmlns:p14="http://schemas.microsoft.com/office/powerpoint/2010/main" val="13737534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992888" cy="792088"/>
          </a:xfrm>
        </p:spPr>
        <p:txBody>
          <a:bodyPr/>
          <a:lstStyle/>
          <a:p>
            <a:pPr algn="l"/>
            <a:r>
              <a:rPr lang="en-GB" sz="3200" b="1" dirty="0" smtClean="0">
                <a:solidFill>
                  <a:schemeClr val="accent6"/>
                </a:solidFill>
                <a:latin typeface="Verdana" pitchFamily="34" charset="0"/>
              </a:rPr>
              <a:t>PRAISE - Reinforcement schedule</a:t>
            </a:r>
            <a:endParaRPr lang="en-GB" sz="3200" dirty="0"/>
          </a:p>
        </p:txBody>
      </p:sp>
      <p:graphicFrame>
        <p:nvGraphicFramePr>
          <p:cNvPr id="3" name="Object 2"/>
          <p:cNvGraphicFramePr>
            <a:graphicFrameLocks noChangeAspect="1"/>
          </p:cNvGraphicFramePr>
          <p:nvPr>
            <p:extLst>
              <p:ext uri="{D42A27DB-BD31-4B8C-83A1-F6EECF244321}">
                <p14:modId xmlns:p14="http://schemas.microsoft.com/office/powerpoint/2010/main" val="495842808"/>
              </p:ext>
            </p:extLst>
          </p:nvPr>
        </p:nvGraphicFramePr>
        <p:xfrm>
          <a:off x="107504" y="476672"/>
          <a:ext cx="8928992" cy="6048672"/>
        </p:xfrm>
        <a:graphic>
          <a:graphicData uri="http://schemas.openxmlformats.org/presentationml/2006/ole">
            <mc:AlternateContent xmlns:mc="http://schemas.openxmlformats.org/markup-compatibility/2006">
              <mc:Choice xmlns:v="urn:schemas-microsoft-com:vml" Requires="v">
                <p:oleObj spid="_x0000_s9230" name="Document" r:id="rId4" imgW="9783125" imgH="5569809" progId="Word.Document.12">
                  <p:embed/>
                </p:oleObj>
              </mc:Choice>
              <mc:Fallback>
                <p:oleObj name="Document" r:id="rId4" imgW="9783125" imgH="5569809" progId="Word.Document.12">
                  <p:embed/>
                  <p:pic>
                    <p:nvPicPr>
                      <p:cNvPr id="0" name=""/>
                      <p:cNvPicPr/>
                      <p:nvPr/>
                    </p:nvPicPr>
                    <p:blipFill>
                      <a:blip r:embed="rId5"/>
                      <a:stretch>
                        <a:fillRect/>
                      </a:stretch>
                    </p:blipFill>
                    <p:spPr>
                      <a:xfrm>
                        <a:off x="107504" y="476672"/>
                        <a:ext cx="8928992" cy="6048672"/>
                      </a:xfrm>
                      <a:prstGeom prst="rect">
                        <a:avLst/>
                      </a:prstGeom>
                    </p:spPr>
                  </p:pic>
                </p:oleObj>
              </mc:Fallback>
            </mc:AlternateContent>
          </a:graphicData>
        </a:graphic>
      </p:graphicFrame>
    </p:spTree>
    <p:extLst>
      <p:ext uri="{BB962C8B-B14F-4D97-AF65-F5344CB8AC3E}">
        <p14:creationId xmlns:p14="http://schemas.microsoft.com/office/powerpoint/2010/main" val="3873494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395288" y="188913"/>
            <a:ext cx="8353425" cy="1008062"/>
          </a:xfrm>
        </p:spPr>
        <p:txBody>
          <a:bodyPr/>
          <a:lstStyle/>
          <a:p>
            <a:r>
              <a:rPr lang="en-GB" altLang="en-US" b="1" smtClean="0">
                <a:solidFill>
                  <a:schemeClr val="accent2"/>
                </a:solidFill>
                <a:latin typeface="Arial" charset="0"/>
                <a:cs typeface="Arial" charset="0"/>
              </a:rPr>
              <a:t>PRAISe - Progress to Date </a:t>
            </a:r>
          </a:p>
        </p:txBody>
      </p:sp>
      <p:sp>
        <p:nvSpPr>
          <p:cNvPr id="26627" name="Content Placeholder 2"/>
          <p:cNvSpPr>
            <a:spLocks noGrp="1"/>
          </p:cNvSpPr>
          <p:nvPr>
            <p:ph idx="1"/>
          </p:nvPr>
        </p:nvSpPr>
        <p:spPr>
          <a:xfrm>
            <a:off x="395288" y="1268413"/>
            <a:ext cx="8424862" cy="5329237"/>
          </a:xfrm>
        </p:spPr>
        <p:txBody>
          <a:bodyPr/>
          <a:lstStyle/>
          <a:p>
            <a:pPr marL="0" indent="0">
              <a:buFontTx/>
              <a:buNone/>
              <a:defRPr/>
            </a:pPr>
            <a:r>
              <a:rPr lang="en-GB" altLang="en-US" sz="3600" b="1" dirty="0" smtClean="0">
                <a:latin typeface="Arial" panose="020B0604020202020204" pitchFamily="34" charset="0"/>
                <a:cs typeface="Arial" panose="020B0604020202020204" pitchFamily="34" charset="0"/>
              </a:rPr>
              <a:t>Recruitment:</a:t>
            </a:r>
          </a:p>
          <a:p>
            <a:pPr marL="0" indent="0">
              <a:buFontTx/>
              <a:buNone/>
              <a:defRPr/>
            </a:pPr>
            <a:endParaRPr lang="en-GB" altLang="en-US" sz="1200" b="1" dirty="0" smtClean="0">
              <a:latin typeface="Arial" panose="020B0604020202020204" pitchFamily="34" charset="0"/>
              <a:cs typeface="Arial" panose="020B0604020202020204" pitchFamily="34" charset="0"/>
            </a:endParaRPr>
          </a:p>
          <a:p>
            <a:pPr>
              <a:defRPr/>
            </a:pPr>
            <a:r>
              <a:rPr lang="en-GB" altLang="en-US" sz="2200" dirty="0" smtClean="0">
                <a:latin typeface="Arial" panose="020B0604020202020204" pitchFamily="34" charset="0"/>
                <a:cs typeface="Arial" panose="020B0604020202020204" pitchFamily="34" charset="0"/>
              </a:rPr>
              <a:t>Recruitment </a:t>
            </a:r>
            <a:r>
              <a:rPr lang="en-GB" altLang="en-US" sz="2200" dirty="0">
                <a:latin typeface="Arial" panose="020B0604020202020204" pitchFamily="34" charset="0"/>
                <a:cs typeface="Arial" panose="020B0604020202020204" pitchFamily="34" charset="0"/>
              </a:rPr>
              <a:t>completed or ongoing in 23 clusters (70</a:t>
            </a:r>
            <a:r>
              <a:rPr lang="en-GB" altLang="en-US" sz="2200" dirty="0" smtClean="0">
                <a:latin typeface="Arial" panose="020B0604020202020204" pitchFamily="34" charset="0"/>
                <a:cs typeface="Arial" panose="020B0604020202020204" pitchFamily="34" charset="0"/>
              </a:rPr>
              <a:t>%) with further 3 scheduled to start recruitment in before end of 2014</a:t>
            </a:r>
          </a:p>
          <a:p>
            <a:pPr>
              <a:defRPr/>
            </a:pPr>
            <a:r>
              <a:rPr lang="en-GB" altLang="en-US" sz="2200" dirty="0" smtClean="0">
                <a:latin typeface="Arial" panose="020B0604020202020204" pitchFamily="34" charset="0"/>
                <a:cs typeface="Arial" panose="020B0604020202020204" pitchFamily="34" charset="0"/>
              </a:rPr>
              <a:t>Negotiations with further sites on going</a:t>
            </a:r>
          </a:p>
          <a:p>
            <a:pPr>
              <a:defRPr/>
            </a:pPr>
            <a:r>
              <a:rPr lang="en-GB" altLang="en-US" sz="2200" dirty="0" smtClean="0">
                <a:latin typeface="Arial" panose="020B0604020202020204" pitchFamily="34" charset="0"/>
                <a:cs typeface="Arial" panose="020B0604020202020204" pitchFamily="34" charset="0"/>
              </a:rPr>
              <a:t>Scope for new services to join if you have capacity</a:t>
            </a:r>
            <a:endParaRPr lang="en-GB" altLang="en-US" sz="2200" dirty="0">
              <a:latin typeface="Arial" panose="020B0604020202020204" pitchFamily="34" charset="0"/>
              <a:cs typeface="Arial" panose="020B0604020202020204" pitchFamily="34" charset="0"/>
            </a:endParaRPr>
          </a:p>
          <a:p>
            <a:pPr>
              <a:defRPr/>
            </a:pPr>
            <a:endParaRPr lang="en-GB" altLang="en-US" sz="2200" dirty="0" smtClean="0">
              <a:latin typeface="Arial" panose="020B0604020202020204" pitchFamily="34" charset="0"/>
              <a:cs typeface="Arial" panose="020B0604020202020204" pitchFamily="34" charset="0"/>
            </a:endParaRPr>
          </a:p>
          <a:p>
            <a:pPr marL="355600" indent="-355600">
              <a:defRPr/>
            </a:pPr>
            <a:r>
              <a:rPr lang="en-GB" altLang="en-US" sz="2200" dirty="0" smtClean="0">
                <a:latin typeface="Arial" panose="020B0604020202020204" pitchFamily="34" charset="0"/>
                <a:cs typeface="Arial" panose="020B0604020202020204" pitchFamily="34" charset="0"/>
              </a:rPr>
              <a:t>Clusters drawn from 8 NHS trusts, 2 Independent providers (</a:t>
            </a:r>
            <a:r>
              <a:rPr lang="en-GB" altLang="en-US" sz="2200" dirty="0">
                <a:latin typeface="Arial" panose="020B0604020202020204" pitchFamily="34" charset="0"/>
                <a:cs typeface="Arial" panose="020B0604020202020204" pitchFamily="34" charset="0"/>
              </a:rPr>
              <a:t>s</a:t>
            </a:r>
            <a:r>
              <a:rPr lang="en-GB" altLang="en-US" sz="2200" dirty="0" smtClean="0">
                <a:latin typeface="Arial" panose="020B0604020202020204" pitchFamily="34" charset="0"/>
                <a:cs typeface="Arial" panose="020B0604020202020204" pitchFamily="34" charset="0"/>
              </a:rPr>
              <a:t>tratification variable)</a:t>
            </a:r>
          </a:p>
          <a:p>
            <a:pPr marL="355600" indent="-355600">
              <a:defRPr/>
            </a:pPr>
            <a:endParaRPr lang="en-GB" altLang="en-US" sz="2200" dirty="0" smtClean="0">
              <a:latin typeface="Arial" panose="020B0604020202020204" pitchFamily="34" charset="0"/>
              <a:cs typeface="Arial" panose="020B0604020202020204" pitchFamily="34" charset="0"/>
            </a:endParaRPr>
          </a:p>
          <a:p>
            <a:pPr marL="355600" indent="-355600">
              <a:defRPr/>
            </a:pPr>
            <a:r>
              <a:rPr lang="en-GB" altLang="en-US" sz="2200" dirty="0" smtClean="0">
                <a:latin typeface="Arial" panose="020B0604020202020204" pitchFamily="34" charset="0"/>
                <a:cs typeface="Arial" panose="020B0604020202020204" pitchFamily="34" charset="0"/>
              </a:rPr>
              <a:t>339 / 660 subjects enrolled (51%)</a:t>
            </a:r>
          </a:p>
          <a:p>
            <a:pPr marL="0" indent="0">
              <a:buFontTx/>
              <a:buNone/>
              <a:defRPr/>
            </a:pPr>
            <a:endParaRPr lang="en-GB" altLang="en-US" sz="2000" b="1" dirty="0" smtClean="0">
              <a:latin typeface="Arial" panose="020B0604020202020204" pitchFamily="34" charset="0"/>
              <a:cs typeface="Arial" panose="020B0604020202020204" pitchFamily="34" charset="0"/>
            </a:endParaRPr>
          </a:p>
          <a:p>
            <a:pPr marL="0" indent="0">
              <a:buFontTx/>
              <a:buNone/>
              <a:defRPr/>
            </a:pPr>
            <a:r>
              <a:rPr lang="en-GB" b="1" dirty="0" smtClean="0">
                <a:latin typeface="Arial" panose="020B0604020202020204" pitchFamily="34" charset="0"/>
                <a:cs typeface="Arial" panose="020B0604020202020204" pitchFamily="34" charset="0"/>
              </a:rPr>
              <a:t>Project runs to Dec 31</a:t>
            </a:r>
            <a:r>
              <a:rPr lang="en-GB" b="1" baseline="30000" dirty="0" smtClean="0">
                <a:latin typeface="Arial" panose="020B0604020202020204" pitchFamily="34" charset="0"/>
                <a:cs typeface="Arial" panose="020B0604020202020204" pitchFamily="34" charset="0"/>
              </a:rPr>
              <a:t>st</a:t>
            </a:r>
            <a:r>
              <a:rPr lang="en-GB" b="1" dirty="0" smtClean="0">
                <a:latin typeface="Arial" panose="020B0604020202020204" pitchFamily="34" charset="0"/>
                <a:cs typeface="Arial" panose="020B0604020202020204" pitchFamily="34" charset="0"/>
              </a:rPr>
              <a:t> 2015</a:t>
            </a:r>
          </a:p>
          <a:p>
            <a:pPr marL="0" indent="0" algn="r">
              <a:buFontTx/>
              <a:buNone/>
              <a:defRPr/>
            </a:pPr>
            <a:endParaRPr lang="en-GB" altLang="en-US" sz="2400" b="1" dirty="0" smtClean="0">
              <a:latin typeface="Verdana" pitchFamily="34" charset="0"/>
            </a:endParaRPr>
          </a:p>
          <a:p>
            <a:pPr marL="0" indent="0">
              <a:buFontTx/>
              <a:buNone/>
              <a:defRPr/>
            </a:pPr>
            <a:endParaRPr lang="en-GB" altLang="en-US" sz="2200" dirty="0" smtClean="0">
              <a:latin typeface="Verdana" pitchFamily="34" charset="0"/>
            </a:endParaRPr>
          </a:p>
          <a:p>
            <a:pPr marL="0" indent="0">
              <a:buFontTx/>
              <a:buNone/>
              <a:defRPr/>
            </a:pPr>
            <a:endParaRPr lang="en-GB" altLang="en-US" sz="2200" dirty="0" smtClean="0">
              <a:latin typeface="Verdana" pitchFamily="34" charset="0"/>
            </a:endParaRPr>
          </a:p>
          <a:p>
            <a:pPr marL="0" indent="0">
              <a:buFontTx/>
              <a:buNone/>
              <a:defRPr/>
            </a:pPr>
            <a:endParaRPr lang="en-GB" altLang="en-US" sz="2200" dirty="0" smtClean="0">
              <a:latin typeface="Verdana" pitchFamily="34" charset="0"/>
              <a:cs typeface="Arial" charset="0"/>
            </a:endParaRPr>
          </a:p>
        </p:txBody>
      </p:sp>
    </p:spTree>
    <p:extLst>
      <p:ext uri="{BB962C8B-B14F-4D97-AF65-F5344CB8AC3E}">
        <p14:creationId xmlns:p14="http://schemas.microsoft.com/office/powerpoint/2010/main" val="39500242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936104"/>
          </a:xfrm>
        </p:spPr>
        <p:txBody>
          <a:bodyPr/>
          <a:lstStyle/>
          <a:p>
            <a:r>
              <a:rPr lang="en-GB" b="1" dirty="0" smtClean="0">
                <a:solidFill>
                  <a:schemeClr val="accent6"/>
                </a:solidFill>
                <a:latin typeface="Calibri" panose="020F0502020204030204" pitchFamily="34" charset="0"/>
                <a:cs typeface="Calibri" panose="020F0502020204030204" pitchFamily="34" charset="0"/>
              </a:rPr>
              <a:t>Objectives of this Presentation</a:t>
            </a:r>
            <a:endParaRPr lang="en-GB" b="1" dirty="0">
              <a:solidFill>
                <a:schemeClr val="accent6"/>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685800" y="1700808"/>
            <a:ext cx="7772400" cy="4395192"/>
          </a:xfrm>
        </p:spPr>
        <p:txBody>
          <a:bodyPr/>
          <a:lstStyle/>
          <a:p>
            <a:r>
              <a:rPr lang="en-GB" dirty="0" smtClean="0">
                <a:latin typeface="Calibri" panose="020F0502020204030204" pitchFamily="34" charset="0"/>
                <a:cs typeface="Calibri" panose="020F0502020204030204" pitchFamily="34" charset="0"/>
              </a:rPr>
              <a:t>Describe the design and rationale for the research programme.</a:t>
            </a:r>
          </a:p>
          <a:p>
            <a:pPr lvl="1"/>
            <a:r>
              <a:rPr lang="en-GB" dirty="0" smtClean="0">
                <a:latin typeface="Calibri" panose="020F0502020204030204" pitchFamily="34" charset="0"/>
                <a:cs typeface="Calibri" panose="020F0502020204030204" pitchFamily="34" charset="0"/>
              </a:rPr>
              <a:t>Comprised 2 RCTs + investigation of ‘process’</a:t>
            </a:r>
          </a:p>
          <a:p>
            <a:endParaRPr lang="en-GB" dirty="0" smtClean="0">
              <a:latin typeface="Calibri" panose="020F0502020204030204" pitchFamily="34" charset="0"/>
              <a:cs typeface="Calibri" panose="020F0502020204030204" pitchFamily="34" charset="0"/>
            </a:endParaRPr>
          </a:p>
          <a:p>
            <a:r>
              <a:rPr lang="en-GB" dirty="0" smtClean="0">
                <a:latin typeface="Calibri" panose="020F0502020204030204" pitchFamily="34" charset="0"/>
                <a:cs typeface="Calibri" panose="020F0502020204030204" pitchFamily="34" charset="0"/>
              </a:rPr>
              <a:t>Discuss selected findings and </a:t>
            </a:r>
            <a:r>
              <a:rPr lang="en-GB" dirty="0">
                <a:latin typeface="Calibri" panose="020F0502020204030204" pitchFamily="34" charset="0"/>
                <a:cs typeface="Calibri" panose="020F0502020204030204" pitchFamily="34" charset="0"/>
              </a:rPr>
              <a:t>emergent issues </a:t>
            </a:r>
            <a:r>
              <a:rPr lang="en-GB" dirty="0" smtClean="0">
                <a:latin typeface="Calibri" panose="020F0502020204030204" pitchFamily="34" charset="0"/>
                <a:cs typeface="Calibri" panose="020F0502020204030204" pitchFamily="34" charset="0"/>
              </a:rPr>
              <a:t>that relate to the questions of feasibility and acceptability. </a:t>
            </a:r>
            <a:endParaRPr lang="en-GB" dirty="0">
              <a:latin typeface="Calibri" panose="020F0502020204030204" pitchFamily="34" charset="0"/>
              <a:cs typeface="Calibri" panose="020F0502020204030204" pitchFamily="34" charset="0"/>
            </a:endParaRPr>
          </a:p>
          <a:p>
            <a:endParaRPr lang="en-GB" dirty="0"/>
          </a:p>
        </p:txBody>
      </p:sp>
    </p:spTree>
    <p:extLst>
      <p:ext uri="{BB962C8B-B14F-4D97-AF65-F5344CB8AC3E}">
        <p14:creationId xmlns:p14="http://schemas.microsoft.com/office/powerpoint/2010/main" val="16205485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95288" y="188912"/>
            <a:ext cx="8353425" cy="1007839"/>
          </a:xfrm>
        </p:spPr>
        <p:txBody>
          <a:bodyPr/>
          <a:lstStyle/>
          <a:p>
            <a:r>
              <a:rPr lang="en-GB" altLang="en-US" b="1" dirty="0" smtClean="0">
                <a:solidFill>
                  <a:schemeClr val="accent2"/>
                </a:solidFill>
                <a:latin typeface="Arial" charset="0"/>
                <a:cs typeface="Arial" charset="0"/>
              </a:rPr>
              <a:t>Feasibility</a:t>
            </a:r>
          </a:p>
        </p:txBody>
      </p:sp>
      <p:sp>
        <p:nvSpPr>
          <p:cNvPr id="14339" name="Content Placeholder 2"/>
          <p:cNvSpPr>
            <a:spLocks noGrp="1"/>
          </p:cNvSpPr>
          <p:nvPr>
            <p:ph idx="1"/>
          </p:nvPr>
        </p:nvSpPr>
        <p:spPr>
          <a:xfrm>
            <a:off x="395288" y="1412776"/>
            <a:ext cx="8353425" cy="4968974"/>
          </a:xfrm>
        </p:spPr>
        <p:txBody>
          <a:bodyPr/>
          <a:lstStyle/>
          <a:p>
            <a:r>
              <a:rPr lang="en-GB" altLang="en-US" sz="2800" dirty="0">
                <a:latin typeface="Calibri" panose="020F0502020204030204" pitchFamily="34" charset="0"/>
                <a:cs typeface="Calibri" panose="020F0502020204030204" pitchFamily="34" charset="0"/>
              </a:rPr>
              <a:t>I</a:t>
            </a:r>
            <a:r>
              <a:rPr lang="en-GB" altLang="en-US" sz="2800" dirty="0" smtClean="0">
                <a:latin typeface="Calibri" panose="020F0502020204030204" pitchFamily="34" charset="0"/>
                <a:cs typeface="Calibri" panose="020F0502020204030204" pitchFamily="34" charset="0"/>
              </a:rPr>
              <a:t>t is possible to deliver voucher-based CM in UK drug treatment targeting abstinence and attendance by building capacity amongst frontline staff.</a:t>
            </a:r>
          </a:p>
          <a:p>
            <a:endParaRPr lang="en-GB" altLang="en-US" sz="2800" dirty="0">
              <a:latin typeface="Calibri" panose="020F0502020204030204" pitchFamily="34" charset="0"/>
              <a:cs typeface="Calibri" panose="020F0502020204030204" pitchFamily="34" charset="0"/>
            </a:endParaRPr>
          </a:p>
          <a:p>
            <a:r>
              <a:rPr lang="en-GB" altLang="en-US" sz="2800" dirty="0" smtClean="0">
                <a:latin typeface="Calibri" panose="020F0502020204030204" pitchFamily="34" charset="0"/>
                <a:cs typeface="Calibri" panose="020F0502020204030204" pitchFamily="34" charset="0"/>
              </a:rPr>
              <a:t>But this requires </a:t>
            </a:r>
          </a:p>
          <a:p>
            <a:pPr lvl="1"/>
            <a:r>
              <a:rPr lang="en-GB" altLang="en-US" dirty="0" smtClean="0">
                <a:latin typeface="Calibri" panose="020F0502020204030204" pitchFamily="34" charset="0"/>
                <a:cs typeface="Calibri" panose="020F0502020204030204" pitchFamily="34" charset="0"/>
              </a:rPr>
              <a:t>careful </a:t>
            </a:r>
            <a:r>
              <a:rPr lang="en-GB" altLang="en-US" dirty="0">
                <a:latin typeface="Calibri" panose="020F0502020204030204" pitchFamily="34" charset="0"/>
                <a:cs typeface="Calibri" panose="020F0502020204030204" pitchFamily="34" charset="0"/>
              </a:rPr>
              <a:t>intervention </a:t>
            </a:r>
            <a:r>
              <a:rPr lang="en-GB" altLang="en-US" dirty="0" smtClean="0">
                <a:latin typeface="Calibri" panose="020F0502020204030204" pitchFamily="34" charset="0"/>
                <a:cs typeface="Calibri" panose="020F0502020204030204" pitchFamily="34" charset="0"/>
              </a:rPr>
              <a:t>modelling</a:t>
            </a:r>
          </a:p>
          <a:p>
            <a:pPr lvl="1"/>
            <a:r>
              <a:rPr lang="en-GB" altLang="en-US" dirty="0" smtClean="0">
                <a:latin typeface="Calibri" panose="020F0502020204030204" pitchFamily="34" charset="0"/>
                <a:cs typeface="Calibri" panose="020F0502020204030204" pitchFamily="34" charset="0"/>
              </a:rPr>
              <a:t>protocols sensitive </a:t>
            </a:r>
            <a:r>
              <a:rPr lang="en-GB" altLang="en-US" dirty="0">
                <a:latin typeface="Calibri" panose="020F0502020204030204" pitchFamily="34" charset="0"/>
                <a:cs typeface="Calibri" panose="020F0502020204030204" pitchFamily="34" charset="0"/>
              </a:rPr>
              <a:t>to </a:t>
            </a:r>
            <a:r>
              <a:rPr lang="en-GB" altLang="en-US" dirty="0" smtClean="0">
                <a:latin typeface="Calibri" panose="020F0502020204030204" pitchFamily="34" charset="0"/>
                <a:cs typeface="Calibri" panose="020F0502020204030204" pitchFamily="34" charset="0"/>
              </a:rPr>
              <a:t>context</a:t>
            </a:r>
          </a:p>
          <a:p>
            <a:pPr lvl="1"/>
            <a:r>
              <a:rPr lang="en-GB" altLang="en-US" dirty="0" smtClean="0">
                <a:latin typeface="Calibri" panose="020F0502020204030204" pitchFamily="34" charset="0"/>
                <a:cs typeface="Calibri" panose="020F0502020204030204" pitchFamily="34" charset="0"/>
              </a:rPr>
              <a:t>the </a:t>
            </a:r>
            <a:r>
              <a:rPr lang="en-GB" altLang="en-US" dirty="0">
                <a:latin typeface="Calibri" panose="020F0502020204030204" pitchFamily="34" charset="0"/>
                <a:cs typeface="Calibri" panose="020F0502020204030204" pitchFamily="34" charset="0"/>
              </a:rPr>
              <a:t>development of bespoke staff training </a:t>
            </a:r>
            <a:r>
              <a:rPr lang="en-GB" altLang="en-US" dirty="0" smtClean="0">
                <a:latin typeface="Calibri" panose="020F0502020204030204" pitchFamily="34" charset="0"/>
                <a:cs typeface="Calibri" panose="020F0502020204030204" pitchFamily="34" charset="0"/>
              </a:rPr>
              <a:t>and supervision</a:t>
            </a:r>
          </a:p>
          <a:p>
            <a:pPr lvl="1"/>
            <a:r>
              <a:rPr lang="en-GB" altLang="en-US" dirty="0" smtClean="0">
                <a:latin typeface="Calibri" panose="020F0502020204030204" pitchFamily="34" charset="0"/>
                <a:cs typeface="Calibri" panose="020F0502020204030204" pitchFamily="34" charset="0"/>
              </a:rPr>
              <a:t>and resilience!</a:t>
            </a:r>
            <a:endParaRPr lang="en-GB" altLang="en-US" sz="2000" dirty="0" smtClean="0">
              <a:latin typeface="Verdana" pitchFamily="34" charset="0"/>
            </a:endParaRPr>
          </a:p>
        </p:txBody>
      </p:sp>
    </p:spTree>
    <p:extLst>
      <p:ext uri="{BB962C8B-B14F-4D97-AF65-F5344CB8AC3E}">
        <p14:creationId xmlns:p14="http://schemas.microsoft.com/office/powerpoint/2010/main" val="25589925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lowres.cartoonstock.com/hobbies-leisure-house_of_cards-cards-card_buildings-playing_cards-kid-mfln6451_lo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88840"/>
            <a:ext cx="8039923" cy="4735788"/>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411760" y="2354868"/>
            <a:ext cx="4005772" cy="830997"/>
          </a:xfrm>
          <a:prstGeom prst="rect">
            <a:avLst/>
          </a:prstGeom>
          <a:solidFill>
            <a:schemeClr val="bg1"/>
          </a:solidFill>
        </p:spPr>
        <p:txBody>
          <a:bodyPr wrap="square" rtlCol="0">
            <a:spAutoFit/>
          </a:bodyPr>
          <a:lstStyle/>
          <a:p>
            <a:endParaRPr lang="en-GB" dirty="0" smtClean="0"/>
          </a:p>
          <a:p>
            <a:endParaRPr lang="en-GB" dirty="0"/>
          </a:p>
        </p:txBody>
      </p:sp>
      <p:sp>
        <p:nvSpPr>
          <p:cNvPr id="5" name="Oval Callout 4"/>
          <p:cNvSpPr/>
          <p:nvPr/>
        </p:nvSpPr>
        <p:spPr bwMode="auto">
          <a:xfrm>
            <a:off x="5076056" y="2132856"/>
            <a:ext cx="3359006" cy="2088232"/>
          </a:xfrm>
          <a:prstGeom prst="wedgeEllipseCallou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GB" sz="3000" dirty="0">
                <a:latin typeface="Bradley Hand ITC" panose="03070402050302030203" pitchFamily="66" charset="0"/>
              </a:rPr>
              <a:t>Only a few </a:t>
            </a:r>
          </a:p>
          <a:p>
            <a:pPr algn="ctr"/>
            <a:r>
              <a:rPr lang="en-GB" sz="3000" dirty="0">
                <a:latin typeface="Bradley Hand ITC" panose="03070402050302030203" pitchFamily="66" charset="0"/>
              </a:rPr>
              <a:t>more </a:t>
            </a:r>
            <a:r>
              <a:rPr lang="en-GB" sz="3000" dirty="0" smtClean="0">
                <a:latin typeface="Bradley Hand ITC" panose="03070402050302030203" pitchFamily="66" charset="0"/>
              </a:rPr>
              <a:t>patients to recruit …!</a:t>
            </a:r>
            <a:endParaRPr lang="en-GB" sz="3000" dirty="0">
              <a:latin typeface="Bradley Hand ITC" panose="03070402050302030203" pitchFamily="66" charset="0"/>
            </a:endParaRPr>
          </a:p>
          <a:p>
            <a:pPr marL="0" marR="0" indent="0" algn="l" defTabSz="914400" rtl="0" eaLnBrk="1" fontAlgn="base" latinLnBrk="0" hangingPunct="1">
              <a:lnSpc>
                <a:spcPct val="100000"/>
              </a:lnSpc>
              <a:spcBef>
                <a:spcPct val="0"/>
              </a:spcBef>
              <a:spcAft>
                <a:spcPct val="0"/>
              </a:spcAft>
              <a:buClrTx/>
              <a:buSzTx/>
              <a:buFontTx/>
              <a:buNone/>
              <a:tabLst/>
            </a:pPr>
            <a:endParaRPr kumimoji="0" lang="en-GB" sz="2400" b="1" i="0" u="none" strike="noStrike" cap="none" normalizeH="0" baseline="0" dirty="0" smtClean="0">
              <a:ln>
                <a:noFill/>
              </a:ln>
              <a:solidFill>
                <a:schemeClr val="tx1"/>
              </a:solidFill>
              <a:effectLst/>
              <a:latin typeface="Times New Roman" pitchFamily="18" charset="0"/>
            </a:endParaRPr>
          </a:p>
        </p:txBody>
      </p:sp>
      <p:sp>
        <p:nvSpPr>
          <p:cNvPr id="2" name="Rectangle 1"/>
          <p:cNvSpPr/>
          <p:nvPr/>
        </p:nvSpPr>
        <p:spPr>
          <a:xfrm>
            <a:off x="539552" y="361980"/>
            <a:ext cx="8039923" cy="1569660"/>
          </a:xfrm>
          <a:prstGeom prst="rect">
            <a:avLst/>
          </a:prstGeom>
        </p:spPr>
        <p:txBody>
          <a:bodyPr wrap="square">
            <a:spAutoFit/>
          </a:bodyPr>
          <a:lstStyle/>
          <a:p>
            <a:r>
              <a:rPr lang="en-GB" altLang="en-US" dirty="0" smtClean="0">
                <a:latin typeface="Verdana" pitchFamily="34" charset="0"/>
              </a:rPr>
              <a:t>Given budget </a:t>
            </a:r>
            <a:r>
              <a:rPr lang="en-GB" altLang="en-US" dirty="0">
                <a:latin typeface="Verdana" pitchFamily="34" charset="0"/>
              </a:rPr>
              <a:t>cuts, </a:t>
            </a:r>
            <a:r>
              <a:rPr lang="en-GB" altLang="en-US" dirty="0" smtClean="0">
                <a:latin typeface="Verdana" pitchFamily="34" charset="0"/>
              </a:rPr>
              <a:t>periodic re-tendering of </a:t>
            </a:r>
            <a:r>
              <a:rPr lang="en-GB" altLang="en-US" dirty="0">
                <a:latin typeface="Verdana" pitchFamily="34" charset="0"/>
              </a:rPr>
              <a:t>services and </a:t>
            </a:r>
            <a:r>
              <a:rPr lang="en-GB" altLang="en-US" dirty="0" smtClean="0">
                <a:latin typeface="Verdana" pitchFamily="34" charset="0"/>
              </a:rPr>
              <a:t>the shift </a:t>
            </a:r>
            <a:r>
              <a:rPr lang="en-GB" altLang="en-US" dirty="0">
                <a:latin typeface="Verdana" pitchFamily="34" charset="0"/>
              </a:rPr>
              <a:t>from NHS to non-statutory </a:t>
            </a:r>
            <a:r>
              <a:rPr lang="en-GB" altLang="en-US" dirty="0" smtClean="0">
                <a:latin typeface="Verdana" pitchFamily="34" charset="0"/>
              </a:rPr>
              <a:t>provision, it’s </a:t>
            </a:r>
            <a:r>
              <a:rPr lang="en-GB" altLang="en-US" dirty="0">
                <a:latin typeface="Verdana" pitchFamily="34" charset="0"/>
              </a:rPr>
              <a:t>a hugely challenging context </a:t>
            </a:r>
            <a:r>
              <a:rPr lang="en-GB" altLang="en-US" dirty="0" smtClean="0">
                <a:latin typeface="Verdana" pitchFamily="34" charset="0"/>
              </a:rPr>
              <a:t>in which to </a:t>
            </a:r>
            <a:r>
              <a:rPr lang="en-GB" altLang="en-US" dirty="0">
                <a:latin typeface="Verdana" pitchFamily="34" charset="0"/>
              </a:rPr>
              <a:t>conduct </a:t>
            </a:r>
            <a:r>
              <a:rPr lang="en-GB" altLang="en-US" dirty="0" smtClean="0">
                <a:latin typeface="Verdana" pitchFamily="34" charset="0"/>
              </a:rPr>
              <a:t>research. </a:t>
            </a:r>
            <a:endParaRPr lang="en-GB" altLang="en-US" dirty="0">
              <a:latin typeface="Verdana" pitchFamily="34" charset="0"/>
            </a:endParaRPr>
          </a:p>
        </p:txBody>
      </p:sp>
    </p:spTree>
    <p:extLst>
      <p:ext uri="{BB962C8B-B14F-4D97-AF65-F5344CB8AC3E}">
        <p14:creationId xmlns:p14="http://schemas.microsoft.com/office/powerpoint/2010/main" val="41981043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936104"/>
          </a:xfrm>
        </p:spPr>
        <p:txBody>
          <a:bodyPr/>
          <a:lstStyle/>
          <a:p>
            <a:r>
              <a:rPr lang="en-GB" b="1" dirty="0" smtClean="0">
                <a:solidFill>
                  <a:schemeClr val="accent6"/>
                </a:solidFill>
                <a:latin typeface="Calibri" panose="020F0502020204030204" pitchFamily="34" charset="0"/>
                <a:cs typeface="Calibri" panose="020F0502020204030204" pitchFamily="34" charset="0"/>
              </a:rPr>
              <a:t>Acceptability to Staff</a:t>
            </a:r>
            <a:endParaRPr lang="en-GB" sz="3200" dirty="0">
              <a:solidFill>
                <a:schemeClr val="accent6"/>
              </a:solidFill>
            </a:endParaRPr>
          </a:p>
        </p:txBody>
      </p:sp>
      <p:sp>
        <p:nvSpPr>
          <p:cNvPr id="3" name="Content Placeholder 2"/>
          <p:cNvSpPr>
            <a:spLocks noGrp="1"/>
          </p:cNvSpPr>
          <p:nvPr>
            <p:ph idx="1"/>
          </p:nvPr>
        </p:nvSpPr>
        <p:spPr>
          <a:xfrm>
            <a:off x="611560" y="1412776"/>
            <a:ext cx="7920880" cy="4968552"/>
          </a:xfrm>
        </p:spPr>
        <p:txBody>
          <a:bodyPr/>
          <a:lstStyle/>
          <a:p>
            <a:pPr marL="0" indent="0">
              <a:buNone/>
            </a:pPr>
            <a:r>
              <a:rPr lang="en-GB" b="1" dirty="0" smtClean="0">
                <a:latin typeface="Calibri" panose="020F0502020204030204" pitchFamily="34" charset="0"/>
                <a:cs typeface="Calibri" panose="020F0502020204030204" pitchFamily="34" charset="0"/>
              </a:rPr>
              <a:t>Adherence</a:t>
            </a:r>
          </a:p>
          <a:p>
            <a:pPr marL="714375" indent="-350838"/>
            <a:r>
              <a:rPr lang="en-GB" dirty="0" smtClean="0">
                <a:latin typeface="Calibri" panose="020F0502020204030204" pitchFamily="34" charset="0"/>
                <a:cs typeface="Calibri" panose="020F0502020204030204" pitchFamily="34" charset="0"/>
              </a:rPr>
              <a:t>Protocol violations very uncommon.</a:t>
            </a:r>
          </a:p>
          <a:p>
            <a:pPr marL="714375" indent="-350838"/>
            <a:r>
              <a:rPr lang="en-GB" dirty="0" smtClean="0">
                <a:latin typeface="Calibri" panose="020F0502020204030204" pitchFamily="34" charset="0"/>
                <a:cs typeface="Calibri" panose="020F0502020204030204" pitchFamily="34" charset="0"/>
              </a:rPr>
              <a:t>In the Hep B trial there were 10/271 </a:t>
            </a:r>
            <a:r>
              <a:rPr lang="en-GB" dirty="0">
                <a:latin typeface="Calibri" panose="020F0502020204030204" pitchFamily="34" charset="0"/>
                <a:cs typeface="Calibri" panose="020F0502020204030204" pitchFamily="34" charset="0"/>
              </a:rPr>
              <a:t>(3.7%) </a:t>
            </a:r>
            <a:r>
              <a:rPr lang="en-GB" dirty="0" smtClean="0">
                <a:latin typeface="Calibri" panose="020F0502020204030204" pitchFamily="34" charset="0"/>
                <a:cs typeface="Calibri" panose="020F0502020204030204" pitchFamily="34" charset="0"/>
              </a:rPr>
              <a:t>appointments where incentives given in error when </a:t>
            </a:r>
            <a:r>
              <a:rPr lang="en-GB" dirty="0">
                <a:latin typeface="Calibri" panose="020F0502020204030204" pitchFamily="34" charset="0"/>
                <a:cs typeface="Calibri" panose="020F0502020204030204" pitchFamily="34" charset="0"/>
              </a:rPr>
              <a:t>the target behaviour was not </a:t>
            </a:r>
            <a:r>
              <a:rPr lang="en-GB" dirty="0" smtClean="0">
                <a:latin typeface="Calibri" panose="020F0502020204030204" pitchFamily="34" charset="0"/>
                <a:cs typeface="Calibri" panose="020F0502020204030204" pitchFamily="34" charset="0"/>
              </a:rPr>
              <a:t>achieved.</a:t>
            </a:r>
            <a:endParaRPr lang="en-GB" dirty="0">
              <a:latin typeface="Calibri" panose="020F0502020204030204" pitchFamily="34" charset="0"/>
              <a:cs typeface="Calibri" panose="020F0502020204030204" pitchFamily="34" charset="0"/>
            </a:endParaRPr>
          </a:p>
          <a:p>
            <a:pPr marL="0" indent="0">
              <a:buNone/>
            </a:pPr>
            <a:r>
              <a:rPr lang="en-GB" b="1" dirty="0" smtClean="0">
                <a:solidFill>
                  <a:schemeClr val="accent6"/>
                </a:solidFill>
                <a:latin typeface="Calibri" panose="020F0502020204030204" pitchFamily="34" charset="0"/>
                <a:cs typeface="Calibri" panose="020F0502020204030204" pitchFamily="34" charset="0"/>
              </a:rPr>
              <a:t>Key finding: </a:t>
            </a:r>
          </a:p>
          <a:p>
            <a:pPr marL="717550"/>
            <a:r>
              <a:rPr lang="en-GB" b="1" dirty="0" smtClean="0">
                <a:solidFill>
                  <a:schemeClr val="accent6"/>
                </a:solidFill>
                <a:latin typeface="Calibri" panose="020F0502020204030204" pitchFamily="34" charset="0"/>
                <a:cs typeface="Calibri" panose="020F0502020204030204" pitchFamily="34" charset="0"/>
              </a:rPr>
              <a:t>Simple </a:t>
            </a:r>
            <a:r>
              <a:rPr lang="en-GB" b="1" dirty="0">
                <a:solidFill>
                  <a:schemeClr val="accent6"/>
                </a:solidFill>
                <a:latin typeface="Calibri" panose="020F0502020204030204" pitchFamily="34" charset="0"/>
                <a:cs typeface="Calibri" panose="020F0502020204030204" pitchFamily="34" charset="0"/>
              </a:rPr>
              <a:t>CM schedules are understood &amp; accepted by staff</a:t>
            </a:r>
          </a:p>
          <a:p>
            <a:pPr lvl="1"/>
            <a:endParaRPr lang="en-GB" sz="3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95453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7772400" cy="936104"/>
          </a:xfrm>
        </p:spPr>
        <p:txBody>
          <a:bodyPr/>
          <a:lstStyle/>
          <a:p>
            <a:r>
              <a:rPr lang="en-GB" b="1" dirty="0" smtClean="0">
                <a:solidFill>
                  <a:schemeClr val="accent6"/>
                </a:solidFill>
                <a:latin typeface="Calibri" panose="020F0502020204030204" pitchFamily="34" charset="0"/>
                <a:cs typeface="Calibri" panose="020F0502020204030204" pitchFamily="34" charset="0"/>
              </a:rPr>
              <a:t>Acceptability to Staff</a:t>
            </a:r>
            <a:endParaRPr lang="en-GB" sz="3200" dirty="0">
              <a:solidFill>
                <a:schemeClr val="accent6"/>
              </a:solidFill>
            </a:endParaRPr>
          </a:p>
        </p:txBody>
      </p:sp>
      <p:sp>
        <p:nvSpPr>
          <p:cNvPr id="3" name="Content Placeholder 2"/>
          <p:cNvSpPr>
            <a:spLocks noGrp="1"/>
          </p:cNvSpPr>
          <p:nvPr>
            <p:ph idx="1"/>
          </p:nvPr>
        </p:nvSpPr>
        <p:spPr>
          <a:xfrm>
            <a:off x="611560" y="1340768"/>
            <a:ext cx="7920880" cy="4683224"/>
          </a:xfrm>
        </p:spPr>
        <p:txBody>
          <a:bodyPr/>
          <a:lstStyle/>
          <a:p>
            <a:pPr marL="0" indent="0">
              <a:buNone/>
            </a:pPr>
            <a:r>
              <a:rPr lang="en-GB" sz="3000" b="1" dirty="0" smtClean="0">
                <a:latin typeface="Calibri" panose="020F0502020204030204" pitchFamily="34" charset="0"/>
                <a:cs typeface="Calibri" panose="020F0502020204030204" pitchFamily="34" charset="0"/>
              </a:rPr>
              <a:t>Fidelity</a:t>
            </a:r>
            <a:endParaRPr lang="en-GB" sz="3000" dirty="0">
              <a:latin typeface="Calibri" panose="020F0502020204030204" pitchFamily="34" charset="0"/>
              <a:cs typeface="Calibri" panose="020F0502020204030204" pitchFamily="34" charset="0"/>
            </a:endParaRPr>
          </a:p>
          <a:p>
            <a:pPr marL="539750" indent="-363538"/>
            <a:r>
              <a:rPr lang="en-GB" sz="3000" dirty="0">
                <a:latin typeface="Calibri" panose="020F0502020204030204" pitchFamily="34" charset="0"/>
                <a:cs typeface="Calibri" panose="020F0502020204030204" pitchFamily="34" charset="0"/>
              </a:rPr>
              <a:t>R</a:t>
            </a:r>
            <a:r>
              <a:rPr lang="en-GB" sz="3000" dirty="0" smtClean="0">
                <a:latin typeface="Calibri" panose="020F0502020204030204" pitchFamily="34" charset="0"/>
                <a:cs typeface="Calibri" panose="020F0502020204030204" pitchFamily="34" charset="0"/>
              </a:rPr>
              <a:t>ecordings of 40 consultations rated </a:t>
            </a:r>
            <a:r>
              <a:rPr lang="en-GB" sz="3000" dirty="0">
                <a:latin typeface="Calibri" panose="020F0502020204030204" pitchFamily="34" charset="0"/>
                <a:cs typeface="Calibri" panose="020F0502020204030204" pitchFamily="34" charset="0"/>
              </a:rPr>
              <a:t>by two reviewers (</a:t>
            </a:r>
            <a:r>
              <a:rPr lang="en-GB" sz="3000" dirty="0">
                <a:solidFill>
                  <a:schemeClr val="accent6"/>
                </a:solidFill>
                <a:latin typeface="Calibri" panose="020F0502020204030204" pitchFamily="34" charset="0"/>
                <a:cs typeface="Calibri" panose="020F0502020204030204" pitchFamily="34" charset="0"/>
              </a:rPr>
              <a:t>good inter-</a:t>
            </a:r>
            <a:r>
              <a:rPr lang="en-GB" sz="3000" dirty="0" err="1">
                <a:solidFill>
                  <a:schemeClr val="accent6"/>
                </a:solidFill>
                <a:latin typeface="Calibri" panose="020F0502020204030204" pitchFamily="34" charset="0"/>
                <a:cs typeface="Calibri" panose="020F0502020204030204" pitchFamily="34" charset="0"/>
              </a:rPr>
              <a:t>rater</a:t>
            </a:r>
            <a:r>
              <a:rPr lang="en-GB" sz="3000" dirty="0">
                <a:solidFill>
                  <a:schemeClr val="accent6"/>
                </a:solidFill>
                <a:latin typeface="Calibri" panose="020F0502020204030204" pitchFamily="34" charset="0"/>
                <a:cs typeface="Calibri" panose="020F0502020204030204" pitchFamily="34" charset="0"/>
              </a:rPr>
              <a:t> </a:t>
            </a:r>
            <a:r>
              <a:rPr lang="en-GB" sz="3000" dirty="0" smtClean="0">
                <a:solidFill>
                  <a:schemeClr val="accent6"/>
                </a:solidFill>
                <a:latin typeface="Calibri" panose="020F0502020204030204" pitchFamily="34" charset="0"/>
                <a:cs typeface="Calibri" panose="020F0502020204030204" pitchFamily="34" charset="0"/>
              </a:rPr>
              <a:t>reliability</a:t>
            </a:r>
            <a:r>
              <a:rPr lang="en-GB" sz="3000" dirty="0" smtClean="0">
                <a:latin typeface="Calibri" panose="020F0502020204030204" pitchFamily="34" charset="0"/>
                <a:cs typeface="Calibri" panose="020F0502020204030204" pitchFamily="34" charset="0"/>
              </a:rPr>
              <a:t>)</a:t>
            </a:r>
            <a:endParaRPr lang="en-GB" sz="3000" dirty="0">
              <a:latin typeface="Calibri" panose="020F0502020204030204" pitchFamily="34" charset="0"/>
              <a:cs typeface="Calibri" panose="020F0502020204030204" pitchFamily="34" charset="0"/>
            </a:endParaRPr>
          </a:p>
          <a:p>
            <a:pPr marL="989013" lvl="1"/>
            <a:r>
              <a:rPr lang="en-GB" dirty="0">
                <a:latin typeface="Calibri" panose="020F0502020204030204" pitchFamily="34" charset="0"/>
                <a:cs typeface="Calibri" panose="020F0502020204030204" pitchFamily="34" charset="0"/>
              </a:rPr>
              <a:t>Mean adherence score = modest at 53%. </a:t>
            </a:r>
          </a:p>
          <a:p>
            <a:pPr marL="989013" lvl="1"/>
            <a:r>
              <a:rPr lang="en-GB" dirty="0" smtClean="0">
                <a:latin typeface="Calibri" panose="020F0502020204030204" pitchFamily="34" charset="0"/>
                <a:cs typeface="Calibri" panose="020F0502020204030204" pitchFamily="34" charset="0"/>
              </a:rPr>
              <a:t>1/3 rated “</a:t>
            </a:r>
            <a:r>
              <a:rPr lang="en-GB" dirty="0">
                <a:latin typeface="Calibri" panose="020F0502020204030204" pitchFamily="34" charset="0"/>
                <a:cs typeface="Calibri" panose="020F0502020204030204" pitchFamily="34" charset="0"/>
              </a:rPr>
              <a:t>good” (mean score ≥ 66%)</a:t>
            </a:r>
          </a:p>
          <a:p>
            <a:pPr marL="989013" lvl="1"/>
            <a:r>
              <a:rPr lang="en-GB" dirty="0">
                <a:latin typeface="Calibri" panose="020F0502020204030204" pitchFamily="34" charset="0"/>
                <a:cs typeface="Calibri" panose="020F0502020204030204" pitchFamily="34" charset="0"/>
              </a:rPr>
              <a:t>1/3 </a:t>
            </a:r>
            <a:r>
              <a:rPr lang="en-GB" dirty="0" smtClean="0">
                <a:latin typeface="Calibri" panose="020F0502020204030204" pitchFamily="34" charset="0"/>
                <a:cs typeface="Calibri" panose="020F0502020204030204" pitchFamily="34" charset="0"/>
              </a:rPr>
              <a:t>rated “</a:t>
            </a:r>
            <a:r>
              <a:rPr lang="en-GB" dirty="0">
                <a:latin typeface="Calibri" panose="020F0502020204030204" pitchFamily="34" charset="0"/>
                <a:cs typeface="Calibri" panose="020F0502020204030204" pitchFamily="34" charset="0"/>
              </a:rPr>
              <a:t>poor” (mean score ≤ 33%)</a:t>
            </a:r>
          </a:p>
          <a:p>
            <a:pPr marL="989013" lvl="1"/>
            <a:r>
              <a:rPr lang="en-GB" dirty="0">
                <a:latin typeface="Calibri" panose="020F0502020204030204" pitchFamily="34" charset="0"/>
                <a:cs typeface="Calibri" panose="020F0502020204030204" pitchFamily="34" charset="0"/>
              </a:rPr>
              <a:t>Poor adherence </a:t>
            </a:r>
            <a:r>
              <a:rPr lang="en-GB" dirty="0" smtClean="0">
                <a:latin typeface="Calibri" panose="020F0502020204030204" pitchFamily="34" charset="0"/>
                <a:cs typeface="Calibri" panose="020F0502020204030204" pitchFamily="34" charset="0"/>
              </a:rPr>
              <a:t>=  failed </a:t>
            </a:r>
            <a:r>
              <a:rPr lang="en-GB" dirty="0">
                <a:latin typeface="Calibri" panose="020F0502020204030204" pitchFamily="34" charset="0"/>
                <a:cs typeface="Calibri" panose="020F0502020204030204" pitchFamily="34" charset="0"/>
              </a:rPr>
              <a:t>to explain </a:t>
            </a:r>
            <a:r>
              <a:rPr lang="en-GB" dirty="0" smtClean="0">
                <a:latin typeface="Calibri" panose="020F0502020204030204" pitchFamily="34" charset="0"/>
                <a:cs typeface="Calibri" panose="020F0502020204030204" pitchFamily="34" charset="0"/>
              </a:rPr>
              <a:t>schedule</a:t>
            </a:r>
            <a:r>
              <a:rPr lang="en-GB" dirty="0">
                <a:latin typeface="Calibri" panose="020F0502020204030204" pitchFamily="34" charset="0"/>
                <a:cs typeface="Calibri" panose="020F0502020204030204" pitchFamily="34" charset="0"/>
              </a:rPr>
              <a:t>, offer sufficient praise, </a:t>
            </a:r>
            <a:r>
              <a:rPr lang="en-GB" dirty="0" smtClean="0">
                <a:latin typeface="Calibri" panose="020F0502020204030204" pitchFamily="34" charset="0"/>
                <a:cs typeface="Calibri" panose="020F0502020204030204" pitchFamily="34" charset="0"/>
              </a:rPr>
              <a:t>check client understood</a:t>
            </a:r>
          </a:p>
          <a:p>
            <a:pPr marL="176212" indent="0">
              <a:buNone/>
            </a:pPr>
            <a:r>
              <a:rPr lang="en-GB" sz="2800" b="1" dirty="0">
                <a:solidFill>
                  <a:schemeClr val="accent6"/>
                </a:solidFill>
                <a:latin typeface="Calibri" panose="020F0502020204030204" pitchFamily="34" charset="0"/>
                <a:cs typeface="Calibri" panose="020F0502020204030204" pitchFamily="34" charset="0"/>
              </a:rPr>
              <a:t>Key finding: </a:t>
            </a:r>
            <a:r>
              <a:rPr lang="en-GB" sz="3000" dirty="0" smtClean="0">
                <a:solidFill>
                  <a:schemeClr val="accent6"/>
                </a:solidFill>
                <a:latin typeface="Calibri" panose="020F0502020204030204" pitchFamily="34" charset="0"/>
                <a:cs typeface="Calibri" panose="020F0502020204030204" pitchFamily="34" charset="0"/>
              </a:rPr>
              <a:t>Intriguing given the trial outcomes – we could do better!</a:t>
            </a:r>
            <a:endParaRPr lang="en-GB" sz="3000" dirty="0">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1529820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04664"/>
            <a:ext cx="7772400" cy="936104"/>
          </a:xfrm>
        </p:spPr>
        <p:txBody>
          <a:bodyPr/>
          <a:lstStyle/>
          <a:p>
            <a:r>
              <a:rPr lang="en-GB" b="1" dirty="0" smtClean="0">
                <a:solidFill>
                  <a:schemeClr val="accent6"/>
                </a:solidFill>
                <a:latin typeface="Calibri" panose="020F0502020204030204" pitchFamily="34" charset="0"/>
                <a:cs typeface="Calibri" panose="020F0502020204030204" pitchFamily="34" charset="0"/>
              </a:rPr>
              <a:t>Acceptability to Staff</a:t>
            </a:r>
            <a:endParaRPr lang="en-GB" sz="3200" dirty="0">
              <a:solidFill>
                <a:schemeClr val="accent6"/>
              </a:solidFill>
            </a:endParaRPr>
          </a:p>
        </p:txBody>
      </p:sp>
      <p:sp>
        <p:nvSpPr>
          <p:cNvPr id="3" name="Content Placeholder 2"/>
          <p:cNvSpPr>
            <a:spLocks noGrp="1"/>
          </p:cNvSpPr>
          <p:nvPr>
            <p:ph idx="1"/>
          </p:nvPr>
        </p:nvSpPr>
        <p:spPr>
          <a:xfrm>
            <a:off x="611560" y="1412776"/>
            <a:ext cx="7920880" cy="4968552"/>
          </a:xfrm>
        </p:spPr>
        <p:txBody>
          <a:bodyPr/>
          <a:lstStyle/>
          <a:p>
            <a:pPr marL="0" indent="0">
              <a:buNone/>
            </a:pPr>
            <a:r>
              <a:rPr lang="en-GB" b="1" dirty="0" smtClean="0">
                <a:latin typeface="Calibri" panose="020F0502020204030204" pitchFamily="34" charset="0"/>
                <a:cs typeface="Calibri" panose="020F0502020204030204" pitchFamily="34" charset="0"/>
              </a:rPr>
              <a:t>Attitudes to CM</a:t>
            </a:r>
          </a:p>
          <a:p>
            <a:pPr marL="714375" indent="-350838"/>
            <a:r>
              <a:rPr lang="en-GB" sz="3000" dirty="0" smtClean="0">
                <a:latin typeface="Calibri" panose="020F0502020204030204" pitchFamily="34" charset="0"/>
                <a:cs typeface="Calibri" panose="020F0502020204030204" pitchFamily="34" charset="0"/>
              </a:rPr>
              <a:t>Generally positive</a:t>
            </a:r>
          </a:p>
          <a:p>
            <a:pPr marL="714375" indent="-350838"/>
            <a:r>
              <a:rPr lang="en-GB" sz="3000" dirty="0" smtClean="0">
                <a:latin typeface="Calibri" panose="020F0502020204030204" pitchFamily="34" charset="0"/>
                <a:cs typeface="Calibri" panose="020F0502020204030204" pitchFamily="34" charset="0"/>
              </a:rPr>
              <a:t>Attitudes do vary </a:t>
            </a:r>
            <a:r>
              <a:rPr lang="en-GB" sz="3000" dirty="0">
                <a:latin typeface="Calibri" panose="020F0502020204030204" pitchFamily="34" charset="0"/>
                <a:cs typeface="Calibri" panose="020F0502020204030204" pitchFamily="34" charset="0"/>
              </a:rPr>
              <a:t>within teams </a:t>
            </a:r>
            <a:endParaRPr lang="en-GB" sz="3000" dirty="0" smtClean="0">
              <a:latin typeface="Calibri" panose="020F0502020204030204" pitchFamily="34" charset="0"/>
              <a:cs typeface="Calibri" panose="020F0502020204030204" pitchFamily="34" charset="0"/>
            </a:endParaRPr>
          </a:p>
          <a:p>
            <a:pPr marL="714375" indent="-350838"/>
            <a:r>
              <a:rPr lang="en-GB" sz="3000" dirty="0" smtClean="0">
                <a:latin typeface="Calibri" panose="020F0502020204030204" pitchFamily="34" charset="0"/>
                <a:cs typeface="Calibri" panose="020F0502020204030204" pitchFamily="34" charset="0"/>
              </a:rPr>
              <a:t>Those with experience of delivering CM are more positive than those without</a:t>
            </a:r>
          </a:p>
          <a:p>
            <a:pPr marL="714375" indent="-350838"/>
            <a:r>
              <a:rPr lang="en-GB" sz="3000" dirty="0" smtClean="0">
                <a:latin typeface="Calibri" panose="020F0502020204030204" pitchFamily="34" charset="0"/>
                <a:cs typeface="Calibri" panose="020F0502020204030204" pitchFamily="34" charset="0"/>
              </a:rPr>
              <a:t>Delivering CM is associated with a change to more positive attitudes</a:t>
            </a:r>
          </a:p>
          <a:p>
            <a:pPr marL="714375" indent="-350838"/>
            <a:r>
              <a:rPr lang="en-GB" sz="3000" dirty="0" smtClean="0">
                <a:latin typeface="Calibri" panose="020F0502020204030204" pitchFamily="34" charset="0"/>
                <a:cs typeface="Calibri" panose="020F0502020204030204" pitchFamily="34" charset="0"/>
              </a:rPr>
              <a:t>Those who believed CM was effective were more likely to be feel it was ethical </a:t>
            </a:r>
          </a:p>
          <a:p>
            <a:pPr marL="0" indent="0">
              <a:buNone/>
            </a:pPr>
            <a:r>
              <a:rPr lang="en-GB" b="1" dirty="0" smtClean="0">
                <a:solidFill>
                  <a:schemeClr val="accent6"/>
                </a:solidFill>
                <a:latin typeface="Calibri" panose="020F0502020204030204" pitchFamily="34" charset="0"/>
                <a:cs typeface="Calibri" panose="020F0502020204030204" pitchFamily="34" charset="0"/>
              </a:rPr>
              <a:t>For more info see the poster by Roopal Desai</a:t>
            </a:r>
            <a:endParaRPr lang="en-GB" sz="3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783770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2656"/>
            <a:ext cx="7772400" cy="792088"/>
          </a:xfrm>
        </p:spPr>
        <p:txBody>
          <a:bodyPr/>
          <a:lstStyle/>
          <a:p>
            <a:r>
              <a:rPr lang="en-GB" b="1" dirty="0" smtClean="0">
                <a:solidFill>
                  <a:schemeClr val="accent6"/>
                </a:solidFill>
                <a:latin typeface="Calibri" panose="020F0502020204030204" pitchFamily="34" charset="0"/>
                <a:cs typeface="Calibri" panose="020F0502020204030204" pitchFamily="34" charset="0"/>
              </a:rPr>
              <a:t>Acceptability to Clients</a:t>
            </a:r>
            <a:endParaRPr lang="en-GB" dirty="0">
              <a:solidFill>
                <a:schemeClr val="accent6"/>
              </a:solidFill>
            </a:endParaRPr>
          </a:p>
        </p:txBody>
      </p:sp>
      <p:sp>
        <p:nvSpPr>
          <p:cNvPr id="3" name="Content Placeholder 2"/>
          <p:cNvSpPr>
            <a:spLocks noGrp="1"/>
          </p:cNvSpPr>
          <p:nvPr>
            <p:ph idx="1"/>
          </p:nvPr>
        </p:nvSpPr>
        <p:spPr>
          <a:xfrm>
            <a:off x="539552" y="1412776"/>
            <a:ext cx="8064896" cy="5184576"/>
          </a:xfrm>
        </p:spPr>
        <p:txBody>
          <a:bodyPr/>
          <a:lstStyle/>
          <a:p>
            <a:r>
              <a:rPr lang="en-GB" sz="3000" dirty="0" smtClean="0">
                <a:latin typeface="Calibri" panose="020F0502020204030204" pitchFamily="34" charset="0"/>
                <a:cs typeface="Calibri" panose="020F0502020204030204" pitchFamily="34" charset="0"/>
              </a:rPr>
              <a:t>Generally positive about the principle of positive reinforcement</a:t>
            </a:r>
          </a:p>
          <a:p>
            <a:r>
              <a:rPr lang="en-GB" sz="3000" dirty="0" smtClean="0">
                <a:latin typeface="Calibri" panose="020F0502020204030204" pitchFamily="34" charset="0"/>
                <a:cs typeface="Calibri" panose="020F0502020204030204" pitchFamily="34" charset="0"/>
              </a:rPr>
              <a:t>Vouchers valued, but a range of views about re-</a:t>
            </a:r>
            <a:r>
              <a:rPr lang="en-GB" sz="3000" dirty="0" err="1" smtClean="0">
                <a:latin typeface="Calibri" panose="020F0502020204030204" pitchFamily="34" charset="0"/>
                <a:cs typeface="Calibri" panose="020F0502020204030204" pitchFamily="34" charset="0"/>
              </a:rPr>
              <a:t>inforcer</a:t>
            </a:r>
            <a:r>
              <a:rPr lang="en-GB" sz="3000" dirty="0" smtClean="0">
                <a:latin typeface="Calibri" panose="020F0502020204030204" pitchFamily="34" charset="0"/>
                <a:cs typeface="Calibri" panose="020F0502020204030204" pitchFamily="34" charset="0"/>
              </a:rPr>
              <a:t> type.</a:t>
            </a:r>
          </a:p>
          <a:p>
            <a:r>
              <a:rPr lang="en-GB" sz="3000" dirty="0">
                <a:latin typeface="Calibri" panose="020F0502020204030204" pitchFamily="34" charset="0"/>
                <a:cs typeface="Calibri" panose="020F0502020204030204" pitchFamily="34" charset="0"/>
              </a:rPr>
              <a:t>P</a:t>
            </a:r>
            <a:r>
              <a:rPr lang="en-GB" sz="3000" dirty="0" smtClean="0">
                <a:latin typeface="Calibri" panose="020F0502020204030204" pitchFamily="34" charset="0"/>
                <a:cs typeface="Calibri" panose="020F0502020204030204" pitchFamily="34" charset="0"/>
              </a:rPr>
              <a:t>ositive impact on therapeutic relationship with keyworkers commonly reported. </a:t>
            </a:r>
            <a:endParaRPr lang="en-GB" sz="3000" dirty="0">
              <a:latin typeface="Calibri" panose="020F0502020204030204" pitchFamily="34" charset="0"/>
              <a:cs typeface="Calibri" panose="020F0502020204030204" pitchFamily="34" charset="0"/>
            </a:endParaRPr>
          </a:p>
          <a:p>
            <a:r>
              <a:rPr lang="en-GB" sz="3000" dirty="0" smtClean="0">
                <a:latin typeface="Calibri" panose="020F0502020204030204" pitchFamily="34" charset="0"/>
                <a:cs typeface="Calibri" panose="020F0502020204030204" pitchFamily="34" charset="0"/>
              </a:rPr>
              <a:t>Most use vouchers for food, treats, gifts. </a:t>
            </a:r>
          </a:p>
          <a:p>
            <a:r>
              <a:rPr lang="en-GB" sz="3000" dirty="0" smtClean="0">
                <a:latin typeface="Calibri" panose="020F0502020204030204" pitchFamily="34" charset="0"/>
                <a:cs typeface="Calibri" panose="020F0502020204030204" pitchFamily="34" charset="0"/>
              </a:rPr>
              <a:t>Some reported spend on alcohol but little evidence vouchers sold and/or used to acquire drugs.  </a:t>
            </a:r>
          </a:p>
        </p:txBody>
      </p:sp>
    </p:spTree>
    <p:extLst>
      <p:ext uri="{BB962C8B-B14F-4D97-AF65-F5344CB8AC3E}">
        <p14:creationId xmlns:p14="http://schemas.microsoft.com/office/powerpoint/2010/main" val="7830074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179388" y="188913"/>
            <a:ext cx="8569325" cy="819150"/>
          </a:xfrm>
        </p:spPr>
        <p:txBody>
          <a:bodyPr/>
          <a:lstStyle/>
          <a:p>
            <a:r>
              <a:rPr lang="en-GB" altLang="en-US" b="1" dirty="0" smtClean="0">
                <a:solidFill>
                  <a:schemeClr val="accent2"/>
                </a:solidFill>
                <a:latin typeface="Arial" charset="0"/>
                <a:cs typeface="Arial" charset="0"/>
              </a:rPr>
              <a:t>Conclusions</a:t>
            </a:r>
          </a:p>
        </p:txBody>
      </p:sp>
      <p:sp>
        <p:nvSpPr>
          <p:cNvPr id="26627" name="Content Placeholder 2"/>
          <p:cNvSpPr>
            <a:spLocks noGrp="1"/>
          </p:cNvSpPr>
          <p:nvPr>
            <p:ph idx="1"/>
          </p:nvPr>
        </p:nvSpPr>
        <p:spPr>
          <a:xfrm>
            <a:off x="611188" y="1196975"/>
            <a:ext cx="7921625" cy="5286375"/>
          </a:xfrm>
        </p:spPr>
        <p:txBody>
          <a:bodyPr/>
          <a:lstStyle/>
          <a:p>
            <a:pPr marL="0" indent="0">
              <a:buNone/>
            </a:pPr>
            <a:r>
              <a:rPr lang="en-GB" altLang="en-US" sz="2400" dirty="0" smtClean="0">
                <a:latin typeface="Verdana" pitchFamily="34" charset="0"/>
              </a:rPr>
              <a:t>We have shown that its </a:t>
            </a:r>
            <a:r>
              <a:rPr lang="en-GB" altLang="en-US" sz="2400" b="1" dirty="0" smtClean="0">
                <a:latin typeface="Verdana" pitchFamily="34" charset="0"/>
              </a:rPr>
              <a:t>feasible</a:t>
            </a:r>
            <a:r>
              <a:rPr lang="en-GB" altLang="en-US" sz="2400" dirty="0" smtClean="0">
                <a:latin typeface="Verdana" pitchFamily="34" charset="0"/>
              </a:rPr>
              <a:t> to implement different CM schedules across a variety of drug treatment settings</a:t>
            </a:r>
          </a:p>
          <a:p>
            <a:pPr marL="0" indent="0">
              <a:buNone/>
            </a:pPr>
            <a:endParaRPr lang="en-GB" altLang="en-US" sz="2400" dirty="0">
              <a:latin typeface="Verdana" pitchFamily="34" charset="0"/>
            </a:endParaRPr>
          </a:p>
          <a:p>
            <a:pPr marL="0" indent="0">
              <a:buNone/>
            </a:pPr>
            <a:r>
              <a:rPr lang="en-GB" altLang="en-US" sz="2400" dirty="0" smtClean="0">
                <a:latin typeface="Verdana" pitchFamily="34" charset="0"/>
              </a:rPr>
              <a:t>Staff and patients find CM </a:t>
            </a:r>
            <a:r>
              <a:rPr lang="en-GB" altLang="en-US" sz="2400" b="1" dirty="0" smtClean="0">
                <a:latin typeface="Verdana" pitchFamily="34" charset="0"/>
              </a:rPr>
              <a:t>acceptable</a:t>
            </a:r>
            <a:r>
              <a:rPr lang="en-GB" altLang="en-US" sz="2400" dirty="0" smtClean="0">
                <a:latin typeface="Verdana" pitchFamily="34" charset="0"/>
              </a:rPr>
              <a:t> and exposure to CM is associated with a shift to more positive attitudes.</a:t>
            </a:r>
          </a:p>
          <a:p>
            <a:pPr marL="0" indent="0">
              <a:buNone/>
            </a:pPr>
            <a:endParaRPr lang="en-GB" altLang="en-US" sz="2400" dirty="0" smtClean="0">
              <a:latin typeface="Verdana" pitchFamily="34" charset="0"/>
            </a:endParaRPr>
          </a:p>
          <a:p>
            <a:pPr marL="0" indent="0">
              <a:buNone/>
            </a:pPr>
            <a:r>
              <a:rPr lang="en-GB" altLang="en-US" sz="2400" dirty="0">
                <a:latin typeface="Verdana" pitchFamily="34" charset="0"/>
              </a:rPr>
              <a:t>CM was </a:t>
            </a:r>
            <a:r>
              <a:rPr lang="en-GB" altLang="en-US" sz="2400" b="1" dirty="0">
                <a:latin typeface="Verdana" pitchFamily="34" charset="0"/>
              </a:rPr>
              <a:t>acceptable</a:t>
            </a:r>
            <a:r>
              <a:rPr lang="en-GB" altLang="en-US" sz="2400" dirty="0">
                <a:latin typeface="Verdana" pitchFamily="34" charset="0"/>
              </a:rPr>
              <a:t> to </a:t>
            </a:r>
            <a:r>
              <a:rPr lang="en-GB" altLang="en-US" sz="2400" dirty="0" smtClean="0">
                <a:latin typeface="Verdana" pitchFamily="34" charset="0"/>
              </a:rPr>
              <a:t>the management of services but </a:t>
            </a:r>
            <a:r>
              <a:rPr lang="en-GB" altLang="en-US" sz="2400" dirty="0">
                <a:latin typeface="Verdana" pitchFamily="34" charset="0"/>
              </a:rPr>
              <a:t>we supplied the vouchers. (Would the NHS do this</a:t>
            </a:r>
            <a:r>
              <a:rPr lang="en-GB" altLang="en-US" sz="2400" dirty="0" smtClean="0">
                <a:latin typeface="Verdana" pitchFamily="34" charset="0"/>
              </a:rPr>
              <a:t>?)</a:t>
            </a:r>
            <a:endParaRPr lang="en-GB" altLang="en-US" sz="2400" b="1" dirty="0" smtClean="0">
              <a:latin typeface="Verdana" pitchFamily="34" charset="0"/>
            </a:endParaRPr>
          </a:p>
          <a:p>
            <a:pPr marL="0" indent="0" algn="r">
              <a:buFontTx/>
              <a:buNone/>
            </a:pPr>
            <a:endParaRPr lang="en-GB" altLang="en-US" sz="2400" b="1" dirty="0" smtClean="0">
              <a:latin typeface="Verdana" pitchFamily="34" charset="0"/>
            </a:endParaRPr>
          </a:p>
          <a:p>
            <a:pPr marL="0" indent="0">
              <a:buFontTx/>
              <a:buNone/>
            </a:pPr>
            <a:endParaRPr lang="en-GB" altLang="en-US" sz="2200" dirty="0" smtClean="0">
              <a:latin typeface="Verdana" pitchFamily="34" charset="0"/>
            </a:endParaRPr>
          </a:p>
          <a:p>
            <a:pPr marL="0" indent="0">
              <a:buFontTx/>
              <a:buNone/>
            </a:pPr>
            <a:endParaRPr lang="en-GB" altLang="en-US" sz="2200" dirty="0" smtClean="0">
              <a:latin typeface="Verdana" pitchFamily="34" charset="0"/>
            </a:endParaRPr>
          </a:p>
          <a:p>
            <a:pPr marL="0" indent="0">
              <a:buFontTx/>
              <a:buNone/>
            </a:pPr>
            <a:endParaRPr lang="en-GB" altLang="en-US" sz="2200" dirty="0" smtClean="0">
              <a:latin typeface="Verdana" pitchFamily="34" charset="0"/>
              <a:cs typeface="Arial" charset="0"/>
            </a:endParaRPr>
          </a:p>
        </p:txBody>
      </p:sp>
    </p:spTree>
    <p:extLst>
      <p:ext uri="{BB962C8B-B14F-4D97-AF65-F5344CB8AC3E}">
        <p14:creationId xmlns:p14="http://schemas.microsoft.com/office/powerpoint/2010/main" val="19998680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772816"/>
            <a:ext cx="7772400" cy="1080120"/>
          </a:xfrm>
        </p:spPr>
        <p:txBody>
          <a:bodyPr/>
          <a:lstStyle/>
          <a:p>
            <a:r>
              <a:rPr lang="en-GB" b="1" dirty="0" smtClean="0">
                <a:solidFill>
                  <a:schemeClr val="accent6"/>
                </a:solidFill>
                <a:latin typeface="Calibri" panose="020F0502020204030204" pitchFamily="34" charset="0"/>
                <a:cs typeface="Calibri" panose="020F0502020204030204" pitchFamily="34" charset="0"/>
              </a:rPr>
              <a:t>Public  &amp; Media Reaction</a:t>
            </a:r>
            <a:endParaRPr lang="en-GB" dirty="0">
              <a:solidFill>
                <a:schemeClr val="accent6"/>
              </a:solidFill>
            </a:endParaRPr>
          </a:p>
        </p:txBody>
      </p:sp>
    </p:spTree>
    <p:extLst>
      <p:ext uri="{BB962C8B-B14F-4D97-AF65-F5344CB8AC3E}">
        <p14:creationId xmlns:p14="http://schemas.microsoft.com/office/powerpoint/2010/main" val="2146885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76672"/>
            <a:ext cx="8352928" cy="4834880"/>
          </a:xfrm>
        </p:spPr>
        <p:txBody>
          <a:bodyPr/>
          <a:lstStyle/>
          <a:p>
            <a:pPr marL="0" indent="0" algn="ctr">
              <a:buNone/>
            </a:pPr>
            <a:r>
              <a:rPr lang="en-GB" sz="4400" b="1" dirty="0" smtClean="0">
                <a:latin typeface="Old English Text MT" panose="03040902040508030806" pitchFamily="66" charset="0"/>
              </a:rPr>
              <a:t>Daily Mail – </a:t>
            </a:r>
            <a:r>
              <a:rPr lang="en-GB" sz="4400" dirty="0" smtClean="0">
                <a:latin typeface="Calibri" panose="020F0502020204030204" pitchFamily="34" charset="0"/>
                <a:cs typeface="Calibri" panose="020F0502020204030204" pitchFamily="34" charset="0"/>
              </a:rPr>
              <a:t>26</a:t>
            </a:r>
            <a:r>
              <a:rPr lang="en-GB" sz="4400" baseline="30000" dirty="0" smtClean="0">
                <a:latin typeface="Calibri" panose="020F0502020204030204" pitchFamily="34" charset="0"/>
                <a:cs typeface="Calibri" panose="020F0502020204030204" pitchFamily="34" charset="0"/>
              </a:rPr>
              <a:t>th</a:t>
            </a:r>
            <a:r>
              <a:rPr lang="en-GB" sz="4400" dirty="0" smtClean="0">
                <a:latin typeface="Calibri" panose="020F0502020204030204" pitchFamily="34" charset="0"/>
                <a:cs typeface="Calibri" panose="020F0502020204030204" pitchFamily="34" charset="0"/>
              </a:rPr>
              <a:t> Jan 2007</a:t>
            </a:r>
            <a:endParaRPr lang="en-GB" sz="4400" b="1" dirty="0" smtClean="0">
              <a:latin typeface="Old English Text MT" panose="03040902040508030806" pitchFamily="66" charset="0"/>
            </a:endParaRPr>
          </a:p>
          <a:p>
            <a:pPr marL="0" indent="0">
              <a:buNone/>
            </a:pPr>
            <a:r>
              <a:rPr lang="en-GB" b="1" dirty="0" smtClean="0">
                <a:latin typeface="Bookman Old Style" panose="02050604050505020204" pitchFamily="18" charset="0"/>
              </a:rPr>
              <a:t>Drug </a:t>
            </a:r>
            <a:r>
              <a:rPr lang="en-GB" b="1" dirty="0">
                <a:latin typeface="Bookman Old Style" panose="02050604050505020204" pitchFamily="18" charset="0"/>
              </a:rPr>
              <a:t>addicts told 'kick habit </a:t>
            </a:r>
            <a:r>
              <a:rPr lang="en-GB" b="1" dirty="0" smtClean="0">
                <a:latin typeface="Bookman Old Style" panose="02050604050505020204" pitchFamily="18" charset="0"/>
              </a:rPr>
              <a:t>and win </a:t>
            </a:r>
            <a:r>
              <a:rPr lang="en-GB" b="1" dirty="0">
                <a:latin typeface="Bookman Old Style" panose="02050604050505020204" pitchFamily="18" charset="0"/>
              </a:rPr>
              <a:t>an </a:t>
            </a:r>
            <a:r>
              <a:rPr lang="en-GB" b="1" dirty="0" smtClean="0">
                <a:latin typeface="Bookman Old Style" panose="02050604050505020204" pitchFamily="18" charset="0"/>
              </a:rPr>
              <a:t>iPod‘ -</a:t>
            </a:r>
            <a:r>
              <a:rPr lang="en-GB" sz="800" dirty="0" smtClean="0">
                <a:latin typeface="Bookman Old Style" panose="02050604050505020204" pitchFamily="18" charset="0"/>
              </a:rPr>
              <a:t/>
            </a:r>
            <a:br>
              <a:rPr lang="en-GB" sz="800" dirty="0" smtClean="0">
                <a:latin typeface="Bookman Old Style" panose="02050604050505020204" pitchFamily="18" charset="0"/>
              </a:rPr>
            </a:br>
            <a:endParaRPr lang="en-GB" sz="800" dirty="0" smtClean="0">
              <a:latin typeface="Bookman Old Style" panose="02050604050505020204" pitchFamily="18" charset="0"/>
            </a:endParaRPr>
          </a:p>
          <a:p>
            <a:pPr marL="0" indent="0">
              <a:buNone/>
            </a:pPr>
            <a:r>
              <a:rPr lang="en-GB" sz="2000" dirty="0" smtClean="0">
                <a:latin typeface="Bookman Old Style" panose="02050604050505020204" pitchFamily="18" charset="0"/>
              </a:rPr>
              <a:t>Drug addicts who kick their habit are to be rewarded with iPods, televisions and shopping vouchers on the NHS under controversial guidelines …</a:t>
            </a:r>
          </a:p>
          <a:p>
            <a:pPr marL="0" indent="0">
              <a:buNone/>
            </a:pPr>
            <a:r>
              <a:rPr lang="en-GB" sz="2000" dirty="0" smtClean="0">
                <a:latin typeface="Bookman Old Style" panose="02050604050505020204" pitchFamily="18" charset="0"/>
              </a:rPr>
              <a:t>While </a:t>
            </a:r>
            <a:r>
              <a:rPr lang="en-GB" sz="2000" dirty="0">
                <a:latin typeface="Bookman Old Style" panose="02050604050505020204" pitchFamily="18" charset="0"/>
              </a:rPr>
              <a:t>cancer and Alzheimer's patients are denied life-prolonging treatments on the NHS, the National Institute for Health and Clinical Excellence (NICE) revealed a plan to offer junkies prizes for staying clean.</a:t>
            </a:r>
          </a:p>
          <a:p>
            <a:pPr marL="0" indent="0">
              <a:buNone/>
            </a:pPr>
            <a:r>
              <a:rPr lang="en-GB" sz="2000" dirty="0" smtClean="0">
                <a:latin typeface="Bookman Old Style" panose="02050604050505020204" pitchFamily="18" charset="0"/>
              </a:rPr>
              <a:t>NICE</a:t>
            </a:r>
            <a:r>
              <a:rPr lang="en-GB" sz="2000" dirty="0">
                <a:latin typeface="Bookman Old Style" panose="02050604050505020204" pitchFamily="18" charset="0"/>
              </a:rPr>
              <a:t>, which three months ago ruled Alzheimer's drugs costing just £2.50 a day too expensive to provide on the NHS, believes such incentives would be cost </a:t>
            </a:r>
            <a:r>
              <a:rPr lang="en-GB" sz="2000" dirty="0" smtClean="0">
                <a:latin typeface="Bookman Old Style" panose="02050604050505020204" pitchFamily="18" charset="0"/>
              </a:rPr>
              <a:t>effective. All </a:t>
            </a:r>
            <a:r>
              <a:rPr lang="en-GB" sz="2000" dirty="0">
                <a:latin typeface="Bookman Old Style" panose="02050604050505020204" pitchFamily="18" charset="0"/>
              </a:rPr>
              <a:t>would be paid for by the taxpayer, but critics described the move as "lunacy</a:t>
            </a:r>
            <a:r>
              <a:rPr lang="en-GB" sz="2000" dirty="0" smtClean="0">
                <a:latin typeface="Bookman Old Style" panose="02050604050505020204" pitchFamily="18" charset="0"/>
              </a:rPr>
              <a:t>".</a:t>
            </a:r>
            <a:endParaRPr lang="en-GB" sz="2000" dirty="0">
              <a:latin typeface="Bookman Old Style" panose="02050604050505020204" pitchFamily="18" charset="0"/>
            </a:endParaRPr>
          </a:p>
        </p:txBody>
      </p:sp>
    </p:spTree>
    <p:extLst>
      <p:ext uri="{BB962C8B-B14F-4D97-AF65-F5344CB8AC3E}">
        <p14:creationId xmlns:p14="http://schemas.microsoft.com/office/powerpoint/2010/main" val="2284182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60648"/>
            <a:ext cx="8352928" cy="1631216"/>
          </a:xfrm>
          <a:prstGeom prst="rect">
            <a:avLst/>
          </a:prstGeom>
        </p:spPr>
        <p:txBody>
          <a:bodyPr wrap="square">
            <a:spAutoFit/>
          </a:bodyPr>
          <a:lstStyle/>
          <a:p>
            <a:pPr marL="0" indent="0" algn="ctr">
              <a:buNone/>
            </a:pPr>
            <a:r>
              <a:rPr lang="en-GB" sz="3600" dirty="0" smtClean="0">
                <a:latin typeface="Old English Text MT" panose="03040902040508030806" pitchFamily="66" charset="0"/>
              </a:rPr>
              <a:t>Daily Mail – </a:t>
            </a:r>
            <a:r>
              <a:rPr lang="en-GB" sz="3600" b="0" dirty="0" smtClean="0">
                <a:latin typeface="Calibri" panose="020F0502020204030204" pitchFamily="34" charset="0"/>
                <a:cs typeface="Calibri" panose="020F0502020204030204" pitchFamily="34" charset="0"/>
              </a:rPr>
              <a:t>9</a:t>
            </a:r>
            <a:r>
              <a:rPr lang="en-GB" sz="3600" b="0" baseline="30000" dirty="0" smtClean="0">
                <a:latin typeface="Calibri" panose="020F0502020204030204" pitchFamily="34" charset="0"/>
                <a:cs typeface="Calibri" panose="020F0502020204030204" pitchFamily="34" charset="0"/>
              </a:rPr>
              <a:t>th</a:t>
            </a:r>
            <a:r>
              <a:rPr lang="en-GB" sz="3600" b="0" dirty="0" smtClean="0">
                <a:latin typeface="Calibri" panose="020F0502020204030204" pitchFamily="34" charset="0"/>
                <a:cs typeface="Calibri" panose="020F0502020204030204" pitchFamily="34" charset="0"/>
              </a:rPr>
              <a:t> April 2014</a:t>
            </a:r>
            <a:endParaRPr lang="en-GB" sz="3600" b="0" dirty="0">
              <a:latin typeface="Calibri" panose="020F0502020204030204" pitchFamily="34" charset="0"/>
              <a:cs typeface="Calibri" panose="020F0502020204030204" pitchFamily="34" charset="0"/>
            </a:endParaRPr>
          </a:p>
          <a:p>
            <a:r>
              <a:rPr lang="en-GB" sz="3200" dirty="0" smtClean="0">
                <a:latin typeface="Bookman Old Style" panose="02050604050505020204" pitchFamily="18" charset="0"/>
              </a:rPr>
              <a:t>£10 supermarket voucher 'bribe' to help heroin addicts stay clear of drugs</a:t>
            </a:r>
            <a:endParaRPr lang="en-GB" sz="3200" dirty="0">
              <a:latin typeface="Bookman Old Style" panose="02050604050505020204" pitchFamily="18" charset="0"/>
            </a:endParaRPr>
          </a:p>
        </p:txBody>
      </p:sp>
      <p:sp>
        <p:nvSpPr>
          <p:cNvPr id="3" name="Rectangle 2"/>
          <p:cNvSpPr/>
          <p:nvPr/>
        </p:nvSpPr>
        <p:spPr>
          <a:xfrm>
            <a:off x="467544" y="1973034"/>
            <a:ext cx="8352928" cy="4801314"/>
          </a:xfrm>
          <a:prstGeom prst="rect">
            <a:avLst/>
          </a:prstGeom>
        </p:spPr>
        <p:txBody>
          <a:bodyPr wrap="square">
            <a:spAutoFit/>
          </a:bodyPr>
          <a:lstStyle/>
          <a:p>
            <a:r>
              <a:rPr lang="en-GB" sz="1800" b="0" dirty="0" smtClean="0">
                <a:latin typeface="Bookman Old Style" panose="02050604050505020204" pitchFamily="18" charset="0"/>
                <a:cs typeface="Tahoma" pitchFamily="34" charset="0"/>
              </a:rPr>
              <a:t>Heroin addicts are to be given weekly £10 supermarket vouchers in a bid to help them give up their habit.</a:t>
            </a:r>
          </a:p>
          <a:p>
            <a:r>
              <a:rPr lang="en-GB" sz="1800" b="0" dirty="0" smtClean="0">
                <a:latin typeface="Bookman Old Style" panose="02050604050505020204" pitchFamily="18" charset="0"/>
                <a:cs typeface="Tahoma" pitchFamily="34" charset="0"/>
              </a:rPr>
              <a:t>The NHS will reward drug users with the vouchers for remaining clean during a 12-week treatment programme – meaning they could ‘earn’ up to £120 in total.</a:t>
            </a:r>
          </a:p>
          <a:p>
            <a:r>
              <a:rPr lang="en-GB" sz="1800" b="0" dirty="0" smtClean="0">
                <a:latin typeface="Bookman Old Style" panose="02050604050505020204" pitchFamily="18" charset="0"/>
                <a:cs typeface="Tahoma" pitchFamily="34" charset="0"/>
              </a:rPr>
              <a:t>The trial – which is taking place at 33 sites around Britain – follows a study by researchers who found that the number of heroin addicts who completed a course of three hepatitis B jabs soared when they were rewarded with shopping vouchers.</a:t>
            </a:r>
          </a:p>
          <a:p>
            <a:r>
              <a:rPr lang="en-GB" sz="1800" b="0" dirty="0" smtClean="0">
                <a:latin typeface="Bookman Old Style" panose="02050604050505020204" pitchFamily="18" charset="0"/>
                <a:cs typeface="Tahoma" pitchFamily="34" charset="0"/>
              </a:rPr>
              <a:t>The researchers said the financial incentive had been a ‘game-changer’ and could have a huge impact on drug treatment as well as other public health initiatives.... </a:t>
            </a:r>
          </a:p>
          <a:p>
            <a:endParaRPr lang="en-GB" sz="1800" b="0" dirty="0" smtClean="0">
              <a:latin typeface="Bookman Old Style" panose="02050604050505020204" pitchFamily="18" charset="0"/>
              <a:cs typeface="Tahoma" pitchFamily="34" charset="0"/>
            </a:endParaRPr>
          </a:p>
          <a:p>
            <a:r>
              <a:rPr lang="en-GB" sz="1800" b="0" dirty="0" smtClean="0">
                <a:latin typeface="Bookman Old Style" panose="02050604050505020204" pitchFamily="18" charset="0"/>
                <a:cs typeface="Tahoma" pitchFamily="34" charset="0"/>
              </a:rPr>
              <a:t>However Joyce Robins, co-director of the campaign group Patient Concern, questioned whether addicts should be paid for changing their ways. ‘</a:t>
            </a:r>
            <a:r>
              <a:rPr lang="en-GB" sz="1800" b="0" i="1" dirty="0" smtClean="0">
                <a:latin typeface="Bookman Old Style" panose="02050604050505020204" pitchFamily="18" charset="0"/>
                <a:cs typeface="Tahoma" pitchFamily="34" charset="0"/>
              </a:rPr>
              <a:t>In a time of austerity this is not the best way of spending taxpayers’ money</a:t>
            </a:r>
            <a:r>
              <a:rPr lang="en-GB" sz="1800" b="0" dirty="0" smtClean="0">
                <a:latin typeface="Bookman Old Style" panose="02050604050505020204" pitchFamily="18" charset="0"/>
                <a:cs typeface="Tahoma" pitchFamily="34" charset="0"/>
              </a:rPr>
              <a:t>,’ she said.</a:t>
            </a:r>
          </a:p>
        </p:txBody>
      </p:sp>
    </p:spTree>
    <p:extLst>
      <p:ext uri="{BB962C8B-B14F-4D97-AF65-F5344CB8AC3E}">
        <p14:creationId xmlns:p14="http://schemas.microsoft.com/office/powerpoint/2010/main" val="8984945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8313" y="260350"/>
            <a:ext cx="8207375" cy="720725"/>
          </a:xfrm>
        </p:spPr>
        <p:txBody>
          <a:bodyPr/>
          <a:lstStyle/>
          <a:p>
            <a:pPr eaLnBrk="1" hangingPunct="1"/>
            <a:r>
              <a:rPr lang="en-GB" sz="4000" b="1" dirty="0" smtClean="0">
                <a:solidFill>
                  <a:srgbClr val="000099"/>
                </a:solidFill>
                <a:latin typeface="Verdana" pitchFamily="34" charset="0"/>
              </a:rPr>
              <a:t>The Research Team</a:t>
            </a:r>
            <a:r>
              <a:rPr lang="en-GB" sz="4000" dirty="0" smtClean="0"/>
              <a:t> </a:t>
            </a:r>
          </a:p>
        </p:txBody>
      </p:sp>
      <p:sp>
        <p:nvSpPr>
          <p:cNvPr id="4099" name="Rectangle 3"/>
          <p:cNvSpPr>
            <a:spLocks noGrp="1" noChangeArrowheads="1"/>
          </p:cNvSpPr>
          <p:nvPr>
            <p:ph type="body" idx="1"/>
          </p:nvPr>
        </p:nvSpPr>
        <p:spPr>
          <a:xfrm>
            <a:off x="395288" y="981075"/>
            <a:ext cx="8497887" cy="5616575"/>
          </a:xfrm>
        </p:spPr>
        <p:txBody>
          <a:bodyPr/>
          <a:lstStyle/>
          <a:p>
            <a:pPr eaLnBrk="1" hangingPunct="1">
              <a:spcBef>
                <a:spcPts val="0"/>
              </a:spcBef>
              <a:buNone/>
            </a:pPr>
            <a:r>
              <a:rPr lang="en-GB" sz="1800" dirty="0" smtClean="0">
                <a:latin typeface="Calibri" panose="020F0502020204030204" pitchFamily="34" charset="0"/>
                <a:cs typeface="Calibri" panose="020F0502020204030204" pitchFamily="34" charset="0"/>
              </a:rPr>
              <a:t>Prof John </a:t>
            </a:r>
            <a:r>
              <a:rPr lang="en-GB" sz="1800" dirty="0" err="1" smtClean="0">
                <a:latin typeface="Calibri" panose="020F0502020204030204" pitchFamily="34" charset="0"/>
                <a:cs typeface="Calibri" panose="020F0502020204030204" pitchFamily="34" charset="0"/>
              </a:rPr>
              <a:t>Strang</a:t>
            </a:r>
            <a:r>
              <a:rPr lang="en-GB" sz="1800" dirty="0" smtClean="0">
                <a:latin typeface="Calibri" panose="020F0502020204030204" pitchFamily="34" charset="0"/>
                <a:cs typeface="Calibri" panose="020F0502020204030204" pitchFamily="34" charset="0"/>
              </a:rPr>
              <a:t>  (PI), </a:t>
            </a: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Nicola </a:t>
            </a:r>
            <a:r>
              <a:rPr lang="en-US" sz="1800" dirty="0" smtClean="0">
                <a:latin typeface="Calibri" panose="020F0502020204030204" pitchFamily="34" charset="0"/>
                <a:cs typeface="Calibri" panose="020F0502020204030204" pitchFamily="34" charset="0"/>
              </a:rPr>
              <a:t>Metrebian, </a:t>
            </a:r>
            <a:r>
              <a:rPr lang="en-US" sz="1800" dirty="0">
                <a:latin typeface="Calibri" panose="020F0502020204030204" pitchFamily="34" charset="0"/>
                <a:cs typeface="Calibri" panose="020F0502020204030204" pitchFamily="34" charset="0"/>
              </a:rPr>
              <a:t>Roopal  </a:t>
            </a:r>
            <a:r>
              <a:rPr lang="en-GB" sz="1800" dirty="0">
                <a:latin typeface="Calibri" panose="020F0502020204030204" pitchFamily="34" charset="0"/>
                <a:cs typeface="Calibri" panose="020F0502020204030204" pitchFamily="34" charset="0"/>
              </a:rPr>
              <a:t>Desai, </a:t>
            </a:r>
            <a:r>
              <a:rPr lang="en-US" sz="1800" dirty="0" smtClean="0">
                <a:latin typeface="Calibri" panose="020F0502020204030204" pitchFamily="34" charset="0"/>
                <a:cs typeface="Calibri" panose="020F0502020204030204" pitchFamily="34" charset="0"/>
              </a:rPr>
              <a:t>Vikki Charles, </a:t>
            </a:r>
            <a:r>
              <a:rPr lang="en-GB" sz="1800" dirty="0" smtClean="0">
                <a:latin typeface="Calibri" panose="020F0502020204030204" pitchFamily="34" charset="0"/>
                <a:cs typeface="Calibri" panose="020F0502020204030204" pitchFamily="34" charset="0"/>
              </a:rPr>
              <a:t>Jo </a:t>
            </a:r>
            <a:r>
              <a:rPr lang="en-GB" sz="1800" dirty="0" err="1" smtClean="0">
                <a:latin typeface="Calibri" panose="020F0502020204030204" pitchFamily="34" charset="0"/>
                <a:cs typeface="Calibri" panose="020F0502020204030204" pitchFamily="34" charset="0"/>
              </a:rPr>
              <a:t>Milward</a:t>
            </a:r>
            <a:r>
              <a:rPr lang="en-GB" sz="1800" dirty="0" smtClean="0">
                <a:latin typeface="Calibri" panose="020F0502020204030204" pitchFamily="34" charset="0"/>
                <a:cs typeface="Calibri" panose="020F0502020204030204" pitchFamily="34" charset="0"/>
              </a:rPr>
              <a:t>,     Riti Patel, Lindsey Hines </a:t>
            </a:r>
            <a:r>
              <a:rPr lang="en-GB" sz="1800" i="1" dirty="0" smtClean="0">
                <a:solidFill>
                  <a:schemeClr val="accent6"/>
                </a:solidFill>
                <a:latin typeface="Calibri" panose="020F0502020204030204" pitchFamily="34" charset="0"/>
                <a:cs typeface="Calibri" panose="020F0502020204030204" pitchFamily="34" charset="0"/>
              </a:rPr>
              <a:t>(Addictions, </a:t>
            </a:r>
            <a:r>
              <a:rPr lang="en-GB" sz="1800" i="1" dirty="0" err="1" smtClean="0">
                <a:solidFill>
                  <a:schemeClr val="accent6"/>
                </a:solidFill>
                <a:latin typeface="Calibri" panose="020F0502020204030204" pitchFamily="34" charset="0"/>
                <a:cs typeface="Calibri" panose="020F0502020204030204" pitchFamily="34" charset="0"/>
              </a:rPr>
              <a:t>IoPPN</a:t>
            </a:r>
            <a:r>
              <a:rPr lang="en-GB" sz="1800" i="1" dirty="0" smtClean="0">
                <a:solidFill>
                  <a:schemeClr val="accent6"/>
                </a:solidFill>
                <a:latin typeface="Calibri" panose="020F0502020204030204" pitchFamily="34" charset="0"/>
                <a:cs typeface="Calibri" panose="020F0502020204030204" pitchFamily="34" charset="0"/>
              </a:rPr>
              <a:t>, Kings College London)</a:t>
            </a:r>
            <a:endParaRPr lang="en-GB" sz="1800" i="1" dirty="0">
              <a:solidFill>
                <a:schemeClr val="accent6"/>
              </a:solidFill>
              <a:latin typeface="Calibri" panose="020F0502020204030204" pitchFamily="34" charset="0"/>
              <a:cs typeface="Calibri" panose="020F0502020204030204" pitchFamily="34" charset="0"/>
            </a:endParaRPr>
          </a:p>
          <a:p>
            <a:pPr eaLnBrk="1" hangingPunct="1">
              <a:spcBef>
                <a:spcPts val="0"/>
              </a:spcBef>
              <a:buFontTx/>
              <a:buNone/>
            </a:pP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Tim Weaver, </a:t>
            </a:r>
            <a:r>
              <a:rPr lang="en-US" sz="1800" dirty="0" err="1">
                <a:latin typeface="Calibri" panose="020F0502020204030204" pitchFamily="34" charset="0"/>
                <a:cs typeface="Calibri" panose="020F0502020204030204" pitchFamily="34" charset="0"/>
              </a:rPr>
              <a:t>Dilkushi</a:t>
            </a:r>
            <a:r>
              <a:rPr lang="en-US" sz="1800" dirty="0">
                <a:latin typeface="Calibri" panose="020F0502020204030204" pitchFamily="34" charset="0"/>
                <a:cs typeface="Calibri" panose="020F0502020204030204" pitchFamily="34" charset="0"/>
              </a:rPr>
              <a:t> </a:t>
            </a:r>
            <a:r>
              <a:rPr lang="en-US" sz="1800" dirty="0" err="1" smtClean="0">
                <a:latin typeface="Calibri" panose="020F0502020204030204" pitchFamily="34" charset="0"/>
                <a:cs typeface="Calibri" panose="020F0502020204030204" pitchFamily="34" charset="0"/>
              </a:rPr>
              <a:t>Poovendran</a:t>
            </a:r>
            <a:r>
              <a:rPr lang="en-US" sz="1800" dirty="0" smtClean="0">
                <a:latin typeface="Calibri" panose="020F0502020204030204" pitchFamily="34" charset="0"/>
                <a:cs typeface="Calibri" panose="020F0502020204030204" pitchFamily="34" charset="0"/>
              </a:rPr>
              <a:t>, </a:t>
            </a:r>
            <a:r>
              <a:rPr lang="en-GB" sz="1800" dirty="0" err="1">
                <a:latin typeface="Calibri" panose="020F0502020204030204" pitchFamily="34" charset="0"/>
                <a:cs typeface="Calibri" panose="020F0502020204030204" pitchFamily="34" charset="0"/>
              </a:rPr>
              <a:t>Hortencia</a:t>
            </a:r>
            <a:r>
              <a:rPr lang="en-GB" sz="1800" dirty="0">
                <a:latin typeface="Calibri" panose="020F0502020204030204" pitchFamily="34" charset="0"/>
                <a:cs typeface="Calibri" panose="020F0502020204030204" pitchFamily="34" charset="0"/>
              </a:rPr>
              <a:t> </a:t>
            </a:r>
            <a:r>
              <a:rPr lang="en-GB" sz="1800" dirty="0" err="1" smtClean="0">
                <a:latin typeface="Calibri" panose="020F0502020204030204" pitchFamily="34" charset="0"/>
                <a:cs typeface="Calibri" panose="020F0502020204030204" pitchFamily="34" charset="0"/>
              </a:rPr>
              <a:t>McKechnie</a:t>
            </a:r>
            <a:r>
              <a:rPr lang="en-GB" sz="1800" dirty="0" smtClean="0">
                <a:latin typeface="Calibri" panose="020F0502020204030204" pitchFamily="34" charset="0"/>
                <a:cs typeface="Calibri" panose="020F0502020204030204" pitchFamily="34" charset="0"/>
              </a:rPr>
              <a:t> </a:t>
            </a:r>
          </a:p>
          <a:p>
            <a:pPr eaLnBrk="1" hangingPunct="1">
              <a:spcBef>
                <a:spcPts val="0"/>
              </a:spcBef>
              <a:buFontTx/>
              <a:buNone/>
            </a:pPr>
            <a:r>
              <a:rPr lang="en-GB" sz="1800" dirty="0">
                <a:latin typeface="Calibri" panose="020F0502020204030204" pitchFamily="34" charset="0"/>
                <a:cs typeface="Calibri" panose="020F0502020204030204" pitchFamily="34" charset="0"/>
              </a:rPr>
              <a:t>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Imperial College London</a:t>
            </a:r>
            <a:r>
              <a:rPr lang="en-US" sz="1800" dirty="0" smtClean="0">
                <a:solidFill>
                  <a:schemeClr val="accent6"/>
                </a:solidFill>
                <a:latin typeface="Calibri" panose="020F0502020204030204" pitchFamily="34" charset="0"/>
                <a:cs typeface="Calibri" panose="020F0502020204030204" pitchFamily="34" charset="0"/>
              </a:rPr>
              <a:t>)</a:t>
            </a:r>
            <a:endParaRPr lang="en-US" sz="1800" dirty="0">
              <a:solidFill>
                <a:schemeClr val="accent6"/>
              </a:solidFill>
              <a:latin typeface="Calibri" panose="020F0502020204030204" pitchFamily="34" charset="0"/>
              <a:cs typeface="Calibri" panose="020F0502020204030204" pitchFamily="34" charset="0"/>
            </a:endParaRPr>
          </a:p>
          <a:p>
            <a:pPr eaLnBrk="1" hangingPunct="1">
              <a:spcBef>
                <a:spcPts val="0"/>
              </a:spcBef>
              <a:buFontTx/>
              <a:buNone/>
            </a:pPr>
            <a:r>
              <a:rPr lang="en-US" sz="1800" dirty="0">
                <a:latin typeface="Calibri" panose="020F0502020204030204" pitchFamily="34" charset="0"/>
                <a:cs typeface="Calibri" panose="020F0502020204030204" pitchFamily="34" charset="0"/>
              </a:rPr>
              <a:t>Prof Stephen Pilling, Nicholas </a:t>
            </a:r>
            <a:r>
              <a:rPr lang="en-US" sz="1800" dirty="0" smtClean="0">
                <a:latin typeface="Calibri" panose="020F0502020204030204" pitchFamily="34" charset="0"/>
                <a:cs typeface="Calibri" panose="020F0502020204030204" pitchFamily="34" charset="0"/>
              </a:rPr>
              <a:t>Little, </a:t>
            </a:r>
            <a:r>
              <a:rPr lang="en-GB" sz="1800" dirty="0">
                <a:latin typeface="Calibri" panose="020F0502020204030204" pitchFamily="34" charset="0"/>
                <a:cs typeface="Calibri" panose="020F0502020204030204" pitchFamily="34" charset="0"/>
              </a:rPr>
              <a:t>Bishop </a:t>
            </a:r>
            <a:r>
              <a:rPr lang="en-GB" sz="1800" dirty="0" smtClean="0">
                <a:latin typeface="Calibri" panose="020F0502020204030204" pitchFamily="34" charset="0"/>
                <a:cs typeface="Calibri" panose="020F0502020204030204" pitchFamily="34" charset="0"/>
              </a:rPr>
              <a:t>Ellie, </a:t>
            </a:r>
            <a:r>
              <a:rPr lang="en-GB" sz="1800" dirty="0">
                <a:latin typeface="Calibri" panose="020F0502020204030204" pitchFamily="34" charset="0"/>
                <a:cs typeface="Calibri" panose="020F0502020204030204" pitchFamily="34" charset="0"/>
              </a:rPr>
              <a:t>Claire </a:t>
            </a:r>
            <a:r>
              <a:rPr lang="en-GB" sz="1800" dirty="0" smtClean="0">
                <a:latin typeface="Calibri" panose="020F0502020204030204" pitchFamily="34" charset="0"/>
                <a:cs typeface="Calibri" panose="020F0502020204030204" pitchFamily="34" charset="0"/>
              </a:rPr>
              <a:t>Goodfellow </a:t>
            </a:r>
          </a:p>
          <a:p>
            <a:pPr eaLnBrk="1" hangingPunct="1">
              <a:spcBef>
                <a:spcPts val="0"/>
              </a:spcBef>
              <a:buFontTx/>
              <a:buNone/>
            </a:pPr>
            <a:r>
              <a:rPr lang="en-GB" sz="1800" dirty="0">
                <a:latin typeface="Calibri" panose="020F0502020204030204" pitchFamily="34" charset="0"/>
                <a:cs typeface="Calibri" panose="020F0502020204030204" pitchFamily="34" charset="0"/>
              </a:rPr>
              <a:t>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smtClean="0">
                <a:solidFill>
                  <a:schemeClr val="accent6"/>
                </a:solidFill>
                <a:latin typeface="Calibri" panose="020F0502020204030204" pitchFamily="34" charset="0"/>
                <a:cs typeface="Calibri" panose="020F0502020204030204" pitchFamily="34" charset="0"/>
              </a:rPr>
              <a:t>University </a:t>
            </a:r>
            <a:r>
              <a:rPr lang="en-US" sz="1800" i="1" dirty="0">
                <a:solidFill>
                  <a:schemeClr val="accent6"/>
                </a:solidFill>
                <a:latin typeface="Calibri" panose="020F0502020204030204" pitchFamily="34" charset="0"/>
                <a:cs typeface="Calibri" panose="020F0502020204030204" pitchFamily="34" charset="0"/>
              </a:rPr>
              <a:t>College London</a:t>
            </a:r>
            <a:r>
              <a:rPr lang="en-US" sz="1800" dirty="0" smtClean="0">
                <a:solidFill>
                  <a:schemeClr val="accent6"/>
                </a:solidFill>
                <a:latin typeface="Calibri" panose="020F0502020204030204" pitchFamily="34" charset="0"/>
                <a:cs typeface="Calibri" panose="020F0502020204030204" pitchFamily="34" charset="0"/>
              </a:rPr>
              <a:t>)</a:t>
            </a:r>
            <a:endParaRPr lang="en-US" sz="1800" i="1" dirty="0" smtClean="0">
              <a:solidFill>
                <a:schemeClr val="accent6"/>
              </a:solidFill>
              <a:latin typeface="Calibri" panose="020F0502020204030204" pitchFamily="34" charset="0"/>
              <a:cs typeface="Calibri" panose="020F0502020204030204" pitchFamily="34" charset="0"/>
            </a:endParaRPr>
          </a:p>
          <a:p>
            <a:pPr algn="just" eaLnBrk="1" hangingPunct="1">
              <a:spcBef>
                <a:spcPts val="0"/>
              </a:spcBef>
              <a:buNone/>
            </a:pPr>
            <a:r>
              <a:rPr lang="en-US" sz="1800" dirty="0">
                <a:latin typeface="Calibri" panose="020F0502020204030204" pitchFamily="34" charset="0"/>
                <a:cs typeface="Calibri" panose="020F0502020204030204" pitchFamily="34" charset="0"/>
              </a:rPr>
              <a:t>Jennifer </a:t>
            </a:r>
            <a:r>
              <a:rPr lang="en-US" sz="1800" dirty="0" err="1">
                <a:latin typeface="Calibri" panose="020F0502020204030204" pitchFamily="34" charset="0"/>
                <a:cs typeface="Calibri" panose="020F0502020204030204" pitchFamily="34" charset="0"/>
              </a:rPr>
              <a:t>Hellier</a:t>
            </a: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Caroline Murphy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smtClean="0">
                <a:solidFill>
                  <a:schemeClr val="accent6"/>
                </a:solidFill>
                <a:latin typeface="Calibri" panose="020F0502020204030204" pitchFamily="34" charset="0"/>
                <a:cs typeface="Calibri" panose="020F0502020204030204" pitchFamily="34" charset="0"/>
              </a:rPr>
              <a:t>Biostatistics, </a:t>
            </a:r>
            <a:r>
              <a:rPr lang="en-US" sz="1800" i="1" dirty="0" err="1">
                <a:solidFill>
                  <a:schemeClr val="accent6"/>
                </a:solidFill>
                <a:latin typeface="Calibri" panose="020F0502020204030204" pitchFamily="34" charset="0"/>
                <a:cs typeface="Calibri" panose="020F0502020204030204" pitchFamily="34" charset="0"/>
              </a:rPr>
              <a:t>IoPNN</a:t>
            </a:r>
            <a:r>
              <a:rPr lang="en-US" sz="1800" i="1" dirty="0">
                <a:solidFill>
                  <a:schemeClr val="accent6"/>
                </a:solidFill>
                <a:latin typeface="Calibri" panose="020F0502020204030204" pitchFamily="34" charset="0"/>
                <a:cs typeface="Calibri" panose="020F0502020204030204" pitchFamily="34" charset="0"/>
              </a:rPr>
              <a:t>, </a:t>
            </a:r>
            <a:r>
              <a:rPr lang="en-US" sz="1800" i="1" dirty="0" smtClean="0">
                <a:solidFill>
                  <a:schemeClr val="accent6"/>
                </a:solidFill>
                <a:latin typeface="Calibri" panose="020F0502020204030204" pitchFamily="34" charset="0"/>
                <a:cs typeface="Calibri" panose="020F0502020204030204" pitchFamily="34" charset="0"/>
              </a:rPr>
              <a:t>Kings </a:t>
            </a:r>
            <a:r>
              <a:rPr lang="en-US" sz="1800" i="1" dirty="0">
                <a:solidFill>
                  <a:schemeClr val="accent6"/>
                </a:solidFill>
                <a:latin typeface="Calibri" panose="020F0502020204030204" pitchFamily="34" charset="0"/>
                <a:cs typeface="Calibri" panose="020F0502020204030204" pitchFamily="34" charset="0"/>
              </a:rPr>
              <a:t>College London</a:t>
            </a:r>
            <a:r>
              <a:rPr lang="en-US" sz="1800" dirty="0">
                <a:solidFill>
                  <a:schemeClr val="accent6"/>
                </a:solidFill>
                <a:latin typeface="Calibri" panose="020F0502020204030204" pitchFamily="34" charset="0"/>
                <a:cs typeface="Calibri" panose="020F0502020204030204" pitchFamily="34" charset="0"/>
              </a:rPr>
              <a:t>)</a:t>
            </a:r>
            <a:endParaRPr lang="en-US" sz="1800" i="1" dirty="0">
              <a:solidFill>
                <a:schemeClr val="accent6"/>
              </a:solidFill>
              <a:latin typeface="Calibri" panose="020F0502020204030204" pitchFamily="34" charset="0"/>
              <a:cs typeface="Calibri" panose="020F0502020204030204" pitchFamily="34" charset="0"/>
            </a:endParaRPr>
          </a:p>
          <a:p>
            <a:pPr algn="just" eaLnBrk="1" hangingPunct="1">
              <a:spcBef>
                <a:spcPts val="0"/>
              </a:spcBef>
              <a:buNone/>
            </a:pPr>
            <a:r>
              <a:rPr lang="en-US" sz="1800" dirty="0">
                <a:latin typeface="Calibri" panose="020F0502020204030204" pitchFamily="34" charset="0"/>
                <a:cs typeface="Calibri" panose="020F0502020204030204" pitchFamily="34" charset="0"/>
              </a:rPr>
              <a:t>Prof Sarah </a:t>
            </a:r>
            <a:r>
              <a:rPr lang="en-US" sz="1800" dirty="0" smtClean="0">
                <a:latin typeface="Calibri" panose="020F0502020204030204" pitchFamily="34" charset="0"/>
                <a:cs typeface="Calibri" panose="020F0502020204030204" pitchFamily="34" charset="0"/>
              </a:rPr>
              <a:t>Byford, Dr James Shearer </a:t>
            </a:r>
            <a:r>
              <a:rPr lang="en-US" sz="1800" dirty="0" smtClean="0">
                <a:solidFill>
                  <a:schemeClr val="accent6"/>
                </a:solidFill>
                <a:latin typeface="Calibri" panose="020F0502020204030204" pitchFamily="34" charset="0"/>
                <a:cs typeface="Calibri" panose="020F0502020204030204" pitchFamily="34" charset="0"/>
              </a:rPr>
              <a:t>(</a:t>
            </a:r>
            <a:r>
              <a:rPr lang="en-GB" sz="1800" i="1" cap="all" dirty="0">
                <a:solidFill>
                  <a:schemeClr val="accent6"/>
                </a:solidFill>
                <a:latin typeface="Calibri" panose="020F0502020204030204" pitchFamily="34" charset="0"/>
                <a:cs typeface="Calibri" panose="020F0502020204030204" pitchFamily="34" charset="0"/>
              </a:rPr>
              <a:t>CEMPH, </a:t>
            </a:r>
            <a:r>
              <a:rPr lang="en-US" sz="1800" i="1" dirty="0" err="1">
                <a:solidFill>
                  <a:schemeClr val="accent6"/>
                </a:solidFill>
                <a:latin typeface="Calibri" panose="020F0502020204030204" pitchFamily="34" charset="0"/>
                <a:cs typeface="Calibri" panose="020F0502020204030204" pitchFamily="34" charset="0"/>
              </a:rPr>
              <a:t>IoPNN</a:t>
            </a:r>
            <a:r>
              <a:rPr lang="en-US" sz="1800" i="1" dirty="0">
                <a:solidFill>
                  <a:schemeClr val="accent6"/>
                </a:solidFill>
                <a:latin typeface="Calibri" panose="020F0502020204030204" pitchFamily="34" charset="0"/>
                <a:cs typeface="Calibri" panose="020F0502020204030204" pitchFamily="34" charset="0"/>
              </a:rPr>
              <a:t>, Kings College London</a:t>
            </a:r>
            <a:r>
              <a:rPr lang="en-US" sz="1800" dirty="0">
                <a:solidFill>
                  <a:schemeClr val="accent6"/>
                </a:solidFill>
                <a:latin typeface="Calibri" panose="020F0502020204030204" pitchFamily="34" charset="0"/>
                <a:cs typeface="Calibri" panose="020F0502020204030204" pitchFamily="34" charset="0"/>
              </a:rPr>
              <a:t>)</a:t>
            </a:r>
            <a:endParaRPr lang="en-US" sz="1800" i="1" dirty="0">
              <a:solidFill>
                <a:schemeClr val="accent6"/>
              </a:solidFill>
              <a:latin typeface="Calibri" panose="020F0502020204030204" pitchFamily="34" charset="0"/>
              <a:cs typeface="Calibri" panose="020F0502020204030204" pitchFamily="34" charset="0"/>
            </a:endParaRPr>
          </a:p>
          <a:p>
            <a:pPr algn="just" eaLnBrk="1" hangingPunct="1">
              <a:spcBef>
                <a:spcPts val="0"/>
              </a:spcBef>
              <a:buNone/>
            </a:pP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Luke </a:t>
            </a:r>
            <a:r>
              <a:rPr lang="en-US" sz="1800" dirty="0" err="1">
                <a:latin typeface="Calibri" panose="020F0502020204030204" pitchFamily="34" charset="0"/>
                <a:cs typeface="Calibri" panose="020F0502020204030204" pitchFamily="34" charset="0"/>
              </a:rPr>
              <a:t>Mitcheson</a:t>
            </a: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Dr Emily Finch, Mark </a:t>
            </a:r>
            <a:r>
              <a:rPr lang="en-US" sz="1800" dirty="0">
                <a:latin typeface="Calibri" panose="020F0502020204030204" pitchFamily="34" charset="0"/>
                <a:cs typeface="Calibri" panose="020F0502020204030204" pitchFamily="34" charset="0"/>
              </a:rPr>
              <a:t>Allen </a:t>
            </a:r>
            <a:endParaRPr lang="en-US" sz="1800" dirty="0" smtClean="0">
              <a:latin typeface="Calibri" panose="020F0502020204030204" pitchFamily="34" charset="0"/>
              <a:cs typeface="Calibri" panose="020F0502020204030204" pitchFamily="34" charset="0"/>
            </a:endParaRPr>
          </a:p>
          <a:p>
            <a:pPr algn="just" eaLnBrk="1" hangingPunct="1">
              <a:spcBef>
                <a:spcPts val="0"/>
              </a:spcBef>
              <a:buNone/>
            </a:pPr>
            <a:r>
              <a:rPr lang="en-US" sz="1800" dirty="0">
                <a:solidFill>
                  <a:schemeClr val="accent6"/>
                </a:solidFill>
                <a:latin typeface="Calibri" panose="020F0502020204030204" pitchFamily="34" charset="0"/>
                <a:cs typeface="Calibri" panose="020F0502020204030204" pitchFamily="34" charset="0"/>
              </a:rPr>
              <a:t>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South London &amp; </a:t>
            </a:r>
            <a:r>
              <a:rPr lang="en-US" sz="1800" i="1" dirty="0" err="1">
                <a:solidFill>
                  <a:schemeClr val="accent6"/>
                </a:solidFill>
                <a:latin typeface="Calibri" panose="020F0502020204030204" pitchFamily="34" charset="0"/>
                <a:cs typeface="Calibri" panose="020F0502020204030204" pitchFamily="34" charset="0"/>
              </a:rPr>
              <a:t>Maudsley</a:t>
            </a:r>
            <a:r>
              <a:rPr lang="en-US" sz="1800" i="1" dirty="0">
                <a:solidFill>
                  <a:schemeClr val="accent6"/>
                </a:solidFill>
                <a:latin typeface="Calibri" panose="020F0502020204030204" pitchFamily="34" charset="0"/>
                <a:cs typeface="Calibri" panose="020F0502020204030204" pitchFamily="34" charset="0"/>
              </a:rPr>
              <a:t> NHS Foundation Trust</a:t>
            </a:r>
            <a:r>
              <a:rPr lang="en-US" sz="1800" dirty="0" smtClean="0">
                <a:solidFill>
                  <a:schemeClr val="accent6"/>
                </a:solidFill>
                <a:latin typeface="Calibri" panose="020F0502020204030204" pitchFamily="34" charset="0"/>
                <a:cs typeface="Calibri" panose="020F0502020204030204" pitchFamily="34" charset="0"/>
              </a:rPr>
              <a:t>)</a:t>
            </a:r>
          </a:p>
          <a:p>
            <a:pPr eaLnBrk="1" hangingPunct="1">
              <a:spcBef>
                <a:spcPts val="0"/>
              </a:spcBef>
              <a:buNone/>
            </a:pPr>
            <a:r>
              <a:rPr lang="en-US" sz="1800" dirty="0">
                <a:latin typeface="Calibri" panose="020F0502020204030204" pitchFamily="34" charset="0"/>
                <a:cs typeface="Calibri" panose="020F0502020204030204" pitchFamily="34" charset="0"/>
              </a:rPr>
              <a:t>Dr Ed Day, </a:t>
            </a:r>
            <a:r>
              <a:rPr lang="en-GB" sz="1800" dirty="0">
                <a:latin typeface="Calibri" panose="020F0502020204030204" pitchFamily="34" charset="0"/>
                <a:cs typeface="Calibri" panose="020F0502020204030204" pitchFamily="34" charset="0"/>
              </a:rPr>
              <a:t>Shabana Akhtar, Carmel Bennett, Ruth Pauli</a:t>
            </a:r>
          </a:p>
          <a:p>
            <a:pPr eaLnBrk="1" hangingPunct="1">
              <a:spcBef>
                <a:spcPts val="0"/>
              </a:spcBef>
              <a:buNone/>
            </a:pPr>
            <a:r>
              <a:rPr lang="en-GB" sz="1800" dirty="0">
                <a:latin typeface="Calibri" panose="020F0502020204030204" pitchFamily="34" charset="0"/>
                <a:cs typeface="Calibri" panose="020F0502020204030204" pitchFamily="34" charset="0"/>
              </a:rPr>
              <a:t>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Birmingham &amp; </a:t>
            </a:r>
            <a:r>
              <a:rPr lang="en-US" sz="1800" i="1" dirty="0" err="1">
                <a:solidFill>
                  <a:schemeClr val="accent6"/>
                </a:solidFill>
                <a:latin typeface="Calibri" panose="020F0502020204030204" pitchFamily="34" charset="0"/>
                <a:cs typeface="Calibri" panose="020F0502020204030204" pitchFamily="34" charset="0"/>
              </a:rPr>
              <a:t>Solihull</a:t>
            </a:r>
            <a:r>
              <a:rPr lang="en-US" sz="1800" i="1" dirty="0">
                <a:solidFill>
                  <a:schemeClr val="accent6"/>
                </a:solidFill>
                <a:latin typeface="Calibri" panose="020F0502020204030204" pitchFamily="34" charset="0"/>
                <a:cs typeface="Calibri" panose="020F0502020204030204" pitchFamily="34" charset="0"/>
              </a:rPr>
              <a:t> Mental Health NHS Trust</a:t>
            </a:r>
            <a:r>
              <a:rPr lang="en-US" sz="1800" dirty="0">
                <a:solidFill>
                  <a:schemeClr val="accent6"/>
                </a:solidFill>
                <a:latin typeface="Calibri" panose="020F0502020204030204" pitchFamily="34" charset="0"/>
                <a:cs typeface="Calibri" panose="020F0502020204030204" pitchFamily="34" charset="0"/>
              </a:rPr>
              <a:t>)</a:t>
            </a:r>
          </a:p>
          <a:p>
            <a:pPr algn="just" eaLnBrk="1" hangingPunct="1">
              <a:spcBef>
                <a:spcPts val="0"/>
              </a:spcBef>
              <a:buNone/>
            </a:pPr>
            <a:r>
              <a:rPr lang="en-US" sz="1800" dirty="0">
                <a:latin typeface="Calibri" panose="020F0502020204030204" pitchFamily="34" charset="0"/>
                <a:cs typeface="Calibri" panose="020F0502020204030204" pitchFamily="34" charset="0"/>
              </a:rPr>
              <a:t>Dr Anthony Glasper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Sussex Partnership Trust</a:t>
            </a:r>
            <a:r>
              <a:rPr lang="en-US" sz="1800" dirty="0">
                <a:solidFill>
                  <a:schemeClr val="accent6"/>
                </a:solidFill>
                <a:latin typeface="Calibri" panose="020F0502020204030204" pitchFamily="34" charset="0"/>
                <a:cs typeface="Calibri" panose="020F0502020204030204" pitchFamily="34" charset="0"/>
              </a:rPr>
              <a:t>)</a:t>
            </a:r>
          </a:p>
          <a:p>
            <a:pPr algn="just" eaLnBrk="1" hangingPunct="1">
              <a:spcBef>
                <a:spcPts val="0"/>
              </a:spcBef>
              <a:buNone/>
            </a:pP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Owen </a:t>
            </a:r>
            <a:r>
              <a:rPr lang="en-US" sz="1800" dirty="0" smtClean="0">
                <a:latin typeface="Calibri" panose="020F0502020204030204" pitchFamily="34" charset="0"/>
                <a:cs typeface="Calibri" panose="020F0502020204030204" pitchFamily="34" charset="0"/>
              </a:rPr>
              <a:t>Bowden-Jones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Central &amp; North West London NHS Foundation Trust</a:t>
            </a:r>
            <a:r>
              <a:rPr lang="en-US" sz="1800" dirty="0" smtClean="0">
                <a:solidFill>
                  <a:schemeClr val="accent6"/>
                </a:solidFill>
                <a:latin typeface="Calibri" panose="020F0502020204030204" pitchFamily="34" charset="0"/>
                <a:cs typeface="Calibri" panose="020F0502020204030204" pitchFamily="34" charset="0"/>
              </a:rPr>
              <a:t>)</a:t>
            </a:r>
          </a:p>
          <a:p>
            <a:pPr eaLnBrk="1" hangingPunct="1">
              <a:spcBef>
                <a:spcPts val="0"/>
              </a:spcBef>
              <a:buNone/>
            </a:pP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Frank Ryan, Dr John Dunn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Camden and Islington NHS Trust</a:t>
            </a:r>
            <a:r>
              <a:rPr lang="en-US" sz="1800" dirty="0" smtClean="0">
                <a:solidFill>
                  <a:schemeClr val="accent6"/>
                </a:solidFill>
                <a:latin typeface="Calibri" panose="020F0502020204030204" pitchFamily="34" charset="0"/>
                <a:cs typeface="Calibri" panose="020F0502020204030204" pitchFamily="34" charset="0"/>
              </a:rPr>
              <a:t>)</a:t>
            </a:r>
          </a:p>
          <a:p>
            <a:pPr marL="0" indent="0">
              <a:spcBef>
                <a:spcPts val="0"/>
              </a:spcBef>
              <a:buNone/>
            </a:pPr>
            <a:r>
              <a:rPr lang="en-GB" sz="1800" dirty="0" smtClean="0">
                <a:latin typeface="Calibri" panose="020F0502020204030204" pitchFamily="34" charset="0"/>
                <a:cs typeface="Calibri" panose="020F0502020204030204" pitchFamily="34" charset="0"/>
              </a:rPr>
              <a:t>Jalpa Bajaria (</a:t>
            </a:r>
            <a:r>
              <a:rPr lang="en-GB" sz="1800" i="1" dirty="0" smtClean="0">
                <a:solidFill>
                  <a:schemeClr val="accent6"/>
                </a:solidFill>
                <a:latin typeface="Calibri" panose="020F0502020204030204" pitchFamily="34" charset="0"/>
                <a:cs typeface="Calibri" panose="020F0502020204030204" pitchFamily="34" charset="0"/>
              </a:rPr>
              <a:t>South Essex Partnership</a:t>
            </a:r>
            <a:r>
              <a:rPr lang="en-GB" sz="1800" dirty="0" smtClean="0">
                <a:latin typeface="Calibri" panose="020F0502020204030204" pitchFamily="34" charset="0"/>
                <a:cs typeface="Calibri" panose="020F0502020204030204" pitchFamily="34" charset="0"/>
              </a:rPr>
              <a:t>)</a:t>
            </a:r>
            <a:endParaRPr lang="en-US" sz="1800" dirty="0" smtClean="0">
              <a:solidFill>
                <a:schemeClr val="accent6"/>
              </a:solidFill>
              <a:latin typeface="Calibri" panose="020F0502020204030204" pitchFamily="34" charset="0"/>
              <a:cs typeface="Calibri" panose="020F0502020204030204" pitchFamily="34" charset="0"/>
            </a:endParaRPr>
          </a:p>
          <a:p>
            <a:pPr eaLnBrk="1" hangingPunct="1">
              <a:spcBef>
                <a:spcPts val="0"/>
              </a:spcBef>
              <a:buNone/>
            </a:pPr>
            <a:r>
              <a:rPr lang="en-GB" sz="1800" dirty="0">
                <a:latin typeface="Calibri" panose="020F0502020204030204" pitchFamily="34" charset="0"/>
                <a:cs typeface="Calibri" panose="020F0502020204030204" pitchFamily="34" charset="0"/>
              </a:rPr>
              <a:t>Rachid Rafia, Peter </a:t>
            </a:r>
            <a:r>
              <a:rPr lang="en-GB" sz="1800" dirty="0" smtClean="0">
                <a:latin typeface="Calibri" panose="020F0502020204030204" pitchFamily="34" charset="0"/>
                <a:cs typeface="Calibri" panose="020F0502020204030204" pitchFamily="34" charset="0"/>
              </a:rPr>
              <a:t>Dodd, </a:t>
            </a:r>
            <a:r>
              <a:rPr lang="en-US" sz="1800" dirty="0" smtClean="0">
                <a:latin typeface="Calibri" panose="020F0502020204030204" pitchFamily="34" charset="0"/>
                <a:cs typeface="Calibri" panose="020F0502020204030204" pitchFamily="34" charset="0"/>
              </a:rPr>
              <a:t>Dr</a:t>
            </a:r>
            <a:r>
              <a:rPr lang="en-US" sz="1800" dirty="0">
                <a:latin typeface="Calibri" panose="020F0502020204030204" pitchFamily="34" charset="0"/>
                <a:cs typeface="Calibri" panose="020F0502020204030204" pitchFamily="34" charset="0"/>
              </a:rPr>
              <a:t>. Alan Brennan, Dr Petra Meier, Prof Mike </a:t>
            </a:r>
            <a:r>
              <a:rPr lang="en-US" sz="1800" dirty="0" smtClean="0">
                <a:latin typeface="Calibri" panose="020F0502020204030204" pitchFamily="34" charset="0"/>
                <a:cs typeface="Calibri" panose="020F0502020204030204" pitchFamily="34" charset="0"/>
              </a:rPr>
              <a:t>Campbell </a:t>
            </a:r>
            <a:r>
              <a:rPr lang="en-GB" sz="1800" dirty="0">
                <a:latin typeface="Calibri" panose="020F0502020204030204" pitchFamily="34" charset="0"/>
                <a:cs typeface="Calibri" panose="020F0502020204030204" pitchFamily="34" charset="0"/>
              </a:rPr>
              <a:t> </a:t>
            </a:r>
            <a:r>
              <a:rPr lang="en-GB" sz="1800" dirty="0" smtClean="0">
                <a:latin typeface="Calibri" panose="020F0502020204030204" pitchFamily="34" charset="0"/>
                <a:cs typeface="Calibri" panose="020F0502020204030204" pitchFamily="34" charset="0"/>
              </a:rPr>
              <a:t>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smtClean="0">
                <a:solidFill>
                  <a:schemeClr val="accent6"/>
                </a:solidFill>
                <a:latin typeface="Calibri" panose="020F0502020204030204" pitchFamily="34" charset="0"/>
                <a:cs typeface="Calibri" panose="020F0502020204030204" pitchFamily="34" charset="0"/>
              </a:rPr>
              <a:t>School </a:t>
            </a:r>
            <a:r>
              <a:rPr lang="en-US" sz="1800" i="1" dirty="0">
                <a:solidFill>
                  <a:schemeClr val="accent6"/>
                </a:solidFill>
                <a:latin typeface="Calibri" panose="020F0502020204030204" pitchFamily="34" charset="0"/>
                <a:cs typeface="Calibri" panose="020F0502020204030204" pitchFamily="34" charset="0"/>
              </a:rPr>
              <a:t>of Health &amp; Related Research, University of Sheffield</a:t>
            </a:r>
            <a:r>
              <a:rPr lang="en-US" sz="1800" dirty="0" smtClean="0">
                <a:solidFill>
                  <a:schemeClr val="accent6"/>
                </a:solidFill>
                <a:latin typeface="Calibri" panose="020F0502020204030204" pitchFamily="34" charset="0"/>
                <a:cs typeface="Calibri" panose="020F0502020204030204" pitchFamily="34" charset="0"/>
              </a:rPr>
              <a:t>)</a:t>
            </a:r>
          </a:p>
          <a:p>
            <a:pPr eaLnBrk="1" hangingPunct="1">
              <a:spcBef>
                <a:spcPts val="0"/>
              </a:spcBef>
              <a:buNone/>
            </a:pPr>
            <a:r>
              <a:rPr lang="en-US" sz="1800" dirty="0" smtClean="0">
                <a:latin typeface="Calibri" panose="020F0502020204030204" pitchFamily="34" charset="0"/>
                <a:cs typeface="Calibri" panose="020F0502020204030204" pitchFamily="34" charset="0"/>
              </a:rPr>
              <a:t>Peter </a:t>
            </a:r>
            <a:r>
              <a:rPr lang="en-US" sz="1800" dirty="0">
                <a:latin typeface="Calibri" panose="020F0502020204030204" pitchFamily="34" charset="0"/>
                <a:cs typeface="Calibri" panose="020F0502020204030204" pitchFamily="34" charset="0"/>
              </a:rPr>
              <a:t>McDermott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The Alliance, National Drug User Group</a:t>
            </a:r>
            <a:r>
              <a:rPr lang="en-US" sz="1800" dirty="0" smtClean="0">
                <a:solidFill>
                  <a:schemeClr val="accent6"/>
                </a:solidFill>
                <a:latin typeface="Calibri" panose="020F0502020204030204" pitchFamily="34" charset="0"/>
                <a:cs typeface="Calibri" panose="020F0502020204030204" pitchFamily="34" charset="0"/>
              </a:rPr>
              <a:t>)</a:t>
            </a:r>
          </a:p>
          <a:p>
            <a:pPr eaLnBrk="1" hangingPunct="1">
              <a:spcBef>
                <a:spcPts val="0"/>
              </a:spcBef>
              <a:buNone/>
            </a:pPr>
            <a:r>
              <a:rPr lang="en-US" sz="1800" dirty="0" smtClean="0">
                <a:latin typeface="Calibri" panose="020F0502020204030204" pitchFamily="34" charset="0"/>
                <a:cs typeface="Calibri" panose="020F0502020204030204" pitchFamily="34" charset="0"/>
              </a:rPr>
              <a:t>Prof </a:t>
            </a:r>
            <a:r>
              <a:rPr lang="en-US" sz="1800" dirty="0">
                <a:latin typeface="Calibri" panose="020F0502020204030204" pitchFamily="34" charset="0"/>
                <a:cs typeface="Calibri" panose="020F0502020204030204" pitchFamily="34" charset="0"/>
              </a:rPr>
              <a:t>Nancy </a:t>
            </a:r>
            <a:r>
              <a:rPr lang="en-US" sz="1800" dirty="0" err="1">
                <a:latin typeface="Calibri" panose="020F0502020204030204" pitchFamily="34" charset="0"/>
                <a:cs typeface="Calibri" panose="020F0502020204030204" pitchFamily="34" charset="0"/>
              </a:rPr>
              <a:t>Petry</a:t>
            </a:r>
            <a:r>
              <a:rPr lang="en-US" sz="1800" dirty="0">
                <a:latin typeface="Calibri" panose="020F0502020204030204" pitchFamily="34" charset="0"/>
                <a:cs typeface="Calibri" panose="020F0502020204030204" pitchFamily="34" charset="0"/>
              </a:rPr>
              <a:t>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University of Connecticut, USA</a:t>
            </a:r>
            <a:r>
              <a:rPr lang="en-US" sz="1800" dirty="0">
                <a:solidFill>
                  <a:schemeClr val="accent6"/>
                </a:solidFill>
                <a:latin typeface="Calibri" panose="020F0502020204030204" pitchFamily="34" charset="0"/>
                <a:cs typeface="Calibri" panose="020F0502020204030204" pitchFamily="34" charset="0"/>
              </a:rPr>
              <a:t>) </a:t>
            </a:r>
            <a:endParaRPr lang="en-GB" sz="1800" dirty="0">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131126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7772400" cy="720080"/>
          </a:xfrm>
        </p:spPr>
        <p:txBody>
          <a:bodyPr/>
          <a:lstStyle/>
          <a:p>
            <a:r>
              <a:rPr lang="en-GB" b="1" dirty="0">
                <a:latin typeface="Old English Text MT" panose="03040902040508030806" pitchFamily="66" charset="0"/>
              </a:rPr>
              <a:t>Daily </a:t>
            </a:r>
            <a:r>
              <a:rPr lang="en-GB" b="1" dirty="0" smtClean="0">
                <a:latin typeface="Old English Text MT" panose="03040902040508030806" pitchFamily="66" charset="0"/>
              </a:rPr>
              <a:t>Mail </a:t>
            </a:r>
            <a:r>
              <a:rPr lang="en-GB" dirty="0" smtClean="0">
                <a:latin typeface="Old English Text MT" panose="03040902040508030806" pitchFamily="66" charset="0"/>
              </a:rPr>
              <a:t>– </a:t>
            </a:r>
            <a:r>
              <a:rPr lang="en-GB" dirty="0" smtClean="0"/>
              <a:t>Online reaction</a:t>
            </a:r>
            <a:endParaRPr lang="en-GB" dirty="0"/>
          </a:p>
        </p:txBody>
      </p:sp>
      <p:sp>
        <p:nvSpPr>
          <p:cNvPr id="4" name="Rectangle 3"/>
          <p:cNvSpPr/>
          <p:nvPr/>
        </p:nvSpPr>
        <p:spPr>
          <a:xfrm>
            <a:off x="331315" y="1166650"/>
            <a:ext cx="2376264" cy="1169551"/>
          </a:xfrm>
          <a:prstGeom prst="rect">
            <a:avLst/>
          </a:prstGeom>
          <a:noFill/>
          <a:ln>
            <a:solidFill>
              <a:schemeClr val="accent1"/>
            </a:solidFill>
          </a:ln>
        </p:spPr>
        <p:txBody>
          <a:bodyPr wrap="square">
            <a:spAutoFit/>
          </a:bodyPr>
          <a:lstStyle/>
          <a:p>
            <a:r>
              <a:rPr lang="en-GB" sz="1400" dirty="0" smtClean="0">
                <a:latin typeface="Calibri" panose="020F0502020204030204" pitchFamily="34" charset="0"/>
                <a:cs typeface="Calibri" panose="020F0502020204030204" pitchFamily="34" charset="0"/>
              </a:rPr>
              <a:t>Can I please have £10 supermarket vouchers for never taking drugs and £30 for not needing a hepatitis jab?</a:t>
            </a:r>
            <a:endParaRPr lang="en-GB" dirty="0"/>
          </a:p>
        </p:txBody>
      </p:sp>
      <p:sp>
        <p:nvSpPr>
          <p:cNvPr id="5" name="Rectangle 4"/>
          <p:cNvSpPr/>
          <p:nvPr/>
        </p:nvSpPr>
        <p:spPr>
          <a:xfrm>
            <a:off x="3069676" y="1178143"/>
            <a:ext cx="5534772" cy="1169551"/>
          </a:xfrm>
          <a:prstGeom prst="rect">
            <a:avLst/>
          </a:prstGeom>
          <a:ln>
            <a:solidFill>
              <a:schemeClr val="accent1"/>
            </a:solidFill>
          </a:ln>
        </p:spPr>
        <p:txBody>
          <a:bodyPr wrap="square">
            <a:spAutoFit/>
          </a:bodyPr>
          <a:lstStyle/>
          <a:p>
            <a:r>
              <a:rPr lang="en-GB" sz="1400" dirty="0" smtClean="0">
                <a:latin typeface="Calibri" panose="020F0502020204030204" pitchFamily="34" charset="0"/>
                <a:cs typeface="Calibri" panose="020F0502020204030204" pitchFamily="34" charset="0"/>
              </a:rPr>
              <a:t>Rewarding those who contribute NOTHING to society. You could not make that up. Pathetic - they deserve limited medical help to quit but no financial rewards. how many are on Methadone for years yet have no intention to quit it's a free hit provided by the Taxpayers. Stop this molly cuddling rubbish.</a:t>
            </a:r>
            <a:endParaRPr lang="en-GB" sz="1400" dirty="0">
              <a:latin typeface="Calibri" panose="020F0502020204030204" pitchFamily="34" charset="0"/>
              <a:cs typeface="Calibri" panose="020F0502020204030204" pitchFamily="34" charset="0"/>
            </a:endParaRPr>
          </a:p>
        </p:txBody>
      </p:sp>
      <p:sp>
        <p:nvSpPr>
          <p:cNvPr id="6" name="Rectangle 5"/>
          <p:cNvSpPr/>
          <p:nvPr/>
        </p:nvSpPr>
        <p:spPr>
          <a:xfrm>
            <a:off x="323528" y="2564904"/>
            <a:ext cx="4572000" cy="2462213"/>
          </a:xfrm>
          <a:prstGeom prst="rect">
            <a:avLst/>
          </a:prstGeom>
          <a:ln>
            <a:solidFill>
              <a:schemeClr val="accent1"/>
            </a:solidFill>
          </a:ln>
        </p:spPr>
        <p:txBody>
          <a:bodyPr>
            <a:spAutoFit/>
          </a:bodyPr>
          <a:lstStyle/>
          <a:p>
            <a:r>
              <a:rPr lang="en-GB" sz="1400" dirty="0" smtClean="0">
                <a:latin typeface="Calibri" panose="020F0502020204030204" pitchFamily="34" charset="0"/>
                <a:cs typeface="Calibri" panose="020F0502020204030204" pitchFamily="34" charset="0"/>
              </a:rPr>
              <a:t>An addict will only get clean when they really want to. It is too hard otherwise.. Shopping vouchers or any other form of bribery is NOT going to work. Are these idiots supposed to be medical professionals? How do they not know this? Bribing someone to have an injection is not the same as giving up an addiction. Why not try putting the money into abstinence based recovery rather than bribery or the current methadone programme?? Give those who WANT to get clean a fighting chance.. I'm a huge supporter of helping users get clean but only those who want it will ever do it- THAT is where the money needs to be spent. </a:t>
            </a:r>
            <a:endParaRPr lang="en-GB" dirty="0">
              <a:latin typeface="Calibri" panose="020F0502020204030204" pitchFamily="34" charset="0"/>
              <a:cs typeface="Calibri" panose="020F0502020204030204" pitchFamily="34" charset="0"/>
            </a:endParaRPr>
          </a:p>
        </p:txBody>
      </p:sp>
      <p:sp>
        <p:nvSpPr>
          <p:cNvPr id="7" name="Rectangle 6"/>
          <p:cNvSpPr/>
          <p:nvPr/>
        </p:nvSpPr>
        <p:spPr>
          <a:xfrm>
            <a:off x="5076056" y="2569535"/>
            <a:ext cx="3816424" cy="954107"/>
          </a:xfrm>
          <a:prstGeom prst="rect">
            <a:avLst/>
          </a:prstGeom>
          <a:ln>
            <a:solidFill>
              <a:schemeClr val="accent1"/>
            </a:solidFill>
          </a:ln>
        </p:spPr>
        <p:txBody>
          <a:bodyPr wrap="square">
            <a:spAutoFit/>
          </a:bodyPr>
          <a:lstStyle/>
          <a:p>
            <a:r>
              <a:rPr lang="en-GB" sz="1400" dirty="0" smtClean="0">
                <a:latin typeface="Calibri" panose="020F0502020204030204" pitchFamily="34" charset="0"/>
                <a:cs typeface="Calibri" panose="020F0502020204030204" pitchFamily="34" charset="0"/>
              </a:rPr>
              <a:t>Typical of the UK, rewarding those who were irresponsible in the first place. How about rewards for those who've never broke the law in the first place for a change? </a:t>
            </a:r>
            <a:endParaRPr lang="en-GB" sz="1400" dirty="0">
              <a:latin typeface="Calibri" panose="020F0502020204030204" pitchFamily="34" charset="0"/>
              <a:cs typeface="Calibri" panose="020F0502020204030204" pitchFamily="34" charset="0"/>
            </a:endParaRPr>
          </a:p>
        </p:txBody>
      </p:sp>
      <p:sp>
        <p:nvSpPr>
          <p:cNvPr id="8" name="Rectangle 7"/>
          <p:cNvSpPr/>
          <p:nvPr/>
        </p:nvSpPr>
        <p:spPr>
          <a:xfrm>
            <a:off x="3419872" y="5651270"/>
            <a:ext cx="4572000" cy="954107"/>
          </a:xfrm>
          <a:prstGeom prst="rect">
            <a:avLst/>
          </a:prstGeom>
          <a:ln>
            <a:solidFill>
              <a:schemeClr val="accent1"/>
            </a:solidFill>
          </a:ln>
        </p:spPr>
        <p:txBody>
          <a:bodyPr>
            <a:spAutoFit/>
          </a:bodyPr>
          <a:lstStyle/>
          <a:p>
            <a:r>
              <a:rPr lang="en-GB" sz="1400" dirty="0" smtClean="0">
                <a:latin typeface="Calibri" panose="020F0502020204030204" pitchFamily="34" charset="0"/>
                <a:cs typeface="Calibri" panose="020F0502020204030204" pitchFamily="34" charset="0"/>
              </a:rPr>
              <a:t>What happens when the three months are up and the vouchers stop coming? Good luck to anyone trying to give up drugs but I think the incentive should be a healthy and safe life, not a few quid. </a:t>
            </a:r>
            <a:endParaRPr lang="en-GB" sz="1400" dirty="0">
              <a:latin typeface="Calibri" panose="020F0502020204030204" pitchFamily="34" charset="0"/>
              <a:cs typeface="Calibri" panose="020F0502020204030204" pitchFamily="34" charset="0"/>
            </a:endParaRPr>
          </a:p>
        </p:txBody>
      </p:sp>
      <p:sp>
        <p:nvSpPr>
          <p:cNvPr id="9" name="Rectangle 8"/>
          <p:cNvSpPr/>
          <p:nvPr/>
        </p:nvSpPr>
        <p:spPr>
          <a:xfrm>
            <a:off x="323528" y="5381581"/>
            <a:ext cx="2664296" cy="738664"/>
          </a:xfrm>
          <a:prstGeom prst="rect">
            <a:avLst/>
          </a:prstGeom>
          <a:noFill/>
          <a:ln>
            <a:solidFill>
              <a:schemeClr val="accent1"/>
            </a:solidFill>
          </a:ln>
        </p:spPr>
        <p:txBody>
          <a:bodyPr wrap="square">
            <a:spAutoFit/>
          </a:bodyPr>
          <a:lstStyle/>
          <a:p>
            <a:r>
              <a:rPr lang="en-GB" sz="1400" dirty="0" smtClean="0">
                <a:solidFill>
                  <a:srgbClr val="FF0000"/>
                </a:solidFill>
                <a:latin typeface="Calibri" panose="020F0502020204030204" pitchFamily="34" charset="0"/>
                <a:cs typeface="Calibri" panose="020F0502020204030204" pitchFamily="34" charset="0"/>
              </a:rPr>
              <a:t>Makes sense. But the laws need sorting - criminalised for life isn't the way.</a:t>
            </a:r>
            <a:endParaRPr lang="en-GB" dirty="0">
              <a:latin typeface="Calibri" panose="020F0502020204030204" pitchFamily="34" charset="0"/>
              <a:cs typeface="Calibri" panose="020F0502020204030204" pitchFamily="34" charset="0"/>
            </a:endParaRPr>
          </a:p>
        </p:txBody>
      </p:sp>
      <p:sp>
        <p:nvSpPr>
          <p:cNvPr id="10" name="Rectangle 9"/>
          <p:cNvSpPr/>
          <p:nvPr/>
        </p:nvSpPr>
        <p:spPr>
          <a:xfrm>
            <a:off x="5076056" y="3701350"/>
            <a:ext cx="3960440" cy="1815882"/>
          </a:xfrm>
          <a:prstGeom prst="rect">
            <a:avLst/>
          </a:prstGeom>
          <a:ln>
            <a:solidFill>
              <a:schemeClr val="accent1"/>
            </a:solidFill>
          </a:ln>
        </p:spPr>
        <p:txBody>
          <a:bodyPr wrap="square">
            <a:spAutoFit/>
          </a:bodyPr>
          <a:lstStyle/>
          <a:p>
            <a:r>
              <a:rPr lang="en-GB" sz="1400" dirty="0" smtClean="0">
                <a:solidFill>
                  <a:srgbClr val="FF0000"/>
                </a:solidFill>
                <a:latin typeface="Calibri" panose="020F0502020204030204" pitchFamily="34" charset="0"/>
                <a:cs typeface="Calibri" panose="020F0502020204030204" pitchFamily="34" charset="0"/>
              </a:rPr>
              <a:t>Everyone on here who is commenting against this programme, is an idiot. Contingency Management is a proven way of helping people change their lives. I've been in the Addiction field for 10 years and I have seen how it works. In the grand scheme of things a </a:t>
            </a:r>
            <a:r>
              <a:rPr lang="en-GB" sz="1400" dirty="0" err="1" smtClean="0">
                <a:solidFill>
                  <a:srgbClr val="FF0000"/>
                </a:solidFill>
                <a:latin typeface="Calibri" panose="020F0502020204030204" pitchFamily="34" charset="0"/>
                <a:cs typeface="Calibri" panose="020F0502020204030204" pitchFamily="34" charset="0"/>
              </a:rPr>
              <a:t>tenner</a:t>
            </a:r>
            <a:r>
              <a:rPr lang="en-GB" sz="1400" dirty="0" smtClean="0">
                <a:solidFill>
                  <a:srgbClr val="FF0000"/>
                </a:solidFill>
                <a:latin typeface="Calibri" panose="020F0502020204030204" pitchFamily="34" charset="0"/>
                <a:cs typeface="Calibri" panose="020F0502020204030204" pitchFamily="34" charset="0"/>
              </a:rPr>
              <a:t> here and there for something like Hep B Vaccination is nothing; it certainly is cheaper than treating Hep B. </a:t>
            </a:r>
            <a:endParaRPr lang="en-GB" sz="1400" dirty="0">
              <a:solidFill>
                <a:srgbClr val="FF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80725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7038" y="311457"/>
            <a:ext cx="8199418" cy="2492990"/>
          </a:xfrm>
          <a:prstGeom prst="rect">
            <a:avLst/>
          </a:prstGeom>
        </p:spPr>
        <p:txBody>
          <a:bodyPr wrap="square">
            <a:spAutoFit/>
          </a:bodyPr>
          <a:lstStyle/>
          <a:p>
            <a:pPr algn="ctr"/>
            <a:r>
              <a:rPr lang="en-GB" dirty="0" smtClean="0">
                <a:latin typeface="Felix Titling" panose="04060505060202020A04" pitchFamily="82" charset="0"/>
                <a:ea typeface="Segoe UI" panose="020B0502040204020203" pitchFamily="34" charset="0"/>
                <a:cs typeface="Segoe UI" panose="020B0502040204020203" pitchFamily="34" charset="0"/>
              </a:rPr>
              <a:t>THE INDEPENDENT</a:t>
            </a:r>
          </a:p>
          <a:p>
            <a:pPr algn="ctr"/>
            <a:endParaRPr lang="en-GB" sz="1200" b="0" dirty="0" smtClean="0">
              <a:latin typeface="Felix Titling" panose="04060505060202020A04" pitchFamily="82" charset="0"/>
            </a:endParaRPr>
          </a:p>
          <a:p>
            <a:r>
              <a:rPr lang="en-GB" i="1" dirty="0" smtClean="0"/>
              <a:t>NHS clinics offer heroin users £10 a week to quit in revolutionary trial</a:t>
            </a:r>
            <a:endParaRPr lang="en-GB" b="0" i="1" dirty="0" smtClean="0"/>
          </a:p>
          <a:p>
            <a:endParaRPr lang="en-GB" b="0" i="1" dirty="0" smtClean="0"/>
          </a:p>
          <a:p>
            <a:endParaRPr lang="en-GB" b="0" i="1" dirty="0" smtClean="0"/>
          </a:p>
          <a:p>
            <a:endParaRPr lang="en-GB" b="0" i="1" dirty="0"/>
          </a:p>
        </p:txBody>
      </p:sp>
      <p:sp>
        <p:nvSpPr>
          <p:cNvPr id="169985" name="Rectangle 1"/>
          <p:cNvSpPr>
            <a:spLocks noChangeArrowheads="1"/>
          </p:cNvSpPr>
          <p:nvPr/>
        </p:nvSpPr>
        <p:spPr bwMode="auto">
          <a:xfrm>
            <a:off x="468690" y="1716914"/>
            <a:ext cx="7983394" cy="51398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rgbClr val="333333"/>
                </a:solidFill>
                <a:effectLst/>
                <a:latin typeface="Arabic Typesetting" panose="03020402040406030203" pitchFamily="66" charset="-78"/>
                <a:ea typeface="Times New Roman" pitchFamily="18" charset="0"/>
                <a:cs typeface="Arabic Typesetting" panose="03020402040406030203" pitchFamily="66" charset="-78"/>
              </a:rPr>
              <a:t>NHS drug clinics have begun offering heroin users financial incentives to quit as part of a major trial which could radically transform the UK’s drug prevention strategy.  In the groundbreaking study, 33 NHS and voluntary clinics are giving a £10 shopping voucher to every user of opiate drugs, including heroin, if they can provide a clean urine sample at a weekly meeting with their key worker.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smtClean="0">
              <a:ln>
                <a:noFill/>
              </a:ln>
              <a:solidFill>
                <a:schemeClr val="tx1"/>
              </a:solidFill>
              <a:effectLst/>
              <a:latin typeface="Arabic Typesetting" panose="03020402040406030203" pitchFamily="66" charset="-78"/>
              <a:cs typeface="Arabic Typesetting" panose="03020402040406030203" pitchFamily="66" charset="-78"/>
            </a:endParaRPr>
          </a:p>
          <a:p>
            <a:pPr lvl="0" eaLnBrk="0" hangingPunct="0"/>
            <a:r>
              <a:rPr kumimoji="0" lang="en-GB" sz="2200" b="0" i="0" u="none" strike="noStrike" cap="none" normalizeH="0" baseline="0" dirty="0" smtClean="0">
                <a:ln>
                  <a:noFill/>
                </a:ln>
                <a:solidFill>
                  <a:srgbClr val="333333"/>
                </a:solidFill>
                <a:effectLst/>
                <a:latin typeface="Arabic Typesetting" panose="03020402040406030203" pitchFamily="66" charset="-78"/>
                <a:ea typeface="Times New Roman" pitchFamily="18" charset="0"/>
                <a:cs typeface="Arabic Typesetting" panose="03020402040406030203" pitchFamily="66" charset="-78"/>
              </a:rPr>
              <a:t>The revelation came as the team behind the trial presented evidence yesterday from a separate study which found that financial incentives offered to heroin users to encourage them to take up vaccinations for hepatitis B (HBV) had led to “striking” increases in uptake. They said a rise in vaccinations would have major benefits in preventing the spread of infection among drug users and the wider population.</a:t>
            </a:r>
            <a:r>
              <a:rPr lang="en-GB" sz="2200" b="0" dirty="0" smtClean="0">
                <a:latin typeface="Arabic Typesetting" panose="03020402040406030203" pitchFamily="66" charset="-78"/>
                <a:cs typeface="Arabic Typesetting" panose="03020402040406030203" pitchFamily="66" charset="-78"/>
              </a:rPr>
              <a:t> </a:t>
            </a:r>
          </a:p>
          <a:p>
            <a:pPr lvl="0" eaLnBrk="0" hangingPunct="0"/>
            <a:endParaRPr lang="en-GB" sz="1000" b="0" dirty="0" smtClean="0">
              <a:latin typeface="Arabic Typesetting" panose="03020402040406030203" pitchFamily="66" charset="-78"/>
              <a:cs typeface="Arabic Typesetting" panose="03020402040406030203" pitchFamily="66" charset="-78"/>
            </a:endParaRPr>
          </a:p>
          <a:p>
            <a:pPr lvl="0" eaLnBrk="0" hangingPunct="0"/>
            <a:r>
              <a:rPr lang="en-GB" sz="2200" b="0" dirty="0" smtClean="0">
                <a:latin typeface="Arabic Typesetting" panose="03020402040406030203" pitchFamily="66" charset="-78"/>
                <a:cs typeface="Arabic Typesetting" panose="03020402040406030203" pitchFamily="66" charset="-78"/>
              </a:rPr>
              <a:t>.... The team’s second trial, which will ascertain whether incentives encourage abstinence from heroin, is likely to prove more controversial. Cash and voucher incentives are viewed as a powerful tool for improving the health of lower-income groups, and helping to break the link between poverty and ill health</a:t>
            </a:r>
            <a:endParaRPr lang="en-GB" sz="2200" b="0" dirty="0" smtClean="0">
              <a:solidFill>
                <a:srgbClr val="333333"/>
              </a:solidFill>
              <a:latin typeface="Georgia" pitchFamily="18" charset="0"/>
              <a:cs typeface="Times New Roman" pitchFamily="18" charset="0"/>
            </a:endParaRPr>
          </a:p>
        </p:txBody>
      </p:sp>
    </p:spTree>
    <p:extLst>
      <p:ext uri="{BB962C8B-B14F-4D97-AF65-F5344CB8AC3E}">
        <p14:creationId xmlns:p14="http://schemas.microsoft.com/office/powerpoint/2010/main" val="2266776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404664"/>
            <a:ext cx="8280920" cy="830997"/>
          </a:xfrm>
          <a:prstGeom prst="rect">
            <a:avLst/>
          </a:prstGeom>
        </p:spPr>
        <p:txBody>
          <a:bodyPr wrap="square">
            <a:spAutoFit/>
          </a:bodyPr>
          <a:lstStyle/>
          <a:p>
            <a:pPr algn="ctr"/>
            <a:r>
              <a:rPr lang="en-GB" dirty="0">
                <a:latin typeface="Felix Titling" panose="04060505060202020A04" pitchFamily="82" charset="0"/>
                <a:ea typeface="Segoe UI" panose="020B0502040204020203" pitchFamily="34" charset="0"/>
                <a:cs typeface="Segoe UI" panose="020B0502040204020203" pitchFamily="34" charset="0"/>
              </a:rPr>
              <a:t>THE INDEPENDENT</a:t>
            </a:r>
          </a:p>
          <a:p>
            <a:pPr algn="ctr"/>
            <a:r>
              <a:rPr lang="en-GB" dirty="0" smtClean="0">
                <a:latin typeface="Felix Titling" panose="04060505060202020A04" pitchFamily="82" charset="0"/>
              </a:rPr>
              <a:t>(EDITORIAL)</a:t>
            </a:r>
          </a:p>
        </p:txBody>
      </p:sp>
      <p:sp>
        <p:nvSpPr>
          <p:cNvPr id="169985" name="Rectangle 1"/>
          <p:cNvSpPr>
            <a:spLocks noChangeArrowheads="1"/>
          </p:cNvSpPr>
          <p:nvPr/>
        </p:nvSpPr>
        <p:spPr bwMode="auto">
          <a:xfrm>
            <a:off x="435995" y="1340768"/>
            <a:ext cx="8182211"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GB" sz="3200" dirty="0">
                <a:latin typeface="Arabic Typesetting" panose="03020402040406030203" pitchFamily="66" charset="-78"/>
                <a:cs typeface="Arabic Typesetting" panose="03020402040406030203" pitchFamily="66" charset="-78"/>
              </a:rPr>
              <a:t>Health matters: Incentives for drug addicts should be explored </a:t>
            </a:r>
            <a:endParaRPr lang="en-GB" sz="3200" i="1" dirty="0"/>
          </a:p>
          <a:p>
            <a:r>
              <a:rPr lang="en-GB" sz="2000" b="0" dirty="0" smtClean="0">
                <a:latin typeface="Arabic Typesetting" panose="03020402040406030203" pitchFamily="66" charset="-78"/>
                <a:cs typeface="Arabic Typesetting" panose="03020402040406030203" pitchFamily="66" charset="-78"/>
              </a:rPr>
              <a:t>It is hardly difficult to make a case against the proposals that drug addicts might be paid to complete a course of hepatitis B vaccination.</a:t>
            </a:r>
          </a:p>
          <a:p>
            <a:r>
              <a:rPr lang="en-GB" sz="2000" b="0" dirty="0" smtClean="0">
                <a:latin typeface="Arabic Typesetting" panose="03020402040406030203" pitchFamily="66" charset="-78"/>
                <a:cs typeface="Arabic Typesetting" panose="03020402040406030203" pitchFamily="66" charset="-78"/>
              </a:rPr>
              <a:t>First, there is a moral issue about public money indirectly subsidising a heroin habit. </a:t>
            </a:r>
          </a:p>
          <a:p>
            <a:r>
              <a:rPr lang="en-GB" sz="2000" b="0" dirty="0" smtClean="0">
                <a:latin typeface="Arabic Typesetting" panose="03020402040406030203" pitchFamily="66" charset="-78"/>
                <a:cs typeface="Arabic Typesetting" panose="03020402040406030203" pitchFamily="66" charset="-78"/>
              </a:rPr>
              <a:t>Then there is the obvious unfairness in offering incentives to one group while the rest of us receive nothing for taking our </a:t>
            </a:r>
            <a:r>
              <a:rPr lang="en-GB" sz="2000" b="0" dirty="0" err="1" smtClean="0">
                <a:latin typeface="Arabic Typesetting" panose="03020402040406030203" pitchFamily="66" charset="-78"/>
                <a:cs typeface="Arabic Typesetting" panose="03020402040406030203" pitchFamily="66" charset="-78"/>
              </a:rPr>
              <a:t>statins</a:t>
            </a:r>
            <a:r>
              <a:rPr lang="en-GB" sz="2000" b="0" dirty="0" smtClean="0">
                <a:latin typeface="Arabic Typesetting" panose="03020402040406030203" pitchFamily="66" charset="-78"/>
                <a:cs typeface="Arabic Typesetting" panose="03020402040406030203" pitchFamily="66" charset="-78"/>
              </a:rPr>
              <a:t>, say, or having a smear test. There is also the simple matter of cost to consider, given the intense pressure on the public purse. And finally, there are broader questions about where this slippery slope might lead; if financial incentives are deemed acceptable in one area of public health, what about others?</a:t>
            </a:r>
          </a:p>
          <a:p>
            <a:endParaRPr lang="en-GB" sz="2000" b="0" dirty="0" smtClean="0">
              <a:latin typeface="Arabic Typesetting" panose="03020402040406030203" pitchFamily="66" charset="-78"/>
              <a:cs typeface="Arabic Typesetting" panose="03020402040406030203" pitchFamily="66" charset="-78"/>
            </a:endParaRPr>
          </a:p>
          <a:p>
            <a:r>
              <a:rPr lang="en-GB" sz="2000" b="0" dirty="0" smtClean="0">
                <a:latin typeface="Arabic Typesetting" panose="03020402040406030203" pitchFamily="66" charset="-78"/>
                <a:cs typeface="Arabic Typesetting" panose="03020402040406030203" pitchFamily="66" charset="-78"/>
              </a:rPr>
              <a:t>While such concerns are not unreasonable, still the idea is one that ought to be pursued. The single strongest counter-argument is that pecuniary incentives really do appear to work. ....</a:t>
            </a:r>
          </a:p>
          <a:p>
            <a:endParaRPr lang="en-GB" sz="2000" b="0" dirty="0" smtClean="0">
              <a:latin typeface="Arabic Typesetting" panose="03020402040406030203" pitchFamily="66" charset="-78"/>
              <a:cs typeface="Arabic Typesetting" panose="03020402040406030203" pitchFamily="66" charset="-78"/>
            </a:endParaRPr>
          </a:p>
          <a:p>
            <a:r>
              <a:rPr lang="en-GB" sz="2000" b="0" dirty="0" smtClean="0">
                <a:latin typeface="Arabic Typesetting" panose="03020402040406030203" pitchFamily="66" charset="-78"/>
                <a:cs typeface="Arabic Typesetting" panose="03020402040406030203" pitchFamily="66" charset="-78"/>
              </a:rPr>
              <a:t>While the majority of the population – with more concern for their health and less chaotic lives – need no incentives, drug users are a very specific group who do.</a:t>
            </a:r>
          </a:p>
          <a:p>
            <a:r>
              <a:rPr lang="en-GB" sz="2000" u="sng" dirty="0" smtClean="0">
                <a:latin typeface="Arabic Typesetting" panose="03020402040406030203" pitchFamily="66" charset="-78"/>
                <a:cs typeface="Arabic Typesetting" panose="03020402040406030203" pitchFamily="66" charset="-78"/>
              </a:rPr>
              <a:t>For too long, responses to drug addiction have been hampered by moralising, to the detriment of both the individuals and the NHS. It is time to explore all options with an open mind.</a:t>
            </a:r>
          </a:p>
        </p:txBody>
      </p:sp>
    </p:spTree>
    <p:extLst>
      <p:ext uri="{BB962C8B-B14F-4D97-AF65-F5344CB8AC3E}">
        <p14:creationId xmlns:p14="http://schemas.microsoft.com/office/powerpoint/2010/main" val="37404621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8313" y="260350"/>
            <a:ext cx="8207375" cy="720725"/>
          </a:xfrm>
        </p:spPr>
        <p:txBody>
          <a:bodyPr/>
          <a:lstStyle/>
          <a:p>
            <a:pPr eaLnBrk="1" hangingPunct="1"/>
            <a:r>
              <a:rPr lang="en-GB" sz="4000" b="1" dirty="0" smtClean="0">
                <a:solidFill>
                  <a:srgbClr val="000099"/>
                </a:solidFill>
                <a:latin typeface="Verdana" pitchFamily="34" charset="0"/>
              </a:rPr>
              <a:t>The Research Team</a:t>
            </a:r>
            <a:r>
              <a:rPr lang="en-GB" sz="4000" dirty="0" smtClean="0"/>
              <a:t> </a:t>
            </a:r>
          </a:p>
        </p:txBody>
      </p:sp>
      <p:sp>
        <p:nvSpPr>
          <p:cNvPr id="4099" name="Rectangle 3"/>
          <p:cNvSpPr>
            <a:spLocks noGrp="1" noChangeArrowheads="1"/>
          </p:cNvSpPr>
          <p:nvPr>
            <p:ph type="body" idx="1"/>
          </p:nvPr>
        </p:nvSpPr>
        <p:spPr>
          <a:xfrm>
            <a:off x="395288" y="981075"/>
            <a:ext cx="8497887" cy="5616575"/>
          </a:xfrm>
        </p:spPr>
        <p:txBody>
          <a:bodyPr/>
          <a:lstStyle/>
          <a:p>
            <a:pPr eaLnBrk="1" hangingPunct="1">
              <a:spcBef>
                <a:spcPts val="0"/>
              </a:spcBef>
              <a:buNone/>
            </a:pPr>
            <a:r>
              <a:rPr lang="en-GB" sz="1800" dirty="0" smtClean="0">
                <a:latin typeface="Calibri" panose="020F0502020204030204" pitchFamily="34" charset="0"/>
                <a:cs typeface="Calibri" panose="020F0502020204030204" pitchFamily="34" charset="0"/>
              </a:rPr>
              <a:t>Prof John </a:t>
            </a:r>
            <a:r>
              <a:rPr lang="en-GB" sz="1800" dirty="0" err="1" smtClean="0">
                <a:latin typeface="Calibri" panose="020F0502020204030204" pitchFamily="34" charset="0"/>
                <a:cs typeface="Calibri" panose="020F0502020204030204" pitchFamily="34" charset="0"/>
              </a:rPr>
              <a:t>Strang</a:t>
            </a:r>
            <a:r>
              <a:rPr lang="en-GB" sz="1800" dirty="0" smtClean="0">
                <a:latin typeface="Calibri" panose="020F0502020204030204" pitchFamily="34" charset="0"/>
                <a:cs typeface="Calibri" panose="020F0502020204030204" pitchFamily="34" charset="0"/>
              </a:rPr>
              <a:t>  (PI), </a:t>
            </a: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Nicola </a:t>
            </a:r>
            <a:r>
              <a:rPr lang="en-US" sz="1800" dirty="0" smtClean="0">
                <a:latin typeface="Calibri" panose="020F0502020204030204" pitchFamily="34" charset="0"/>
                <a:cs typeface="Calibri" panose="020F0502020204030204" pitchFamily="34" charset="0"/>
              </a:rPr>
              <a:t>Metrebian, </a:t>
            </a:r>
            <a:r>
              <a:rPr lang="en-US" sz="1800" dirty="0">
                <a:latin typeface="Calibri" panose="020F0502020204030204" pitchFamily="34" charset="0"/>
                <a:cs typeface="Calibri" panose="020F0502020204030204" pitchFamily="34" charset="0"/>
              </a:rPr>
              <a:t>Roopal  </a:t>
            </a:r>
            <a:r>
              <a:rPr lang="en-GB" sz="1800" dirty="0">
                <a:latin typeface="Calibri" panose="020F0502020204030204" pitchFamily="34" charset="0"/>
                <a:cs typeface="Calibri" panose="020F0502020204030204" pitchFamily="34" charset="0"/>
              </a:rPr>
              <a:t>Desai, </a:t>
            </a:r>
            <a:r>
              <a:rPr lang="en-US" sz="1800" dirty="0" smtClean="0">
                <a:latin typeface="Calibri" panose="020F0502020204030204" pitchFamily="34" charset="0"/>
                <a:cs typeface="Calibri" panose="020F0502020204030204" pitchFamily="34" charset="0"/>
              </a:rPr>
              <a:t>Vikki Charles, </a:t>
            </a:r>
            <a:r>
              <a:rPr lang="en-GB" sz="1800" dirty="0" smtClean="0">
                <a:latin typeface="Calibri" panose="020F0502020204030204" pitchFamily="34" charset="0"/>
                <a:cs typeface="Calibri" panose="020F0502020204030204" pitchFamily="34" charset="0"/>
              </a:rPr>
              <a:t>Jo </a:t>
            </a:r>
            <a:r>
              <a:rPr lang="en-GB" sz="1800" dirty="0" err="1" smtClean="0">
                <a:latin typeface="Calibri" panose="020F0502020204030204" pitchFamily="34" charset="0"/>
                <a:cs typeface="Calibri" panose="020F0502020204030204" pitchFamily="34" charset="0"/>
              </a:rPr>
              <a:t>Milward</a:t>
            </a:r>
            <a:r>
              <a:rPr lang="en-GB" sz="1800" dirty="0" smtClean="0">
                <a:latin typeface="Calibri" panose="020F0502020204030204" pitchFamily="34" charset="0"/>
                <a:cs typeface="Calibri" panose="020F0502020204030204" pitchFamily="34" charset="0"/>
              </a:rPr>
              <a:t>,     Riti Patel, Lindsey Hines </a:t>
            </a:r>
            <a:r>
              <a:rPr lang="en-GB" sz="1800" i="1" dirty="0" smtClean="0">
                <a:solidFill>
                  <a:schemeClr val="accent6"/>
                </a:solidFill>
                <a:latin typeface="Calibri" panose="020F0502020204030204" pitchFamily="34" charset="0"/>
                <a:cs typeface="Calibri" panose="020F0502020204030204" pitchFamily="34" charset="0"/>
              </a:rPr>
              <a:t>(Addictions, </a:t>
            </a:r>
            <a:r>
              <a:rPr lang="en-GB" sz="1800" i="1" dirty="0" err="1" smtClean="0">
                <a:solidFill>
                  <a:schemeClr val="accent6"/>
                </a:solidFill>
                <a:latin typeface="Calibri" panose="020F0502020204030204" pitchFamily="34" charset="0"/>
                <a:cs typeface="Calibri" panose="020F0502020204030204" pitchFamily="34" charset="0"/>
              </a:rPr>
              <a:t>IoPPN</a:t>
            </a:r>
            <a:r>
              <a:rPr lang="en-GB" sz="1800" i="1" dirty="0" smtClean="0">
                <a:solidFill>
                  <a:schemeClr val="accent6"/>
                </a:solidFill>
                <a:latin typeface="Calibri" panose="020F0502020204030204" pitchFamily="34" charset="0"/>
                <a:cs typeface="Calibri" panose="020F0502020204030204" pitchFamily="34" charset="0"/>
              </a:rPr>
              <a:t>, Kings College London)</a:t>
            </a:r>
            <a:endParaRPr lang="en-GB" sz="1800" i="1" dirty="0">
              <a:solidFill>
                <a:schemeClr val="accent6"/>
              </a:solidFill>
              <a:latin typeface="Calibri" panose="020F0502020204030204" pitchFamily="34" charset="0"/>
              <a:cs typeface="Calibri" panose="020F0502020204030204" pitchFamily="34" charset="0"/>
            </a:endParaRPr>
          </a:p>
          <a:p>
            <a:pPr eaLnBrk="1" hangingPunct="1">
              <a:spcBef>
                <a:spcPts val="0"/>
              </a:spcBef>
              <a:buFontTx/>
              <a:buNone/>
            </a:pP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Tim Weaver, </a:t>
            </a:r>
            <a:r>
              <a:rPr lang="en-US" sz="1800" dirty="0" err="1">
                <a:latin typeface="Calibri" panose="020F0502020204030204" pitchFamily="34" charset="0"/>
                <a:cs typeface="Calibri" panose="020F0502020204030204" pitchFamily="34" charset="0"/>
              </a:rPr>
              <a:t>Dilkushi</a:t>
            </a:r>
            <a:r>
              <a:rPr lang="en-US" sz="1800" dirty="0">
                <a:latin typeface="Calibri" panose="020F0502020204030204" pitchFamily="34" charset="0"/>
                <a:cs typeface="Calibri" panose="020F0502020204030204" pitchFamily="34" charset="0"/>
              </a:rPr>
              <a:t> </a:t>
            </a:r>
            <a:r>
              <a:rPr lang="en-US" sz="1800" dirty="0" err="1" smtClean="0">
                <a:latin typeface="Calibri" panose="020F0502020204030204" pitchFamily="34" charset="0"/>
                <a:cs typeface="Calibri" panose="020F0502020204030204" pitchFamily="34" charset="0"/>
              </a:rPr>
              <a:t>Poovendran</a:t>
            </a:r>
            <a:r>
              <a:rPr lang="en-US" sz="1800" dirty="0" smtClean="0">
                <a:latin typeface="Calibri" panose="020F0502020204030204" pitchFamily="34" charset="0"/>
                <a:cs typeface="Calibri" panose="020F0502020204030204" pitchFamily="34" charset="0"/>
              </a:rPr>
              <a:t>, </a:t>
            </a:r>
            <a:r>
              <a:rPr lang="en-GB" sz="1800" dirty="0" err="1">
                <a:latin typeface="Calibri" panose="020F0502020204030204" pitchFamily="34" charset="0"/>
                <a:cs typeface="Calibri" panose="020F0502020204030204" pitchFamily="34" charset="0"/>
              </a:rPr>
              <a:t>Hortencia</a:t>
            </a:r>
            <a:r>
              <a:rPr lang="en-GB" sz="1800" dirty="0">
                <a:latin typeface="Calibri" panose="020F0502020204030204" pitchFamily="34" charset="0"/>
                <a:cs typeface="Calibri" panose="020F0502020204030204" pitchFamily="34" charset="0"/>
              </a:rPr>
              <a:t> </a:t>
            </a:r>
            <a:r>
              <a:rPr lang="en-GB" sz="1800" dirty="0" err="1" smtClean="0">
                <a:latin typeface="Calibri" panose="020F0502020204030204" pitchFamily="34" charset="0"/>
                <a:cs typeface="Calibri" panose="020F0502020204030204" pitchFamily="34" charset="0"/>
              </a:rPr>
              <a:t>McKechnie</a:t>
            </a:r>
            <a:r>
              <a:rPr lang="en-GB" sz="1800" dirty="0" smtClean="0">
                <a:latin typeface="Calibri" panose="020F0502020204030204" pitchFamily="34" charset="0"/>
                <a:cs typeface="Calibri" panose="020F0502020204030204" pitchFamily="34" charset="0"/>
              </a:rPr>
              <a:t> </a:t>
            </a:r>
          </a:p>
          <a:p>
            <a:pPr eaLnBrk="1" hangingPunct="1">
              <a:spcBef>
                <a:spcPts val="0"/>
              </a:spcBef>
              <a:buFontTx/>
              <a:buNone/>
            </a:pPr>
            <a:r>
              <a:rPr lang="en-GB" sz="1800" dirty="0">
                <a:latin typeface="Calibri" panose="020F0502020204030204" pitchFamily="34" charset="0"/>
                <a:cs typeface="Calibri" panose="020F0502020204030204" pitchFamily="34" charset="0"/>
              </a:rPr>
              <a:t>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Imperial College London</a:t>
            </a:r>
            <a:r>
              <a:rPr lang="en-US" sz="1800" dirty="0" smtClean="0">
                <a:solidFill>
                  <a:schemeClr val="accent6"/>
                </a:solidFill>
                <a:latin typeface="Calibri" panose="020F0502020204030204" pitchFamily="34" charset="0"/>
                <a:cs typeface="Calibri" panose="020F0502020204030204" pitchFamily="34" charset="0"/>
              </a:rPr>
              <a:t>)</a:t>
            </a:r>
            <a:endParaRPr lang="en-US" sz="1800" dirty="0">
              <a:solidFill>
                <a:schemeClr val="accent6"/>
              </a:solidFill>
              <a:latin typeface="Calibri" panose="020F0502020204030204" pitchFamily="34" charset="0"/>
              <a:cs typeface="Calibri" panose="020F0502020204030204" pitchFamily="34" charset="0"/>
            </a:endParaRPr>
          </a:p>
          <a:p>
            <a:pPr eaLnBrk="1" hangingPunct="1">
              <a:spcBef>
                <a:spcPts val="0"/>
              </a:spcBef>
              <a:buFontTx/>
              <a:buNone/>
            </a:pPr>
            <a:r>
              <a:rPr lang="en-US" sz="1800" dirty="0">
                <a:latin typeface="Calibri" panose="020F0502020204030204" pitchFamily="34" charset="0"/>
                <a:cs typeface="Calibri" panose="020F0502020204030204" pitchFamily="34" charset="0"/>
              </a:rPr>
              <a:t>Prof Stephen Pilling, Nicholas </a:t>
            </a:r>
            <a:r>
              <a:rPr lang="en-US" sz="1800" dirty="0" smtClean="0">
                <a:latin typeface="Calibri" panose="020F0502020204030204" pitchFamily="34" charset="0"/>
                <a:cs typeface="Calibri" panose="020F0502020204030204" pitchFamily="34" charset="0"/>
              </a:rPr>
              <a:t>Little, </a:t>
            </a:r>
            <a:r>
              <a:rPr lang="en-GB" sz="1800" dirty="0">
                <a:latin typeface="Calibri" panose="020F0502020204030204" pitchFamily="34" charset="0"/>
                <a:cs typeface="Calibri" panose="020F0502020204030204" pitchFamily="34" charset="0"/>
              </a:rPr>
              <a:t>Bishop </a:t>
            </a:r>
            <a:r>
              <a:rPr lang="en-GB" sz="1800" dirty="0" smtClean="0">
                <a:latin typeface="Calibri" panose="020F0502020204030204" pitchFamily="34" charset="0"/>
                <a:cs typeface="Calibri" panose="020F0502020204030204" pitchFamily="34" charset="0"/>
              </a:rPr>
              <a:t>Ellie, </a:t>
            </a:r>
            <a:r>
              <a:rPr lang="en-GB" sz="1800" dirty="0">
                <a:latin typeface="Calibri" panose="020F0502020204030204" pitchFamily="34" charset="0"/>
                <a:cs typeface="Calibri" panose="020F0502020204030204" pitchFamily="34" charset="0"/>
              </a:rPr>
              <a:t>Claire </a:t>
            </a:r>
            <a:r>
              <a:rPr lang="en-GB" sz="1800" dirty="0" smtClean="0">
                <a:latin typeface="Calibri" panose="020F0502020204030204" pitchFamily="34" charset="0"/>
                <a:cs typeface="Calibri" panose="020F0502020204030204" pitchFamily="34" charset="0"/>
              </a:rPr>
              <a:t>Goodfellow </a:t>
            </a:r>
          </a:p>
          <a:p>
            <a:pPr eaLnBrk="1" hangingPunct="1">
              <a:spcBef>
                <a:spcPts val="0"/>
              </a:spcBef>
              <a:buFontTx/>
              <a:buNone/>
            </a:pPr>
            <a:r>
              <a:rPr lang="en-GB" sz="1800" dirty="0">
                <a:latin typeface="Calibri" panose="020F0502020204030204" pitchFamily="34" charset="0"/>
                <a:cs typeface="Calibri" panose="020F0502020204030204" pitchFamily="34" charset="0"/>
              </a:rPr>
              <a:t>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smtClean="0">
                <a:solidFill>
                  <a:schemeClr val="accent6"/>
                </a:solidFill>
                <a:latin typeface="Calibri" panose="020F0502020204030204" pitchFamily="34" charset="0"/>
                <a:cs typeface="Calibri" panose="020F0502020204030204" pitchFamily="34" charset="0"/>
              </a:rPr>
              <a:t>University </a:t>
            </a:r>
            <a:r>
              <a:rPr lang="en-US" sz="1800" i="1" dirty="0">
                <a:solidFill>
                  <a:schemeClr val="accent6"/>
                </a:solidFill>
                <a:latin typeface="Calibri" panose="020F0502020204030204" pitchFamily="34" charset="0"/>
                <a:cs typeface="Calibri" panose="020F0502020204030204" pitchFamily="34" charset="0"/>
              </a:rPr>
              <a:t>College London</a:t>
            </a:r>
            <a:r>
              <a:rPr lang="en-US" sz="1800" dirty="0" smtClean="0">
                <a:solidFill>
                  <a:schemeClr val="accent6"/>
                </a:solidFill>
                <a:latin typeface="Calibri" panose="020F0502020204030204" pitchFamily="34" charset="0"/>
                <a:cs typeface="Calibri" panose="020F0502020204030204" pitchFamily="34" charset="0"/>
              </a:rPr>
              <a:t>)</a:t>
            </a:r>
            <a:endParaRPr lang="en-US" sz="1800" i="1" dirty="0" smtClean="0">
              <a:solidFill>
                <a:schemeClr val="accent6"/>
              </a:solidFill>
              <a:latin typeface="Calibri" panose="020F0502020204030204" pitchFamily="34" charset="0"/>
              <a:cs typeface="Calibri" panose="020F0502020204030204" pitchFamily="34" charset="0"/>
            </a:endParaRPr>
          </a:p>
          <a:p>
            <a:pPr algn="just" eaLnBrk="1" hangingPunct="1">
              <a:spcBef>
                <a:spcPts val="0"/>
              </a:spcBef>
              <a:buNone/>
            </a:pPr>
            <a:r>
              <a:rPr lang="en-US" sz="1800" dirty="0">
                <a:latin typeface="Calibri" panose="020F0502020204030204" pitchFamily="34" charset="0"/>
                <a:cs typeface="Calibri" panose="020F0502020204030204" pitchFamily="34" charset="0"/>
              </a:rPr>
              <a:t>Jennifer </a:t>
            </a:r>
            <a:r>
              <a:rPr lang="en-US" sz="1800" dirty="0" err="1">
                <a:latin typeface="Calibri" panose="020F0502020204030204" pitchFamily="34" charset="0"/>
                <a:cs typeface="Calibri" panose="020F0502020204030204" pitchFamily="34" charset="0"/>
              </a:rPr>
              <a:t>Hellier</a:t>
            </a: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Caroline Murphy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smtClean="0">
                <a:solidFill>
                  <a:schemeClr val="accent6"/>
                </a:solidFill>
                <a:latin typeface="Calibri" panose="020F0502020204030204" pitchFamily="34" charset="0"/>
                <a:cs typeface="Calibri" panose="020F0502020204030204" pitchFamily="34" charset="0"/>
              </a:rPr>
              <a:t>Biostatistics, </a:t>
            </a:r>
            <a:r>
              <a:rPr lang="en-US" sz="1800" i="1" dirty="0" err="1">
                <a:solidFill>
                  <a:schemeClr val="accent6"/>
                </a:solidFill>
                <a:latin typeface="Calibri" panose="020F0502020204030204" pitchFamily="34" charset="0"/>
                <a:cs typeface="Calibri" panose="020F0502020204030204" pitchFamily="34" charset="0"/>
              </a:rPr>
              <a:t>IoPNN</a:t>
            </a:r>
            <a:r>
              <a:rPr lang="en-US" sz="1800" i="1" dirty="0">
                <a:solidFill>
                  <a:schemeClr val="accent6"/>
                </a:solidFill>
                <a:latin typeface="Calibri" panose="020F0502020204030204" pitchFamily="34" charset="0"/>
                <a:cs typeface="Calibri" panose="020F0502020204030204" pitchFamily="34" charset="0"/>
              </a:rPr>
              <a:t>, </a:t>
            </a:r>
            <a:r>
              <a:rPr lang="en-US" sz="1800" i="1" dirty="0" smtClean="0">
                <a:solidFill>
                  <a:schemeClr val="accent6"/>
                </a:solidFill>
                <a:latin typeface="Calibri" panose="020F0502020204030204" pitchFamily="34" charset="0"/>
                <a:cs typeface="Calibri" panose="020F0502020204030204" pitchFamily="34" charset="0"/>
              </a:rPr>
              <a:t>Kings </a:t>
            </a:r>
            <a:r>
              <a:rPr lang="en-US" sz="1800" i="1" dirty="0">
                <a:solidFill>
                  <a:schemeClr val="accent6"/>
                </a:solidFill>
                <a:latin typeface="Calibri" panose="020F0502020204030204" pitchFamily="34" charset="0"/>
                <a:cs typeface="Calibri" panose="020F0502020204030204" pitchFamily="34" charset="0"/>
              </a:rPr>
              <a:t>College London</a:t>
            </a:r>
            <a:r>
              <a:rPr lang="en-US" sz="1800" dirty="0">
                <a:solidFill>
                  <a:schemeClr val="accent6"/>
                </a:solidFill>
                <a:latin typeface="Calibri" panose="020F0502020204030204" pitchFamily="34" charset="0"/>
                <a:cs typeface="Calibri" panose="020F0502020204030204" pitchFamily="34" charset="0"/>
              </a:rPr>
              <a:t>)</a:t>
            </a:r>
            <a:endParaRPr lang="en-US" sz="1800" i="1" dirty="0">
              <a:solidFill>
                <a:schemeClr val="accent6"/>
              </a:solidFill>
              <a:latin typeface="Calibri" panose="020F0502020204030204" pitchFamily="34" charset="0"/>
              <a:cs typeface="Calibri" panose="020F0502020204030204" pitchFamily="34" charset="0"/>
            </a:endParaRPr>
          </a:p>
          <a:p>
            <a:pPr algn="just" eaLnBrk="1" hangingPunct="1">
              <a:spcBef>
                <a:spcPts val="0"/>
              </a:spcBef>
              <a:buNone/>
            </a:pPr>
            <a:r>
              <a:rPr lang="en-US" sz="1800" dirty="0">
                <a:latin typeface="Calibri" panose="020F0502020204030204" pitchFamily="34" charset="0"/>
                <a:cs typeface="Calibri" panose="020F0502020204030204" pitchFamily="34" charset="0"/>
              </a:rPr>
              <a:t>Prof Sarah </a:t>
            </a:r>
            <a:r>
              <a:rPr lang="en-US" sz="1800" dirty="0" smtClean="0">
                <a:latin typeface="Calibri" panose="020F0502020204030204" pitchFamily="34" charset="0"/>
                <a:cs typeface="Calibri" panose="020F0502020204030204" pitchFamily="34" charset="0"/>
              </a:rPr>
              <a:t>Byford, Dr James Shearer </a:t>
            </a:r>
            <a:r>
              <a:rPr lang="en-US" sz="1800" dirty="0" smtClean="0">
                <a:solidFill>
                  <a:schemeClr val="accent6"/>
                </a:solidFill>
                <a:latin typeface="Calibri" panose="020F0502020204030204" pitchFamily="34" charset="0"/>
                <a:cs typeface="Calibri" panose="020F0502020204030204" pitchFamily="34" charset="0"/>
              </a:rPr>
              <a:t>(</a:t>
            </a:r>
            <a:r>
              <a:rPr lang="en-GB" sz="1800" i="1" cap="all" dirty="0">
                <a:solidFill>
                  <a:schemeClr val="accent6"/>
                </a:solidFill>
                <a:latin typeface="Calibri" panose="020F0502020204030204" pitchFamily="34" charset="0"/>
                <a:cs typeface="Calibri" panose="020F0502020204030204" pitchFamily="34" charset="0"/>
              </a:rPr>
              <a:t>CEMPH, </a:t>
            </a:r>
            <a:r>
              <a:rPr lang="en-US" sz="1800" i="1" dirty="0" err="1">
                <a:solidFill>
                  <a:schemeClr val="accent6"/>
                </a:solidFill>
                <a:latin typeface="Calibri" panose="020F0502020204030204" pitchFamily="34" charset="0"/>
                <a:cs typeface="Calibri" panose="020F0502020204030204" pitchFamily="34" charset="0"/>
              </a:rPr>
              <a:t>IoPNN</a:t>
            </a:r>
            <a:r>
              <a:rPr lang="en-US" sz="1800" i="1" dirty="0">
                <a:solidFill>
                  <a:schemeClr val="accent6"/>
                </a:solidFill>
                <a:latin typeface="Calibri" panose="020F0502020204030204" pitchFamily="34" charset="0"/>
                <a:cs typeface="Calibri" panose="020F0502020204030204" pitchFamily="34" charset="0"/>
              </a:rPr>
              <a:t>, Kings College London</a:t>
            </a:r>
            <a:r>
              <a:rPr lang="en-US" sz="1800" dirty="0">
                <a:solidFill>
                  <a:schemeClr val="accent6"/>
                </a:solidFill>
                <a:latin typeface="Calibri" panose="020F0502020204030204" pitchFamily="34" charset="0"/>
                <a:cs typeface="Calibri" panose="020F0502020204030204" pitchFamily="34" charset="0"/>
              </a:rPr>
              <a:t>)</a:t>
            </a:r>
            <a:endParaRPr lang="en-US" sz="1800" i="1" dirty="0">
              <a:solidFill>
                <a:schemeClr val="accent6"/>
              </a:solidFill>
              <a:latin typeface="Calibri" panose="020F0502020204030204" pitchFamily="34" charset="0"/>
              <a:cs typeface="Calibri" panose="020F0502020204030204" pitchFamily="34" charset="0"/>
            </a:endParaRPr>
          </a:p>
          <a:p>
            <a:pPr algn="just" eaLnBrk="1" hangingPunct="1">
              <a:spcBef>
                <a:spcPts val="0"/>
              </a:spcBef>
              <a:buNone/>
            </a:pP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Luke </a:t>
            </a:r>
            <a:r>
              <a:rPr lang="en-US" sz="1800" dirty="0" err="1">
                <a:latin typeface="Calibri" panose="020F0502020204030204" pitchFamily="34" charset="0"/>
                <a:cs typeface="Calibri" panose="020F0502020204030204" pitchFamily="34" charset="0"/>
              </a:rPr>
              <a:t>Mitcheson</a:t>
            </a:r>
            <a:r>
              <a:rPr lang="en-US" sz="1800" dirty="0">
                <a:latin typeface="Calibri" panose="020F0502020204030204" pitchFamily="34" charset="0"/>
                <a:cs typeface="Calibri" panose="020F0502020204030204" pitchFamily="34" charset="0"/>
              </a:rPr>
              <a:t>, </a:t>
            </a:r>
            <a:r>
              <a:rPr lang="en-US" sz="1800" dirty="0" smtClean="0">
                <a:latin typeface="Calibri" panose="020F0502020204030204" pitchFamily="34" charset="0"/>
                <a:cs typeface="Calibri" panose="020F0502020204030204" pitchFamily="34" charset="0"/>
              </a:rPr>
              <a:t>Dr Emily Finch, Mark </a:t>
            </a:r>
            <a:r>
              <a:rPr lang="en-US" sz="1800" dirty="0">
                <a:latin typeface="Calibri" panose="020F0502020204030204" pitchFamily="34" charset="0"/>
                <a:cs typeface="Calibri" panose="020F0502020204030204" pitchFamily="34" charset="0"/>
              </a:rPr>
              <a:t>Allen </a:t>
            </a:r>
            <a:endParaRPr lang="en-US" sz="1800" dirty="0" smtClean="0">
              <a:latin typeface="Calibri" panose="020F0502020204030204" pitchFamily="34" charset="0"/>
              <a:cs typeface="Calibri" panose="020F0502020204030204" pitchFamily="34" charset="0"/>
            </a:endParaRPr>
          </a:p>
          <a:p>
            <a:pPr algn="just" eaLnBrk="1" hangingPunct="1">
              <a:spcBef>
                <a:spcPts val="0"/>
              </a:spcBef>
              <a:buNone/>
            </a:pPr>
            <a:r>
              <a:rPr lang="en-US" sz="1800" dirty="0">
                <a:solidFill>
                  <a:schemeClr val="accent6"/>
                </a:solidFill>
                <a:latin typeface="Calibri" panose="020F0502020204030204" pitchFamily="34" charset="0"/>
                <a:cs typeface="Calibri" panose="020F0502020204030204" pitchFamily="34" charset="0"/>
              </a:rPr>
              <a:t>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South London &amp; </a:t>
            </a:r>
            <a:r>
              <a:rPr lang="en-US" sz="1800" i="1" dirty="0" err="1">
                <a:solidFill>
                  <a:schemeClr val="accent6"/>
                </a:solidFill>
                <a:latin typeface="Calibri" panose="020F0502020204030204" pitchFamily="34" charset="0"/>
                <a:cs typeface="Calibri" panose="020F0502020204030204" pitchFamily="34" charset="0"/>
              </a:rPr>
              <a:t>Maudsley</a:t>
            </a:r>
            <a:r>
              <a:rPr lang="en-US" sz="1800" i="1" dirty="0">
                <a:solidFill>
                  <a:schemeClr val="accent6"/>
                </a:solidFill>
                <a:latin typeface="Calibri" panose="020F0502020204030204" pitchFamily="34" charset="0"/>
                <a:cs typeface="Calibri" panose="020F0502020204030204" pitchFamily="34" charset="0"/>
              </a:rPr>
              <a:t> NHS Foundation Trust</a:t>
            </a:r>
            <a:r>
              <a:rPr lang="en-US" sz="1800" dirty="0" smtClean="0">
                <a:solidFill>
                  <a:schemeClr val="accent6"/>
                </a:solidFill>
                <a:latin typeface="Calibri" panose="020F0502020204030204" pitchFamily="34" charset="0"/>
                <a:cs typeface="Calibri" panose="020F0502020204030204" pitchFamily="34" charset="0"/>
              </a:rPr>
              <a:t>)</a:t>
            </a:r>
          </a:p>
          <a:p>
            <a:pPr eaLnBrk="1" hangingPunct="1">
              <a:spcBef>
                <a:spcPts val="0"/>
              </a:spcBef>
              <a:buNone/>
            </a:pPr>
            <a:r>
              <a:rPr lang="en-US" sz="1800" dirty="0">
                <a:latin typeface="Calibri" panose="020F0502020204030204" pitchFamily="34" charset="0"/>
                <a:cs typeface="Calibri" panose="020F0502020204030204" pitchFamily="34" charset="0"/>
              </a:rPr>
              <a:t>Dr Ed Day, </a:t>
            </a:r>
            <a:r>
              <a:rPr lang="en-GB" sz="1800" dirty="0">
                <a:latin typeface="Calibri" panose="020F0502020204030204" pitchFamily="34" charset="0"/>
                <a:cs typeface="Calibri" panose="020F0502020204030204" pitchFamily="34" charset="0"/>
              </a:rPr>
              <a:t>Shabana Akhtar, Carmel Bennett, Ruth Pauli</a:t>
            </a:r>
          </a:p>
          <a:p>
            <a:pPr eaLnBrk="1" hangingPunct="1">
              <a:spcBef>
                <a:spcPts val="0"/>
              </a:spcBef>
              <a:buNone/>
            </a:pPr>
            <a:r>
              <a:rPr lang="en-GB" sz="1800" dirty="0">
                <a:latin typeface="Calibri" panose="020F0502020204030204" pitchFamily="34" charset="0"/>
                <a:cs typeface="Calibri" panose="020F0502020204030204" pitchFamily="34" charset="0"/>
              </a:rPr>
              <a:t>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Birmingham &amp; </a:t>
            </a:r>
            <a:r>
              <a:rPr lang="en-US" sz="1800" i="1" dirty="0" err="1">
                <a:solidFill>
                  <a:schemeClr val="accent6"/>
                </a:solidFill>
                <a:latin typeface="Calibri" panose="020F0502020204030204" pitchFamily="34" charset="0"/>
                <a:cs typeface="Calibri" panose="020F0502020204030204" pitchFamily="34" charset="0"/>
              </a:rPr>
              <a:t>Solihull</a:t>
            </a:r>
            <a:r>
              <a:rPr lang="en-US" sz="1800" i="1" dirty="0">
                <a:solidFill>
                  <a:schemeClr val="accent6"/>
                </a:solidFill>
                <a:latin typeface="Calibri" panose="020F0502020204030204" pitchFamily="34" charset="0"/>
                <a:cs typeface="Calibri" panose="020F0502020204030204" pitchFamily="34" charset="0"/>
              </a:rPr>
              <a:t> Mental Health NHS Trust</a:t>
            </a:r>
            <a:r>
              <a:rPr lang="en-US" sz="1800" dirty="0">
                <a:solidFill>
                  <a:schemeClr val="accent6"/>
                </a:solidFill>
                <a:latin typeface="Calibri" panose="020F0502020204030204" pitchFamily="34" charset="0"/>
                <a:cs typeface="Calibri" panose="020F0502020204030204" pitchFamily="34" charset="0"/>
              </a:rPr>
              <a:t>)</a:t>
            </a:r>
          </a:p>
          <a:p>
            <a:pPr algn="just" eaLnBrk="1" hangingPunct="1">
              <a:spcBef>
                <a:spcPts val="0"/>
              </a:spcBef>
              <a:buNone/>
            </a:pPr>
            <a:r>
              <a:rPr lang="en-US" sz="1800" dirty="0">
                <a:latin typeface="Calibri" panose="020F0502020204030204" pitchFamily="34" charset="0"/>
                <a:cs typeface="Calibri" panose="020F0502020204030204" pitchFamily="34" charset="0"/>
              </a:rPr>
              <a:t>Dr Anthony Glasper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Sussex Partnership Trust</a:t>
            </a:r>
            <a:r>
              <a:rPr lang="en-US" sz="1800" dirty="0">
                <a:solidFill>
                  <a:schemeClr val="accent6"/>
                </a:solidFill>
                <a:latin typeface="Calibri" panose="020F0502020204030204" pitchFamily="34" charset="0"/>
                <a:cs typeface="Calibri" panose="020F0502020204030204" pitchFamily="34" charset="0"/>
              </a:rPr>
              <a:t>)</a:t>
            </a:r>
          </a:p>
          <a:p>
            <a:pPr algn="just" eaLnBrk="1" hangingPunct="1">
              <a:spcBef>
                <a:spcPts val="0"/>
              </a:spcBef>
              <a:buNone/>
            </a:pP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Owen </a:t>
            </a:r>
            <a:r>
              <a:rPr lang="en-US" sz="1800" dirty="0" smtClean="0">
                <a:latin typeface="Calibri" panose="020F0502020204030204" pitchFamily="34" charset="0"/>
                <a:cs typeface="Calibri" panose="020F0502020204030204" pitchFamily="34" charset="0"/>
              </a:rPr>
              <a:t>Bowden-Jones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Central &amp; North West London NHS Foundation Trust</a:t>
            </a:r>
            <a:r>
              <a:rPr lang="en-US" sz="1800" dirty="0" smtClean="0">
                <a:solidFill>
                  <a:schemeClr val="accent6"/>
                </a:solidFill>
                <a:latin typeface="Calibri" panose="020F0502020204030204" pitchFamily="34" charset="0"/>
                <a:cs typeface="Calibri" panose="020F0502020204030204" pitchFamily="34" charset="0"/>
              </a:rPr>
              <a:t>)</a:t>
            </a:r>
          </a:p>
          <a:p>
            <a:pPr eaLnBrk="1" hangingPunct="1">
              <a:spcBef>
                <a:spcPts val="0"/>
              </a:spcBef>
              <a:buNone/>
            </a:pPr>
            <a:r>
              <a:rPr lang="en-US" sz="1800" dirty="0" smtClean="0">
                <a:latin typeface="Calibri" panose="020F0502020204030204" pitchFamily="34" charset="0"/>
                <a:cs typeface="Calibri" panose="020F0502020204030204" pitchFamily="34" charset="0"/>
              </a:rPr>
              <a:t>Dr </a:t>
            </a:r>
            <a:r>
              <a:rPr lang="en-US" sz="1800" dirty="0">
                <a:latin typeface="Calibri" panose="020F0502020204030204" pitchFamily="34" charset="0"/>
                <a:cs typeface="Calibri" panose="020F0502020204030204" pitchFamily="34" charset="0"/>
              </a:rPr>
              <a:t>Frank Ryan, Dr John Dunn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Camden and Islington NHS Trust</a:t>
            </a:r>
            <a:r>
              <a:rPr lang="en-US" sz="1800" dirty="0" smtClean="0">
                <a:solidFill>
                  <a:schemeClr val="accent6"/>
                </a:solidFill>
                <a:latin typeface="Calibri" panose="020F0502020204030204" pitchFamily="34" charset="0"/>
                <a:cs typeface="Calibri" panose="020F0502020204030204" pitchFamily="34" charset="0"/>
              </a:rPr>
              <a:t>)</a:t>
            </a:r>
          </a:p>
          <a:p>
            <a:pPr marL="0" indent="0">
              <a:spcBef>
                <a:spcPts val="0"/>
              </a:spcBef>
              <a:buNone/>
            </a:pPr>
            <a:r>
              <a:rPr lang="en-GB" sz="1800" dirty="0" smtClean="0">
                <a:latin typeface="Calibri" panose="020F0502020204030204" pitchFamily="34" charset="0"/>
                <a:cs typeface="Calibri" panose="020F0502020204030204" pitchFamily="34" charset="0"/>
              </a:rPr>
              <a:t>Jalpa Bajaria (</a:t>
            </a:r>
            <a:r>
              <a:rPr lang="en-GB" sz="1800" i="1" dirty="0" smtClean="0">
                <a:solidFill>
                  <a:schemeClr val="accent6"/>
                </a:solidFill>
                <a:latin typeface="Calibri" panose="020F0502020204030204" pitchFamily="34" charset="0"/>
                <a:cs typeface="Calibri" panose="020F0502020204030204" pitchFamily="34" charset="0"/>
              </a:rPr>
              <a:t>South Essex Partnership</a:t>
            </a:r>
            <a:r>
              <a:rPr lang="en-GB" sz="1800" dirty="0" smtClean="0">
                <a:latin typeface="Calibri" panose="020F0502020204030204" pitchFamily="34" charset="0"/>
                <a:cs typeface="Calibri" panose="020F0502020204030204" pitchFamily="34" charset="0"/>
              </a:rPr>
              <a:t>)</a:t>
            </a:r>
            <a:endParaRPr lang="en-US" sz="1800" dirty="0" smtClean="0">
              <a:solidFill>
                <a:schemeClr val="accent6"/>
              </a:solidFill>
              <a:latin typeface="Calibri" panose="020F0502020204030204" pitchFamily="34" charset="0"/>
              <a:cs typeface="Calibri" panose="020F0502020204030204" pitchFamily="34" charset="0"/>
            </a:endParaRPr>
          </a:p>
          <a:p>
            <a:pPr eaLnBrk="1" hangingPunct="1">
              <a:spcBef>
                <a:spcPts val="0"/>
              </a:spcBef>
              <a:buNone/>
            </a:pPr>
            <a:r>
              <a:rPr lang="en-GB" sz="1800" dirty="0">
                <a:latin typeface="Calibri" panose="020F0502020204030204" pitchFamily="34" charset="0"/>
                <a:cs typeface="Calibri" panose="020F0502020204030204" pitchFamily="34" charset="0"/>
              </a:rPr>
              <a:t>Rachid Rafia, Peter </a:t>
            </a:r>
            <a:r>
              <a:rPr lang="en-GB" sz="1800" dirty="0" smtClean="0">
                <a:latin typeface="Calibri" panose="020F0502020204030204" pitchFamily="34" charset="0"/>
                <a:cs typeface="Calibri" panose="020F0502020204030204" pitchFamily="34" charset="0"/>
              </a:rPr>
              <a:t>Dodd, </a:t>
            </a:r>
            <a:r>
              <a:rPr lang="en-US" sz="1800" dirty="0" smtClean="0">
                <a:latin typeface="Calibri" panose="020F0502020204030204" pitchFamily="34" charset="0"/>
                <a:cs typeface="Calibri" panose="020F0502020204030204" pitchFamily="34" charset="0"/>
              </a:rPr>
              <a:t>Dr</a:t>
            </a:r>
            <a:r>
              <a:rPr lang="en-US" sz="1800" dirty="0">
                <a:latin typeface="Calibri" panose="020F0502020204030204" pitchFamily="34" charset="0"/>
                <a:cs typeface="Calibri" panose="020F0502020204030204" pitchFamily="34" charset="0"/>
              </a:rPr>
              <a:t>. Alan Brennan, Dr Petra Meier, Prof Mike </a:t>
            </a:r>
            <a:r>
              <a:rPr lang="en-US" sz="1800" dirty="0" smtClean="0">
                <a:latin typeface="Calibri" panose="020F0502020204030204" pitchFamily="34" charset="0"/>
                <a:cs typeface="Calibri" panose="020F0502020204030204" pitchFamily="34" charset="0"/>
              </a:rPr>
              <a:t>Campbell </a:t>
            </a:r>
            <a:r>
              <a:rPr lang="en-GB" sz="1800" dirty="0">
                <a:latin typeface="Calibri" panose="020F0502020204030204" pitchFamily="34" charset="0"/>
                <a:cs typeface="Calibri" panose="020F0502020204030204" pitchFamily="34" charset="0"/>
              </a:rPr>
              <a:t> </a:t>
            </a:r>
            <a:r>
              <a:rPr lang="en-GB" sz="1800" dirty="0" smtClean="0">
                <a:latin typeface="Calibri" panose="020F0502020204030204" pitchFamily="34" charset="0"/>
                <a:cs typeface="Calibri" panose="020F0502020204030204" pitchFamily="34" charset="0"/>
              </a:rPr>
              <a:t>   </a:t>
            </a:r>
            <a:r>
              <a:rPr lang="en-US" sz="1800" dirty="0" smtClean="0">
                <a:solidFill>
                  <a:schemeClr val="accent6"/>
                </a:solidFill>
                <a:latin typeface="Calibri" panose="020F0502020204030204" pitchFamily="34" charset="0"/>
                <a:cs typeface="Calibri" panose="020F0502020204030204" pitchFamily="34" charset="0"/>
              </a:rPr>
              <a:t>(</a:t>
            </a:r>
            <a:r>
              <a:rPr lang="en-US" sz="1800" i="1" dirty="0" smtClean="0">
                <a:solidFill>
                  <a:schemeClr val="accent6"/>
                </a:solidFill>
                <a:latin typeface="Calibri" panose="020F0502020204030204" pitchFamily="34" charset="0"/>
                <a:cs typeface="Calibri" panose="020F0502020204030204" pitchFamily="34" charset="0"/>
              </a:rPr>
              <a:t>School </a:t>
            </a:r>
            <a:r>
              <a:rPr lang="en-US" sz="1800" i="1" dirty="0">
                <a:solidFill>
                  <a:schemeClr val="accent6"/>
                </a:solidFill>
                <a:latin typeface="Calibri" panose="020F0502020204030204" pitchFamily="34" charset="0"/>
                <a:cs typeface="Calibri" panose="020F0502020204030204" pitchFamily="34" charset="0"/>
              </a:rPr>
              <a:t>of Health &amp; Related Research, University of Sheffield</a:t>
            </a:r>
            <a:r>
              <a:rPr lang="en-US" sz="1800" dirty="0" smtClean="0">
                <a:solidFill>
                  <a:schemeClr val="accent6"/>
                </a:solidFill>
                <a:latin typeface="Calibri" panose="020F0502020204030204" pitchFamily="34" charset="0"/>
                <a:cs typeface="Calibri" panose="020F0502020204030204" pitchFamily="34" charset="0"/>
              </a:rPr>
              <a:t>)</a:t>
            </a:r>
          </a:p>
          <a:p>
            <a:pPr eaLnBrk="1" hangingPunct="1">
              <a:spcBef>
                <a:spcPts val="0"/>
              </a:spcBef>
              <a:buNone/>
            </a:pPr>
            <a:r>
              <a:rPr lang="en-US" sz="1800" dirty="0" smtClean="0">
                <a:latin typeface="Calibri" panose="020F0502020204030204" pitchFamily="34" charset="0"/>
                <a:cs typeface="Calibri" panose="020F0502020204030204" pitchFamily="34" charset="0"/>
              </a:rPr>
              <a:t>Peter </a:t>
            </a:r>
            <a:r>
              <a:rPr lang="en-US" sz="1800" dirty="0">
                <a:latin typeface="Calibri" panose="020F0502020204030204" pitchFamily="34" charset="0"/>
                <a:cs typeface="Calibri" panose="020F0502020204030204" pitchFamily="34" charset="0"/>
              </a:rPr>
              <a:t>McDermott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The Alliance, National Drug User Group</a:t>
            </a:r>
            <a:r>
              <a:rPr lang="en-US" sz="1800" dirty="0" smtClean="0">
                <a:solidFill>
                  <a:schemeClr val="accent6"/>
                </a:solidFill>
                <a:latin typeface="Calibri" panose="020F0502020204030204" pitchFamily="34" charset="0"/>
                <a:cs typeface="Calibri" panose="020F0502020204030204" pitchFamily="34" charset="0"/>
              </a:rPr>
              <a:t>)</a:t>
            </a:r>
          </a:p>
          <a:p>
            <a:pPr eaLnBrk="1" hangingPunct="1">
              <a:spcBef>
                <a:spcPts val="0"/>
              </a:spcBef>
              <a:buNone/>
            </a:pPr>
            <a:r>
              <a:rPr lang="en-US" sz="1800" dirty="0" smtClean="0">
                <a:latin typeface="Calibri" panose="020F0502020204030204" pitchFamily="34" charset="0"/>
                <a:cs typeface="Calibri" panose="020F0502020204030204" pitchFamily="34" charset="0"/>
              </a:rPr>
              <a:t>Prof </a:t>
            </a:r>
            <a:r>
              <a:rPr lang="en-US" sz="1800" dirty="0">
                <a:latin typeface="Calibri" panose="020F0502020204030204" pitchFamily="34" charset="0"/>
                <a:cs typeface="Calibri" panose="020F0502020204030204" pitchFamily="34" charset="0"/>
              </a:rPr>
              <a:t>Nancy </a:t>
            </a:r>
            <a:r>
              <a:rPr lang="en-US" sz="1800" dirty="0" err="1">
                <a:latin typeface="Calibri" panose="020F0502020204030204" pitchFamily="34" charset="0"/>
                <a:cs typeface="Calibri" panose="020F0502020204030204" pitchFamily="34" charset="0"/>
              </a:rPr>
              <a:t>Petry</a:t>
            </a:r>
            <a:r>
              <a:rPr lang="en-US" sz="1800" dirty="0">
                <a:latin typeface="Calibri" panose="020F0502020204030204" pitchFamily="34" charset="0"/>
                <a:cs typeface="Calibri" panose="020F0502020204030204" pitchFamily="34" charset="0"/>
              </a:rPr>
              <a:t> </a:t>
            </a:r>
            <a:r>
              <a:rPr lang="en-US" sz="1800" dirty="0">
                <a:solidFill>
                  <a:schemeClr val="accent6"/>
                </a:solidFill>
                <a:latin typeface="Calibri" panose="020F0502020204030204" pitchFamily="34" charset="0"/>
                <a:cs typeface="Calibri" panose="020F0502020204030204" pitchFamily="34" charset="0"/>
              </a:rPr>
              <a:t>(</a:t>
            </a:r>
            <a:r>
              <a:rPr lang="en-US" sz="1800" i="1" dirty="0">
                <a:solidFill>
                  <a:schemeClr val="accent6"/>
                </a:solidFill>
                <a:latin typeface="Calibri" panose="020F0502020204030204" pitchFamily="34" charset="0"/>
                <a:cs typeface="Calibri" panose="020F0502020204030204" pitchFamily="34" charset="0"/>
              </a:rPr>
              <a:t>University of Connecticut, USA</a:t>
            </a:r>
            <a:r>
              <a:rPr lang="en-US" sz="1800" dirty="0">
                <a:solidFill>
                  <a:schemeClr val="accent6"/>
                </a:solidFill>
                <a:latin typeface="Calibri" panose="020F0502020204030204" pitchFamily="34" charset="0"/>
                <a:cs typeface="Calibri" panose="020F0502020204030204" pitchFamily="34" charset="0"/>
              </a:rPr>
              <a:t>) </a:t>
            </a:r>
            <a:endParaRPr lang="en-GB" sz="1800" dirty="0">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004788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4213" y="260350"/>
            <a:ext cx="7772400" cy="1223963"/>
          </a:xfrm>
        </p:spPr>
        <p:txBody>
          <a:bodyPr/>
          <a:lstStyle/>
          <a:p>
            <a:pPr eaLnBrk="1" hangingPunct="1"/>
            <a:r>
              <a:rPr lang="en-GB" altLang="en-US" b="1" smtClean="0">
                <a:solidFill>
                  <a:srgbClr val="000099"/>
                </a:solidFill>
                <a:latin typeface="Verdana" pitchFamily="34" charset="0"/>
              </a:rPr>
              <a:t>Programme </a:t>
            </a:r>
            <a:br>
              <a:rPr lang="en-GB" altLang="en-US" b="1" smtClean="0">
                <a:solidFill>
                  <a:srgbClr val="000099"/>
                </a:solidFill>
                <a:latin typeface="Verdana" pitchFamily="34" charset="0"/>
              </a:rPr>
            </a:br>
            <a:r>
              <a:rPr lang="en-GB" altLang="en-US" b="1" smtClean="0">
                <a:solidFill>
                  <a:srgbClr val="000099"/>
                </a:solidFill>
                <a:latin typeface="Verdana" pitchFamily="34" charset="0"/>
              </a:rPr>
              <a:t>Aims &amp; Objectives</a:t>
            </a:r>
          </a:p>
        </p:txBody>
      </p:sp>
      <p:sp>
        <p:nvSpPr>
          <p:cNvPr id="9219" name="Rectangle 3"/>
          <p:cNvSpPr>
            <a:spLocks noGrp="1" noChangeArrowheads="1"/>
          </p:cNvSpPr>
          <p:nvPr>
            <p:ph type="body" idx="1"/>
          </p:nvPr>
        </p:nvSpPr>
        <p:spPr>
          <a:xfrm>
            <a:off x="323850" y="1773238"/>
            <a:ext cx="8569325" cy="4680098"/>
          </a:xfrm>
        </p:spPr>
        <p:txBody>
          <a:bodyPr/>
          <a:lstStyle/>
          <a:p>
            <a:pPr eaLnBrk="1" hangingPunct="1">
              <a:buFontTx/>
              <a:buNone/>
              <a:defRPr/>
            </a:pPr>
            <a:r>
              <a:rPr lang="en-GB" sz="2000" b="1" dirty="0" smtClean="0">
                <a:latin typeface="Verdana" pitchFamily="34" charset="0"/>
              </a:rPr>
              <a:t>AIM:  </a:t>
            </a:r>
          </a:p>
          <a:p>
            <a:pPr eaLnBrk="1" hangingPunct="1">
              <a:buFontTx/>
              <a:buNone/>
              <a:defRPr/>
            </a:pPr>
            <a:endParaRPr lang="en-GB" sz="1000" b="1" dirty="0" smtClean="0">
              <a:latin typeface="Verdana" pitchFamily="34" charset="0"/>
            </a:endParaRPr>
          </a:p>
          <a:p>
            <a:pPr eaLnBrk="1" hangingPunct="1">
              <a:defRPr/>
            </a:pPr>
            <a:r>
              <a:rPr lang="en-GB" sz="2000" dirty="0" smtClean="0">
                <a:latin typeface="Verdana" pitchFamily="34" charset="0"/>
              </a:rPr>
              <a:t>Evaluate the feasibility, acceptability, clinical and cost-effectiveness of Contingency Management in UK drug services</a:t>
            </a:r>
            <a:endParaRPr lang="en-GB" sz="2000" b="1" dirty="0" smtClean="0">
              <a:latin typeface="Verdana" pitchFamily="34" charset="0"/>
            </a:endParaRPr>
          </a:p>
          <a:p>
            <a:pPr eaLnBrk="1" hangingPunct="1">
              <a:buFontTx/>
              <a:buNone/>
              <a:defRPr/>
            </a:pPr>
            <a:endParaRPr lang="en-GB" sz="1000" b="1" dirty="0" smtClean="0">
              <a:latin typeface="Verdana" pitchFamily="34" charset="0"/>
            </a:endParaRPr>
          </a:p>
          <a:p>
            <a:pPr eaLnBrk="1" hangingPunct="1">
              <a:buFontTx/>
              <a:buNone/>
              <a:defRPr/>
            </a:pPr>
            <a:endParaRPr lang="en-GB" sz="1000" b="1" dirty="0" smtClean="0">
              <a:latin typeface="Verdana" pitchFamily="34" charset="0"/>
            </a:endParaRPr>
          </a:p>
          <a:p>
            <a:pPr eaLnBrk="1" hangingPunct="1">
              <a:buFontTx/>
              <a:buNone/>
              <a:defRPr/>
            </a:pPr>
            <a:r>
              <a:rPr lang="en-GB" sz="2000" b="1" dirty="0" smtClean="0">
                <a:latin typeface="Verdana" pitchFamily="34" charset="0"/>
              </a:rPr>
              <a:t>OBJECTIVES:</a:t>
            </a:r>
          </a:p>
          <a:p>
            <a:pPr eaLnBrk="1" hangingPunct="1">
              <a:buFontTx/>
              <a:buNone/>
              <a:defRPr/>
            </a:pPr>
            <a:endParaRPr lang="en-GB" sz="1000" b="1" dirty="0" smtClean="0">
              <a:latin typeface="Verdana" pitchFamily="34" charset="0"/>
            </a:endParaRPr>
          </a:p>
          <a:p>
            <a:pPr eaLnBrk="1" hangingPunct="1">
              <a:defRPr/>
            </a:pPr>
            <a:r>
              <a:rPr lang="en-GB" sz="2000" dirty="0" smtClean="0">
                <a:latin typeface="Verdana" pitchFamily="34" charset="0"/>
              </a:rPr>
              <a:t>Develop, implement and evaluate (using 2 cluster RCTs) voucher-based CM interventions targeting:</a:t>
            </a:r>
          </a:p>
          <a:p>
            <a:pPr lvl="1" eaLnBrk="1" hangingPunct="1">
              <a:defRPr/>
            </a:pPr>
            <a:r>
              <a:rPr lang="en-GB" sz="2000" dirty="0" smtClean="0">
                <a:latin typeface="Verdana" pitchFamily="34" charset="0"/>
              </a:rPr>
              <a:t>Completion of Hep B vaccination programmes</a:t>
            </a:r>
          </a:p>
          <a:p>
            <a:pPr lvl="1" eaLnBrk="1" hangingPunct="1">
              <a:defRPr/>
            </a:pPr>
            <a:r>
              <a:rPr lang="en-GB" sz="2000" dirty="0" smtClean="0">
                <a:latin typeface="Verdana" pitchFamily="34" charset="0"/>
              </a:rPr>
              <a:t>Attendance at </a:t>
            </a:r>
            <a:r>
              <a:rPr lang="en-GB" sz="2000" dirty="0" err="1" smtClean="0">
                <a:latin typeface="Verdana" pitchFamily="34" charset="0"/>
              </a:rPr>
              <a:t>keywork</a:t>
            </a:r>
            <a:r>
              <a:rPr lang="en-GB" sz="2000" dirty="0" smtClean="0">
                <a:latin typeface="Verdana" pitchFamily="34" charset="0"/>
              </a:rPr>
              <a:t> sessions and reduced heroin use</a:t>
            </a:r>
          </a:p>
          <a:p>
            <a:pPr lvl="1" eaLnBrk="1" hangingPunct="1">
              <a:defRPr/>
            </a:pPr>
            <a:endParaRPr lang="en-GB" sz="1000" dirty="0" smtClean="0">
              <a:latin typeface="Verdana" pitchFamily="34" charset="0"/>
            </a:endParaRPr>
          </a:p>
          <a:p>
            <a:pPr eaLnBrk="1" hangingPunct="1">
              <a:defRPr/>
            </a:pPr>
            <a:r>
              <a:rPr lang="en-GB" sz="2000" dirty="0" smtClean="0">
                <a:latin typeface="Verdana" pitchFamily="34" charset="0"/>
              </a:rPr>
              <a:t>To develop, deliver and evaluate staff training which supports the introduction of CM.</a:t>
            </a:r>
            <a:endParaRPr lang="en-GB" sz="1000" b="1" dirty="0">
              <a:latin typeface="Verdana" pitchFamily="34" charset="0"/>
            </a:endParaRPr>
          </a:p>
          <a:p>
            <a:pPr eaLnBrk="1" hangingPunct="1">
              <a:defRPr/>
            </a:pPr>
            <a:endParaRPr lang="en-GB" sz="2000" dirty="0" smtClean="0">
              <a:latin typeface="Verdana" pitchFamily="34" charset="0"/>
            </a:endParaRPr>
          </a:p>
        </p:txBody>
      </p:sp>
    </p:spTree>
    <p:extLst>
      <p:ext uri="{BB962C8B-B14F-4D97-AF65-F5344CB8AC3E}">
        <p14:creationId xmlns:p14="http://schemas.microsoft.com/office/powerpoint/2010/main" val="838391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864096"/>
          </a:xfrm>
        </p:spPr>
        <p:txBody>
          <a:bodyPr/>
          <a:lstStyle/>
          <a:p>
            <a:r>
              <a:rPr lang="en-GB" b="1" dirty="0" smtClean="0">
                <a:solidFill>
                  <a:schemeClr val="accent6"/>
                </a:solidFill>
                <a:latin typeface="Calibri" panose="020F0502020204030204" pitchFamily="34" charset="0"/>
                <a:cs typeface="Calibri" panose="020F0502020204030204" pitchFamily="34" charset="0"/>
              </a:rPr>
              <a:t>Our point of departure …</a:t>
            </a:r>
            <a:endParaRPr lang="en-GB" b="1" dirty="0">
              <a:solidFill>
                <a:schemeClr val="accent6"/>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539552" y="1124744"/>
            <a:ext cx="8136904" cy="5472608"/>
          </a:xfrm>
        </p:spPr>
        <p:txBody>
          <a:bodyPr/>
          <a:lstStyle/>
          <a:p>
            <a:pPr marL="0" indent="0">
              <a:buNone/>
            </a:pPr>
            <a:r>
              <a:rPr lang="en-GB" b="1" dirty="0">
                <a:latin typeface="Calibri" panose="020F0502020204030204" pitchFamily="34" charset="0"/>
                <a:cs typeface="Calibri" panose="020F0502020204030204" pitchFamily="34" charset="0"/>
              </a:rPr>
              <a:t>There is </a:t>
            </a:r>
            <a:r>
              <a:rPr lang="en-GB" b="1" dirty="0" smtClean="0">
                <a:latin typeface="Calibri" panose="020F0502020204030204" pitchFamily="34" charset="0"/>
                <a:cs typeface="Calibri" panose="020F0502020204030204" pitchFamily="34" charset="0"/>
              </a:rPr>
              <a:t>good evidence of efficacy …</a:t>
            </a:r>
            <a:endParaRPr lang="en-GB" b="1" dirty="0">
              <a:latin typeface="Calibri" panose="020F0502020204030204" pitchFamily="34" charset="0"/>
              <a:cs typeface="Calibri" panose="020F0502020204030204" pitchFamily="34" charset="0"/>
            </a:endParaRPr>
          </a:p>
          <a:p>
            <a:pPr lvl="1"/>
            <a:r>
              <a:rPr lang="en-GB" dirty="0" smtClean="0">
                <a:latin typeface="Calibri" panose="020F0502020204030204" pitchFamily="34" charset="0"/>
                <a:cs typeface="Calibri" panose="020F0502020204030204" pitchFamily="34" charset="0"/>
              </a:rPr>
              <a:t>Good evidence that CM can shape behaviour and promote attendance, retention &amp; abstinence</a:t>
            </a:r>
          </a:p>
          <a:p>
            <a:endParaRPr lang="en-GB" sz="1200" dirty="0" smtClean="0">
              <a:latin typeface="Calibri" panose="020F0502020204030204" pitchFamily="34" charset="0"/>
              <a:cs typeface="Calibri" panose="020F0502020204030204" pitchFamily="34" charset="0"/>
            </a:endParaRPr>
          </a:p>
          <a:p>
            <a:pPr marL="0" indent="0">
              <a:buNone/>
            </a:pPr>
            <a:r>
              <a:rPr lang="en-GB" b="1" dirty="0" smtClean="0">
                <a:latin typeface="Calibri" panose="020F0502020204030204" pitchFamily="34" charset="0"/>
                <a:cs typeface="Calibri" panose="020F0502020204030204" pitchFamily="34" charset="0"/>
              </a:rPr>
              <a:t>… but unanswered questions.</a:t>
            </a:r>
          </a:p>
          <a:p>
            <a:pPr lvl="1"/>
            <a:r>
              <a:rPr lang="en-GB" dirty="0" smtClean="0">
                <a:latin typeface="Calibri" panose="020F0502020204030204" pitchFamily="34" charset="0"/>
                <a:cs typeface="Calibri" panose="020F0502020204030204" pitchFamily="34" charset="0"/>
              </a:rPr>
              <a:t>Limited data about outcomes after </a:t>
            </a:r>
            <a:r>
              <a:rPr lang="en-GB" dirty="0">
                <a:latin typeface="Calibri" panose="020F0502020204030204" pitchFamily="34" charset="0"/>
                <a:cs typeface="Calibri" panose="020F0502020204030204" pitchFamily="34" charset="0"/>
              </a:rPr>
              <a:t>withdrawal of </a:t>
            </a:r>
            <a:r>
              <a:rPr lang="en-GB" dirty="0" smtClean="0">
                <a:latin typeface="Calibri" panose="020F0502020204030204" pitchFamily="34" charset="0"/>
                <a:cs typeface="Calibri" panose="020F0502020204030204" pitchFamily="34" charset="0"/>
              </a:rPr>
              <a:t>reinforcement</a:t>
            </a:r>
          </a:p>
          <a:p>
            <a:pPr lvl="1"/>
            <a:r>
              <a:rPr lang="en-GB" dirty="0" smtClean="0">
                <a:latin typeface="Calibri" panose="020F0502020204030204" pitchFamily="34" charset="0"/>
                <a:cs typeface="Calibri" panose="020F0502020204030204" pitchFamily="34" charset="0"/>
              </a:rPr>
              <a:t>Limited data about </a:t>
            </a:r>
            <a:r>
              <a:rPr lang="en-GB" dirty="0">
                <a:latin typeface="Calibri" panose="020F0502020204030204" pitchFamily="34" charset="0"/>
                <a:cs typeface="Calibri" panose="020F0502020204030204" pitchFamily="34" charset="0"/>
              </a:rPr>
              <a:t>compliance </a:t>
            </a:r>
            <a:r>
              <a:rPr lang="en-GB" dirty="0" smtClean="0">
                <a:latin typeface="Calibri" panose="020F0502020204030204" pitchFamily="34" charset="0"/>
                <a:cs typeface="Calibri" panose="020F0502020204030204" pitchFamily="34" charset="0"/>
              </a:rPr>
              <a:t>with CM in </a:t>
            </a:r>
            <a:r>
              <a:rPr lang="en-GB" dirty="0">
                <a:latin typeface="Calibri" panose="020F0502020204030204" pitchFamily="34" charset="0"/>
                <a:cs typeface="Calibri" panose="020F0502020204030204" pitchFamily="34" charset="0"/>
              </a:rPr>
              <a:t>routine </a:t>
            </a:r>
            <a:r>
              <a:rPr lang="en-GB" dirty="0" smtClean="0">
                <a:latin typeface="Calibri" panose="020F0502020204030204" pitchFamily="34" charset="0"/>
                <a:cs typeface="Calibri" panose="020F0502020204030204" pitchFamily="34" charset="0"/>
              </a:rPr>
              <a:t>practice</a:t>
            </a:r>
          </a:p>
          <a:p>
            <a:pPr marL="0" indent="0">
              <a:buNone/>
            </a:pPr>
            <a:r>
              <a:rPr lang="en-GB" b="1" dirty="0" smtClean="0">
                <a:latin typeface="Calibri" panose="020F0502020204030204" pitchFamily="34" charset="0"/>
                <a:cs typeface="Calibri" panose="020F0502020204030204" pitchFamily="34" charset="0"/>
              </a:rPr>
              <a:t>We </a:t>
            </a:r>
            <a:r>
              <a:rPr lang="en-GB" b="1" dirty="0">
                <a:latin typeface="Calibri" panose="020F0502020204030204" pitchFamily="34" charset="0"/>
                <a:cs typeface="Calibri" panose="020F0502020204030204" pitchFamily="34" charset="0"/>
              </a:rPr>
              <a:t>need to establish whether CM can </a:t>
            </a:r>
            <a:r>
              <a:rPr lang="en-GB" b="1" dirty="0" smtClean="0">
                <a:latin typeface="Calibri" panose="020F0502020204030204" pitchFamily="34" charset="0"/>
                <a:cs typeface="Calibri" panose="020F0502020204030204" pitchFamily="34" charset="0"/>
              </a:rPr>
              <a:t>be effective when </a:t>
            </a:r>
            <a:r>
              <a:rPr lang="en-GB" b="1" dirty="0">
                <a:latin typeface="Calibri" panose="020F0502020204030204" pitchFamily="34" charset="0"/>
                <a:cs typeface="Calibri" panose="020F0502020204030204" pitchFamily="34" charset="0"/>
              </a:rPr>
              <a:t>applied in a UK context. </a:t>
            </a:r>
          </a:p>
          <a:p>
            <a:pPr lvl="1"/>
            <a:endParaRPr lang="en-GB"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47627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864096"/>
          </a:xfrm>
        </p:spPr>
        <p:txBody>
          <a:bodyPr/>
          <a:lstStyle/>
          <a:p>
            <a:r>
              <a:rPr lang="en-GB" b="1" dirty="0" smtClean="0">
                <a:solidFill>
                  <a:schemeClr val="accent6"/>
                </a:solidFill>
                <a:latin typeface="Calibri" panose="020F0502020204030204" pitchFamily="34" charset="0"/>
                <a:cs typeface="Calibri" panose="020F0502020204030204" pitchFamily="34" charset="0"/>
              </a:rPr>
              <a:t>Implementation in the USA</a:t>
            </a:r>
            <a:endParaRPr lang="en-GB" b="1" dirty="0">
              <a:solidFill>
                <a:schemeClr val="accent6"/>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539552" y="1124744"/>
            <a:ext cx="7992888" cy="5472608"/>
          </a:xfrm>
        </p:spPr>
        <p:txBody>
          <a:bodyPr/>
          <a:lstStyle/>
          <a:p>
            <a:r>
              <a:rPr lang="en-GB" dirty="0" smtClean="0">
                <a:latin typeface="Calibri" panose="020F0502020204030204" pitchFamily="34" charset="0"/>
                <a:cs typeface="Calibri" panose="020F0502020204030204" pitchFamily="34" charset="0"/>
              </a:rPr>
              <a:t>Concentrated in centres of excellence</a:t>
            </a:r>
          </a:p>
          <a:p>
            <a:r>
              <a:rPr lang="en-GB" dirty="0" smtClean="0">
                <a:latin typeface="Calibri" panose="020F0502020204030204" pitchFamily="34" charset="0"/>
                <a:cs typeface="Calibri" panose="020F0502020204030204" pitchFamily="34" charset="0"/>
              </a:rPr>
              <a:t>Delivery often by specialist CM practitioners</a:t>
            </a:r>
          </a:p>
          <a:p>
            <a:r>
              <a:rPr lang="en-GB" dirty="0" smtClean="0">
                <a:latin typeface="Calibri" panose="020F0502020204030204" pitchFamily="34" charset="0"/>
                <a:cs typeface="Calibri" panose="020F0502020204030204" pitchFamily="34" charset="0"/>
              </a:rPr>
              <a:t>Thought and creativity focused on design of reinforcement strategies (e.g. escalating schedules, ‘fishbowl’ prize draw techniques)</a:t>
            </a:r>
          </a:p>
          <a:p>
            <a:r>
              <a:rPr lang="en-GB" dirty="0" smtClean="0">
                <a:latin typeface="Calibri" panose="020F0502020204030204" pitchFamily="34" charset="0"/>
                <a:cs typeface="Calibri" panose="020F0502020204030204" pitchFamily="34" charset="0"/>
              </a:rPr>
              <a:t>Criticism that scientific enquiry gives limited recognition to the needs of practitioners.</a:t>
            </a:r>
          </a:p>
          <a:p>
            <a:r>
              <a:rPr lang="en-GB" dirty="0" smtClean="0">
                <a:latin typeface="Calibri" panose="020F0502020204030204" pitchFamily="34" charset="0"/>
                <a:cs typeface="Calibri" panose="020F0502020204030204" pitchFamily="34" charset="0"/>
              </a:rPr>
              <a:t>Implementation in routine practice ‘lags’ and implementation technologies are ‘in their infancy’ (</a:t>
            </a:r>
            <a:r>
              <a:rPr lang="en-GB" dirty="0" err="1" smtClean="0">
                <a:latin typeface="Calibri" panose="020F0502020204030204" pitchFamily="34" charset="0"/>
                <a:cs typeface="Calibri" panose="020F0502020204030204" pitchFamily="34" charset="0"/>
              </a:rPr>
              <a:t>Hartzler</a:t>
            </a:r>
            <a:r>
              <a:rPr lang="en-GB" dirty="0" smtClean="0">
                <a:latin typeface="Calibri" panose="020F0502020204030204" pitchFamily="34" charset="0"/>
                <a:cs typeface="Calibri" panose="020F0502020204030204" pitchFamily="34" charset="0"/>
              </a:rPr>
              <a:t> et al, 2012)</a:t>
            </a:r>
          </a:p>
        </p:txBody>
      </p:sp>
    </p:spTree>
    <p:extLst>
      <p:ext uri="{BB962C8B-B14F-4D97-AF65-F5344CB8AC3E}">
        <p14:creationId xmlns:p14="http://schemas.microsoft.com/office/powerpoint/2010/main" val="529714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7772400" cy="1008112"/>
          </a:xfrm>
        </p:spPr>
        <p:txBody>
          <a:bodyPr/>
          <a:lstStyle/>
          <a:p>
            <a:r>
              <a:rPr lang="en-GB" b="1" dirty="0" smtClean="0">
                <a:solidFill>
                  <a:schemeClr val="accent6"/>
                </a:solidFill>
                <a:latin typeface="Calibri" panose="020F0502020204030204" pitchFamily="34" charset="0"/>
                <a:cs typeface="Calibri" panose="020F0502020204030204" pitchFamily="34" charset="0"/>
              </a:rPr>
              <a:t>Our Guiding Principles</a:t>
            </a:r>
            <a:endParaRPr lang="en-GB" b="1" dirty="0">
              <a:solidFill>
                <a:schemeClr val="accent6"/>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539552" y="1412776"/>
            <a:ext cx="8280920" cy="5112568"/>
          </a:xfrm>
        </p:spPr>
        <p:txBody>
          <a:bodyPr/>
          <a:lstStyle/>
          <a:p>
            <a:pPr>
              <a:buFont typeface="Wingdings" panose="05000000000000000000" pitchFamily="2" charset="2"/>
              <a:buChar char="§"/>
            </a:pPr>
            <a:r>
              <a:rPr lang="en-GB" b="1" dirty="0" smtClean="0">
                <a:latin typeface="Calibri" panose="020F0502020204030204" pitchFamily="34" charset="0"/>
                <a:cs typeface="Calibri" panose="020F0502020204030204" pitchFamily="34" charset="0"/>
              </a:rPr>
              <a:t>Address research questions relevant to the needs of UK drug treatment services</a:t>
            </a:r>
          </a:p>
          <a:p>
            <a:pPr>
              <a:buFont typeface="Wingdings" panose="05000000000000000000" pitchFamily="2" charset="2"/>
              <a:buChar char="§"/>
            </a:pPr>
            <a:r>
              <a:rPr lang="en-GB" b="1" dirty="0" smtClean="0">
                <a:latin typeface="Calibri" panose="020F0502020204030204" pitchFamily="34" charset="0"/>
                <a:cs typeface="Calibri" panose="020F0502020204030204" pitchFamily="34" charset="0"/>
              </a:rPr>
              <a:t>Test the effectiveness of </a:t>
            </a:r>
            <a:r>
              <a:rPr lang="en-GB" b="1" dirty="0">
                <a:latin typeface="Calibri" panose="020F0502020204030204" pitchFamily="34" charset="0"/>
                <a:cs typeface="Calibri" panose="020F0502020204030204" pitchFamily="34" charset="0"/>
              </a:rPr>
              <a:t>CM </a:t>
            </a:r>
            <a:r>
              <a:rPr lang="en-GB" b="1" dirty="0" smtClean="0">
                <a:latin typeface="Calibri" panose="020F0502020204030204" pitchFamily="34" charset="0"/>
                <a:cs typeface="Calibri" panose="020F0502020204030204" pitchFamily="34" charset="0"/>
              </a:rPr>
              <a:t>models which can be implemented in the real world</a:t>
            </a:r>
          </a:p>
          <a:p>
            <a:pPr marL="363538" indent="0">
              <a:buNone/>
            </a:pPr>
            <a:r>
              <a:rPr lang="en-GB" dirty="0" smtClean="0">
                <a:latin typeface="Calibri" panose="020F0502020204030204" pitchFamily="34" charset="0"/>
                <a:cs typeface="Calibri" panose="020F0502020204030204" pitchFamily="34" charset="0"/>
              </a:rPr>
              <a:t>We have tried to: </a:t>
            </a:r>
          </a:p>
          <a:p>
            <a:pPr lvl="1"/>
            <a:r>
              <a:rPr lang="en-GB" dirty="0">
                <a:latin typeface="Calibri" panose="020F0502020204030204" pitchFamily="34" charset="0"/>
                <a:cs typeface="Calibri" panose="020F0502020204030204" pitchFamily="34" charset="0"/>
              </a:rPr>
              <a:t>Build on the US evidence, but not feel obligated to attempt slavish replication</a:t>
            </a:r>
            <a:endParaRPr lang="en-GB" dirty="0"/>
          </a:p>
          <a:p>
            <a:pPr lvl="1"/>
            <a:r>
              <a:rPr lang="en-GB" dirty="0" smtClean="0">
                <a:latin typeface="Calibri" panose="020F0502020204030204" pitchFamily="34" charset="0"/>
                <a:cs typeface="Calibri" panose="020F0502020204030204" pitchFamily="34" charset="0"/>
              </a:rPr>
              <a:t>Build capacity to deliver CM in routine practice</a:t>
            </a:r>
          </a:p>
          <a:p>
            <a:pPr lvl="1"/>
            <a:r>
              <a:rPr lang="en-GB" dirty="0" smtClean="0">
                <a:latin typeface="Calibri" panose="020F0502020204030204" pitchFamily="34" charset="0"/>
                <a:cs typeface="Calibri" panose="020F0502020204030204" pitchFamily="34" charset="0"/>
              </a:rPr>
              <a:t>Ensure the CM interventions we test ‘fit’ with UK practice, and are informed by UK experience</a:t>
            </a:r>
          </a:p>
        </p:txBody>
      </p:sp>
    </p:spTree>
    <p:extLst>
      <p:ext uri="{BB962C8B-B14F-4D97-AF65-F5344CB8AC3E}">
        <p14:creationId xmlns:p14="http://schemas.microsoft.com/office/powerpoint/2010/main" val="1278811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755650" y="333375"/>
            <a:ext cx="7772400" cy="792163"/>
          </a:xfrm>
        </p:spPr>
        <p:txBody>
          <a:bodyPr/>
          <a:lstStyle/>
          <a:p>
            <a:pPr eaLnBrk="1" hangingPunct="1">
              <a:defRPr/>
            </a:pPr>
            <a:r>
              <a:rPr lang="en-GB" b="1" dirty="0" smtClean="0">
                <a:solidFill>
                  <a:schemeClr val="accent6"/>
                </a:solidFill>
                <a:latin typeface="Calibri" panose="020F0502020204030204" pitchFamily="34" charset="0"/>
                <a:cs typeface="Calibri" panose="020F0502020204030204" pitchFamily="34" charset="0"/>
              </a:rPr>
              <a:t>Key Questions</a:t>
            </a:r>
          </a:p>
        </p:txBody>
      </p:sp>
      <p:sp>
        <p:nvSpPr>
          <p:cNvPr id="9219" name="Rectangle 3"/>
          <p:cNvSpPr>
            <a:spLocks noGrp="1" noChangeArrowheads="1"/>
          </p:cNvSpPr>
          <p:nvPr>
            <p:ph type="body" idx="1"/>
          </p:nvPr>
        </p:nvSpPr>
        <p:spPr>
          <a:xfrm>
            <a:off x="323850" y="1340768"/>
            <a:ext cx="8569325" cy="5112567"/>
          </a:xfrm>
        </p:spPr>
        <p:txBody>
          <a:bodyPr/>
          <a:lstStyle/>
          <a:p>
            <a:pPr eaLnBrk="1" hangingPunct="1">
              <a:defRPr/>
            </a:pPr>
            <a:r>
              <a:rPr lang="en-GB" sz="2400" dirty="0" smtClean="0">
                <a:latin typeface="Verdana" pitchFamily="34" charset="0"/>
              </a:rPr>
              <a:t>Can </a:t>
            </a:r>
            <a:r>
              <a:rPr lang="en-GB" sz="2400" dirty="0">
                <a:latin typeface="Verdana" pitchFamily="34" charset="0"/>
              </a:rPr>
              <a:t>we implement voucher-based CM in UK drug treatment? (Can we develop &amp; deliver staff training which supports this?)</a:t>
            </a:r>
          </a:p>
          <a:p>
            <a:pPr eaLnBrk="1" hangingPunct="1">
              <a:defRPr/>
            </a:pPr>
            <a:endParaRPr lang="en-GB" sz="2400" dirty="0" smtClean="0">
              <a:latin typeface="Verdana" pitchFamily="34" charset="0"/>
            </a:endParaRPr>
          </a:p>
          <a:p>
            <a:pPr eaLnBrk="1" hangingPunct="1">
              <a:defRPr/>
            </a:pPr>
            <a:r>
              <a:rPr lang="en-GB" sz="2400" dirty="0" smtClean="0">
                <a:latin typeface="Verdana" pitchFamily="34" charset="0"/>
              </a:rPr>
              <a:t>Can we replicate the positive outcomes observed outside the UK?</a:t>
            </a:r>
          </a:p>
          <a:p>
            <a:pPr eaLnBrk="1" hangingPunct="1">
              <a:defRPr/>
            </a:pPr>
            <a:endParaRPr lang="en-GB" sz="2400" dirty="0" smtClean="0">
              <a:latin typeface="Verdana" pitchFamily="34" charset="0"/>
            </a:endParaRPr>
          </a:p>
          <a:p>
            <a:pPr eaLnBrk="1" hangingPunct="1">
              <a:spcBef>
                <a:spcPts val="1200"/>
              </a:spcBef>
              <a:defRPr/>
            </a:pPr>
            <a:r>
              <a:rPr lang="en-GB" sz="2400" dirty="0" smtClean="0">
                <a:latin typeface="Verdana" pitchFamily="34" charset="0"/>
              </a:rPr>
              <a:t>What </a:t>
            </a:r>
            <a:r>
              <a:rPr lang="en-GB" sz="2400" dirty="0">
                <a:latin typeface="Verdana" pitchFamily="34" charset="0"/>
              </a:rPr>
              <a:t>organisational, professional and contextual factors promotes +</a:t>
            </a:r>
            <a:r>
              <a:rPr lang="en-GB" sz="2400" dirty="0" err="1">
                <a:latin typeface="Verdana" pitchFamily="34" charset="0"/>
              </a:rPr>
              <a:t>ive</a:t>
            </a:r>
            <a:r>
              <a:rPr lang="en-GB" sz="2400" dirty="0">
                <a:latin typeface="Verdana" pitchFamily="34" charset="0"/>
              </a:rPr>
              <a:t> or –</a:t>
            </a:r>
            <a:r>
              <a:rPr lang="en-GB" sz="2400" dirty="0" err="1">
                <a:latin typeface="Verdana" pitchFamily="34" charset="0"/>
              </a:rPr>
              <a:t>ive</a:t>
            </a:r>
            <a:r>
              <a:rPr lang="en-GB" sz="2400" dirty="0">
                <a:latin typeface="Verdana" pitchFamily="34" charset="0"/>
              </a:rPr>
              <a:t> outcomes. </a:t>
            </a:r>
            <a:endParaRPr lang="en-GB" sz="2400" dirty="0" smtClean="0">
              <a:latin typeface="Verdana" pitchFamily="34" charset="0"/>
            </a:endParaRPr>
          </a:p>
          <a:p>
            <a:pPr eaLnBrk="1" hangingPunct="1">
              <a:spcBef>
                <a:spcPts val="1200"/>
              </a:spcBef>
              <a:defRPr/>
            </a:pPr>
            <a:endParaRPr lang="en-GB" sz="2400" dirty="0">
              <a:latin typeface="Verdana" pitchFamily="34" charset="0"/>
            </a:endParaRPr>
          </a:p>
          <a:p>
            <a:pPr eaLnBrk="1" hangingPunct="1">
              <a:defRPr/>
            </a:pPr>
            <a:r>
              <a:rPr lang="en-GB" sz="2400" dirty="0">
                <a:latin typeface="Verdana" pitchFamily="34" charset="0"/>
              </a:rPr>
              <a:t>Is contingency management acceptable to provider agencies, clinicians and service users? </a:t>
            </a:r>
          </a:p>
          <a:p>
            <a:pPr eaLnBrk="1" hangingPunct="1">
              <a:defRPr/>
            </a:pPr>
            <a:endParaRPr lang="en-GB" sz="2400" dirty="0" smtClean="0">
              <a:latin typeface="Verdana" pitchFamily="34" charset="0"/>
            </a:endParaRPr>
          </a:p>
        </p:txBody>
      </p:sp>
    </p:spTree>
    <p:extLst>
      <p:ext uri="{BB962C8B-B14F-4D97-AF65-F5344CB8AC3E}">
        <p14:creationId xmlns:p14="http://schemas.microsoft.com/office/powerpoint/2010/main" val="42529869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04800" y="304800"/>
            <a:ext cx="8561388" cy="747713"/>
          </a:xfrm>
        </p:spPr>
        <p:txBody>
          <a:bodyPr/>
          <a:lstStyle/>
          <a:p>
            <a:pPr eaLnBrk="1" hangingPunct="1"/>
            <a:r>
              <a:rPr lang="en-GB" b="1" smtClean="0">
                <a:solidFill>
                  <a:srgbClr val="000099"/>
                </a:solidFill>
                <a:latin typeface="Verdana" pitchFamily="34" charset="0"/>
              </a:rPr>
              <a:t>The Research Programme</a:t>
            </a:r>
          </a:p>
        </p:txBody>
      </p:sp>
      <p:sp>
        <p:nvSpPr>
          <p:cNvPr id="8195" name="Text Box 3"/>
          <p:cNvSpPr txBox="1">
            <a:spLocks noChangeArrowheads="1"/>
          </p:cNvSpPr>
          <p:nvPr/>
        </p:nvSpPr>
        <p:spPr bwMode="auto">
          <a:xfrm>
            <a:off x="539750" y="1268413"/>
            <a:ext cx="1871663" cy="1323975"/>
          </a:xfrm>
          <a:prstGeom prst="rect">
            <a:avLst/>
          </a:prstGeom>
          <a:solidFill>
            <a:srgbClr val="FFFF00"/>
          </a:solidFill>
          <a:ln w="9525">
            <a:solidFill>
              <a:schemeClr val="tx1"/>
            </a:solidFill>
            <a:miter lim="800000"/>
            <a:headEnd/>
            <a:tailEnd/>
          </a:ln>
        </p:spPr>
        <p:txBody>
          <a:bodyPr>
            <a:spAutoFit/>
          </a:bodyPr>
          <a:lstStyle/>
          <a:p>
            <a:pPr>
              <a:spcBef>
                <a:spcPct val="50000"/>
              </a:spcBef>
            </a:pPr>
            <a:r>
              <a:rPr lang="en-GB" sz="1600" dirty="0">
                <a:latin typeface="Verdana" pitchFamily="34" charset="0"/>
              </a:rPr>
              <a:t>Module 1: </a:t>
            </a:r>
            <a:r>
              <a:rPr lang="en-GB" sz="1600" b="0" dirty="0">
                <a:latin typeface="Verdana" pitchFamily="34" charset="0"/>
              </a:rPr>
              <a:t>Organisational analysis &amp; intervention modelling</a:t>
            </a:r>
          </a:p>
        </p:txBody>
      </p:sp>
      <p:sp>
        <p:nvSpPr>
          <p:cNvPr id="8198" name="Rectangle 6"/>
          <p:cNvSpPr>
            <a:spLocks noChangeArrowheads="1"/>
          </p:cNvSpPr>
          <p:nvPr/>
        </p:nvSpPr>
        <p:spPr bwMode="auto">
          <a:xfrm>
            <a:off x="4140200" y="1196975"/>
            <a:ext cx="4681538" cy="1800225"/>
          </a:xfrm>
          <a:prstGeom prst="rect">
            <a:avLst/>
          </a:prstGeom>
          <a:solidFill>
            <a:srgbClr val="00FFFF"/>
          </a:solidFill>
          <a:ln w="9525">
            <a:solidFill>
              <a:schemeClr val="tx1"/>
            </a:solidFill>
            <a:miter lim="800000"/>
            <a:headEnd/>
            <a:tailEnd/>
          </a:ln>
        </p:spPr>
        <p:txBody>
          <a:bodyPr wrap="none" anchor="ctr"/>
          <a:lstStyle/>
          <a:p>
            <a:r>
              <a:rPr lang="en-GB" sz="1600" dirty="0">
                <a:solidFill>
                  <a:srgbClr val="000099"/>
                </a:solidFill>
                <a:latin typeface="Arial" charset="0"/>
              </a:rPr>
              <a:t>At NTA CM pilot sites we investigated:</a:t>
            </a:r>
          </a:p>
          <a:p>
            <a:pPr>
              <a:buFontTx/>
              <a:buChar char="•"/>
            </a:pPr>
            <a:r>
              <a:rPr lang="en-GB" sz="1600" dirty="0">
                <a:solidFill>
                  <a:srgbClr val="000099"/>
                </a:solidFill>
                <a:latin typeface="Arial" charset="0"/>
              </a:rPr>
              <a:t> management, clinician &amp; user experiences</a:t>
            </a:r>
          </a:p>
          <a:p>
            <a:pPr>
              <a:buFontTx/>
              <a:buChar char="•"/>
            </a:pPr>
            <a:r>
              <a:rPr lang="en-GB" sz="1600" dirty="0">
                <a:solidFill>
                  <a:srgbClr val="000099"/>
                </a:solidFill>
                <a:latin typeface="Arial" charset="0"/>
              </a:rPr>
              <a:t> Organisational, structure &amp; resource issues</a:t>
            </a:r>
          </a:p>
          <a:p>
            <a:endParaRPr lang="en-GB" sz="1600" dirty="0">
              <a:solidFill>
                <a:srgbClr val="000099"/>
              </a:solidFill>
              <a:latin typeface="Arial" charset="0"/>
            </a:endParaRPr>
          </a:p>
          <a:p>
            <a:r>
              <a:rPr lang="en-GB" sz="1600" dirty="0">
                <a:solidFill>
                  <a:srgbClr val="000099"/>
                </a:solidFill>
                <a:latin typeface="Arial" charset="0"/>
              </a:rPr>
              <a:t>We used data to:</a:t>
            </a:r>
          </a:p>
          <a:p>
            <a:pPr>
              <a:buFontTx/>
              <a:buChar char="•"/>
            </a:pPr>
            <a:r>
              <a:rPr lang="en-GB" sz="1600" dirty="0">
                <a:solidFill>
                  <a:srgbClr val="000099"/>
                </a:solidFill>
                <a:latin typeface="Arial" charset="0"/>
              </a:rPr>
              <a:t> Inform design of staff training</a:t>
            </a:r>
          </a:p>
          <a:p>
            <a:pPr>
              <a:buFontTx/>
              <a:buChar char="•"/>
            </a:pPr>
            <a:r>
              <a:rPr lang="en-GB" sz="1600" dirty="0">
                <a:solidFill>
                  <a:srgbClr val="000099"/>
                </a:solidFill>
                <a:latin typeface="Arial" charset="0"/>
              </a:rPr>
              <a:t> Trial and intervention design</a:t>
            </a:r>
          </a:p>
        </p:txBody>
      </p:sp>
      <p:sp>
        <p:nvSpPr>
          <p:cNvPr id="8200" name="Line 8"/>
          <p:cNvSpPr>
            <a:spLocks noChangeShapeType="1"/>
          </p:cNvSpPr>
          <p:nvPr/>
        </p:nvSpPr>
        <p:spPr bwMode="auto">
          <a:xfrm flipH="1">
            <a:off x="2484438" y="1844675"/>
            <a:ext cx="1600200" cy="0"/>
          </a:xfrm>
          <a:prstGeom prst="line">
            <a:avLst/>
          </a:prstGeom>
          <a:noFill/>
          <a:ln w="3175">
            <a:solidFill>
              <a:schemeClr val="tx1"/>
            </a:solidFill>
            <a:round/>
            <a:headEnd/>
            <a:tailEnd type="triangle" w="med" len="med"/>
          </a:ln>
        </p:spPr>
        <p:txBody>
          <a:bodyPr anchor="ctr"/>
          <a:lstStyle/>
          <a:p>
            <a:endParaRPr lang="en-GB"/>
          </a:p>
        </p:txBody>
      </p:sp>
      <p:sp>
        <p:nvSpPr>
          <p:cNvPr id="8203" name="Line 11"/>
          <p:cNvSpPr>
            <a:spLocks noChangeShapeType="1"/>
          </p:cNvSpPr>
          <p:nvPr/>
        </p:nvSpPr>
        <p:spPr bwMode="auto">
          <a:xfrm>
            <a:off x="323850" y="1052513"/>
            <a:ext cx="0" cy="5329237"/>
          </a:xfrm>
          <a:prstGeom prst="line">
            <a:avLst/>
          </a:prstGeom>
          <a:noFill/>
          <a:ln w="9525">
            <a:solidFill>
              <a:schemeClr val="tx1"/>
            </a:solidFill>
            <a:round/>
            <a:headEnd/>
            <a:tailEnd type="triangle" w="med" len="med"/>
          </a:ln>
        </p:spPr>
        <p:txBody>
          <a:bodyPr/>
          <a:lstStyle/>
          <a:p>
            <a:endParaRPr lang="en-GB"/>
          </a:p>
        </p:txBody>
      </p:sp>
      <p:sp>
        <p:nvSpPr>
          <p:cNvPr id="8204" name="Text Box 12"/>
          <p:cNvSpPr txBox="1">
            <a:spLocks noChangeArrowheads="1"/>
          </p:cNvSpPr>
          <p:nvPr/>
        </p:nvSpPr>
        <p:spPr bwMode="auto">
          <a:xfrm>
            <a:off x="0" y="6308725"/>
            <a:ext cx="3708400" cy="366713"/>
          </a:xfrm>
          <a:prstGeom prst="rect">
            <a:avLst/>
          </a:prstGeom>
          <a:noFill/>
          <a:ln w="9525">
            <a:noFill/>
            <a:miter lim="800000"/>
            <a:headEnd/>
            <a:tailEnd/>
          </a:ln>
        </p:spPr>
        <p:txBody>
          <a:bodyPr>
            <a:spAutoFit/>
          </a:bodyPr>
          <a:lstStyle/>
          <a:p>
            <a:r>
              <a:rPr lang="en-GB" sz="1800" b="0">
                <a:latin typeface="Verdana" pitchFamily="34" charset="0"/>
              </a:rPr>
              <a:t>Time (5 year programme)</a:t>
            </a:r>
          </a:p>
        </p:txBody>
      </p:sp>
      <p:sp>
        <p:nvSpPr>
          <p:cNvPr id="2" name="TextBox 1"/>
          <p:cNvSpPr txBox="1"/>
          <p:nvPr/>
        </p:nvSpPr>
        <p:spPr>
          <a:xfrm>
            <a:off x="555380" y="3356992"/>
            <a:ext cx="8266357" cy="2462213"/>
          </a:xfrm>
          <a:prstGeom prst="rect">
            <a:avLst/>
          </a:prstGeom>
          <a:noFill/>
          <a:ln>
            <a:solidFill>
              <a:schemeClr val="accent1"/>
            </a:solidFill>
          </a:ln>
        </p:spPr>
        <p:txBody>
          <a:bodyPr wrap="square" rtlCol="0">
            <a:spAutoFit/>
          </a:bodyPr>
          <a:lstStyle/>
          <a:p>
            <a:r>
              <a:rPr lang="en-GB" b="0" dirty="0" smtClean="0">
                <a:latin typeface="Calibri" panose="020F0502020204030204" pitchFamily="34" charset="0"/>
                <a:cs typeface="Calibri" panose="020F0502020204030204" pitchFamily="34" charset="0"/>
              </a:rPr>
              <a:t>The NTA funded 14 pilot sites </a:t>
            </a:r>
          </a:p>
          <a:p>
            <a:r>
              <a:rPr lang="en-GB" b="0" dirty="0" smtClean="0">
                <a:latin typeface="Calibri" panose="020F0502020204030204" pitchFamily="34" charset="0"/>
                <a:cs typeface="Calibri" panose="020F0502020204030204" pitchFamily="34" charset="0"/>
              </a:rPr>
              <a:t>Provided a range of CM schedules</a:t>
            </a:r>
          </a:p>
          <a:p>
            <a:r>
              <a:rPr lang="en-GB" b="0" dirty="0" smtClean="0">
                <a:latin typeface="Calibri" panose="020F0502020204030204" pitchFamily="34" charset="0"/>
                <a:cs typeface="Calibri" panose="020F0502020204030204" pitchFamily="34" charset="0"/>
              </a:rPr>
              <a:t>Target  behaviours - completion </a:t>
            </a:r>
            <a:r>
              <a:rPr lang="en-GB" b="0" dirty="0">
                <a:latin typeface="Calibri" panose="020F0502020204030204" pitchFamily="34" charset="0"/>
                <a:cs typeface="Calibri" panose="020F0502020204030204" pitchFamily="34" charset="0"/>
              </a:rPr>
              <a:t>of BBV testing </a:t>
            </a:r>
            <a:r>
              <a:rPr lang="en-GB" b="0" dirty="0" smtClean="0">
                <a:latin typeface="Calibri" panose="020F0502020204030204" pitchFamily="34" charset="0"/>
                <a:cs typeface="Calibri" panose="020F0502020204030204" pitchFamily="34" charset="0"/>
              </a:rPr>
              <a:t>and/or Hep B vaccination, clinic attendance, abstinence from opiates or stimulants.</a:t>
            </a:r>
          </a:p>
          <a:p>
            <a:endParaRPr lang="en-GB" sz="1000" b="0" dirty="0" smtClean="0">
              <a:latin typeface="Calibri" panose="020F0502020204030204" pitchFamily="34" charset="0"/>
              <a:cs typeface="Calibri" panose="020F0502020204030204" pitchFamily="34" charset="0"/>
            </a:endParaRPr>
          </a:p>
          <a:p>
            <a:r>
              <a:rPr lang="en-GB" b="0" dirty="0" smtClean="0">
                <a:latin typeface="Calibri" panose="020F0502020204030204" pitchFamily="34" charset="0"/>
                <a:cs typeface="Calibri" panose="020F0502020204030204" pitchFamily="34" charset="0"/>
              </a:rPr>
              <a:t>Data collection:  Staff Survey, staff and patient focus groups</a:t>
            </a:r>
            <a:endParaRPr lang="en-GB" b="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40589484"/>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6944</TotalTime>
  <Words>2702</Words>
  <Application>Microsoft Office PowerPoint</Application>
  <PresentationFormat>On-screen Show (4:3)</PresentationFormat>
  <Paragraphs>342</Paragraphs>
  <Slides>33</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Default Design</vt:lpstr>
      <vt:lpstr>Document</vt:lpstr>
      <vt:lpstr>Is it feasible and acceptable to deliver contingency management in UK drug treatment settings?  Findings and observations on the implementation of a Contingency Management Research Programme  Funders:  National Institute for Health Research  Tim Weaver Imperial College Faculty of Medicine</vt:lpstr>
      <vt:lpstr>Objectives of this Presentation</vt:lpstr>
      <vt:lpstr>The Research Team </vt:lpstr>
      <vt:lpstr>Programme  Aims &amp; Objectives</vt:lpstr>
      <vt:lpstr>Our point of departure …</vt:lpstr>
      <vt:lpstr>Implementation in the USA</vt:lpstr>
      <vt:lpstr>Our Guiding Principles</vt:lpstr>
      <vt:lpstr>Key Questions</vt:lpstr>
      <vt:lpstr>The Research Programme</vt:lpstr>
      <vt:lpstr>The Research Programme</vt:lpstr>
      <vt:lpstr>The Research Programme</vt:lpstr>
      <vt:lpstr>The Research Programme</vt:lpstr>
      <vt:lpstr>The Research Programme</vt:lpstr>
      <vt:lpstr>Staff Training:  Module 1 Findings – Impact on Trials</vt:lpstr>
      <vt:lpstr>Intervention Modelling </vt:lpstr>
      <vt:lpstr>Intervention Modelling (cont) </vt:lpstr>
      <vt:lpstr>Module 3 - The PRAISE trial  Positive Reinforcement targeting Abstinence In Substance misusE </vt:lpstr>
      <vt:lpstr>PRAISE - Reinforcement schedule</vt:lpstr>
      <vt:lpstr>PRAISe - Progress to Date </vt:lpstr>
      <vt:lpstr>Feasibility</vt:lpstr>
      <vt:lpstr>PowerPoint Presentation</vt:lpstr>
      <vt:lpstr>Acceptability to Staff</vt:lpstr>
      <vt:lpstr>Acceptability to Staff</vt:lpstr>
      <vt:lpstr>Acceptability to Staff</vt:lpstr>
      <vt:lpstr>Acceptability to Clients</vt:lpstr>
      <vt:lpstr>Conclusions</vt:lpstr>
      <vt:lpstr>Public  &amp; Media Reaction</vt:lpstr>
      <vt:lpstr>PowerPoint Presentation</vt:lpstr>
      <vt:lpstr>PowerPoint Presentation</vt:lpstr>
      <vt:lpstr>Daily Mail – Online reaction</vt:lpstr>
      <vt:lpstr>PowerPoint Presentation</vt:lpstr>
      <vt:lpstr>PowerPoint Presentation</vt:lpstr>
      <vt:lpstr>The Research Team </vt:lpstr>
    </vt:vector>
  </TitlesOfParts>
  <Company>Imperial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Prevalence of  Co-morbidity amongst Substance Misuse &amp; Adult Mental Health Treatment Populations</dc:title>
  <dc:creator>tdwadmin</dc:creator>
  <cp:lastModifiedBy>Graham Hunt</cp:lastModifiedBy>
  <cp:revision>195</cp:revision>
  <dcterms:created xsi:type="dcterms:W3CDTF">2002-05-26T20:04:18Z</dcterms:created>
  <dcterms:modified xsi:type="dcterms:W3CDTF">2015-05-12T12:11:03Z</dcterms:modified>
</cp:coreProperties>
</file>