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32" r:id="rId3"/>
    <p:sldId id="436" r:id="rId4"/>
    <p:sldId id="409" r:id="rId5"/>
    <p:sldId id="437" r:id="rId6"/>
    <p:sldId id="439" r:id="rId7"/>
    <p:sldId id="360" r:id="rId8"/>
    <p:sldId id="448" r:id="rId9"/>
    <p:sldId id="449" r:id="rId10"/>
    <p:sldId id="433" r:id="rId11"/>
    <p:sldId id="361" r:id="rId12"/>
    <p:sldId id="362" r:id="rId13"/>
    <p:sldId id="404" r:id="rId14"/>
    <p:sldId id="440" r:id="rId15"/>
    <p:sldId id="442" r:id="rId16"/>
    <p:sldId id="443" r:id="rId17"/>
    <p:sldId id="444" r:id="rId18"/>
    <p:sldId id="445" r:id="rId19"/>
    <p:sldId id="447" r:id="rId20"/>
    <p:sldId id="387" r:id="rId21"/>
    <p:sldId id="391" r:id="rId22"/>
    <p:sldId id="446" r:id="rId23"/>
    <p:sldId id="3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83E6"/>
    <a:srgbClr val="09BFFF"/>
    <a:srgbClr val="5DBAFF"/>
    <a:srgbClr val="EE02EE"/>
    <a:srgbClr val="D9EBFB"/>
    <a:srgbClr val="2DA5FF"/>
    <a:srgbClr val="0020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368" autoAdjust="0"/>
    <p:restoredTop sz="57486" autoAdjust="0"/>
  </p:normalViewPr>
  <p:slideViewPr>
    <p:cSldViewPr>
      <p:cViewPr varScale="1">
        <p:scale>
          <a:sx n="39" d="100"/>
          <a:sy n="39" d="100"/>
        </p:scale>
        <p:origin x="-2916" y="-13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54" d="100"/>
          <a:sy n="54" d="100"/>
        </p:scale>
        <p:origin x="-287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1\My%20Documents\treatment%20paper.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tilda\My%20Documents\sarah%20w\pop%20estimates.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tilda\My%20Documents\sarah%20w\alcohol%20admissions%20calculation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tilda\My%20Documents\sarah%20w\epidemiology%20paper.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1\My%20Documents\treatment%20pape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1\My%20Documents\treatment%20paper.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1\My%20Documents\treatment%20pap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autoTitleDeleted val="1"/>
    <c:plotArea>
      <c:layout/>
      <c:lineChart>
        <c:grouping val="standard"/>
        <c:ser>
          <c:idx val="0"/>
          <c:order val="0"/>
          <c:tx>
            <c:strRef>
              <c:f>'hospital admissions'!$B$54</c:f>
              <c:strCache>
                <c:ptCount val="1"/>
                <c:pt idx="0">
                  <c:v>Under 65's</c:v>
                </c:pt>
              </c:strCache>
            </c:strRef>
          </c:tx>
          <c:spPr>
            <a:ln w="57150">
              <a:solidFill>
                <a:srgbClr val="0083E6"/>
              </a:solidFill>
            </a:ln>
          </c:spPr>
          <c:marker>
            <c:symbol val="none"/>
          </c:marker>
          <c:cat>
            <c:strRef>
              <c:f>'hospital admissions'!$A$55:$A$63</c:f>
              <c:strCache>
                <c:ptCount val="8"/>
                <c:pt idx="0">
                  <c:v>2002/2003</c:v>
                </c:pt>
                <c:pt idx="1">
                  <c:v>2003/2004</c:v>
                </c:pt>
                <c:pt idx="2">
                  <c:v>2004/2005</c:v>
                </c:pt>
                <c:pt idx="3">
                  <c:v>2005/2006</c:v>
                </c:pt>
                <c:pt idx="4">
                  <c:v>2006/2007</c:v>
                </c:pt>
                <c:pt idx="5">
                  <c:v>2007/2008</c:v>
                </c:pt>
                <c:pt idx="6">
                  <c:v>2008/2009</c:v>
                </c:pt>
                <c:pt idx="7">
                  <c:v>2009/2010</c:v>
                </c:pt>
              </c:strCache>
            </c:strRef>
          </c:cat>
          <c:val>
            <c:numRef>
              <c:f>'hospital admissions'!$B$55:$B$63</c:f>
              <c:numCache>
                <c:formatCode>#,##0</c:formatCode>
                <c:ptCount val="9"/>
                <c:pt idx="0">
                  <c:v>510800</c:v>
                </c:pt>
                <c:pt idx="1">
                  <c:v>570100</c:v>
                </c:pt>
                <c:pt idx="2">
                  <c:v>644700</c:v>
                </c:pt>
                <c:pt idx="3">
                  <c:v>736100</c:v>
                </c:pt>
                <c:pt idx="4">
                  <c:v>802100</c:v>
                </c:pt>
                <c:pt idx="5">
                  <c:v>863600</c:v>
                </c:pt>
                <c:pt idx="6">
                  <c:v>945500</c:v>
                </c:pt>
                <c:pt idx="7">
                  <c:v>1057000</c:v>
                </c:pt>
              </c:numCache>
            </c:numRef>
          </c:val>
        </c:ser>
        <c:ser>
          <c:idx val="1"/>
          <c:order val="1"/>
          <c:tx>
            <c:strRef>
              <c:f>'hospital admissions'!$C$54</c:f>
              <c:strCache>
                <c:ptCount val="1"/>
                <c:pt idx="0">
                  <c:v>65+</c:v>
                </c:pt>
              </c:strCache>
            </c:strRef>
          </c:tx>
          <c:spPr>
            <a:ln w="57150">
              <a:solidFill>
                <a:srgbClr val="FF0000"/>
              </a:solidFill>
            </a:ln>
          </c:spPr>
          <c:marker>
            <c:symbol val="none"/>
          </c:marker>
          <c:dLbls>
            <c:dLbl>
              <c:idx val="0"/>
              <c:layout>
                <c:manualLayout>
                  <c:x val="-2.1510924865097633E-2"/>
                  <c:y val="3.158832269051369E-2"/>
                </c:manualLayout>
              </c:layout>
              <c:showVal val="1"/>
            </c:dLbl>
            <c:dLbl>
              <c:idx val="1"/>
              <c:delete val="1"/>
            </c:dLbl>
            <c:dLbl>
              <c:idx val="2"/>
              <c:delete val="1"/>
            </c:dLbl>
            <c:dLbl>
              <c:idx val="3"/>
              <c:delete val="1"/>
            </c:dLbl>
            <c:dLbl>
              <c:idx val="4"/>
              <c:delete val="1"/>
            </c:dLbl>
            <c:dLbl>
              <c:idx val="5"/>
              <c:delete val="1"/>
            </c:dLbl>
            <c:dLbl>
              <c:idx val="6"/>
              <c:delete val="1"/>
            </c:dLbl>
            <c:showVal val="1"/>
          </c:dLbls>
          <c:cat>
            <c:strRef>
              <c:f>'hospital admissions'!$A$55:$A$63</c:f>
              <c:strCache>
                <c:ptCount val="8"/>
                <c:pt idx="0">
                  <c:v>2002/2003</c:v>
                </c:pt>
                <c:pt idx="1">
                  <c:v>2003/2004</c:v>
                </c:pt>
                <c:pt idx="2">
                  <c:v>2004/2005</c:v>
                </c:pt>
                <c:pt idx="3">
                  <c:v>2005/2006</c:v>
                </c:pt>
                <c:pt idx="4">
                  <c:v>2006/2007</c:v>
                </c:pt>
                <c:pt idx="5">
                  <c:v>2007/2008</c:v>
                </c:pt>
                <c:pt idx="6">
                  <c:v>2008/2009</c:v>
                </c:pt>
                <c:pt idx="7">
                  <c:v>2009/2010</c:v>
                </c:pt>
              </c:strCache>
            </c:strRef>
          </c:cat>
          <c:val>
            <c:numRef>
              <c:f>'hospital admissions'!$C$55:$C$63</c:f>
              <c:numCache>
                <c:formatCode>#,##0</c:formatCode>
                <c:ptCount val="9"/>
                <c:pt idx="0">
                  <c:v>197800</c:v>
                </c:pt>
                <c:pt idx="1">
                  <c:v>222800</c:v>
                </c:pt>
                <c:pt idx="2">
                  <c:v>254900</c:v>
                </c:pt>
                <c:pt idx="3">
                  <c:v>293800</c:v>
                </c:pt>
                <c:pt idx="4">
                  <c:v>324500</c:v>
                </c:pt>
                <c:pt idx="5">
                  <c:v>357400</c:v>
                </c:pt>
                <c:pt idx="6">
                  <c:v>404900</c:v>
                </c:pt>
                <c:pt idx="7">
                  <c:v>461400</c:v>
                </c:pt>
              </c:numCache>
            </c:numRef>
          </c:val>
        </c:ser>
        <c:marker val="1"/>
        <c:axId val="60412672"/>
        <c:axId val="60414208"/>
      </c:lineChart>
      <c:catAx>
        <c:axId val="60412672"/>
        <c:scaling>
          <c:orientation val="minMax"/>
        </c:scaling>
        <c:axPos val="b"/>
        <c:majorTickMark val="none"/>
        <c:tickLblPos val="nextTo"/>
        <c:crossAx val="60414208"/>
        <c:crosses val="autoZero"/>
        <c:auto val="1"/>
        <c:lblAlgn val="ctr"/>
        <c:lblOffset val="100"/>
      </c:catAx>
      <c:valAx>
        <c:axId val="60414208"/>
        <c:scaling>
          <c:orientation val="minMax"/>
        </c:scaling>
        <c:axPos val="l"/>
        <c:majorGridlines>
          <c:spPr>
            <a:ln>
              <a:solidFill>
                <a:schemeClr val="bg2">
                  <a:lumMod val="25000"/>
                </a:schemeClr>
              </a:solidFill>
            </a:ln>
          </c:spPr>
        </c:majorGridlines>
        <c:title>
          <c:tx>
            <c:rich>
              <a:bodyPr/>
              <a:lstStyle/>
              <a:p>
                <a:pPr>
                  <a:defRPr/>
                </a:pPr>
                <a:r>
                  <a:rPr lang="en-GB" dirty="0"/>
                  <a:t>Alcohol-Related Hospital </a:t>
                </a:r>
                <a:r>
                  <a:rPr lang="en-GB" dirty="0" smtClean="0"/>
                  <a:t>Admissions</a:t>
                </a:r>
                <a:endParaRPr lang="en-GB" dirty="0"/>
              </a:p>
            </c:rich>
          </c:tx>
          <c:layout/>
        </c:title>
        <c:numFmt formatCode="#,##0" sourceLinked="1"/>
        <c:majorTickMark val="none"/>
        <c:tickLblPos val="nextTo"/>
        <c:crossAx val="60412672"/>
        <c:crosses val="autoZero"/>
        <c:crossBetween val="between"/>
      </c:valAx>
    </c:plotArea>
    <c:legend>
      <c:legendPos val="r"/>
      <c:layout/>
    </c:legend>
    <c:plotVisOnly val="1"/>
  </c:chart>
  <c:spPr>
    <a:ln>
      <a:noFill/>
    </a:ln>
  </c:spPr>
  <c:txPr>
    <a:bodyPr/>
    <a:lstStyle/>
    <a:p>
      <a:pPr>
        <a:defRPr sz="1400">
          <a:solidFill>
            <a:schemeClr val="bg1"/>
          </a:solidFil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GB"/>
  <c:chart>
    <c:autoTitleDeleted val="1"/>
    <c:plotArea>
      <c:layout/>
      <c:barChart>
        <c:barDir val="col"/>
        <c:grouping val="clustered"/>
        <c:ser>
          <c:idx val="0"/>
          <c:order val="0"/>
          <c:tx>
            <c:strRef>
              <c:f>'mental health services'!$B$1</c:f>
              <c:strCache>
                <c:ptCount val="1"/>
                <c:pt idx="0">
                  <c:v>Men</c:v>
                </c:pt>
              </c:strCache>
            </c:strRef>
          </c:tx>
          <c:spPr>
            <a:solidFill>
              <a:srgbClr val="0070C0"/>
            </a:solidFill>
            <a:ln>
              <a:solidFill>
                <a:srgbClr val="0070C0"/>
              </a:solidFill>
            </a:ln>
          </c:spPr>
          <c:dLbls>
            <c:showVal val="1"/>
          </c:dLbls>
          <c:cat>
            <c:strRef>
              <c:f>'mental health services'!$A$2:$A$5</c:f>
              <c:strCache>
                <c:ptCount val="4"/>
                <c:pt idx="0">
                  <c:v>16-35</c:v>
                </c:pt>
                <c:pt idx="1">
                  <c:v>36-50</c:v>
                </c:pt>
                <c:pt idx="2">
                  <c:v>51-65</c:v>
                </c:pt>
                <c:pt idx="3">
                  <c:v>66+</c:v>
                </c:pt>
              </c:strCache>
            </c:strRef>
          </c:cat>
          <c:val>
            <c:numRef>
              <c:f>'mental health services'!$B$2:$B$5</c:f>
              <c:numCache>
                <c:formatCode>General</c:formatCode>
                <c:ptCount val="4"/>
                <c:pt idx="0">
                  <c:v>77</c:v>
                </c:pt>
                <c:pt idx="1">
                  <c:v>77</c:v>
                </c:pt>
                <c:pt idx="2">
                  <c:v>73</c:v>
                </c:pt>
                <c:pt idx="3">
                  <c:v>59</c:v>
                </c:pt>
              </c:numCache>
            </c:numRef>
          </c:val>
        </c:ser>
        <c:ser>
          <c:idx val="1"/>
          <c:order val="1"/>
          <c:tx>
            <c:strRef>
              <c:f>'mental health services'!$C$1</c:f>
              <c:strCache>
                <c:ptCount val="1"/>
                <c:pt idx="0">
                  <c:v>Women</c:v>
                </c:pt>
              </c:strCache>
            </c:strRef>
          </c:tx>
          <c:spPr>
            <a:solidFill>
              <a:srgbClr val="FF0000"/>
            </a:solidFill>
            <a:ln>
              <a:solidFill>
                <a:srgbClr val="FF0000"/>
              </a:solidFill>
            </a:ln>
          </c:spPr>
          <c:dLbls>
            <c:showVal val="1"/>
          </c:dLbls>
          <c:cat>
            <c:strRef>
              <c:f>'mental health services'!$A$2:$A$5</c:f>
              <c:strCache>
                <c:ptCount val="4"/>
                <c:pt idx="0">
                  <c:v>16-35</c:v>
                </c:pt>
                <c:pt idx="1">
                  <c:v>36-50</c:v>
                </c:pt>
                <c:pt idx="2">
                  <c:v>51-65</c:v>
                </c:pt>
                <c:pt idx="3">
                  <c:v>66+</c:v>
                </c:pt>
              </c:strCache>
            </c:strRef>
          </c:cat>
          <c:val>
            <c:numRef>
              <c:f>'mental health services'!$C$2:$C$5</c:f>
              <c:numCache>
                <c:formatCode>General</c:formatCode>
                <c:ptCount val="4"/>
                <c:pt idx="0">
                  <c:v>74</c:v>
                </c:pt>
                <c:pt idx="1">
                  <c:v>72</c:v>
                </c:pt>
                <c:pt idx="2">
                  <c:v>65</c:v>
                </c:pt>
                <c:pt idx="3">
                  <c:v>45</c:v>
                </c:pt>
              </c:numCache>
            </c:numRef>
          </c:val>
        </c:ser>
        <c:axId val="61667200"/>
        <c:axId val="61668736"/>
      </c:barChart>
      <c:catAx>
        <c:axId val="61667200"/>
        <c:scaling>
          <c:orientation val="minMax"/>
        </c:scaling>
        <c:axPos val="b"/>
        <c:majorTickMark val="none"/>
        <c:tickLblPos val="nextTo"/>
        <c:crossAx val="61668736"/>
        <c:crosses val="autoZero"/>
        <c:auto val="1"/>
        <c:lblAlgn val="ctr"/>
        <c:lblOffset val="100"/>
      </c:catAx>
      <c:valAx>
        <c:axId val="61668736"/>
        <c:scaling>
          <c:orientation val="minMax"/>
        </c:scaling>
        <c:axPos val="l"/>
        <c:majorGridlines>
          <c:spPr>
            <a:ln>
              <a:solidFill>
                <a:schemeClr val="bg2">
                  <a:lumMod val="25000"/>
                </a:schemeClr>
              </a:solidFill>
            </a:ln>
          </c:spPr>
        </c:majorGridlines>
        <c:title>
          <c:tx>
            <c:rich>
              <a:bodyPr/>
              <a:lstStyle/>
              <a:p>
                <a:pPr>
                  <a:defRPr/>
                </a:pPr>
                <a:r>
                  <a:rPr lang="en-GB" dirty="0"/>
                  <a:t>Percentages</a:t>
                </a:r>
              </a:p>
            </c:rich>
          </c:tx>
          <c:layout/>
        </c:title>
        <c:numFmt formatCode="General" sourceLinked="1"/>
        <c:tickLblPos val="nextTo"/>
        <c:crossAx val="61667200"/>
        <c:crosses val="autoZero"/>
        <c:crossBetween val="between"/>
      </c:valAx>
    </c:plotArea>
    <c:legend>
      <c:legendPos val="r"/>
      <c:layout/>
    </c:legend>
    <c:plotVisOnly val="1"/>
  </c:chart>
  <c:spPr>
    <a:ln>
      <a:noFill/>
    </a:ln>
  </c:spPr>
  <c:txPr>
    <a:bodyPr/>
    <a:lstStyle/>
    <a:p>
      <a:pPr>
        <a:defRPr>
          <a:solidFill>
            <a:schemeClr val="bg1"/>
          </a:solidFill>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GB"/>
  <c:style val="13"/>
  <c:chart>
    <c:view3D>
      <c:rAngAx val="1"/>
    </c:view3D>
    <c:plotArea>
      <c:layout/>
      <c:bar3DChart>
        <c:barDir val="col"/>
        <c:grouping val="stacked"/>
        <c:ser>
          <c:idx val="0"/>
          <c:order val="0"/>
          <c:tx>
            <c:strRef>
              <c:f>Sheet1!$I$18</c:f>
              <c:strCache>
                <c:ptCount val="1"/>
                <c:pt idx="0">
                  <c:v>Treated</c:v>
                </c:pt>
              </c:strCache>
            </c:strRef>
          </c:tx>
          <c:spPr>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0" scaled="1"/>
              <a:tileRect/>
            </a:gradFill>
            <a:ln>
              <a:solidFill>
                <a:srgbClr val="00B050"/>
              </a:solidFill>
            </a:ln>
          </c:spPr>
          <c:cat>
            <c:strRef>
              <c:f>Sheet1!$H$19:$H$28</c:f>
              <c:strCache>
                <c:ptCount val="10"/>
                <c:pt idx="0">
                  <c:v>18-24</c:v>
                </c:pt>
                <c:pt idx="1">
                  <c:v>25-29</c:v>
                </c:pt>
                <c:pt idx="2">
                  <c:v>30-34</c:v>
                </c:pt>
                <c:pt idx="3">
                  <c:v>35-39</c:v>
                </c:pt>
                <c:pt idx="4">
                  <c:v>40-44</c:v>
                </c:pt>
                <c:pt idx="5">
                  <c:v>45-49</c:v>
                </c:pt>
                <c:pt idx="6">
                  <c:v>50-54</c:v>
                </c:pt>
                <c:pt idx="7">
                  <c:v>55-59</c:v>
                </c:pt>
                <c:pt idx="8">
                  <c:v>60-64</c:v>
                </c:pt>
                <c:pt idx="9">
                  <c:v>65+</c:v>
                </c:pt>
              </c:strCache>
            </c:strRef>
          </c:cat>
          <c:val>
            <c:numRef>
              <c:f>Sheet1!$I$19:$I$28</c:f>
              <c:numCache>
                <c:formatCode>General</c:formatCode>
                <c:ptCount val="10"/>
                <c:pt idx="0">
                  <c:v>1</c:v>
                </c:pt>
                <c:pt idx="1">
                  <c:v>1</c:v>
                </c:pt>
                <c:pt idx="2">
                  <c:v>1</c:v>
                </c:pt>
                <c:pt idx="3">
                  <c:v>1</c:v>
                </c:pt>
                <c:pt idx="4">
                  <c:v>1</c:v>
                </c:pt>
                <c:pt idx="5">
                  <c:v>1</c:v>
                </c:pt>
                <c:pt idx="6">
                  <c:v>1</c:v>
                </c:pt>
                <c:pt idx="7">
                  <c:v>1</c:v>
                </c:pt>
                <c:pt idx="8">
                  <c:v>1</c:v>
                </c:pt>
                <c:pt idx="9">
                  <c:v>1</c:v>
                </c:pt>
              </c:numCache>
            </c:numRef>
          </c:val>
        </c:ser>
        <c:ser>
          <c:idx val="1"/>
          <c:order val="1"/>
          <c:tx>
            <c:strRef>
              <c:f>Sheet1!$J$18</c:f>
              <c:strCache>
                <c:ptCount val="1"/>
                <c:pt idx="0">
                  <c:v>Untreated</c:v>
                </c:pt>
              </c:strCache>
            </c:strRef>
          </c:tx>
          <c:sp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3500000" scaled="1"/>
              <a:tileRect/>
            </a:gradFill>
            <a:ln>
              <a:solidFill>
                <a:srgbClr val="92D050"/>
              </a:solidFill>
            </a:ln>
            <a:effectLst>
              <a:innerShdw blurRad="114300">
                <a:prstClr val="black"/>
              </a:innerShdw>
            </a:effectLst>
          </c:spPr>
          <c:dLbls>
            <c:txPr>
              <a:bodyPr/>
              <a:lstStyle/>
              <a:p>
                <a:pPr>
                  <a:defRPr>
                    <a:solidFill>
                      <a:schemeClr val="tx1"/>
                    </a:solidFill>
                  </a:defRPr>
                </a:pPr>
                <a:endParaRPr lang="en-US"/>
              </a:p>
            </c:txPr>
            <c:showVal val="1"/>
          </c:dLbls>
          <c:cat>
            <c:strRef>
              <c:f>Sheet1!$H$19:$H$28</c:f>
              <c:strCache>
                <c:ptCount val="10"/>
                <c:pt idx="0">
                  <c:v>18-24</c:v>
                </c:pt>
                <c:pt idx="1">
                  <c:v>25-29</c:v>
                </c:pt>
                <c:pt idx="2">
                  <c:v>30-34</c:v>
                </c:pt>
                <c:pt idx="3">
                  <c:v>35-39</c:v>
                </c:pt>
                <c:pt idx="4">
                  <c:v>40-44</c:v>
                </c:pt>
                <c:pt idx="5">
                  <c:v>45-49</c:v>
                </c:pt>
                <c:pt idx="6">
                  <c:v>50-54</c:v>
                </c:pt>
                <c:pt idx="7">
                  <c:v>55-59</c:v>
                </c:pt>
                <c:pt idx="8">
                  <c:v>60-64</c:v>
                </c:pt>
                <c:pt idx="9">
                  <c:v>65+</c:v>
                </c:pt>
              </c:strCache>
            </c:strRef>
          </c:cat>
          <c:val>
            <c:numRef>
              <c:f>Sheet1!$J$19:$J$28</c:f>
              <c:numCache>
                <c:formatCode>General</c:formatCode>
                <c:ptCount val="10"/>
                <c:pt idx="0">
                  <c:v>63</c:v>
                </c:pt>
                <c:pt idx="1">
                  <c:v>38</c:v>
                </c:pt>
                <c:pt idx="2">
                  <c:v>18</c:v>
                </c:pt>
                <c:pt idx="3">
                  <c:v>15</c:v>
                </c:pt>
                <c:pt idx="4">
                  <c:v>14</c:v>
                </c:pt>
                <c:pt idx="5">
                  <c:v>14</c:v>
                </c:pt>
                <c:pt idx="6">
                  <c:v>11</c:v>
                </c:pt>
                <c:pt idx="7">
                  <c:v>16</c:v>
                </c:pt>
                <c:pt idx="8">
                  <c:v>22</c:v>
                </c:pt>
                <c:pt idx="9">
                  <c:v>30</c:v>
                </c:pt>
              </c:numCache>
            </c:numRef>
          </c:val>
        </c:ser>
        <c:shape val="cylinder"/>
        <c:axId val="61936768"/>
        <c:axId val="61938304"/>
        <c:axId val="0"/>
      </c:bar3DChart>
      <c:catAx>
        <c:axId val="61936768"/>
        <c:scaling>
          <c:orientation val="minMax"/>
        </c:scaling>
        <c:axPos val="b"/>
        <c:tickLblPos val="nextTo"/>
        <c:crossAx val="61938304"/>
        <c:crosses val="autoZero"/>
        <c:auto val="1"/>
        <c:lblAlgn val="ctr"/>
        <c:lblOffset val="100"/>
      </c:catAx>
      <c:valAx>
        <c:axId val="61938304"/>
        <c:scaling>
          <c:orientation val="minMax"/>
        </c:scaling>
        <c:axPos val="l"/>
        <c:majorGridlines>
          <c:spPr>
            <a:ln>
              <a:solidFill>
                <a:schemeClr val="bg2">
                  <a:lumMod val="25000"/>
                </a:schemeClr>
              </a:solidFill>
            </a:ln>
          </c:spPr>
        </c:majorGridlines>
        <c:numFmt formatCode="General" sourceLinked="1"/>
        <c:tickLblPos val="nextTo"/>
        <c:crossAx val="61936768"/>
        <c:crosses val="autoZero"/>
        <c:crossBetween val="between"/>
      </c:valAx>
    </c:plotArea>
    <c:legend>
      <c:legendPos val="r"/>
      <c:layout/>
    </c:legend>
    <c:plotVisOnly val="1"/>
  </c:chart>
  <c:txPr>
    <a:bodyPr/>
    <a:lstStyle/>
    <a:p>
      <a:pPr>
        <a:defRPr>
          <a:solidFill>
            <a:schemeClr val="bg1"/>
          </a:solidFill>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strRef>
              <c:f>'treatment success'!$B$1</c:f>
              <c:strCache>
                <c:ptCount val="1"/>
                <c:pt idx="0">
                  <c:v>Under 65</c:v>
                </c:pt>
              </c:strCache>
            </c:strRef>
          </c:tx>
          <c:spPr>
            <a:solidFill>
              <a:srgbClr val="0083E6"/>
            </a:solidFill>
          </c:spPr>
          <c:dLbls>
            <c:showVal val="1"/>
          </c:dLbls>
          <c:cat>
            <c:strRef>
              <c:f>'treatment success'!$A$2:$A$3</c:f>
              <c:strCache>
                <c:ptCount val="2"/>
                <c:pt idx="0">
                  <c:v>Treated successfully</c:v>
                </c:pt>
                <c:pt idx="1">
                  <c:v>Dropped out of treatment</c:v>
                </c:pt>
              </c:strCache>
            </c:strRef>
          </c:cat>
          <c:val>
            <c:numRef>
              <c:f>'treatment success'!$B$2:$B$3</c:f>
              <c:numCache>
                <c:formatCode>General</c:formatCode>
                <c:ptCount val="2"/>
                <c:pt idx="0">
                  <c:v>48</c:v>
                </c:pt>
                <c:pt idx="1">
                  <c:v>42</c:v>
                </c:pt>
              </c:numCache>
            </c:numRef>
          </c:val>
        </c:ser>
        <c:ser>
          <c:idx val="1"/>
          <c:order val="1"/>
          <c:tx>
            <c:strRef>
              <c:f>'treatment success'!$C$1</c:f>
              <c:strCache>
                <c:ptCount val="1"/>
                <c:pt idx="0">
                  <c:v>65+</c:v>
                </c:pt>
              </c:strCache>
            </c:strRef>
          </c:tx>
          <c:spPr>
            <a:solidFill>
              <a:srgbClr val="FF0000"/>
            </a:solidFill>
          </c:spPr>
          <c:dLbls>
            <c:showVal val="1"/>
          </c:dLbls>
          <c:cat>
            <c:strRef>
              <c:f>'treatment success'!$A$2:$A$3</c:f>
              <c:strCache>
                <c:ptCount val="2"/>
                <c:pt idx="0">
                  <c:v>Treated successfully</c:v>
                </c:pt>
                <c:pt idx="1">
                  <c:v>Dropped out of treatment</c:v>
                </c:pt>
              </c:strCache>
            </c:strRef>
          </c:cat>
          <c:val>
            <c:numRef>
              <c:f>'treatment success'!$C$2:$C$3</c:f>
              <c:numCache>
                <c:formatCode>General</c:formatCode>
                <c:ptCount val="2"/>
                <c:pt idx="0">
                  <c:v>63</c:v>
                </c:pt>
                <c:pt idx="1">
                  <c:v>29</c:v>
                </c:pt>
              </c:numCache>
            </c:numRef>
          </c:val>
        </c:ser>
        <c:axId val="61988864"/>
        <c:axId val="61990400"/>
      </c:barChart>
      <c:catAx>
        <c:axId val="61988864"/>
        <c:scaling>
          <c:orientation val="minMax"/>
        </c:scaling>
        <c:axPos val="b"/>
        <c:majorTickMark val="none"/>
        <c:tickLblPos val="nextTo"/>
        <c:crossAx val="61990400"/>
        <c:crosses val="autoZero"/>
        <c:auto val="1"/>
        <c:lblAlgn val="ctr"/>
        <c:lblOffset val="100"/>
      </c:catAx>
      <c:valAx>
        <c:axId val="61990400"/>
        <c:scaling>
          <c:orientation val="minMax"/>
        </c:scaling>
        <c:axPos val="l"/>
        <c:majorGridlines>
          <c:spPr>
            <a:ln>
              <a:solidFill>
                <a:schemeClr val="bg2">
                  <a:lumMod val="25000"/>
                </a:schemeClr>
              </a:solidFill>
            </a:ln>
          </c:spPr>
        </c:majorGridlines>
        <c:title>
          <c:tx>
            <c:rich>
              <a:bodyPr/>
              <a:lstStyle/>
              <a:p>
                <a:pPr>
                  <a:defRPr/>
                </a:pPr>
                <a:r>
                  <a:rPr lang="en-GB" dirty="0"/>
                  <a:t>Percentages</a:t>
                </a:r>
              </a:p>
            </c:rich>
          </c:tx>
          <c:layout/>
        </c:title>
        <c:numFmt formatCode="General" sourceLinked="1"/>
        <c:tickLblPos val="nextTo"/>
        <c:crossAx val="61988864"/>
        <c:crosses val="autoZero"/>
        <c:crossBetween val="between"/>
      </c:valAx>
    </c:plotArea>
    <c:legend>
      <c:legendPos val="r"/>
      <c:layout/>
    </c:legend>
    <c:plotVisOnly val="1"/>
  </c:chart>
  <c:spPr>
    <a:ln>
      <a:noFill/>
    </a:ln>
  </c:spPr>
  <c:txPr>
    <a:bodyPr/>
    <a:lstStyle/>
    <a:p>
      <a:pPr>
        <a:defRPr sz="1400">
          <a:solidFill>
            <a:schemeClr val="bg1"/>
          </a:solidFil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style val="1"/>
  <c:chart>
    <c:autoTitleDeleted val="1"/>
    <c:plotArea>
      <c:layout/>
      <c:barChart>
        <c:barDir val="col"/>
        <c:grouping val="clustered"/>
        <c:ser>
          <c:idx val="0"/>
          <c:order val="0"/>
          <c:tx>
            <c:strRef>
              <c:f>Sheet1!$B$12</c:f>
              <c:strCache>
                <c:ptCount val="1"/>
                <c:pt idx="0">
                  <c:v>Wholly attributable</c:v>
                </c:pt>
              </c:strCache>
            </c:strRef>
          </c:tx>
          <c:spPr>
            <a:solidFill>
              <a:srgbClr val="FF0000"/>
            </a:solidFill>
            <a:ln>
              <a:solidFill>
                <a:srgbClr val="FF0000"/>
              </a:solidFill>
            </a:ln>
          </c:spPr>
          <c:dLbls>
            <c:showVal val="1"/>
          </c:dLbls>
          <c:cat>
            <c:strRef>
              <c:f>Sheet1!$A$13:$A$19</c:f>
              <c:strCache>
                <c:ptCount val="7"/>
                <c:pt idx="0">
                  <c:v>16-24</c:v>
                </c:pt>
                <c:pt idx="1">
                  <c:v>25-34</c:v>
                </c:pt>
                <c:pt idx="2">
                  <c:v>35-44</c:v>
                </c:pt>
                <c:pt idx="3">
                  <c:v>45-54</c:v>
                </c:pt>
                <c:pt idx="4">
                  <c:v>55-64</c:v>
                </c:pt>
                <c:pt idx="5">
                  <c:v>65-74</c:v>
                </c:pt>
                <c:pt idx="6">
                  <c:v>75+</c:v>
                </c:pt>
              </c:strCache>
            </c:strRef>
          </c:cat>
          <c:val>
            <c:numRef>
              <c:f>Sheet1!$B$13:$B$19</c:f>
              <c:numCache>
                <c:formatCode>General</c:formatCode>
                <c:ptCount val="7"/>
                <c:pt idx="0">
                  <c:v>3</c:v>
                </c:pt>
                <c:pt idx="1">
                  <c:v>5</c:v>
                </c:pt>
                <c:pt idx="2">
                  <c:v>9</c:v>
                </c:pt>
                <c:pt idx="3">
                  <c:v>10</c:v>
                </c:pt>
                <c:pt idx="4">
                  <c:v>8</c:v>
                </c:pt>
                <c:pt idx="5">
                  <c:v>6</c:v>
                </c:pt>
                <c:pt idx="6">
                  <c:v>3</c:v>
                </c:pt>
              </c:numCache>
            </c:numRef>
          </c:val>
        </c:ser>
        <c:ser>
          <c:idx val="1"/>
          <c:order val="1"/>
          <c:tx>
            <c:strRef>
              <c:f>Sheet1!$C$12</c:f>
              <c:strCache>
                <c:ptCount val="1"/>
                <c:pt idx="0">
                  <c:v>Total</c:v>
                </c:pt>
              </c:strCache>
            </c:strRef>
          </c:tx>
          <c:spPr>
            <a:solidFill>
              <a:srgbClr val="0083E6"/>
            </a:solidFill>
            <a:ln>
              <a:solidFill>
                <a:srgbClr val="0083E6"/>
              </a:solidFill>
            </a:ln>
          </c:spPr>
          <c:dLbls>
            <c:showVal val="1"/>
          </c:dLbls>
          <c:cat>
            <c:strRef>
              <c:f>Sheet1!$A$13:$A$19</c:f>
              <c:strCache>
                <c:ptCount val="7"/>
                <c:pt idx="0">
                  <c:v>16-24</c:v>
                </c:pt>
                <c:pt idx="1">
                  <c:v>25-34</c:v>
                </c:pt>
                <c:pt idx="2">
                  <c:v>35-44</c:v>
                </c:pt>
                <c:pt idx="3">
                  <c:v>45-54</c:v>
                </c:pt>
                <c:pt idx="4">
                  <c:v>55-64</c:v>
                </c:pt>
                <c:pt idx="5">
                  <c:v>65-74</c:v>
                </c:pt>
                <c:pt idx="6">
                  <c:v>75+</c:v>
                </c:pt>
              </c:strCache>
            </c:strRef>
          </c:cat>
          <c:val>
            <c:numRef>
              <c:f>Sheet1!$C$13:$C$19</c:f>
              <c:numCache>
                <c:formatCode>General</c:formatCode>
                <c:ptCount val="7"/>
                <c:pt idx="0" formatCode="#,##0">
                  <c:v>8</c:v>
                </c:pt>
                <c:pt idx="1">
                  <c:v>10</c:v>
                </c:pt>
                <c:pt idx="2" formatCode="#,##0">
                  <c:v>16</c:v>
                </c:pt>
                <c:pt idx="3">
                  <c:v>24</c:v>
                </c:pt>
                <c:pt idx="4">
                  <c:v>37</c:v>
                </c:pt>
                <c:pt idx="5">
                  <c:v>51</c:v>
                </c:pt>
                <c:pt idx="6">
                  <c:v>70</c:v>
                </c:pt>
              </c:numCache>
            </c:numRef>
          </c:val>
        </c:ser>
        <c:axId val="61116416"/>
        <c:axId val="61117952"/>
      </c:barChart>
      <c:catAx>
        <c:axId val="61116416"/>
        <c:scaling>
          <c:orientation val="minMax"/>
        </c:scaling>
        <c:axPos val="b"/>
        <c:majorTickMark val="none"/>
        <c:tickLblPos val="nextTo"/>
        <c:crossAx val="61117952"/>
        <c:crosses val="autoZero"/>
        <c:auto val="1"/>
        <c:lblAlgn val="ctr"/>
        <c:lblOffset val="100"/>
      </c:catAx>
      <c:valAx>
        <c:axId val="61117952"/>
        <c:scaling>
          <c:orientation val="minMax"/>
        </c:scaling>
        <c:axPos val="l"/>
        <c:majorGridlines>
          <c:spPr>
            <a:ln>
              <a:solidFill>
                <a:schemeClr val="bg2">
                  <a:lumMod val="25000"/>
                </a:schemeClr>
              </a:solidFill>
            </a:ln>
          </c:spPr>
        </c:majorGridlines>
        <c:numFmt formatCode="General" sourceLinked="1"/>
        <c:tickLblPos val="nextTo"/>
        <c:crossAx val="61116416"/>
        <c:crosses val="autoZero"/>
        <c:crossBetween val="between"/>
      </c:valAx>
    </c:plotArea>
    <c:legend>
      <c:legendPos val="r"/>
      <c:layout/>
    </c:legend>
    <c:plotVisOnly val="1"/>
  </c:chart>
  <c:spPr>
    <a:ln>
      <a:noFill/>
    </a:ln>
  </c:spPr>
  <c:txPr>
    <a:bodyPr/>
    <a:lstStyle/>
    <a:p>
      <a:pPr>
        <a:defRPr>
          <a:solidFill>
            <a:schemeClr val="bg1"/>
          </a:solidFill>
          <a:latin typeface="Arial" pitchFamily="34" charset="0"/>
          <a:cs typeface="Arial"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style val="3"/>
  <c:chart>
    <c:autoTitleDeleted val="1"/>
    <c:plotArea>
      <c:layout/>
      <c:lineChart>
        <c:grouping val="standard"/>
        <c:ser>
          <c:idx val="0"/>
          <c:order val="0"/>
          <c:tx>
            <c:strRef>
              <c:f>'alcohol-related deaths - men'!$B$1</c:f>
              <c:strCache>
                <c:ptCount val="1"/>
                <c:pt idx="0">
                  <c:v>15-34</c:v>
                </c:pt>
              </c:strCache>
            </c:strRef>
          </c:tx>
          <c:spPr>
            <a:ln w="38100">
              <a:solidFill>
                <a:srgbClr val="00B050"/>
              </a:solidFill>
            </a:ln>
          </c:spPr>
          <c:marker>
            <c:symbol val="none"/>
          </c:marker>
          <c:cat>
            <c:numRef>
              <c:f>'alcohol-related deaths - 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men'!$B$2:$B$21</c:f>
              <c:numCache>
                <c:formatCode>0.0</c:formatCode>
                <c:ptCount val="20"/>
                <c:pt idx="0">
                  <c:v>1.2</c:v>
                </c:pt>
                <c:pt idx="1">
                  <c:v>1.1000000000000001</c:v>
                </c:pt>
                <c:pt idx="2">
                  <c:v>1.4</c:v>
                </c:pt>
                <c:pt idx="3">
                  <c:v>1.4</c:v>
                </c:pt>
                <c:pt idx="4">
                  <c:v>1.7</c:v>
                </c:pt>
                <c:pt idx="5">
                  <c:v>1.6</c:v>
                </c:pt>
                <c:pt idx="6">
                  <c:v>1.6</c:v>
                </c:pt>
                <c:pt idx="7">
                  <c:v>2.1</c:v>
                </c:pt>
                <c:pt idx="8">
                  <c:v>1.9000000000000001</c:v>
                </c:pt>
                <c:pt idx="9">
                  <c:v>1.8</c:v>
                </c:pt>
                <c:pt idx="10">
                  <c:v>2.2999999999999998</c:v>
                </c:pt>
                <c:pt idx="11">
                  <c:v>2.2000000000000002</c:v>
                </c:pt>
                <c:pt idx="12">
                  <c:v>2.1</c:v>
                </c:pt>
                <c:pt idx="13">
                  <c:v>2.1</c:v>
                </c:pt>
                <c:pt idx="14">
                  <c:v>2</c:v>
                </c:pt>
                <c:pt idx="15">
                  <c:v>2.1</c:v>
                </c:pt>
                <c:pt idx="16">
                  <c:v>2.2000000000000002</c:v>
                </c:pt>
                <c:pt idx="17">
                  <c:v>2.8</c:v>
                </c:pt>
                <c:pt idx="18">
                  <c:v>2.5</c:v>
                </c:pt>
                <c:pt idx="19">
                  <c:v>2.5</c:v>
                </c:pt>
              </c:numCache>
            </c:numRef>
          </c:val>
        </c:ser>
        <c:ser>
          <c:idx val="1"/>
          <c:order val="1"/>
          <c:tx>
            <c:strRef>
              <c:f>'alcohol-related deaths - men'!$C$1</c:f>
              <c:strCache>
                <c:ptCount val="1"/>
                <c:pt idx="0">
                  <c:v>35-54</c:v>
                </c:pt>
              </c:strCache>
            </c:strRef>
          </c:tx>
          <c:spPr>
            <a:ln w="38100">
              <a:solidFill>
                <a:srgbClr val="0083E6"/>
              </a:solidFill>
            </a:ln>
          </c:spPr>
          <c:marker>
            <c:symbol val="none"/>
          </c:marker>
          <c:cat>
            <c:numRef>
              <c:f>'alcohol-related deaths - 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men'!$C$2:$C$21</c:f>
              <c:numCache>
                <c:formatCode>0.0</c:formatCode>
                <c:ptCount val="20"/>
                <c:pt idx="0">
                  <c:v>12</c:v>
                </c:pt>
                <c:pt idx="1">
                  <c:v>12.2</c:v>
                </c:pt>
                <c:pt idx="2">
                  <c:v>11.9</c:v>
                </c:pt>
                <c:pt idx="3">
                  <c:v>13.9</c:v>
                </c:pt>
                <c:pt idx="4">
                  <c:v>15.1</c:v>
                </c:pt>
                <c:pt idx="5">
                  <c:v>17.600000000000001</c:v>
                </c:pt>
                <c:pt idx="6">
                  <c:v>20.100000000000001</c:v>
                </c:pt>
                <c:pt idx="7">
                  <c:v>21.8</c:v>
                </c:pt>
                <c:pt idx="8">
                  <c:v>21.8</c:v>
                </c:pt>
                <c:pt idx="9">
                  <c:v>22.1</c:v>
                </c:pt>
                <c:pt idx="10">
                  <c:v>24.7</c:v>
                </c:pt>
                <c:pt idx="11">
                  <c:v>24.2</c:v>
                </c:pt>
                <c:pt idx="12">
                  <c:v>26.8</c:v>
                </c:pt>
                <c:pt idx="13">
                  <c:v>26</c:v>
                </c:pt>
                <c:pt idx="14">
                  <c:v>26.4</c:v>
                </c:pt>
                <c:pt idx="15">
                  <c:v>27.6</c:v>
                </c:pt>
                <c:pt idx="16">
                  <c:v>26.7</c:v>
                </c:pt>
                <c:pt idx="17">
                  <c:v>27.7</c:v>
                </c:pt>
                <c:pt idx="18">
                  <c:v>26.2</c:v>
                </c:pt>
                <c:pt idx="19">
                  <c:v>26</c:v>
                </c:pt>
              </c:numCache>
            </c:numRef>
          </c:val>
        </c:ser>
        <c:ser>
          <c:idx val="2"/>
          <c:order val="2"/>
          <c:tx>
            <c:strRef>
              <c:f>'alcohol-related deaths - men'!$D$1</c:f>
              <c:strCache>
                <c:ptCount val="1"/>
                <c:pt idx="0">
                  <c:v>55-74</c:v>
                </c:pt>
              </c:strCache>
            </c:strRef>
          </c:tx>
          <c:spPr>
            <a:ln w="38100">
              <a:solidFill>
                <a:srgbClr val="FF0000"/>
              </a:solidFill>
            </a:ln>
          </c:spPr>
          <c:marker>
            <c:symbol val="none"/>
          </c:marker>
          <c:dLbls>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dLbl>
              <c:idx val="13"/>
              <c:delete val="1"/>
            </c:dLbl>
            <c:dLbl>
              <c:idx val="14"/>
              <c:delete val="1"/>
            </c:dLbl>
            <c:dLbl>
              <c:idx val="15"/>
              <c:delete val="1"/>
            </c:dLbl>
            <c:dLbl>
              <c:idx val="16"/>
              <c:delete val="1"/>
            </c:dLbl>
            <c:dLbl>
              <c:idx val="17"/>
              <c:delete val="1"/>
            </c:dLbl>
            <c:dLbl>
              <c:idx val="18"/>
              <c:delete val="1"/>
            </c:dLbl>
            <c:showVal val="1"/>
          </c:dLbls>
          <c:cat>
            <c:numRef>
              <c:f>'alcohol-related deaths - 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men'!$D$2:$D$21</c:f>
              <c:numCache>
                <c:formatCode>0.0</c:formatCode>
                <c:ptCount val="20"/>
                <c:pt idx="0">
                  <c:v>21.5</c:v>
                </c:pt>
                <c:pt idx="1">
                  <c:v>20.7</c:v>
                </c:pt>
                <c:pt idx="2">
                  <c:v>20.6</c:v>
                </c:pt>
                <c:pt idx="3">
                  <c:v>21.6</c:v>
                </c:pt>
                <c:pt idx="4">
                  <c:v>24.5</c:v>
                </c:pt>
                <c:pt idx="5">
                  <c:v>24.5</c:v>
                </c:pt>
                <c:pt idx="6">
                  <c:v>27</c:v>
                </c:pt>
                <c:pt idx="7">
                  <c:v>28.6</c:v>
                </c:pt>
                <c:pt idx="8">
                  <c:v>30</c:v>
                </c:pt>
                <c:pt idx="9">
                  <c:v>30.6</c:v>
                </c:pt>
                <c:pt idx="10">
                  <c:v>31.6</c:v>
                </c:pt>
                <c:pt idx="11">
                  <c:v>33.200000000000003</c:v>
                </c:pt>
                <c:pt idx="12">
                  <c:v>36.5</c:v>
                </c:pt>
                <c:pt idx="13">
                  <c:v>35.700000000000003</c:v>
                </c:pt>
                <c:pt idx="14">
                  <c:v>37.800000000000004</c:v>
                </c:pt>
                <c:pt idx="15">
                  <c:v>38.9</c:v>
                </c:pt>
                <c:pt idx="16">
                  <c:v>38.700000000000003</c:v>
                </c:pt>
                <c:pt idx="17">
                  <c:v>40.200000000000003</c:v>
                </c:pt>
                <c:pt idx="18">
                  <c:v>37.6</c:v>
                </c:pt>
                <c:pt idx="19">
                  <c:v>40.300000000000004</c:v>
                </c:pt>
              </c:numCache>
            </c:numRef>
          </c:val>
        </c:ser>
        <c:ser>
          <c:idx val="3"/>
          <c:order val="3"/>
          <c:tx>
            <c:strRef>
              <c:f>'alcohol-related deaths - men'!$E$1</c:f>
              <c:strCache>
                <c:ptCount val="1"/>
                <c:pt idx="0">
                  <c:v>75+</c:v>
                </c:pt>
              </c:strCache>
            </c:strRef>
          </c:tx>
          <c:spPr>
            <a:ln w="38100">
              <a:solidFill>
                <a:srgbClr val="FFFF00"/>
              </a:solidFill>
            </a:ln>
          </c:spPr>
          <c:marker>
            <c:symbol val="none"/>
          </c:marker>
          <c:cat>
            <c:numRef>
              <c:f>'alcohol-related deaths - 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men'!$E$2:$E$21</c:f>
              <c:numCache>
                <c:formatCode>0.0</c:formatCode>
                <c:ptCount val="20"/>
                <c:pt idx="0">
                  <c:v>17.399999999999999</c:v>
                </c:pt>
                <c:pt idx="1">
                  <c:v>19.100000000000001</c:v>
                </c:pt>
                <c:pt idx="2">
                  <c:v>18.399999999999999</c:v>
                </c:pt>
                <c:pt idx="3">
                  <c:v>18.5</c:v>
                </c:pt>
                <c:pt idx="4">
                  <c:v>22</c:v>
                </c:pt>
                <c:pt idx="5">
                  <c:v>18.8</c:v>
                </c:pt>
                <c:pt idx="6">
                  <c:v>19.399999999999999</c:v>
                </c:pt>
                <c:pt idx="7">
                  <c:v>21.9</c:v>
                </c:pt>
                <c:pt idx="8">
                  <c:v>22</c:v>
                </c:pt>
                <c:pt idx="9">
                  <c:v>20.8</c:v>
                </c:pt>
                <c:pt idx="10">
                  <c:v>25.4</c:v>
                </c:pt>
                <c:pt idx="11">
                  <c:v>23.8</c:v>
                </c:pt>
                <c:pt idx="12">
                  <c:v>21.6</c:v>
                </c:pt>
                <c:pt idx="13">
                  <c:v>23</c:v>
                </c:pt>
                <c:pt idx="14">
                  <c:v>23.8</c:v>
                </c:pt>
                <c:pt idx="15">
                  <c:v>22.7</c:v>
                </c:pt>
                <c:pt idx="16">
                  <c:v>21.7</c:v>
                </c:pt>
                <c:pt idx="17">
                  <c:v>22.4</c:v>
                </c:pt>
                <c:pt idx="18">
                  <c:v>24.4</c:v>
                </c:pt>
                <c:pt idx="19">
                  <c:v>21.7</c:v>
                </c:pt>
              </c:numCache>
            </c:numRef>
          </c:val>
        </c:ser>
        <c:marker val="1"/>
        <c:axId val="61336192"/>
        <c:axId val="61358464"/>
      </c:lineChart>
      <c:catAx>
        <c:axId val="61336192"/>
        <c:scaling>
          <c:orientation val="minMax"/>
        </c:scaling>
        <c:axPos val="b"/>
        <c:numFmt formatCode="@" sourceLinked="1"/>
        <c:majorTickMark val="none"/>
        <c:tickLblPos val="nextTo"/>
        <c:crossAx val="61358464"/>
        <c:crosses val="autoZero"/>
        <c:auto val="1"/>
        <c:lblAlgn val="ctr"/>
        <c:lblOffset val="100"/>
      </c:catAx>
      <c:valAx>
        <c:axId val="61358464"/>
        <c:scaling>
          <c:orientation val="minMax"/>
        </c:scaling>
        <c:axPos val="l"/>
        <c:majorGridlines>
          <c:spPr>
            <a:ln>
              <a:solidFill>
                <a:schemeClr val="bg2">
                  <a:lumMod val="25000"/>
                </a:schemeClr>
              </a:solidFill>
            </a:ln>
          </c:spPr>
        </c:majorGridlines>
        <c:title>
          <c:tx>
            <c:rich>
              <a:bodyPr/>
              <a:lstStyle/>
              <a:p>
                <a:pPr>
                  <a:defRPr/>
                </a:pPr>
                <a:r>
                  <a:rPr lang="en-GB" dirty="0"/>
                  <a:t>Rate per 100,000 population</a:t>
                </a:r>
              </a:p>
            </c:rich>
          </c:tx>
          <c:layout>
            <c:manualLayout>
              <c:xMode val="edge"/>
              <c:yMode val="edge"/>
              <c:x val="2.9996250468691415E-3"/>
              <c:y val="0.22311515050516306"/>
            </c:manualLayout>
          </c:layout>
        </c:title>
        <c:numFmt formatCode="0.0" sourceLinked="1"/>
        <c:majorTickMark val="none"/>
        <c:tickLblPos val="nextTo"/>
        <c:crossAx val="61336192"/>
        <c:crosses val="autoZero"/>
        <c:crossBetween val="between"/>
      </c:valAx>
    </c:plotArea>
    <c:legend>
      <c:legendPos val="r"/>
      <c:layout/>
    </c:legend>
    <c:plotVisOnly val="1"/>
  </c:chart>
  <c:spPr>
    <a:ln>
      <a:noFill/>
    </a:ln>
  </c:spPr>
  <c:txPr>
    <a:bodyPr/>
    <a:lstStyle/>
    <a:p>
      <a:pPr>
        <a:defRPr sz="1400">
          <a:solidFill>
            <a:schemeClr val="bg1"/>
          </a:solidFil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style val="3"/>
  <c:chart>
    <c:autoTitleDeleted val="1"/>
    <c:plotArea>
      <c:layout/>
      <c:lineChart>
        <c:grouping val="standard"/>
        <c:ser>
          <c:idx val="0"/>
          <c:order val="0"/>
          <c:tx>
            <c:strRef>
              <c:f>'alcohol-related deaths - women'!$B$1</c:f>
              <c:strCache>
                <c:ptCount val="1"/>
                <c:pt idx="0">
                  <c:v>15-34</c:v>
                </c:pt>
              </c:strCache>
            </c:strRef>
          </c:tx>
          <c:spPr>
            <a:ln w="38100">
              <a:solidFill>
                <a:srgbClr val="00B050"/>
              </a:solidFill>
            </a:ln>
          </c:spPr>
          <c:marker>
            <c:symbol val="none"/>
          </c:marker>
          <c:cat>
            <c:numRef>
              <c:f>'alcohol-related deaths - women'!$A$2:$A$21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women'!$B$2:$B$21</c:f>
              <c:numCache>
                <c:formatCode>0.0</c:formatCode>
                <c:ptCount val="20"/>
                <c:pt idx="0">
                  <c:v>0.70000000000000062</c:v>
                </c:pt>
                <c:pt idx="1">
                  <c:v>0.60000000000000064</c:v>
                </c:pt>
                <c:pt idx="2">
                  <c:v>0.60000000000000064</c:v>
                </c:pt>
                <c:pt idx="3">
                  <c:v>0.5</c:v>
                </c:pt>
                <c:pt idx="4">
                  <c:v>0.5</c:v>
                </c:pt>
                <c:pt idx="5">
                  <c:v>0.60000000000000064</c:v>
                </c:pt>
                <c:pt idx="6">
                  <c:v>0.60000000000000064</c:v>
                </c:pt>
                <c:pt idx="7">
                  <c:v>0.70000000000000062</c:v>
                </c:pt>
                <c:pt idx="8">
                  <c:v>0.9</c:v>
                </c:pt>
                <c:pt idx="9">
                  <c:v>1.1000000000000001</c:v>
                </c:pt>
                <c:pt idx="10">
                  <c:v>0.8</c:v>
                </c:pt>
                <c:pt idx="11">
                  <c:v>0.9</c:v>
                </c:pt>
                <c:pt idx="12">
                  <c:v>1.1000000000000001</c:v>
                </c:pt>
                <c:pt idx="13">
                  <c:v>1</c:v>
                </c:pt>
                <c:pt idx="14">
                  <c:v>1.1000000000000001</c:v>
                </c:pt>
                <c:pt idx="15">
                  <c:v>1</c:v>
                </c:pt>
                <c:pt idx="16">
                  <c:v>1.3</c:v>
                </c:pt>
                <c:pt idx="17">
                  <c:v>1.2</c:v>
                </c:pt>
                <c:pt idx="18">
                  <c:v>1.4</c:v>
                </c:pt>
                <c:pt idx="19">
                  <c:v>1.3</c:v>
                </c:pt>
              </c:numCache>
            </c:numRef>
          </c:val>
        </c:ser>
        <c:ser>
          <c:idx val="1"/>
          <c:order val="1"/>
          <c:tx>
            <c:strRef>
              <c:f>'alcohol-related deaths - women'!$C$1</c:f>
              <c:strCache>
                <c:ptCount val="1"/>
                <c:pt idx="0">
                  <c:v>35-54</c:v>
                </c:pt>
              </c:strCache>
            </c:strRef>
          </c:tx>
          <c:spPr>
            <a:ln w="38100">
              <a:solidFill>
                <a:srgbClr val="0083E6"/>
              </a:solidFill>
            </a:ln>
          </c:spPr>
          <c:marker>
            <c:symbol val="none"/>
          </c:marker>
          <c:cat>
            <c:numRef>
              <c:f>'alcohol-related deaths - women'!$A$2:$A$21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women'!$C$2:$C$21</c:f>
              <c:numCache>
                <c:formatCode>0.0</c:formatCode>
                <c:ptCount val="20"/>
                <c:pt idx="0">
                  <c:v>6.1</c:v>
                </c:pt>
                <c:pt idx="1">
                  <c:v>5.9</c:v>
                </c:pt>
                <c:pt idx="2">
                  <c:v>6.3</c:v>
                </c:pt>
                <c:pt idx="3">
                  <c:v>7.3</c:v>
                </c:pt>
                <c:pt idx="4">
                  <c:v>8.2000000000000011</c:v>
                </c:pt>
                <c:pt idx="5">
                  <c:v>8.8000000000000007</c:v>
                </c:pt>
                <c:pt idx="6">
                  <c:v>9.3000000000000007</c:v>
                </c:pt>
                <c:pt idx="7">
                  <c:v>9.6</c:v>
                </c:pt>
                <c:pt idx="8">
                  <c:v>11</c:v>
                </c:pt>
                <c:pt idx="9">
                  <c:v>10.9</c:v>
                </c:pt>
                <c:pt idx="10">
                  <c:v>12</c:v>
                </c:pt>
                <c:pt idx="11">
                  <c:v>12.1</c:v>
                </c:pt>
                <c:pt idx="12">
                  <c:v>11.7</c:v>
                </c:pt>
                <c:pt idx="13">
                  <c:v>12.6</c:v>
                </c:pt>
                <c:pt idx="14">
                  <c:v>12.6</c:v>
                </c:pt>
                <c:pt idx="15">
                  <c:v>13.3</c:v>
                </c:pt>
                <c:pt idx="16">
                  <c:v>12.9</c:v>
                </c:pt>
                <c:pt idx="17">
                  <c:v>12.7</c:v>
                </c:pt>
                <c:pt idx="18">
                  <c:v>12.4</c:v>
                </c:pt>
                <c:pt idx="19">
                  <c:v>12.2</c:v>
                </c:pt>
              </c:numCache>
            </c:numRef>
          </c:val>
        </c:ser>
        <c:ser>
          <c:idx val="2"/>
          <c:order val="2"/>
          <c:tx>
            <c:strRef>
              <c:f>'alcohol-related deaths - women'!$D$1</c:f>
              <c:strCache>
                <c:ptCount val="1"/>
                <c:pt idx="0">
                  <c:v>55-74</c:v>
                </c:pt>
              </c:strCache>
            </c:strRef>
          </c:tx>
          <c:spPr>
            <a:ln w="38100">
              <a:solidFill>
                <a:srgbClr val="FF0000"/>
              </a:solidFill>
            </a:ln>
          </c:spPr>
          <c:marker>
            <c:symbol val="none"/>
          </c:marker>
          <c:dLbls>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dLbl>
              <c:idx val="13"/>
              <c:delete val="1"/>
            </c:dLbl>
            <c:dLbl>
              <c:idx val="14"/>
              <c:delete val="1"/>
            </c:dLbl>
            <c:dLbl>
              <c:idx val="15"/>
              <c:delete val="1"/>
            </c:dLbl>
            <c:dLbl>
              <c:idx val="16"/>
              <c:delete val="1"/>
            </c:dLbl>
            <c:dLbl>
              <c:idx val="17"/>
              <c:delete val="1"/>
            </c:dLbl>
            <c:dLbl>
              <c:idx val="18"/>
              <c:delete val="1"/>
            </c:dLbl>
            <c:showVal val="1"/>
          </c:dLbls>
          <c:cat>
            <c:numRef>
              <c:f>'alcohol-related deaths - women'!$A$2:$A$21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women'!$D$2:$D$21</c:f>
              <c:numCache>
                <c:formatCode>0.0</c:formatCode>
                <c:ptCount val="20"/>
                <c:pt idx="0">
                  <c:v>11.9</c:v>
                </c:pt>
                <c:pt idx="1">
                  <c:v>11.4</c:v>
                </c:pt>
                <c:pt idx="2">
                  <c:v>11.9</c:v>
                </c:pt>
                <c:pt idx="3">
                  <c:v>12.2</c:v>
                </c:pt>
                <c:pt idx="4">
                  <c:v>12.7</c:v>
                </c:pt>
                <c:pt idx="5">
                  <c:v>13.2</c:v>
                </c:pt>
                <c:pt idx="6">
                  <c:v>14.7</c:v>
                </c:pt>
                <c:pt idx="7">
                  <c:v>15.8</c:v>
                </c:pt>
                <c:pt idx="8">
                  <c:v>15.1</c:v>
                </c:pt>
                <c:pt idx="9">
                  <c:v>15.9</c:v>
                </c:pt>
                <c:pt idx="10">
                  <c:v>15.8</c:v>
                </c:pt>
                <c:pt idx="11">
                  <c:v>16.399999999999999</c:v>
                </c:pt>
                <c:pt idx="12">
                  <c:v>17.2</c:v>
                </c:pt>
                <c:pt idx="13">
                  <c:v>17.600000000000001</c:v>
                </c:pt>
                <c:pt idx="14">
                  <c:v>16.600000000000001</c:v>
                </c:pt>
                <c:pt idx="15">
                  <c:v>18.399999999999999</c:v>
                </c:pt>
                <c:pt idx="16">
                  <c:v>19.5</c:v>
                </c:pt>
                <c:pt idx="17">
                  <c:v>19.2</c:v>
                </c:pt>
                <c:pt idx="18">
                  <c:v>18.3</c:v>
                </c:pt>
                <c:pt idx="19">
                  <c:v>18.2</c:v>
                </c:pt>
              </c:numCache>
            </c:numRef>
          </c:val>
        </c:ser>
        <c:ser>
          <c:idx val="3"/>
          <c:order val="3"/>
          <c:tx>
            <c:strRef>
              <c:f>'alcohol-related deaths - women'!$E$1</c:f>
              <c:strCache>
                <c:ptCount val="1"/>
                <c:pt idx="0">
                  <c:v>75+</c:v>
                </c:pt>
              </c:strCache>
            </c:strRef>
          </c:tx>
          <c:spPr>
            <a:ln w="38100">
              <a:solidFill>
                <a:srgbClr val="FFFF00"/>
              </a:solidFill>
            </a:ln>
          </c:spPr>
          <c:marker>
            <c:symbol val="none"/>
          </c:marker>
          <c:cat>
            <c:numRef>
              <c:f>'alcohol-related deaths - women'!$A$2:$A$21</c:f>
              <c:numCache>
                <c:formatCode>@</c:formatCode>
                <c:ptCount val="20"/>
                <c:pt idx="0">
                  <c:v>1991</c:v>
                </c:pt>
                <c:pt idx="1">
                  <c:v>1992</c:v>
                </c:pt>
                <c:pt idx="2">
                  <c:v>1993</c:v>
                </c:pt>
                <c:pt idx="3" formatCode="General">
                  <c:v>1994</c:v>
                </c:pt>
                <c:pt idx="4" formatCode="General">
                  <c:v>1995</c:v>
                </c:pt>
                <c:pt idx="5" formatCode="General">
                  <c:v>1996</c:v>
                </c:pt>
                <c:pt idx="6" formatCode="General">
                  <c:v>1997</c:v>
                </c:pt>
                <c:pt idx="7" formatCode="General">
                  <c:v>1998</c:v>
                </c:pt>
                <c:pt idx="8" formatCode="General">
                  <c:v>1999</c:v>
                </c:pt>
                <c:pt idx="9" formatCode="General">
                  <c:v>2000</c:v>
                </c:pt>
                <c:pt idx="10" formatCode="General">
                  <c:v>2001</c:v>
                </c:pt>
                <c:pt idx="11" formatCode="General">
                  <c:v>2002</c:v>
                </c:pt>
                <c:pt idx="12" formatCode="General">
                  <c:v>2003</c:v>
                </c:pt>
                <c:pt idx="13" formatCode="General">
                  <c:v>2004</c:v>
                </c:pt>
                <c:pt idx="14" formatCode="General">
                  <c:v>2005</c:v>
                </c:pt>
                <c:pt idx="15" formatCode="General">
                  <c:v>2006</c:v>
                </c:pt>
                <c:pt idx="16" formatCode="General">
                  <c:v>2007</c:v>
                </c:pt>
                <c:pt idx="17" formatCode="General">
                  <c:v>2008</c:v>
                </c:pt>
                <c:pt idx="18" formatCode="General">
                  <c:v>2009</c:v>
                </c:pt>
                <c:pt idx="19" formatCode="General">
                  <c:v>2010</c:v>
                </c:pt>
              </c:numCache>
            </c:numRef>
          </c:cat>
          <c:val>
            <c:numRef>
              <c:f>'alcohol-related deaths - women'!$E$2:$E$21</c:f>
              <c:numCache>
                <c:formatCode>0.0</c:formatCode>
                <c:ptCount val="20"/>
                <c:pt idx="0">
                  <c:v>10.4</c:v>
                </c:pt>
                <c:pt idx="1">
                  <c:v>9.7000000000000011</c:v>
                </c:pt>
                <c:pt idx="2">
                  <c:v>8.9</c:v>
                </c:pt>
                <c:pt idx="3">
                  <c:v>9.3000000000000007</c:v>
                </c:pt>
                <c:pt idx="4">
                  <c:v>10.5</c:v>
                </c:pt>
                <c:pt idx="5">
                  <c:v>10</c:v>
                </c:pt>
                <c:pt idx="6">
                  <c:v>11.1</c:v>
                </c:pt>
                <c:pt idx="7">
                  <c:v>10.4</c:v>
                </c:pt>
                <c:pt idx="8">
                  <c:v>11.5</c:v>
                </c:pt>
                <c:pt idx="9">
                  <c:v>10.7</c:v>
                </c:pt>
                <c:pt idx="10">
                  <c:v>11.8</c:v>
                </c:pt>
                <c:pt idx="11">
                  <c:v>11.4</c:v>
                </c:pt>
                <c:pt idx="12">
                  <c:v>12.6</c:v>
                </c:pt>
                <c:pt idx="13">
                  <c:v>12.1</c:v>
                </c:pt>
                <c:pt idx="14">
                  <c:v>13.1</c:v>
                </c:pt>
                <c:pt idx="15">
                  <c:v>12.6</c:v>
                </c:pt>
                <c:pt idx="16">
                  <c:v>12.5</c:v>
                </c:pt>
                <c:pt idx="17">
                  <c:v>12.5</c:v>
                </c:pt>
                <c:pt idx="18">
                  <c:v>13.1</c:v>
                </c:pt>
                <c:pt idx="19">
                  <c:v>11.2</c:v>
                </c:pt>
              </c:numCache>
            </c:numRef>
          </c:val>
        </c:ser>
        <c:marker val="1"/>
        <c:axId val="61213696"/>
        <c:axId val="61227776"/>
      </c:lineChart>
      <c:catAx>
        <c:axId val="61213696"/>
        <c:scaling>
          <c:orientation val="minMax"/>
        </c:scaling>
        <c:axPos val="b"/>
        <c:numFmt formatCode="@" sourceLinked="1"/>
        <c:majorTickMark val="none"/>
        <c:tickLblPos val="nextTo"/>
        <c:crossAx val="61227776"/>
        <c:crosses val="autoZero"/>
        <c:auto val="1"/>
        <c:lblAlgn val="ctr"/>
        <c:lblOffset val="100"/>
      </c:catAx>
      <c:valAx>
        <c:axId val="61227776"/>
        <c:scaling>
          <c:orientation val="minMax"/>
        </c:scaling>
        <c:axPos val="l"/>
        <c:majorGridlines>
          <c:spPr>
            <a:ln>
              <a:solidFill>
                <a:schemeClr val="bg2">
                  <a:lumMod val="25000"/>
                </a:schemeClr>
              </a:solidFill>
            </a:ln>
          </c:spPr>
        </c:majorGridlines>
        <c:title>
          <c:tx>
            <c:rich>
              <a:bodyPr/>
              <a:lstStyle/>
              <a:p>
                <a:pPr>
                  <a:defRPr/>
                </a:pPr>
                <a:r>
                  <a:rPr lang="en-GB" dirty="0"/>
                  <a:t>Rate per 100,000 population</a:t>
                </a:r>
              </a:p>
            </c:rich>
          </c:tx>
          <c:layout>
            <c:manualLayout>
              <c:xMode val="edge"/>
              <c:yMode val="edge"/>
              <c:x val="3.0941981105413298E-3"/>
              <c:y val="0.21982564389216203"/>
            </c:manualLayout>
          </c:layout>
        </c:title>
        <c:numFmt formatCode="0.0" sourceLinked="1"/>
        <c:majorTickMark val="none"/>
        <c:tickLblPos val="nextTo"/>
        <c:crossAx val="61213696"/>
        <c:crosses val="autoZero"/>
        <c:crossBetween val="between"/>
      </c:valAx>
    </c:plotArea>
    <c:legend>
      <c:legendPos val="r"/>
      <c:layout/>
    </c:legend>
    <c:plotVisOnly val="1"/>
  </c:chart>
  <c:spPr>
    <a:ln>
      <a:noFill/>
    </a:ln>
  </c:spPr>
  <c:txPr>
    <a:bodyPr/>
    <a:lstStyle/>
    <a:p>
      <a:pPr>
        <a:defRPr sz="1400">
          <a:solidFill>
            <a:schemeClr val="bg1"/>
          </a:solidFil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chart>
    <c:autoTitleDeleted val="1"/>
    <c:plotArea>
      <c:layout/>
      <c:lineChart>
        <c:grouping val="standard"/>
        <c:ser>
          <c:idx val="0"/>
          <c:order val="0"/>
          <c:tx>
            <c:strRef>
              <c:f>'drink driving trends'!$B$13</c:f>
              <c:strCache>
                <c:ptCount val="1"/>
                <c:pt idx="0">
                  <c:v>65+</c:v>
                </c:pt>
              </c:strCache>
            </c:strRef>
          </c:tx>
          <c:spPr>
            <a:ln w="57150">
              <a:solidFill>
                <a:srgbClr val="FF0000"/>
              </a:solidFill>
            </a:ln>
          </c:spPr>
          <c:marker>
            <c:symbol val="none"/>
          </c:marker>
          <c:dLbls>
            <c:dLbl>
              <c:idx val="0"/>
              <c:layout>
                <c:manualLayout>
                  <c:x val="-1.0754225140296085E-2"/>
                  <c:y val="8.5665084831844165E-2"/>
                </c:manualLayout>
              </c:layout>
              <c:showVal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showVal val="1"/>
          </c:dLbls>
          <c:cat>
            <c:numRef>
              <c:f>'drink driving trends'!$A$14:$A$23</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'drink driving trends'!$B$14:$B$23</c:f>
              <c:numCache>
                <c:formatCode>General</c:formatCode>
                <c:ptCount val="10"/>
                <c:pt idx="0">
                  <c:v>1045</c:v>
                </c:pt>
                <c:pt idx="1">
                  <c:v>1099</c:v>
                </c:pt>
                <c:pt idx="2">
                  <c:v>1167</c:v>
                </c:pt>
                <c:pt idx="3">
                  <c:v>1192</c:v>
                </c:pt>
                <c:pt idx="4">
                  <c:v>1315</c:v>
                </c:pt>
                <c:pt idx="5">
                  <c:v>1369</c:v>
                </c:pt>
                <c:pt idx="6">
                  <c:v>1398</c:v>
                </c:pt>
                <c:pt idx="7">
                  <c:v>1451</c:v>
                </c:pt>
                <c:pt idx="8">
                  <c:v>1407</c:v>
                </c:pt>
                <c:pt idx="9">
                  <c:v>1470</c:v>
                </c:pt>
              </c:numCache>
            </c:numRef>
          </c:val>
        </c:ser>
        <c:marker val="1"/>
        <c:axId val="61542400"/>
        <c:axId val="61543936"/>
      </c:lineChart>
      <c:catAx>
        <c:axId val="61542400"/>
        <c:scaling>
          <c:orientation val="minMax"/>
        </c:scaling>
        <c:axPos val="b"/>
        <c:numFmt formatCode="General" sourceLinked="1"/>
        <c:majorTickMark val="none"/>
        <c:tickLblPos val="nextTo"/>
        <c:crossAx val="61543936"/>
        <c:crosses val="autoZero"/>
        <c:auto val="1"/>
        <c:lblAlgn val="ctr"/>
        <c:lblOffset val="100"/>
      </c:catAx>
      <c:valAx>
        <c:axId val="61543936"/>
        <c:scaling>
          <c:orientation val="minMax"/>
        </c:scaling>
        <c:axPos val="l"/>
        <c:majorGridlines>
          <c:spPr>
            <a:ln>
              <a:solidFill>
                <a:schemeClr val="bg2">
                  <a:lumMod val="25000"/>
                </a:schemeClr>
              </a:solidFill>
            </a:ln>
          </c:spPr>
        </c:majorGridlines>
        <c:numFmt formatCode="General" sourceLinked="1"/>
        <c:majorTickMark val="none"/>
        <c:tickLblPos val="nextTo"/>
        <c:crossAx val="61542400"/>
        <c:crosses val="autoZero"/>
        <c:crossBetween val="between"/>
      </c:valAx>
    </c:plotArea>
    <c:plotVisOnly val="1"/>
  </c:chart>
  <c:spPr>
    <a:ln>
      <a:noFill/>
    </a:ln>
  </c:spPr>
  <c:txPr>
    <a:bodyPr/>
    <a:lstStyle/>
    <a:p>
      <a:pPr>
        <a:defRPr sz="1400">
          <a:solidFill>
            <a:schemeClr val="bg1"/>
          </a:solidFil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lineChart>
        <c:grouping val="standard"/>
        <c:ser>
          <c:idx val="0"/>
          <c:order val="0"/>
          <c:tx>
            <c:strRef>
              <c:f>'drink driving trends'!$B$1</c:f>
              <c:strCache>
                <c:ptCount val="1"/>
                <c:pt idx="0">
                  <c:v>Under 65's</c:v>
                </c:pt>
              </c:strCache>
            </c:strRef>
          </c:tx>
          <c:spPr>
            <a:ln w="57150">
              <a:solidFill>
                <a:srgbClr val="0083E6"/>
              </a:solidFill>
            </a:ln>
          </c:spPr>
          <c:marker>
            <c:symbol val="none"/>
          </c:marker>
          <c:cat>
            <c:numRef>
              <c:f>'drink driving trends'!$A$2:$A$11</c:f>
              <c:numCache>
                <c:formatCode>General</c:formatCode>
                <c:ptCount val="10"/>
                <c:pt idx="0">
                  <c:v>2000</c:v>
                </c:pt>
                <c:pt idx="1">
                  <c:v>2001</c:v>
                </c:pt>
                <c:pt idx="2">
                  <c:v>2002</c:v>
                </c:pt>
                <c:pt idx="3">
                  <c:v>2003</c:v>
                </c:pt>
                <c:pt idx="4">
                  <c:v>2004</c:v>
                </c:pt>
                <c:pt idx="5">
                  <c:v>2005</c:v>
                </c:pt>
                <c:pt idx="6">
                  <c:v>2006</c:v>
                </c:pt>
                <c:pt idx="7">
                  <c:v>2007</c:v>
                </c:pt>
                <c:pt idx="8">
                  <c:v>2008</c:v>
                </c:pt>
                <c:pt idx="9">
                  <c:v>2009</c:v>
                </c:pt>
              </c:numCache>
            </c:numRef>
          </c:cat>
          <c:val>
            <c:numRef>
              <c:f>'drink driving trends'!$B$2:$B$11</c:f>
              <c:numCache>
                <c:formatCode>General</c:formatCode>
                <c:ptCount val="10"/>
                <c:pt idx="0">
                  <c:v>82197</c:v>
                </c:pt>
                <c:pt idx="1">
                  <c:v>82161</c:v>
                </c:pt>
                <c:pt idx="2">
                  <c:v>87453</c:v>
                </c:pt>
                <c:pt idx="3">
                  <c:v>90002</c:v>
                </c:pt>
                <c:pt idx="4">
                  <c:v>92322</c:v>
                </c:pt>
                <c:pt idx="5">
                  <c:v>89862</c:v>
                </c:pt>
                <c:pt idx="6">
                  <c:v>88683</c:v>
                </c:pt>
                <c:pt idx="7">
                  <c:v>85584</c:v>
                </c:pt>
                <c:pt idx="8">
                  <c:v>76431</c:v>
                </c:pt>
                <c:pt idx="9">
                  <c:v>72694</c:v>
                </c:pt>
              </c:numCache>
            </c:numRef>
          </c:val>
        </c:ser>
        <c:marker val="1"/>
        <c:axId val="61575552"/>
        <c:axId val="61577088"/>
      </c:lineChart>
      <c:catAx>
        <c:axId val="61575552"/>
        <c:scaling>
          <c:orientation val="minMax"/>
        </c:scaling>
        <c:axPos val="b"/>
        <c:numFmt formatCode="General" sourceLinked="1"/>
        <c:majorTickMark val="none"/>
        <c:tickLblPos val="nextTo"/>
        <c:crossAx val="61577088"/>
        <c:crosses val="autoZero"/>
        <c:auto val="1"/>
        <c:lblAlgn val="ctr"/>
        <c:lblOffset val="100"/>
      </c:catAx>
      <c:valAx>
        <c:axId val="61577088"/>
        <c:scaling>
          <c:orientation val="minMax"/>
        </c:scaling>
        <c:axPos val="l"/>
        <c:majorGridlines>
          <c:spPr>
            <a:ln>
              <a:solidFill>
                <a:schemeClr val="bg2">
                  <a:lumMod val="25000"/>
                </a:schemeClr>
              </a:solidFill>
            </a:ln>
          </c:spPr>
        </c:majorGridlines>
        <c:numFmt formatCode="General" sourceLinked="1"/>
        <c:majorTickMark val="none"/>
        <c:tickLblPos val="nextTo"/>
        <c:crossAx val="61575552"/>
        <c:crosses val="autoZero"/>
        <c:crossBetween val="between"/>
      </c:valAx>
    </c:plotArea>
    <c:plotVisOnly val="1"/>
  </c:chart>
  <c:spPr>
    <a:ln>
      <a:noFill/>
    </a:ln>
  </c:spPr>
  <c:txPr>
    <a:bodyPr/>
    <a:lstStyle/>
    <a:p>
      <a:pPr>
        <a:defRPr sz="1400">
          <a:solidFill>
            <a:schemeClr val="bg1"/>
          </a:solidFill>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strRef>
              <c:f>'asked about alcohol use gp'!$B$1</c:f>
              <c:strCache>
                <c:ptCount val="1"/>
                <c:pt idx="0">
                  <c:v>Men</c:v>
                </c:pt>
              </c:strCache>
            </c:strRef>
          </c:tx>
          <c:spPr>
            <a:solidFill>
              <a:srgbClr val="0070C0"/>
            </a:solidFill>
            <a:ln>
              <a:solidFill>
                <a:srgbClr val="0070C0"/>
              </a:solidFill>
            </a:ln>
          </c:spPr>
          <c:dLbls>
            <c:showVal val="1"/>
          </c:dLbls>
          <c:cat>
            <c:strRef>
              <c:f>'asked about alcohol use gp'!$A$2:$A$6</c:f>
              <c:strCache>
                <c:ptCount val="5"/>
                <c:pt idx="0">
                  <c:v>16-35</c:v>
                </c:pt>
                <c:pt idx="1">
                  <c:v>36-50</c:v>
                </c:pt>
                <c:pt idx="2">
                  <c:v>51-65</c:v>
                </c:pt>
                <c:pt idx="3">
                  <c:v>66-80</c:v>
                </c:pt>
                <c:pt idx="4">
                  <c:v>81+</c:v>
                </c:pt>
              </c:strCache>
            </c:strRef>
          </c:cat>
          <c:val>
            <c:numRef>
              <c:f>'asked about alcohol use gp'!$B$2:$B$6</c:f>
              <c:numCache>
                <c:formatCode>General</c:formatCode>
                <c:ptCount val="5"/>
                <c:pt idx="0">
                  <c:v>21</c:v>
                </c:pt>
                <c:pt idx="1">
                  <c:v>28</c:v>
                </c:pt>
                <c:pt idx="2">
                  <c:v>38</c:v>
                </c:pt>
                <c:pt idx="3">
                  <c:v>40</c:v>
                </c:pt>
                <c:pt idx="4">
                  <c:v>30</c:v>
                </c:pt>
              </c:numCache>
            </c:numRef>
          </c:val>
        </c:ser>
        <c:ser>
          <c:idx val="1"/>
          <c:order val="1"/>
          <c:tx>
            <c:strRef>
              <c:f>'asked about alcohol use gp'!$C$1</c:f>
              <c:strCache>
                <c:ptCount val="1"/>
                <c:pt idx="0">
                  <c:v>Women</c:v>
                </c:pt>
              </c:strCache>
            </c:strRef>
          </c:tx>
          <c:spPr>
            <a:solidFill>
              <a:srgbClr val="FF0000"/>
            </a:solidFill>
            <a:ln>
              <a:solidFill>
                <a:srgbClr val="FF0000"/>
              </a:solidFill>
            </a:ln>
          </c:spPr>
          <c:dLbls>
            <c:showVal val="1"/>
          </c:dLbls>
          <c:cat>
            <c:strRef>
              <c:f>'asked about alcohol use gp'!$A$2:$A$6</c:f>
              <c:strCache>
                <c:ptCount val="5"/>
                <c:pt idx="0">
                  <c:v>16-35</c:v>
                </c:pt>
                <c:pt idx="1">
                  <c:v>36-50</c:v>
                </c:pt>
                <c:pt idx="2">
                  <c:v>51-65</c:v>
                </c:pt>
                <c:pt idx="3">
                  <c:v>66-80</c:v>
                </c:pt>
                <c:pt idx="4">
                  <c:v>81+</c:v>
                </c:pt>
              </c:strCache>
            </c:strRef>
          </c:cat>
          <c:val>
            <c:numRef>
              <c:f>'asked about alcohol use gp'!$C$2:$C$6</c:f>
              <c:numCache>
                <c:formatCode>General</c:formatCode>
                <c:ptCount val="5"/>
                <c:pt idx="0">
                  <c:v>30</c:v>
                </c:pt>
                <c:pt idx="1">
                  <c:v>25</c:v>
                </c:pt>
                <c:pt idx="2">
                  <c:v>27</c:v>
                </c:pt>
                <c:pt idx="3">
                  <c:v>26</c:v>
                </c:pt>
                <c:pt idx="4">
                  <c:v>18</c:v>
                </c:pt>
              </c:numCache>
            </c:numRef>
          </c:val>
        </c:ser>
        <c:axId val="61508224"/>
        <c:axId val="61518208"/>
      </c:barChart>
      <c:catAx>
        <c:axId val="61508224"/>
        <c:scaling>
          <c:orientation val="minMax"/>
        </c:scaling>
        <c:axPos val="b"/>
        <c:majorTickMark val="none"/>
        <c:tickLblPos val="nextTo"/>
        <c:crossAx val="61518208"/>
        <c:crosses val="autoZero"/>
        <c:auto val="1"/>
        <c:lblAlgn val="ctr"/>
        <c:lblOffset val="100"/>
      </c:catAx>
      <c:valAx>
        <c:axId val="61518208"/>
        <c:scaling>
          <c:orientation val="minMax"/>
        </c:scaling>
        <c:axPos val="l"/>
        <c:majorGridlines>
          <c:spPr>
            <a:ln>
              <a:solidFill>
                <a:schemeClr val="bg2">
                  <a:lumMod val="25000"/>
                </a:schemeClr>
              </a:solidFill>
            </a:ln>
          </c:spPr>
        </c:majorGridlines>
        <c:title>
          <c:tx>
            <c:rich>
              <a:bodyPr/>
              <a:lstStyle/>
              <a:p>
                <a:pPr>
                  <a:defRPr/>
                </a:pPr>
                <a:r>
                  <a:rPr lang="en-GB" dirty="0"/>
                  <a:t>Percentages</a:t>
                </a:r>
              </a:p>
            </c:rich>
          </c:tx>
          <c:layout/>
        </c:title>
        <c:numFmt formatCode="General" sourceLinked="1"/>
        <c:tickLblPos val="nextTo"/>
        <c:crossAx val="61508224"/>
        <c:crosses val="autoZero"/>
        <c:crossBetween val="between"/>
      </c:valAx>
    </c:plotArea>
    <c:legend>
      <c:legendPos val="r"/>
      <c:layout/>
    </c:legend>
    <c:plotVisOnly val="1"/>
  </c:chart>
  <c:spPr>
    <a:ln>
      <a:noFill/>
    </a:ln>
  </c:spPr>
  <c:txPr>
    <a:bodyPr/>
    <a:lstStyle/>
    <a:p>
      <a:pPr>
        <a:defRPr>
          <a:solidFill>
            <a:schemeClr val="bg1"/>
          </a:solidFil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strRef>
              <c:f>'help or advice gp men'!$B$1</c:f>
              <c:strCache>
                <c:ptCount val="1"/>
                <c:pt idx="0">
                  <c:v>Yes</c:v>
                </c:pt>
              </c:strCache>
            </c:strRef>
          </c:tx>
          <c:spPr>
            <a:solidFill>
              <a:srgbClr val="0070C0"/>
            </a:solidFill>
            <a:ln>
              <a:solidFill>
                <a:srgbClr val="0070C0"/>
              </a:solidFill>
            </a:ln>
          </c:spPr>
          <c:dLbls>
            <c:showVal val="1"/>
          </c:dLbls>
          <c:cat>
            <c:strRef>
              <c:f>'help or advice gp men'!$A$2:$A$6</c:f>
              <c:strCache>
                <c:ptCount val="5"/>
                <c:pt idx="0">
                  <c:v>16-35</c:v>
                </c:pt>
                <c:pt idx="1">
                  <c:v>36-50</c:v>
                </c:pt>
                <c:pt idx="2">
                  <c:v>51-65</c:v>
                </c:pt>
                <c:pt idx="3">
                  <c:v>66-80</c:v>
                </c:pt>
                <c:pt idx="4">
                  <c:v>81+</c:v>
                </c:pt>
              </c:strCache>
            </c:strRef>
          </c:cat>
          <c:val>
            <c:numRef>
              <c:f>'help or advice gp men'!$B$2:$B$6</c:f>
              <c:numCache>
                <c:formatCode>General</c:formatCode>
                <c:ptCount val="5"/>
                <c:pt idx="0">
                  <c:v>13</c:v>
                </c:pt>
                <c:pt idx="1">
                  <c:v>18</c:v>
                </c:pt>
                <c:pt idx="2">
                  <c:v>28</c:v>
                </c:pt>
                <c:pt idx="3">
                  <c:v>32</c:v>
                </c:pt>
                <c:pt idx="4">
                  <c:v>22</c:v>
                </c:pt>
              </c:numCache>
            </c:numRef>
          </c:val>
        </c:ser>
        <c:ser>
          <c:idx val="1"/>
          <c:order val="1"/>
          <c:tx>
            <c:strRef>
              <c:f>'help or advice gp men'!$C$1</c:f>
              <c:strCache>
                <c:ptCount val="1"/>
                <c:pt idx="0">
                  <c:v>No, but would have liked it</c:v>
                </c:pt>
              </c:strCache>
            </c:strRef>
          </c:tx>
          <c:spPr>
            <a:solidFill>
              <a:srgbClr val="FF0000"/>
            </a:solidFill>
            <a:ln>
              <a:solidFill>
                <a:srgbClr val="FF0000"/>
              </a:solidFill>
            </a:ln>
          </c:spPr>
          <c:dLbls>
            <c:showVal val="1"/>
          </c:dLbls>
          <c:cat>
            <c:strRef>
              <c:f>'help or advice gp men'!$A$2:$A$6</c:f>
              <c:strCache>
                <c:ptCount val="5"/>
                <c:pt idx="0">
                  <c:v>16-35</c:v>
                </c:pt>
                <c:pt idx="1">
                  <c:v>36-50</c:v>
                </c:pt>
                <c:pt idx="2">
                  <c:v>51-65</c:v>
                </c:pt>
                <c:pt idx="3">
                  <c:v>66-80</c:v>
                </c:pt>
                <c:pt idx="4">
                  <c:v>81+</c:v>
                </c:pt>
              </c:strCache>
            </c:strRef>
          </c:cat>
          <c:val>
            <c:numRef>
              <c:f>'help or advice gp men'!$C$2:$C$6</c:f>
              <c:numCache>
                <c:formatCode>General</c:formatCode>
                <c:ptCount val="5"/>
                <c:pt idx="0">
                  <c:v>10</c:v>
                </c:pt>
                <c:pt idx="1">
                  <c:v>8</c:v>
                </c:pt>
                <c:pt idx="2">
                  <c:v>5</c:v>
                </c:pt>
                <c:pt idx="3">
                  <c:v>4</c:v>
                </c:pt>
                <c:pt idx="4">
                  <c:v>5</c:v>
                </c:pt>
              </c:numCache>
            </c:numRef>
          </c:val>
        </c:ser>
        <c:ser>
          <c:idx val="2"/>
          <c:order val="2"/>
          <c:tx>
            <c:strRef>
              <c:f>'help or advice gp men'!$D$1</c:f>
              <c:strCache>
                <c:ptCount val="1"/>
                <c:pt idx="0">
                  <c:v>No, but didn't want it</c:v>
                </c:pt>
              </c:strCache>
            </c:strRef>
          </c:tx>
          <c:spPr>
            <a:solidFill>
              <a:schemeClr val="bg2">
                <a:lumMod val="50000"/>
              </a:schemeClr>
            </a:solidFill>
            <a:ln>
              <a:solidFill>
                <a:schemeClr val="bg2">
                  <a:lumMod val="50000"/>
                </a:schemeClr>
              </a:solidFill>
            </a:ln>
          </c:spPr>
          <c:cat>
            <c:strRef>
              <c:f>'help or advice gp men'!$A$2:$A$6</c:f>
              <c:strCache>
                <c:ptCount val="5"/>
                <c:pt idx="0">
                  <c:v>16-35</c:v>
                </c:pt>
                <c:pt idx="1">
                  <c:v>36-50</c:v>
                </c:pt>
                <c:pt idx="2">
                  <c:v>51-65</c:v>
                </c:pt>
                <c:pt idx="3">
                  <c:v>66-80</c:v>
                </c:pt>
                <c:pt idx="4">
                  <c:v>81+</c:v>
                </c:pt>
              </c:strCache>
            </c:strRef>
          </c:cat>
          <c:val>
            <c:numRef>
              <c:f>'help or advice gp men'!$D$2:$D$6</c:f>
              <c:numCache>
                <c:formatCode>General</c:formatCode>
                <c:ptCount val="5"/>
                <c:pt idx="0">
                  <c:v>77</c:v>
                </c:pt>
                <c:pt idx="1">
                  <c:v>74</c:v>
                </c:pt>
                <c:pt idx="2">
                  <c:v>67</c:v>
                </c:pt>
                <c:pt idx="3">
                  <c:v>64</c:v>
                </c:pt>
                <c:pt idx="4">
                  <c:v>73</c:v>
                </c:pt>
              </c:numCache>
            </c:numRef>
          </c:val>
        </c:ser>
        <c:axId val="61778560"/>
        <c:axId val="61669760"/>
      </c:barChart>
      <c:catAx>
        <c:axId val="61778560"/>
        <c:scaling>
          <c:orientation val="minMax"/>
        </c:scaling>
        <c:axPos val="b"/>
        <c:majorTickMark val="none"/>
        <c:tickLblPos val="nextTo"/>
        <c:crossAx val="61669760"/>
        <c:crosses val="autoZero"/>
        <c:auto val="1"/>
        <c:lblAlgn val="ctr"/>
        <c:lblOffset val="100"/>
      </c:catAx>
      <c:valAx>
        <c:axId val="61669760"/>
        <c:scaling>
          <c:orientation val="minMax"/>
        </c:scaling>
        <c:axPos val="l"/>
        <c:majorGridlines>
          <c:spPr>
            <a:ln>
              <a:solidFill>
                <a:schemeClr val="bg2">
                  <a:lumMod val="25000"/>
                </a:schemeClr>
              </a:solidFill>
            </a:ln>
          </c:spPr>
        </c:majorGridlines>
        <c:title>
          <c:tx>
            <c:rich>
              <a:bodyPr/>
              <a:lstStyle/>
              <a:p>
                <a:pPr>
                  <a:defRPr/>
                </a:pPr>
                <a:r>
                  <a:rPr lang="en-GB" dirty="0"/>
                  <a:t>Percentages</a:t>
                </a:r>
              </a:p>
            </c:rich>
          </c:tx>
          <c:layout/>
        </c:title>
        <c:numFmt formatCode="General" sourceLinked="1"/>
        <c:tickLblPos val="nextTo"/>
        <c:crossAx val="61778560"/>
        <c:crosses val="autoZero"/>
        <c:crossBetween val="between"/>
      </c:valAx>
    </c:plotArea>
    <c:legend>
      <c:legendPos val="r"/>
      <c:layout/>
    </c:legend>
    <c:plotVisOnly val="1"/>
  </c:chart>
  <c:spPr>
    <a:ln>
      <a:noFill/>
    </a:ln>
  </c:spPr>
  <c:txPr>
    <a:bodyPr/>
    <a:lstStyle/>
    <a:p>
      <a:pPr>
        <a:defRPr>
          <a:solidFill>
            <a:schemeClr val="bg1"/>
          </a:solidFil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strRef>
              <c:f>'help or advice gp women'!$B$1</c:f>
              <c:strCache>
                <c:ptCount val="1"/>
                <c:pt idx="0">
                  <c:v>Yes</c:v>
                </c:pt>
              </c:strCache>
            </c:strRef>
          </c:tx>
          <c:spPr>
            <a:solidFill>
              <a:srgbClr val="0070C0"/>
            </a:solidFill>
            <a:ln>
              <a:solidFill>
                <a:srgbClr val="0070C0"/>
              </a:solidFill>
            </a:ln>
          </c:spPr>
          <c:dLbls>
            <c:showVal val="1"/>
          </c:dLbls>
          <c:cat>
            <c:strRef>
              <c:f>'help or advice gp women'!$A$2:$A$6</c:f>
              <c:strCache>
                <c:ptCount val="5"/>
                <c:pt idx="0">
                  <c:v>16-35</c:v>
                </c:pt>
                <c:pt idx="1">
                  <c:v>36-50</c:v>
                </c:pt>
                <c:pt idx="2">
                  <c:v>51-65</c:v>
                </c:pt>
                <c:pt idx="3">
                  <c:v>66-80</c:v>
                </c:pt>
                <c:pt idx="4">
                  <c:v>81+</c:v>
                </c:pt>
              </c:strCache>
            </c:strRef>
          </c:cat>
          <c:val>
            <c:numRef>
              <c:f>'help or advice gp women'!$B$2:$B$6</c:f>
              <c:numCache>
                <c:formatCode>General</c:formatCode>
                <c:ptCount val="5"/>
                <c:pt idx="0">
                  <c:v>14</c:v>
                </c:pt>
                <c:pt idx="1">
                  <c:v>13</c:v>
                </c:pt>
                <c:pt idx="2">
                  <c:v>15</c:v>
                </c:pt>
                <c:pt idx="3">
                  <c:v>18</c:v>
                </c:pt>
                <c:pt idx="4">
                  <c:v>13</c:v>
                </c:pt>
              </c:numCache>
            </c:numRef>
          </c:val>
        </c:ser>
        <c:ser>
          <c:idx val="1"/>
          <c:order val="1"/>
          <c:tx>
            <c:strRef>
              <c:f>'help or advice gp women'!$C$1</c:f>
              <c:strCache>
                <c:ptCount val="1"/>
                <c:pt idx="0">
                  <c:v>No, but would have liked it</c:v>
                </c:pt>
              </c:strCache>
            </c:strRef>
          </c:tx>
          <c:spPr>
            <a:solidFill>
              <a:srgbClr val="FF0000"/>
            </a:solidFill>
            <a:ln>
              <a:solidFill>
                <a:srgbClr val="FF0000"/>
              </a:solidFill>
            </a:ln>
          </c:spPr>
          <c:dLbls>
            <c:showVal val="1"/>
          </c:dLbls>
          <c:cat>
            <c:strRef>
              <c:f>'help or advice gp women'!$A$2:$A$6</c:f>
              <c:strCache>
                <c:ptCount val="5"/>
                <c:pt idx="0">
                  <c:v>16-35</c:v>
                </c:pt>
                <c:pt idx="1">
                  <c:v>36-50</c:v>
                </c:pt>
                <c:pt idx="2">
                  <c:v>51-65</c:v>
                </c:pt>
                <c:pt idx="3">
                  <c:v>66-80</c:v>
                </c:pt>
                <c:pt idx="4">
                  <c:v>81+</c:v>
                </c:pt>
              </c:strCache>
            </c:strRef>
          </c:cat>
          <c:val>
            <c:numRef>
              <c:f>'help or advice gp women'!$C$2:$C$6</c:f>
              <c:numCache>
                <c:formatCode>General</c:formatCode>
                <c:ptCount val="5"/>
                <c:pt idx="0">
                  <c:v>7</c:v>
                </c:pt>
                <c:pt idx="1">
                  <c:v>5</c:v>
                </c:pt>
                <c:pt idx="2">
                  <c:v>4</c:v>
                </c:pt>
                <c:pt idx="3">
                  <c:v>3</c:v>
                </c:pt>
                <c:pt idx="4">
                  <c:v>2</c:v>
                </c:pt>
              </c:numCache>
            </c:numRef>
          </c:val>
        </c:ser>
        <c:ser>
          <c:idx val="2"/>
          <c:order val="2"/>
          <c:tx>
            <c:strRef>
              <c:f>'help or advice gp women'!$D$1</c:f>
              <c:strCache>
                <c:ptCount val="1"/>
                <c:pt idx="0">
                  <c:v>No, but didn't want it</c:v>
                </c:pt>
              </c:strCache>
            </c:strRef>
          </c:tx>
          <c:spPr>
            <a:solidFill>
              <a:schemeClr val="bg2">
                <a:lumMod val="50000"/>
              </a:schemeClr>
            </a:solidFill>
            <a:ln>
              <a:solidFill>
                <a:schemeClr val="bg2">
                  <a:lumMod val="50000"/>
                </a:schemeClr>
              </a:solidFill>
            </a:ln>
          </c:spPr>
          <c:cat>
            <c:strRef>
              <c:f>'help or advice gp women'!$A$2:$A$6</c:f>
              <c:strCache>
                <c:ptCount val="5"/>
                <c:pt idx="0">
                  <c:v>16-35</c:v>
                </c:pt>
                <c:pt idx="1">
                  <c:v>36-50</c:v>
                </c:pt>
                <c:pt idx="2">
                  <c:v>51-65</c:v>
                </c:pt>
                <c:pt idx="3">
                  <c:v>66-80</c:v>
                </c:pt>
                <c:pt idx="4">
                  <c:v>81+</c:v>
                </c:pt>
              </c:strCache>
            </c:strRef>
          </c:cat>
          <c:val>
            <c:numRef>
              <c:f>'help or advice gp women'!$D$2:$D$6</c:f>
              <c:numCache>
                <c:formatCode>General</c:formatCode>
                <c:ptCount val="5"/>
                <c:pt idx="0">
                  <c:v>79</c:v>
                </c:pt>
                <c:pt idx="1">
                  <c:v>83</c:v>
                </c:pt>
                <c:pt idx="2">
                  <c:v>81</c:v>
                </c:pt>
                <c:pt idx="3">
                  <c:v>80</c:v>
                </c:pt>
                <c:pt idx="4">
                  <c:v>85</c:v>
                </c:pt>
              </c:numCache>
            </c:numRef>
          </c:val>
        </c:ser>
        <c:axId val="61733504"/>
        <c:axId val="61768064"/>
      </c:barChart>
      <c:catAx>
        <c:axId val="61733504"/>
        <c:scaling>
          <c:orientation val="minMax"/>
        </c:scaling>
        <c:axPos val="b"/>
        <c:majorTickMark val="none"/>
        <c:tickLblPos val="nextTo"/>
        <c:crossAx val="61768064"/>
        <c:crosses val="autoZero"/>
        <c:auto val="1"/>
        <c:lblAlgn val="ctr"/>
        <c:lblOffset val="100"/>
      </c:catAx>
      <c:valAx>
        <c:axId val="61768064"/>
        <c:scaling>
          <c:orientation val="minMax"/>
        </c:scaling>
        <c:axPos val="l"/>
        <c:majorGridlines>
          <c:spPr>
            <a:ln>
              <a:solidFill>
                <a:schemeClr val="bg2">
                  <a:lumMod val="25000"/>
                </a:schemeClr>
              </a:solidFill>
            </a:ln>
          </c:spPr>
        </c:majorGridlines>
        <c:title>
          <c:tx>
            <c:rich>
              <a:bodyPr/>
              <a:lstStyle/>
              <a:p>
                <a:pPr>
                  <a:defRPr/>
                </a:pPr>
                <a:r>
                  <a:rPr lang="en-GB" dirty="0"/>
                  <a:t>Percentages</a:t>
                </a:r>
              </a:p>
            </c:rich>
          </c:tx>
          <c:layout/>
        </c:title>
        <c:numFmt formatCode="General" sourceLinked="1"/>
        <c:tickLblPos val="nextTo"/>
        <c:crossAx val="61733504"/>
        <c:crosses val="autoZero"/>
        <c:crossBetween val="between"/>
      </c:valAx>
    </c:plotArea>
    <c:legend>
      <c:legendPos val="r"/>
      <c:layout/>
    </c:legend>
    <c:plotVisOnly val="1"/>
  </c:chart>
  <c:spPr>
    <a:ln>
      <a:noFill/>
    </a:ln>
  </c:spPr>
  <c:txPr>
    <a:bodyPr/>
    <a:lstStyle/>
    <a:p>
      <a:pPr>
        <a:defRPr>
          <a:solidFill>
            <a:schemeClr val="bg1"/>
          </a:solidFill>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EC91-6FC3-42F1-90FD-383CD07626F3}" type="datetimeFigureOut">
              <a:rPr lang="en-US" smtClean="0"/>
              <a:pPr/>
              <a:t>11/6/2012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7BE7C3-0D9E-4B0C-923C-3D6948BC973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Arial" pitchFamily="34" charset="0"/>
              <a:buAutoNum type="alphaLcParenBoth"/>
              <a:tabLst/>
              <a:defRPr/>
            </a:pPr>
            <a:r>
              <a:rPr lang="en-GB" sz="1200" u="sng" kern="1200" dirty="0" smtClean="0">
                <a:solidFill>
                  <a:schemeClr val="tx1"/>
                </a:solidFill>
                <a:latin typeface="+mn-lt"/>
                <a:ea typeface="+mn-ea"/>
                <a:cs typeface="+mn-cs"/>
              </a:rPr>
              <a:t>Total</a:t>
            </a:r>
            <a:r>
              <a:rPr lang="en-GB" sz="1200" kern="1200" dirty="0" smtClean="0">
                <a:solidFill>
                  <a:schemeClr val="tx1"/>
                </a:solidFill>
                <a:latin typeface="+mn-lt"/>
                <a:ea typeface="+mn-ea"/>
                <a:cs typeface="+mn-cs"/>
              </a:rPr>
              <a:t> alcohol-related hospital admissions</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may be inflated due to the fact that much of the relative risk data used to determine alcohol attributable fractions is based on younger populations. </a:t>
            </a:r>
          </a:p>
          <a:p>
            <a:pPr marL="228600" indent="-228600">
              <a:buFont typeface="Arial" pitchFamily="34" charset="0"/>
              <a:buNone/>
            </a:pPr>
            <a:endParaRPr lang="en-GB" sz="1200" kern="1200" dirty="0" smtClean="0">
              <a:solidFill>
                <a:schemeClr val="tx1"/>
              </a:solidFill>
              <a:latin typeface="+mn-lt"/>
              <a:ea typeface="+mn-ea"/>
              <a:cs typeface="+mn-cs"/>
            </a:endParaRPr>
          </a:p>
          <a:p>
            <a:pPr marL="228600" indent="-228600">
              <a:buFont typeface="Arial" pitchFamily="34" charset="0"/>
              <a:buNone/>
            </a:pPr>
            <a:r>
              <a:rPr lang="en-GB" sz="1200" kern="1200" dirty="0" smtClean="0">
                <a:solidFill>
                  <a:schemeClr val="tx1"/>
                </a:solidFill>
                <a:latin typeface="+mn-lt"/>
                <a:ea typeface="+mn-ea"/>
                <a:cs typeface="+mn-cs"/>
              </a:rPr>
              <a:t>BUT unlikely</a:t>
            </a:r>
            <a:r>
              <a:rPr lang="en-GB" sz="1200" kern="1200" baseline="0" dirty="0" smtClean="0">
                <a:solidFill>
                  <a:schemeClr val="tx1"/>
                </a:solidFill>
                <a:latin typeface="+mn-lt"/>
                <a:ea typeface="+mn-ea"/>
                <a:cs typeface="+mn-cs"/>
              </a:rPr>
              <a:t> that the way that we are calculating alcohol-related hospital admission data is solely responsible for the apparent higher levels of alcohol-related harm in older age groups.</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dirty="0" smtClean="0"/>
              <a:t> </a:t>
            </a:r>
            <a:r>
              <a:rPr lang="en-GB" sz="1200" kern="1200" dirty="0" smtClean="0">
                <a:solidFill>
                  <a:schemeClr val="tx1"/>
                </a:solidFill>
                <a:latin typeface="+mn-lt"/>
                <a:ea typeface="+mn-ea"/>
                <a:cs typeface="+mn-cs"/>
              </a:rPr>
              <a:t>Alcohol-related deaths only include those directly due to alcohol consumption. It does not include other diseases which are partly attributable to alcohol.</a:t>
            </a:r>
            <a:endParaRPr lang="en-GB"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dirty="0" smtClean="0"/>
              <a:t>In</a:t>
            </a:r>
            <a:r>
              <a:rPr lang="en-GB" baseline="0" dirty="0" smtClean="0"/>
              <a:t> 2010, there 3,651 alcohol-related deaths in those aged 55 and over in England.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baseline="0" dirty="0" smtClean="0"/>
              <a:t>Alcohol-related deaths in those aged 55-74 are higher than for any other age group, during the last decade, there has been 87% increase in alcohol-related death rates in men aged 55-74</a:t>
            </a:r>
          </a:p>
        </p:txBody>
      </p:sp>
      <p:sp>
        <p:nvSpPr>
          <p:cNvPr id="4" name="Slide Number Placeholder 3"/>
          <p:cNvSpPr>
            <a:spLocks noGrp="1"/>
          </p:cNvSpPr>
          <p:nvPr>
            <p:ph type="sldNum" sz="quarter" idx="10"/>
          </p:nvPr>
        </p:nvSpPr>
        <p:spPr/>
        <p:txBody>
          <a:bodyPr/>
          <a:lstStyle/>
          <a:p>
            <a:fld id="{7C7BE7C3-0D9E-4B0C-923C-3D6948BC973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53% increase for women</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Number</a:t>
            </a:r>
            <a:r>
              <a:rPr lang="en-GB" baseline="0" dirty="0" smtClean="0"/>
              <a:t> of drink driving offences, </a:t>
            </a:r>
            <a:r>
              <a:rPr lang="en-GB" dirty="0" smtClean="0"/>
              <a:t>41% increase drinking driving in 65 and over 2000-2009</a:t>
            </a:r>
          </a:p>
          <a:p>
            <a:endParaRPr lang="en-GB" dirty="0" smtClean="0"/>
          </a:p>
        </p:txBody>
      </p:sp>
      <p:sp>
        <p:nvSpPr>
          <p:cNvPr id="4" name="Slide Number Placeholder 3"/>
          <p:cNvSpPr>
            <a:spLocks noGrp="1"/>
          </p:cNvSpPr>
          <p:nvPr>
            <p:ph type="sldNum" sz="quarter" idx="10"/>
          </p:nvPr>
        </p:nvSpPr>
        <p:spPr/>
        <p:txBody>
          <a:bodyPr/>
          <a:lstStyle/>
          <a:p>
            <a:fld id="{7C7BE7C3-0D9E-4B0C-923C-3D6948BC973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Many alcohol-related harms are reversible, therefore it is never too late to intervene.</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Adults who were registered with a GP practice </a:t>
            </a:r>
          </a:p>
          <a:p>
            <a:r>
              <a:rPr lang="en-GB" dirty="0" smtClean="0"/>
              <a:t>More</a:t>
            </a:r>
            <a:r>
              <a:rPr lang="en-GB" baseline="0" dirty="0" smtClean="0"/>
              <a:t> than 63,000, of which 17,500 aged 66+</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Adult mental health service users aged 16 and over who had been in contact with NHS mental health services between 1 July and 30 September 2010 and who were receiving specialist help for a mental health condition.</a:t>
            </a:r>
          </a:p>
          <a:p>
            <a:endParaRPr lang="en-GB" dirty="0" smtClean="0"/>
          </a:p>
          <a:p>
            <a:r>
              <a:rPr lang="en-GB" dirty="0" smtClean="0"/>
              <a:t>17,441 completed questionnaires returned,</a:t>
            </a:r>
            <a:r>
              <a:rPr lang="en-GB" baseline="0" dirty="0" smtClean="0"/>
              <a:t> 5321 from those aged 66 and over</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sz="1200" kern="1200" baseline="0" dirty="0" smtClean="0">
              <a:solidFill>
                <a:schemeClr val="tx1"/>
              </a:solidFill>
              <a:latin typeface="+mn-lt"/>
              <a:ea typeface="+mn-ea"/>
              <a:cs typeface="+mn-cs"/>
            </a:endParaRPr>
          </a:p>
          <a:p>
            <a:r>
              <a:rPr lang="en-GB" sz="1200" baseline="0" dirty="0" smtClean="0"/>
              <a:t>The in need alcohol dependent population accessing alcohol treatment per annum </a:t>
            </a:r>
          </a:p>
          <a:p>
            <a:endParaRPr lang="en-GB" sz="1200" baseline="0" dirty="0" smtClean="0"/>
          </a:p>
          <a:p>
            <a:endParaRPr lang="en-GB" sz="1200" baseline="0" dirty="0" smtClean="0"/>
          </a:p>
          <a:p>
            <a:endParaRPr lang="en-GB" sz="1200" kern="1200" baseline="0" dirty="0" smtClean="0">
              <a:solidFill>
                <a:schemeClr val="tx1"/>
              </a:solidFill>
              <a:latin typeface="+mn-lt"/>
              <a:ea typeface="+mn-ea"/>
              <a:cs typeface="+mn-cs"/>
            </a:endParaRPr>
          </a:p>
          <a:p>
            <a:r>
              <a:rPr lang="en-GB" sz="1200" baseline="0" dirty="0" smtClean="0"/>
              <a:t>In the US, an access level of 1 in 10 alcohol dependent individuals entering treatment per annum is regarded as a ‘low’ level of access, 1 in 7.5 ‘medium’ and 1 in 5 ‘high’ </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Successful</a:t>
            </a:r>
            <a:r>
              <a:rPr lang="en-GB" baseline="0" dirty="0" smtClean="0"/>
              <a:t> treatment =</a:t>
            </a:r>
            <a:r>
              <a:rPr lang="en-GB" dirty="0" smtClean="0"/>
              <a:t> </a:t>
            </a:r>
            <a:r>
              <a:rPr lang="en-GB" sz="1200" kern="1200" baseline="0" dirty="0" smtClean="0">
                <a:solidFill>
                  <a:schemeClr val="tx1"/>
                </a:solidFill>
                <a:latin typeface="+mn-lt"/>
                <a:ea typeface="+mn-ea"/>
                <a:cs typeface="+mn-cs"/>
              </a:rPr>
              <a:t>abstinence or a level of alcohol use which is no longer judged by the practitioner to be problematic or require further treatment</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Research in other countries has also shown that older adults are at least as likely to benefit from treatment as younger people (reviewed Moy, Crome et al. 2011)</a:t>
            </a:r>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Searched Economic and Social Data Service which is where major household surveys are deposited and submitted freedom of information requests where the data wasn’t available.</a:t>
            </a:r>
          </a:p>
          <a:p>
            <a:endParaRPr lang="en-GB" sz="1200" kern="1200" baseline="0" dirty="0" smtClean="0">
              <a:solidFill>
                <a:schemeClr val="tx1"/>
              </a:solidFill>
              <a:latin typeface="+mn-lt"/>
              <a:ea typeface="+mn-ea"/>
              <a:cs typeface="+mn-cs"/>
            </a:endParaRP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Analysis of raw data and synthesis of readily available data.</a:t>
            </a:r>
          </a:p>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baseline="0" dirty="0" smtClean="0"/>
              <a:t>Partly attributable conditions i</a:t>
            </a:r>
            <a:r>
              <a:rPr lang="en-GB" sz="1200" kern="1200" dirty="0" smtClean="0">
                <a:solidFill>
                  <a:schemeClr val="tx1"/>
                </a:solidFill>
                <a:latin typeface="+mn-lt"/>
                <a:ea typeface="+mn-ea"/>
                <a:cs typeface="+mn-cs"/>
              </a:rPr>
              <a:t>nclude a wide range of diseases, injuries and conditions in which alcohol plays a part (e.g. cancers of the mouth, oesophagus and liver) and estimates the proportion of cases that are attributable to the consumption of alcohol</a:t>
            </a:r>
            <a:r>
              <a:rPr lang="en-GB" sz="1200" kern="1200" baseline="0" dirty="0" smtClean="0">
                <a:solidFill>
                  <a:schemeClr val="tx1"/>
                </a:solidFill>
                <a:latin typeface="+mn-lt"/>
                <a:ea typeface="+mn-ea"/>
                <a:cs typeface="+mn-cs"/>
              </a:rPr>
              <a:t>.</a:t>
            </a:r>
            <a:endParaRPr lang="en-GB" dirty="0" smtClean="0"/>
          </a:p>
          <a:p>
            <a:pPr>
              <a:buFont typeface="Arial" pitchFamily="34" charset="0"/>
              <a:buChar char="•"/>
            </a:pPr>
            <a:r>
              <a:rPr lang="en-GB" dirty="0" smtClean="0"/>
              <a:t>In 2009/2010,</a:t>
            </a:r>
            <a:r>
              <a:rPr lang="en-GB" baseline="0" dirty="0" smtClean="0"/>
              <a:t> there were almost half a million alcohol-related hospital admissions for those aged 65 and over and this age group accounted for 44% of alcohol-related hospital admissions yet comprised only 17% of the population.</a:t>
            </a:r>
          </a:p>
          <a:p>
            <a:pPr>
              <a:buFont typeface="Arial" pitchFamily="34" charset="0"/>
              <a:buChar char="•"/>
            </a:pPr>
            <a:r>
              <a:rPr lang="en-GB" baseline="0" dirty="0" smtClean="0"/>
              <a:t>There have been marked increases in </a:t>
            </a:r>
            <a:r>
              <a:rPr lang="en-GB" baseline="0" dirty="0" err="1" smtClean="0"/>
              <a:t>alcohl</a:t>
            </a:r>
            <a:r>
              <a:rPr lang="en-GB" baseline="0" dirty="0" smtClean="0"/>
              <a:t>-related hospital </a:t>
            </a:r>
            <a:r>
              <a:rPr lang="en-GB" baseline="0" dirty="0" smtClean="0"/>
              <a:t>admissions in all age groups during this period but the increase has been greatest in those aged 65 and over (133% versus 107%)</a:t>
            </a:r>
          </a:p>
          <a:p>
            <a:pPr>
              <a:buFont typeface="Arial" pitchFamily="34" charset="0"/>
              <a:buChar char="•"/>
            </a:pPr>
            <a:r>
              <a:rPr lang="en-GB" sz="1200" kern="1200" dirty="0" smtClean="0">
                <a:solidFill>
                  <a:schemeClr val="tx1"/>
                </a:solidFill>
                <a:latin typeface="+mn-lt"/>
                <a:ea typeface="+mn-ea"/>
                <a:cs typeface="+mn-cs"/>
              </a:rPr>
              <a:t>Why the increase? </a:t>
            </a:r>
          </a:p>
          <a:p>
            <a:pPr>
              <a:buFont typeface="Arial" pitchFamily="34" charset="0"/>
              <a:buNone/>
            </a:pPr>
            <a:r>
              <a:rPr lang="en-GB" sz="1200" kern="1200" baseline="0" dirty="0" smtClean="0">
                <a:solidFill>
                  <a:schemeClr val="tx1"/>
                </a:solidFill>
                <a:latin typeface="+mn-lt"/>
                <a:ea typeface="+mn-ea"/>
                <a:cs typeface="+mn-cs"/>
              </a:rPr>
              <a:t> (a) </a:t>
            </a:r>
            <a:r>
              <a:rPr lang="en-GB" sz="1200" kern="1200" dirty="0" smtClean="0">
                <a:solidFill>
                  <a:schemeClr val="tx1"/>
                </a:solidFill>
                <a:latin typeface="+mn-lt"/>
                <a:ea typeface="+mn-ea"/>
                <a:cs typeface="+mn-cs"/>
              </a:rPr>
              <a:t>the time lag between the increase in per capita alcohol consumption in the last 30 years and the full effect of harms being observed.   </a:t>
            </a:r>
          </a:p>
          <a:p>
            <a:pPr>
              <a:buFont typeface="Arial" pitchFamily="34" charset="0"/>
              <a:buNone/>
            </a:pPr>
            <a:r>
              <a:rPr lang="en-GB" sz="1200" kern="1200" baseline="0" dirty="0" smtClean="0">
                <a:solidFill>
                  <a:schemeClr val="tx1"/>
                </a:solidFill>
                <a:latin typeface="+mn-lt"/>
                <a:ea typeface="+mn-ea"/>
                <a:cs typeface="+mn-cs"/>
              </a:rPr>
              <a:t> (b) </a:t>
            </a:r>
            <a:r>
              <a:rPr lang="en-GB" sz="1200" kern="1200" dirty="0" smtClean="0">
                <a:solidFill>
                  <a:schemeClr val="tx1"/>
                </a:solidFill>
                <a:latin typeface="+mn-lt"/>
                <a:ea typeface="+mn-ea"/>
                <a:cs typeface="+mn-cs"/>
              </a:rPr>
              <a:t>Problem drinkers may also be surviving longer, resulting in more problem drinkers and alcohol-related health problems in the 65 and over age category.</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kern="1200" baseline="0" dirty="0" smtClean="0">
                <a:solidFill>
                  <a:schemeClr val="tx1"/>
                </a:solidFill>
                <a:latin typeface="+mn-lt"/>
                <a:ea typeface="+mn-ea"/>
                <a:cs typeface="+mn-cs"/>
              </a:rPr>
              <a:t> (c) </a:t>
            </a:r>
            <a:r>
              <a:rPr lang="en-GB" sz="1200" kern="1200" dirty="0" smtClean="0">
                <a:solidFill>
                  <a:schemeClr val="tx1"/>
                </a:solidFill>
                <a:latin typeface="+mn-lt"/>
                <a:ea typeface="+mn-ea"/>
                <a:cs typeface="+mn-cs"/>
              </a:rPr>
              <a:t>changes in coding practice. An alcohol-related condition can be mentioned within the primary diagnosis field or one of the secondary diagnosis fields.  There has been an increase in the coding of secondary conditions at a national level in the past decade. As older adults are more likely to have more than one condition, this age group is likely to be particularly affected by the change in coding practice.</a:t>
            </a:r>
            <a:r>
              <a:rPr lang="en-GB" sz="1200" kern="1200" baseline="0" dirty="0" smtClean="0">
                <a:solidFill>
                  <a:schemeClr val="tx1"/>
                </a:solidFill>
                <a:latin typeface="+mn-lt"/>
                <a:ea typeface="+mn-ea"/>
                <a:cs typeface="+mn-cs"/>
              </a:rPr>
              <a:t> </a:t>
            </a:r>
          </a:p>
          <a:p>
            <a:pPr>
              <a:buFont typeface="Arial" pitchFamily="34" charset="0"/>
              <a:buChar char="•"/>
            </a:pPr>
            <a:endParaRPr lang="en-GB" baseline="0" dirty="0" smtClean="0"/>
          </a:p>
          <a:p>
            <a:pPr>
              <a:buFont typeface="Arial" pitchFamily="34" charset="0"/>
              <a:buChar char="•"/>
            </a:pP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startAt="3"/>
              <a:tabLst/>
              <a:defRPr/>
            </a:pPr>
            <a:r>
              <a:rPr lang="en-GB" sz="1200" kern="1200" dirty="0" smtClean="0">
                <a:solidFill>
                  <a:schemeClr val="tx1"/>
                </a:solidFill>
                <a:latin typeface="+mn-lt"/>
                <a:ea typeface="+mn-ea"/>
                <a:cs typeface="+mn-cs"/>
              </a:rPr>
              <a:t>There was a long term rise in per capita consumption since the 1960’s which peaked in 2004/2005.</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GB"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200"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sz="1200" kern="1200" dirty="0" smtClean="0">
                <a:solidFill>
                  <a:schemeClr val="tx1"/>
                </a:solidFill>
                <a:latin typeface="+mn-lt"/>
                <a:ea typeface="+mn-ea"/>
                <a:cs typeface="+mn-cs"/>
              </a:rPr>
              <a:t>Unpack</a:t>
            </a:r>
            <a:r>
              <a:rPr lang="en-GB" sz="1200" kern="1200" baseline="0" dirty="0" smtClean="0">
                <a:solidFill>
                  <a:schemeClr val="tx1"/>
                </a:solidFill>
                <a:latin typeface="+mn-lt"/>
                <a:ea typeface="+mn-ea"/>
                <a:cs typeface="+mn-cs"/>
              </a:rPr>
              <a:t> this - w</a:t>
            </a:r>
            <a:r>
              <a:rPr lang="en-GB" sz="1200" kern="1200" dirty="0" smtClean="0">
                <a:solidFill>
                  <a:schemeClr val="tx1"/>
                </a:solidFill>
                <a:latin typeface="+mn-lt"/>
                <a:ea typeface="+mn-ea"/>
                <a:cs typeface="+mn-cs"/>
              </a:rPr>
              <a:t>hy might older adults be more likely than younger adults to be admitted to hospital for an alcohol-related condition?  </a:t>
            </a:r>
          </a:p>
          <a:p>
            <a:pPr marL="228600" indent="-228600">
              <a:buFont typeface="Arial" pitchFamily="34" charset="0"/>
              <a:buAutoNum type="alphaLcParenBoth"/>
            </a:pPr>
            <a:r>
              <a:rPr lang="en-GB" sz="1200" kern="1200" dirty="0" smtClean="0">
                <a:solidFill>
                  <a:schemeClr val="tx1"/>
                </a:solidFill>
                <a:latin typeface="+mn-lt"/>
                <a:ea typeface="+mn-ea"/>
                <a:cs typeface="+mn-cs"/>
              </a:rPr>
              <a:t>on average, they are likely to have been drinking longer than younger adults and much alcohol-related harm is cumulative.</a:t>
            </a:r>
          </a:p>
          <a:p>
            <a:pPr marL="228600" indent="-228600">
              <a:buFont typeface="Arial" pitchFamily="34" charset="0"/>
              <a:buAutoNum type="alphaLcParenBoth"/>
            </a:pPr>
            <a:r>
              <a:rPr lang="en-GB" sz="1200" kern="1200" dirty="0" smtClean="0">
                <a:solidFill>
                  <a:schemeClr val="tx1"/>
                </a:solidFill>
                <a:latin typeface="+mn-lt"/>
                <a:ea typeface="+mn-ea"/>
                <a:cs typeface="+mn-cs"/>
              </a:rPr>
              <a:t>Older adults are also particularly vulnerable to alcohol-related harm.</a:t>
            </a:r>
          </a:p>
          <a:p>
            <a:pPr marL="228600" indent="-228600">
              <a:buFont typeface="Arial" pitchFamily="34" charset="0"/>
              <a:buAutoNum type="alphaLcParenBoth"/>
            </a:pPr>
            <a:r>
              <a:rPr lang="en-GB" sz="1200" kern="1200" dirty="0" smtClean="0">
                <a:solidFill>
                  <a:schemeClr val="tx1"/>
                </a:solidFill>
                <a:latin typeface="+mn-lt"/>
                <a:ea typeface="+mn-ea"/>
                <a:cs typeface="+mn-cs"/>
              </a:rPr>
              <a:t>Older adult’s alcohol-related disease or injuries may also be more severe and difficult-to-treat as a result of decreased physiologic reserves and co-morbidity, resulting in frequent re-admissions.  </a:t>
            </a:r>
          </a:p>
          <a:p>
            <a:endParaRPr lang="en-GB" dirty="0"/>
          </a:p>
        </p:txBody>
      </p:sp>
      <p:sp>
        <p:nvSpPr>
          <p:cNvPr id="4" name="Slide Number Placeholder 3"/>
          <p:cNvSpPr>
            <a:spLocks noGrp="1"/>
          </p:cNvSpPr>
          <p:nvPr>
            <p:ph type="sldNum" sz="quarter" idx="10"/>
          </p:nvPr>
        </p:nvSpPr>
        <p:spPr/>
        <p:txBody>
          <a:bodyPr/>
          <a:lstStyle/>
          <a:p>
            <a:fld id="{7C7BE7C3-0D9E-4B0C-923C-3D6948BC973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6DB1F0-4A04-4B17-9F17-12DDCC9D4402}" type="datetimeFigureOut">
              <a:rPr lang="en-US" smtClean="0"/>
              <a:pPr/>
              <a:t>11/6/2012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DAC8DA-A96E-49A0-85C0-D77674079F16}" type="slidenum">
              <a:rPr lang="en-US" smtClean="0"/>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6DB1F0-4A04-4B17-9F17-12DDCC9D4402}" type="datetimeFigureOut">
              <a:rPr lang="en-US" smtClean="0"/>
              <a:pPr/>
              <a:t>11/6/2012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AC8DA-A96E-49A0-85C0-D77674079F1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hyperlink" Target="http://www.beds.ac.uk/"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060848"/>
            <a:ext cx="8784976" cy="1728192"/>
          </a:xfrm>
        </p:spPr>
        <p:txBody>
          <a:bodyPr>
            <a:noAutofit/>
          </a:bodyPr>
          <a:lstStyle/>
          <a:p>
            <a:r>
              <a:rPr lang="en-GB" sz="5000" dirty="0" smtClean="0">
                <a:solidFill>
                  <a:srgbClr val="FFFF00"/>
                </a:solidFill>
                <a:latin typeface="+mn-lt"/>
              </a:rPr>
              <a:t>Alcohol-Related Harm and Unmet Need Amongst Older Drinkers</a:t>
            </a:r>
            <a:endParaRPr lang="en-US" sz="5000" dirty="0">
              <a:solidFill>
                <a:srgbClr val="FFFF00"/>
              </a:solidFill>
              <a:latin typeface="+mn-lt"/>
            </a:endParaRPr>
          </a:p>
        </p:txBody>
      </p:sp>
      <p:sp>
        <p:nvSpPr>
          <p:cNvPr id="3" name="Subtitle 2"/>
          <p:cNvSpPr>
            <a:spLocks noGrp="1"/>
          </p:cNvSpPr>
          <p:nvPr>
            <p:ph type="subTitle" idx="1"/>
          </p:nvPr>
        </p:nvSpPr>
        <p:spPr>
          <a:xfrm>
            <a:off x="539552" y="4149080"/>
            <a:ext cx="7920880" cy="645792"/>
          </a:xfrm>
        </p:spPr>
        <p:txBody>
          <a:bodyPr>
            <a:noAutofit/>
          </a:bodyPr>
          <a:lstStyle/>
          <a:p>
            <a:r>
              <a:rPr lang="en-GB" dirty="0" smtClean="0">
                <a:solidFill>
                  <a:schemeClr val="bg1"/>
                </a:solidFill>
                <a:effectLst>
                  <a:outerShdw blurRad="38100" dist="38100" dir="2700000" algn="tl">
                    <a:srgbClr val="000000">
                      <a:alpha val="43137"/>
                    </a:srgbClr>
                  </a:outerShdw>
                </a:effectLst>
              </a:rPr>
              <a:t>S Wadd, R Driver, D Forrester</a:t>
            </a:r>
            <a:endParaRPr lang="en-US" dirty="0">
              <a:solidFill>
                <a:schemeClr val="bg1"/>
              </a:solidFill>
              <a:effectLst>
                <a:outerShdw blurRad="38100" dist="38100" dir="2700000" algn="tl">
                  <a:srgbClr val="000000">
                    <a:alpha val="43137"/>
                  </a:srgbClr>
                </a:outerShdw>
              </a:effectLst>
            </a:endParaRPr>
          </a:p>
        </p:txBody>
      </p:sp>
      <p:pic>
        <p:nvPicPr>
          <p:cNvPr id="11266" name="Picture 2" descr="http://img.timeinc.net/time/daily/2009/0903/alcohol_0305.jpg"/>
          <p:cNvPicPr>
            <a:picLocks noChangeAspect="1" noChangeArrowheads="1"/>
          </p:cNvPicPr>
          <p:nvPr/>
        </p:nvPicPr>
        <p:blipFill>
          <a:blip r:embed="rId3" cstate="print"/>
          <a:srcRect/>
          <a:stretch>
            <a:fillRect/>
          </a:stretch>
        </p:blipFill>
        <p:spPr bwMode="auto">
          <a:xfrm>
            <a:off x="2267744" y="4869160"/>
            <a:ext cx="4608512" cy="1988840"/>
          </a:xfrm>
          <a:prstGeom prst="rect">
            <a:avLst/>
          </a:prstGeom>
          <a:noFill/>
        </p:spPr>
      </p:pic>
      <p:pic>
        <p:nvPicPr>
          <p:cNvPr id="11270" name="Picture 6" descr="University of Bedfordshire">
            <a:hlinkClick r:id="rId4"/>
          </p:cNvPr>
          <p:cNvPicPr>
            <a:picLocks noChangeAspect="1" noChangeArrowheads="1"/>
          </p:cNvPicPr>
          <p:nvPr/>
        </p:nvPicPr>
        <p:blipFill>
          <a:blip r:embed="rId5" cstate="print"/>
          <a:srcRect/>
          <a:stretch>
            <a:fillRect/>
          </a:stretch>
        </p:blipFill>
        <p:spPr bwMode="auto">
          <a:xfrm>
            <a:off x="0" y="0"/>
            <a:ext cx="2376264" cy="1296144"/>
          </a:xfrm>
          <a:prstGeom prst="rect">
            <a:avLst/>
          </a:prstGeom>
          <a:noFill/>
          <a:ln>
            <a:solidFill>
              <a:schemeClr val="accent1"/>
            </a:solidFill>
          </a:ln>
        </p:spPr>
      </p:pic>
      <p:pic>
        <p:nvPicPr>
          <p:cNvPr id="10" name="Picture 9" descr="smart logo large.gif"/>
          <p:cNvPicPr>
            <a:picLocks noChangeAspect="1"/>
          </p:cNvPicPr>
          <p:nvPr/>
        </p:nvPicPr>
        <p:blipFill>
          <a:blip r:embed="rId6" cstate="print"/>
          <a:stretch>
            <a:fillRect/>
          </a:stretch>
        </p:blipFill>
        <p:spPr>
          <a:xfrm>
            <a:off x="6839744" y="0"/>
            <a:ext cx="2304256" cy="1296144"/>
          </a:xfrm>
          <a:prstGeom prst="rect">
            <a:avLst/>
          </a:prstGeom>
        </p:spPr>
      </p:pic>
      <p:pic>
        <p:nvPicPr>
          <p:cNvPr id="7" name="Picture 3"/>
          <p:cNvPicPr>
            <a:picLocks noChangeAspect="1" noChangeArrowheads="1"/>
          </p:cNvPicPr>
          <p:nvPr/>
        </p:nvPicPr>
        <p:blipFill>
          <a:blip r:embed="rId7" cstate="print"/>
          <a:srcRect/>
          <a:stretch>
            <a:fillRect/>
          </a:stretch>
        </p:blipFill>
        <p:spPr bwMode="auto">
          <a:xfrm>
            <a:off x="2987824" y="0"/>
            <a:ext cx="3240360" cy="134076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373616" cy="1143000"/>
          </a:xfrm>
        </p:spPr>
        <p:txBody>
          <a:bodyPr>
            <a:normAutofit fontScale="90000"/>
          </a:bodyPr>
          <a:lstStyle/>
          <a:p>
            <a:r>
              <a:rPr lang="en-GB" dirty="0" smtClean="0"/>
              <a:t> </a:t>
            </a:r>
            <a:r>
              <a:rPr lang="en-GB" sz="4000" dirty="0" smtClean="0">
                <a:solidFill>
                  <a:srgbClr val="FFFF00"/>
                </a:solidFill>
              </a:rPr>
              <a:t>Alcohol-related hospital admissions per 1,000 population , England 2010/2011</a:t>
            </a:r>
            <a:endParaRPr lang="en-GB" sz="4000" dirty="0">
              <a:solidFill>
                <a:srgbClr val="FFFF00"/>
              </a:solidFill>
            </a:endParaRPr>
          </a:p>
        </p:txBody>
      </p:sp>
      <p:graphicFrame>
        <p:nvGraphicFramePr>
          <p:cNvPr id="4" name="Content Placeholder 3"/>
          <p:cNvGraphicFramePr>
            <a:graphicFrameLocks noGrp="1"/>
          </p:cNvGraphicFramePr>
          <p:nvPr>
            <p:ph idx="1"/>
          </p:nvPr>
        </p:nvGraphicFramePr>
        <p:xfrm>
          <a:off x="395536" y="1340768"/>
          <a:ext cx="8229600" cy="499715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95536" y="6309320"/>
            <a:ext cx="7205883"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NHS Information Centre, 2011; Office for National Statistics, 2012</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FF00"/>
                </a:solidFill>
              </a:rPr>
              <a:t>Alcohol-Related Death Rates for Men, England</a:t>
            </a:r>
            <a:endParaRPr lang="en-GB" dirty="0"/>
          </a:p>
        </p:txBody>
      </p:sp>
      <p:graphicFrame>
        <p:nvGraphicFramePr>
          <p:cNvPr id="5" name="Chart 4"/>
          <p:cNvGraphicFramePr/>
          <p:nvPr/>
        </p:nvGraphicFramePr>
        <p:xfrm>
          <a:off x="251520" y="1628800"/>
          <a:ext cx="8467725"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95536" y="6309320"/>
            <a:ext cx="4119141"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Office for National Statistics, 2012</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1143000"/>
          </a:xfrm>
        </p:spPr>
        <p:txBody>
          <a:bodyPr>
            <a:noAutofit/>
          </a:bodyPr>
          <a:lstStyle/>
          <a:p>
            <a:r>
              <a:rPr lang="en-GB" sz="3600" dirty="0" smtClean="0">
                <a:solidFill>
                  <a:srgbClr val="FFFF00"/>
                </a:solidFill>
              </a:rPr>
              <a:t>Alcohol-Related Death Rates for Women, England</a:t>
            </a:r>
            <a:endParaRPr lang="en-GB" sz="3600" dirty="0"/>
          </a:p>
        </p:txBody>
      </p:sp>
      <p:sp>
        <p:nvSpPr>
          <p:cNvPr id="6" name="TextBox 5"/>
          <p:cNvSpPr txBox="1"/>
          <p:nvPr/>
        </p:nvSpPr>
        <p:spPr>
          <a:xfrm>
            <a:off x="395536" y="6309320"/>
            <a:ext cx="4119141"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Office for National Statistics, 2012</a:t>
            </a:r>
            <a:endParaRPr lang="en-US" dirty="0">
              <a:solidFill>
                <a:schemeClr val="bg1"/>
              </a:solidFill>
              <a:effectLst>
                <a:outerShdw blurRad="38100" dist="38100" dir="2700000" algn="tl">
                  <a:srgbClr val="000000">
                    <a:alpha val="43137"/>
                  </a:srgbClr>
                </a:outerShdw>
              </a:effectLst>
            </a:endParaRPr>
          </a:p>
        </p:txBody>
      </p:sp>
      <p:graphicFrame>
        <p:nvGraphicFramePr>
          <p:cNvPr id="7" name="Chart 6"/>
          <p:cNvGraphicFramePr/>
          <p:nvPr/>
        </p:nvGraphicFramePr>
        <p:xfrm>
          <a:off x="467544" y="1585912"/>
          <a:ext cx="8208912" cy="4651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solidFill>
                  <a:srgbClr val="FFFF00"/>
                </a:solidFill>
              </a:rPr>
              <a:t>Drink Driving, England and Wales</a:t>
            </a:r>
            <a:endParaRPr lang="en-GB" dirty="0">
              <a:solidFill>
                <a:srgbClr val="FFFF00"/>
              </a:solidFill>
            </a:endParaRPr>
          </a:p>
        </p:txBody>
      </p:sp>
      <p:graphicFrame>
        <p:nvGraphicFramePr>
          <p:cNvPr id="4" name="Chart 3"/>
          <p:cNvGraphicFramePr/>
          <p:nvPr/>
        </p:nvGraphicFramePr>
        <p:xfrm>
          <a:off x="1475656" y="3861048"/>
          <a:ext cx="5904656" cy="2520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1331640" y="1196752"/>
          <a:ext cx="6086475" cy="2736304"/>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7452320" y="4293096"/>
            <a:ext cx="1297086" cy="369332"/>
          </a:xfrm>
          <a:prstGeom prst="rect">
            <a:avLst/>
          </a:prstGeom>
          <a:noFill/>
        </p:spPr>
        <p:txBody>
          <a:bodyPr wrap="none" rtlCol="0">
            <a:spAutoFit/>
          </a:bodyPr>
          <a:lstStyle/>
          <a:p>
            <a:r>
              <a:rPr lang="en-GB" dirty="0" smtClean="0">
                <a:solidFill>
                  <a:schemeClr val="bg1"/>
                </a:solidFill>
              </a:rPr>
              <a:t>65 and over</a:t>
            </a:r>
            <a:endParaRPr lang="en-GB" dirty="0">
              <a:solidFill>
                <a:schemeClr val="bg1"/>
              </a:solidFill>
            </a:endParaRPr>
          </a:p>
        </p:txBody>
      </p:sp>
      <p:sp>
        <p:nvSpPr>
          <p:cNvPr id="7" name="TextBox 6"/>
          <p:cNvSpPr txBox="1"/>
          <p:nvPr/>
        </p:nvSpPr>
        <p:spPr>
          <a:xfrm>
            <a:off x="7524328" y="1700808"/>
            <a:ext cx="1191673" cy="369332"/>
          </a:xfrm>
          <a:prstGeom prst="rect">
            <a:avLst/>
          </a:prstGeom>
          <a:noFill/>
        </p:spPr>
        <p:txBody>
          <a:bodyPr wrap="none" rtlCol="0">
            <a:spAutoFit/>
          </a:bodyPr>
          <a:lstStyle/>
          <a:p>
            <a:r>
              <a:rPr lang="en-GB" dirty="0" smtClean="0">
                <a:solidFill>
                  <a:schemeClr val="bg1"/>
                </a:solidFill>
              </a:rPr>
              <a:t>Under 65’s</a:t>
            </a:r>
            <a:endParaRPr lang="en-GB" dirty="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8229600" cy="1143000"/>
          </a:xfrm>
        </p:spPr>
        <p:txBody>
          <a:bodyPr>
            <a:noAutofit/>
          </a:bodyPr>
          <a:lstStyle/>
          <a:p>
            <a:r>
              <a:rPr lang="en-GB" sz="8800" dirty="0" smtClean="0">
                <a:solidFill>
                  <a:srgbClr val="FFFF00"/>
                </a:solidFill>
              </a:rPr>
              <a:t>Intervention</a:t>
            </a:r>
            <a:endParaRPr lang="en-GB" sz="8800" dirty="0">
              <a:solidFill>
                <a:srgbClr val="FFFF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GB" dirty="0" smtClean="0">
                <a:solidFill>
                  <a:srgbClr val="FFFF00"/>
                </a:solidFill>
              </a:rPr>
              <a:t>In last 12 months, asked by someone at GP practice about how much alcohol drink</a:t>
            </a:r>
            <a:endParaRPr lang="en-GB" dirty="0">
              <a:solidFill>
                <a:srgbClr val="FFFF00"/>
              </a:solidFill>
            </a:endParaRPr>
          </a:p>
        </p:txBody>
      </p:sp>
      <p:graphicFrame>
        <p:nvGraphicFramePr>
          <p:cNvPr id="4" name="Content Placeholder 3"/>
          <p:cNvGraphicFramePr>
            <a:graphicFrameLocks noGrp="1"/>
          </p:cNvGraphicFramePr>
          <p:nvPr>
            <p:ph idx="1"/>
          </p:nvPr>
        </p:nvGraphicFramePr>
        <p:xfrm>
          <a:off x="467544" y="1772816"/>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95536" y="6309320"/>
            <a:ext cx="4741170"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a:t>
            </a:r>
            <a:r>
              <a:rPr lang="en-GB" dirty="0" smtClean="0">
                <a:solidFill>
                  <a:schemeClr val="bg1"/>
                </a:solidFill>
              </a:rPr>
              <a:t>Primary Care Trusts: Patient Survey 2008</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p:spPr>
        <p:txBody>
          <a:bodyPr>
            <a:normAutofit fontScale="90000"/>
          </a:bodyPr>
          <a:lstStyle/>
          <a:p>
            <a:r>
              <a:rPr lang="en-GB" dirty="0" smtClean="0">
                <a:solidFill>
                  <a:srgbClr val="FFFF00"/>
                </a:solidFill>
              </a:rPr>
              <a:t>In last 12 months, given advice/help from GP practice on sensible alcohol intake, </a:t>
            </a:r>
            <a:r>
              <a:rPr lang="en-GB" u="sng" dirty="0" smtClean="0">
                <a:solidFill>
                  <a:srgbClr val="FFFF00"/>
                </a:solidFill>
              </a:rPr>
              <a:t>men</a:t>
            </a:r>
            <a:endParaRPr lang="en-GB" u="sng" dirty="0">
              <a:solidFill>
                <a:srgbClr val="FFFF00"/>
              </a:solidFill>
            </a:endParaRPr>
          </a:p>
        </p:txBody>
      </p:sp>
      <p:graphicFrame>
        <p:nvGraphicFramePr>
          <p:cNvPr id="4" name="Content Placeholder 3"/>
          <p:cNvGraphicFramePr>
            <a:graphicFrameLocks noGrp="1"/>
          </p:cNvGraphicFramePr>
          <p:nvPr>
            <p:ph idx="1"/>
          </p:nvPr>
        </p:nvGraphicFramePr>
        <p:xfrm>
          <a:off x="395536" y="1772816"/>
          <a:ext cx="843528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95536" y="6309320"/>
            <a:ext cx="4741170"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a:t>
            </a:r>
            <a:r>
              <a:rPr lang="en-GB" dirty="0" smtClean="0">
                <a:solidFill>
                  <a:schemeClr val="bg1"/>
                </a:solidFill>
              </a:rPr>
              <a:t>Primary Care Trusts: Patient Survey 2008</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084982"/>
          </a:xfrm>
        </p:spPr>
        <p:txBody>
          <a:bodyPr>
            <a:normAutofit fontScale="90000"/>
          </a:bodyPr>
          <a:lstStyle/>
          <a:p>
            <a:r>
              <a:rPr lang="en-GB" dirty="0" smtClean="0">
                <a:solidFill>
                  <a:srgbClr val="FFFF00"/>
                </a:solidFill>
              </a:rPr>
              <a:t>In last 12 months, given advice/help from GP practice on sensible alcohol intake, </a:t>
            </a:r>
            <a:r>
              <a:rPr lang="en-GB" u="sng" dirty="0" smtClean="0">
                <a:solidFill>
                  <a:srgbClr val="FFFF00"/>
                </a:solidFill>
              </a:rPr>
              <a:t>women</a:t>
            </a:r>
            <a:endParaRPr lang="en-GB" u="sng" dirty="0">
              <a:solidFill>
                <a:srgbClr val="FFFF00"/>
              </a:solidFill>
            </a:endParaRPr>
          </a:p>
        </p:txBody>
      </p:sp>
      <p:sp>
        <p:nvSpPr>
          <p:cNvPr id="5" name="TextBox 4"/>
          <p:cNvSpPr txBox="1"/>
          <p:nvPr/>
        </p:nvSpPr>
        <p:spPr>
          <a:xfrm>
            <a:off x="395536" y="6309320"/>
            <a:ext cx="4741170"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a:t>
            </a:r>
            <a:r>
              <a:rPr lang="en-GB" dirty="0" smtClean="0">
                <a:solidFill>
                  <a:schemeClr val="bg1"/>
                </a:solidFill>
              </a:rPr>
              <a:t>Primary Care Trusts: Patient Survey 2008</a:t>
            </a:r>
            <a:endParaRPr lang="en-US" dirty="0">
              <a:solidFill>
                <a:schemeClr val="bg1"/>
              </a:solidFill>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nvPr>
        </p:nvGraphicFramePr>
        <p:xfrm>
          <a:off x="457200" y="1700808"/>
          <a:ext cx="86868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FF00"/>
                </a:solidFill>
              </a:rPr>
              <a:t>Anyone </a:t>
            </a:r>
            <a:r>
              <a:rPr lang="en-GB" u="sng" dirty="0" smtClean="0">
                <a:solidFill>
                  <a:srgbClr val="FFFF00"/>
                </a:solidFill>
              </a:rPr>
              <a:t>ever</a:t>
            </a:r>
            <a:r>
              <a:rPr lang="en-GB" dirty="0" smtClean="0">
                <a:solidFill>
                  <a:srgbClr val="FFFF00"/>
                </a:solidFill>
              </a:rPr>
              <a:t> asked about alcohol intake in mental health services</a:t>
            </a:r>
            <a:endParaRPr lang="en-GB" dirty="0">
              <a:solidFill>
                <a:srgbClr val="FFFF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95536" y="6309320"/>
            <a:ext cx="6699591"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a:t>
            </a:r>
            <a:r>
              <a:rPr lang="en-GB" dirty="0" smtClean="0">
                <a:solidFill>
                  <a:schemeClr val="bg1"/>
                </a:solidFill>
              </a:rPr>
              <a:t>Mental Health Trusts: Community Mental Health Survey 2011</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Autofit/>
          </a:bodyPr>
          <a:lstStyle/>
          <a:p>
            <a:r>
              <a:rPr lang="en-GB" sz="4800" dirty="0" smtClean="0">
                <a:solidFill>
                  <a:srgbClr val="FFFF00"/>
                </a:solidFill>
              </a:rPr>
              <a:t>Prevalence Service Utilisation Ratio  2009/10</a:t>
            </a:r>
          </a:p>
        </p:txBody>
      </p:sp>
      <p:graphicFrame>
        <p:nvGraphicFramePr>
          <p:cNvPr id="19" name="Chart 18"/>
          <p:cNvGraphicFramePr/>
          <p:nvPr/>
        </p:nvGraphicFramePr>
        <p:xfrm>
          <a:off x="323528" y="1412776"/>
          <a:ext cx="8496944" cy="4896544"/>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p:cNvSpPr txBox="1"/>
          <p:nvPr/>
        </p:nvSpPr>
        <p:spPr>
          <a:xfrm>
            <a:off x="395536" y="6309320"/>
            <a:ext cx="8199039"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a:t>
            </a:r>
            <a:r>
              <a:rPr lang="en-GB" dirty="0" smtClean="0">
                <a:solidFill>
                  <a:schemeClr val="bg1"/>
                </a:solidFill>
              </a:rPr>
              <a:t>Alcohol Treatment Monitoring System and Psychiatric Morbidity Survey (2007)</a:t>
            </a:r>
            <a:endParaRPr lang="en-US" dirty="0">
              <a:solidFill>
                <a:schemeClr val="bg1"/>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64096"/>
          </a:xfrm>
        </p:spPr>
        <p:txBody>
          <a:bodyPr>
            <a:noAutofit/>
          </a:bodyPr>
          <a:lstStyle/>
          <a:p>
            <a:r>
              <a:rPr lang="en-GB" sz="7200" dirty="0" smtClean="0">
                <a:solidFill>
                  <a:srgbClr val="FFFF00"/>
                </a:solidFill>
              </a:rPr>
              <a:t>Objectives</a:t>
            </a:r>
            <a:endParaRPr lang="en-US" sz="8000" dirty="0">
              <a:solidFill>
                <a:srgbClr val="FFFF00"/>
              </a:solidFill>
            </a:endParaRPr>
          </a:p>
        </p:txBody>
      </p:sp>
      <p:sp>
        <p:nvSpPr>
          <p:cNvPr id="4" name="Content Placeholder 2"/>
          <p:cNvSpPr txBox="1">
            <a:spLocks/>
          </p:cNvSpPr>
          <p:nvPr/>
        </p:nvSpPr>
        <p:spPr>
          <a:xfrm>
            <a:off x="251520" y="1628800"/>
            <a:ext cx="8496944" cy="4536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8" name="Content Placeholder 2"/>
          <p:cNvSpPr txBox="1">
            <a:spLocks/>
          </p:cNvSpPr>
          <p:nvPr/>
        </p:nvSpPr>
        <p:spPr>
          <a:xfrm>
            <a:off x="395536" y="1484784"/>
            <a:ext cx="8280920" cy="5373216"/>
          </a:xfrm>
          <a:prstGeom prst="rect">
            <a:avLst/>
          </a:prstGeom>
        </p:spPr>
        <p:txBody>
          <a:bodyPr vert="horz" lIns="91440" tIns="45720" rIns="91440" bIns="45720" rtlCol="0">
            <a:normAutofit fontScale="55000" lnSpcReduction="20000"/>
          </a:bodyPr>
          <a:lstStyle/>
          <a:p>
            <a:pPr>
              <a:buFont typeface="Arial" pitchFamily="34" charset="0"/>
              <a:buChar char="•"/>
            </a:pPr>
            <a:r>
              <a:rPr lang="en-GB" sz="8400" dirty="0" smtClean="0">
                <a:solidFill>
                  <a:schemeClr val="bg1"/>
                </a:solidFill>
              </a:rPr>
              <a:t> Produce indicators to illustrate </a:t>
            </a:r>
            <a:br>
              <a:rPr lang="en-GB" sz="8400" dirty="0" smtClean="0">
                <a:solidFill>
                  <a:schemeClr val="bg1"/>
                </a:solidFill>
              </a:rPr>
            </a:br>
            <a:r>
              <a:rPr lang="en-GB" sz="8400" dirty="0" smtClean="0">
                <a:solidFill>
                  <a:schemeClr val="bg1"/>
                </a:solidFill>
              </a:rPr>
              <a:t>   extent/nature of alcohol misuse, </a:t>
            </a:r>
            <a:br>
              <a:rPr lang="en-GB" sz="8400" dirty="0" smtClean="0">
                <a:solidFill>
                  <a:schemeClr val="bg1"/>
                </a:solidFill>
              </a:rPr>
            </a:br>
            <a:r>
              <a:rPr lang="en-GB" sz="8400" dirty="0" smtClean="0">
                <a:solidFill>
                  <a:schemeClr val="bg1"/>
                </a:solidFill>
              </a:rPr>
              <a:t>   related harm and intervention.</a:t>
            </a:r>
          </a:p>
          <a:p>
            <a:pPr>
              <a:buFont typeface="Arial" pitchFamily="34" charset="0"/>
              <a:buChar char="•"/>
            </a:pPr>
            <a:r>
              <a:rPr lang="en-GB" sz="8400" dirty="0" smtClean="0">
                <a:solidFill>
                  <a:schemeClr val="bg1"/>
                </a:solidFill>
              </a:rPr>
              <a:t> Present key indicators across </a:t>
            </a:r>
            <a:br>
              <a:rPr lang="en-GB" sz="8400" dirty="0" smtClean="0">
                <a:solidFill>
                  <a:schemeClr val="bg1"/>
                </a:solidFill>
              </a:rPr>
            </a:br>
            <a:r>
              <a:rPr lang="en-GB" sz="8400" dirty="0" smtClean="0">
                <a:solidFill>
                  <a:schemeClr val="bg1"/>
                </a:solidFill>
              </a:rPr>
              <a:t>   time periods to identify trends.</a:t>
            </a:r>
          </a:p>
          <a:p>
            <a:pPr>
              <a:buFont typeface="Arial" pitchFamily="34" charset="0"/>
              <a:buChar char="•"/>
            </a:pPr>
            <a:r>
              <a:rPr lang="en-GB" sz="8400" dirty="0" smtClean="0">
                <a:solidFill>
                  <a:schemeClr val="bg1"/>
                </a:solidFill>
              </a:rPr>
              <a:t> Compare indicators with those </a:t>
            </a:r>
            <a:br>
              <a:rPr lang="en-GB" sz="8400" dirty="0" smtClean="0">
                <a:solidFill>
                  <a:schemeClr val="bg1"/>
                </a:solidFill>
              </a:rPr>
            </a:br>
            <a:r>
              <a:rPr lang="en-GB" sz="8400" dirty="0" smtClean="0">
                <a:solidFill>
                  <a:schemeClr val="bg1"/>
                </a:solidFill>
              </a:rPr>
              <a:t>   for younger adults to identify </a:t>
            </a:r>
            <a:br>
              <a:rPr lang="en-GB" sz="8400" dirty="0" smtClean="0">
                <a:solidFill>
                  <a:schemeClr val="bg1"/>
                </a:solidFill>
              </a:rPr>
            </a:br>
            <a:r>
              <a:rPr lang="en-GB" sz="8400" dirty="0" smtClean="0">
                <a:solidFill>
                  <a:schemeClr val="bg1"/>
                </a:solidFill>
              </a:rPr>
              <a:t>   differences  across age groups.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GB" sz="4800" dirty="0" smtClean="0">
                <a:solidFill>
                  <a:srgbClr val="FFFF00"/>
                </a:solidFill>
              </a:rPr>
              <a:t>Treatment Success Rates 2009/10</a:t>
            </a:r>
            <a:endParaRPr lang="en-GB" sz="4800" dirty="0">
              <a:solidFill>
                <a:srgbClr val="FFFF00"/>
              </a:solidFill>
            </a:endParaRPr>
          </a:p>
        </p:txBody>
      </p:sp>
      <p:sp>
        <p:nvSpPr>
          <p:cNvPr id="5" name="Rectangle 4"/>
          <p:cNvSpPr/>
          <p:nvPr/>
        </p:nvSpPr>
        <p:spPr>
          <a:xfrm>
            <a:off x="251520" y="6237312"/>
            <a:ext cx="5917454" cy="369332"/>
          </a:xfrm>
          <a:prstGeom prst="rect">
            <a:avLst/>
          </a:prstGeom>
        </p:spPr>
        <p:txBody>
          <a:bodyPr wrap="none">
            <a:spAutoFit/>
          </a:bodyPr>
          <a:lstStyle/>
          <a:p>
            <a:r>
              <a:rPr lang="en-GB" dirty="0" smtClean="0">
                <a:solidFill>
                  <a:schemeClr val="bg1"/>
                </a:solidFill>
                <a:effectLst>
                  <a:outerShdw blurRad="38100" dist="38100" dir="2700000" algn="tl">
                    <a:srgbClr val="000000">
                      <a:alpha val="43137"/>
                    </a:srgbClr>
                  </a:outerShdw>
                </a:effectLst>
              </a:rPr>
              <a:t>Source: National Alcohol Treatment Monitoring System, 2012</a:t>
            </a:r>
            <a:endParaRPr lang="en-US" dirty="0">
              <a:solidFill>
                <a:schemeClr val="bg1"/>
              </a:solidFill>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640960" cy="864096"/>
          </a:xfrm>
        </p:spPr>
        <p:txBody>
          <a:bodyPr>
            <a:noAutofit/>
          </a:bodyPr>
          <a:lstStyle/>
          <a:p>
            <a:r>
              <a:rPr lang="en-GB" sz="9600" dirty="0" smtClean="0">
                <a:solidFill>
                  <a:srgbClr val="FFFF00"/>
                </a:solidFill>
              </a:rPr>
              <a:t>Summary (I)</a:t>
            </a:r>
            <a:endParaRPr lang="en-US" sz="9600" dirty="0">
              <a:solidFill>
                <a:srgbClr val="FFFF00"/>
              </a:solidFill>
            </a:endParaRPr>
          </a:p>
        </p:txBody>
      </p:sp>
      <p:sp>
        <p:nvSpPr>
          <p:cNvPr id="4" name="Content Placeholder 2"/>
          <p:cNvSpPr txBox="1">
            <a:spLocks/>
          </p:cNvSpPr>
          <p:nvPr/>
        </p:nvSpPr>
        <p:spPr>
          <a:xfrm>
            <a:off x="251520" y="1628800"/>
            <a:ext cx="8496944" cy="4536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8" name="Content Placeholder 2"/>
          <p:cNvSpPr txBox="1">
            <a:spLocks/>
          </p:cNvSpPr>
          <p:nvPr/>
        </p:nvSpPr>
        <p:spPr>
          <a:xfrm>
            <a:off x="2987824" y="2564904"/>
            <a:ext cx="5869886" cy="4643470"/>
          </a:xfrm>
          <a:prstGeom prst="rect">
            <a:avLst/>
          </a:prstGeom>
        </p:spPr>
        <p:txBody>
          <a:bodyPr vert="horz" lIns="91440" tIns="45720" rIns="91440" bIns="45720" rtlCol="0">
            <a:normAutofit/>
          </a:bodyPr>
          <a:lstStyle/>
          <a:p>
            <a:pPr marL="285750" indent="-285750">
              <a:spcBef>
                <a:spcPct val="20000"/>
              </a:spcBef>
              <a:buFont typeface="Arial" pitchFamily="34" charset="0"/>
              <a:buChar char="•"/>
              <a:defRPr/>
            </a:pPr>
            <a:endParaRPr lang="en-GB" sz="3600" dirty="0" smtClean="0">
              <a:solidFill>
                <a:schemeClr val="bg1"/>
              </a:solidFill>
            </a:endParaRPr>
          </a:p>
          <a:p>
            <a:pPr marL="285750" indent="-285750">
              <a:spcBef>
                <a:spcPct val="20000"/>
              </a:spcBef>
              <a:buFont typeface="Arial" pitchFamily="34" charset="0"/>
              <a:buChar char="•"/>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7" name="Picture 6" descr="old man.jpg"/>
          <p:cNvPicPr>
            <a:picLocks noChangeAspect="1"/>
          </p:cNvPicPr>
          <p:nvPr/>
        </p:nvPicPr>
        <p:blipFill>
          <a:blip r:embed="rId3" cstate="print"/>
          <a:stretch>
            <a:fillRect/>
          </a:stretch>
        </p:blipFill>
        <p:spPr>
          <a:xfrm>
            <a:off x="0" y="1844824"/>
            <a:ext cx="3203848" cy="5013176"/>
          </a:xfrm>
          <a:prstGeom prst="rect">
            <a:avLst/>
          </a:prstGeom>
        </p:spPr>
      </p:pic>
      <p:sp>
        <p:nvSpPr>
          <p:cNvPr id="6" name="Rectangle 5"/>
          <p:cNvSpPr/>
          <p:nvPr/>
        </p:nvSpPr>
        <p:spPr>
          <a:xfrm>
            <a:off x="3203848" y="1700808"/>
            <a:ext cx="5688632" cy="5324535"/>
          </a:xfrm>
          <a:prstGeom prst="rect">
            <a:avLst/>
          </a:prstGeom>
        </p:spPr>
        <p:txBody>
          <a:bodyPr wrap="square">
            <a:spAutoFit/>
          </a:bodyPr>
          <a:lstStyle/>
          <a:p>
            <a:pPr>
              <a:buFont typeface="Arial" pitchFamily="34" charset="0"/>
              <a:buChar char="•"/>
            </a:pPr>
            <a:r>
              <a:rPr lang="en-GB" sz="3000" dirty="0" smtClean="0">
                <a:solidFill>
                  <a:schemeClr val="bg1"/>
                </a:solidFill>
              </a:rPr>
              <a:t> </a:t>
            </a:r>
            <a:r>
              <a:rPr lang="en-GB" sz="3000" dirty="0" smtClean="0">
                <a:solidFill>
                  <a:schemeClr val="bg1"/>
                </a:solidFill>
              </a:rPr>
              <a:t>Older adults are a high risk group </a:t>
            </a:r>
            <a:br>
              <a:rPr lang="en-GB" sz="3000" dirty="0" smtClean="0">
                <a:solidFill>
                  <a:schemeClr val="bg1"/>
                </a:solidFill>
              </a:rPr>
            </a:br>
            <a:r>
              <a:rPr lang="en-GB" sz="3000" dirty="0" smtClean="0">
                <a:solidFill>
                  <a:schemeClr val="bg1"/>
                </a:solidFill>
              </a:rPr>
              <a:t>   in terms of alcohol-related harm.</a:t>
            </a:r>
          </a:p>
          <a:p>
            <a:pPr>
              <a:buFont typeface="Arial" pitchFamily="34" charset="0"/>
              <a:buChar char="•"/>
            </a:pPr>
            <a:r>
              <a:rPr lang="en-GB" sz="3000" dirty="0" smtClean="0">
                <a:solidFill>
                  <a:schemeClr val="bg1"/>
                </a:solidFill>
              </a:rPr>
              <a:t> </a:t>
            </a:r>
            <a:r>
              <a:rPr lang="en-GB" sz="3000" dirty="0" smtClean="0">
                <a:solidFill>
                  <a:schemeClr val="bg1"/>
                </a:solidFill>
              </a:rPr>
              <a:t>Level of alcohol-related harm are </a:t>
            </a:r>
            <a:br>
              <a:rPr lang="en-GB" sz="3000" dirty="0" smtClean="0">
                <a:solidFill>
                  <a:schemeClr val="bg1"/>
                </a:solidFill>
              </a:rPr>
            </a:br>
            <a:r>
              <a:rPr lang="en-GB" sz="3000" dirty="0" smtClean="0">
                <a:solidFill>
                  <a:schemeClr val="bg1"/>
                </a:solidFill>
              </a:rPr>
              <a:t>   increasing amongst older adults.</a:t>
            </a:r>
          </a:p>
          <a:p>
            <a:pPr>
              <a:buFont typeface="Arial" pitchFamily="34" charset="0"/>
              <a:buChar char="•"/>
            </a:pPr>
            <a:r>
              <a:rPr lang="en-GB" sz="3000" dirty="0" smtClean="0">
                <a:solidFill>
                  <a:schemeClr val="bg1"/>
                </a:solidFill>
              </a:rPr>
              <a:t> </a:t>
            </a:r>
            <a:r>
              <a:rPr lang="en-GB" sz="3000" dirty="0" smtClean="0">
                <a:solidFill>
                  <a:schemeClr val="bg1"/>
                </a:solidFill>
              </a:rPr>
              <a:t>Older </a:t>
            </a:r>
            <a:r>
              <a:rPr lang="en-GB" sz="3000" dirty="0" smtClean="0">
                <a:solidFill>
                  <a:schemeClr val="bg1"/>
                </a:solidFill>
              </a:rPr>
              <a:t>women less likely to </a:t>
            </a:r>
            <a:br>
              <a:rPr lang="en-GB" sz="3000" dirty="0" smtClean="0">
                <a:solidFill>
                  <a:schemeClr val="bg1"/>
                </a:solidFill>
              </a:rPr>
            </a:br>
            <a:r>
              <a:rPr lang="en-GB" sz="3000" dirty="0" smtClean="0">
                <a:solidFill>
                  <a:schemeClr val="bg1"/>
                </a:solidFill>
              </a:rPr>
              <a:t>   be asked about alcohol use </a:t>
            </a:r>
            <a:br>
              <a:rPr lang="en-GB" sz="3000" dirty="0" smtClean="0">
                <a:solidFill>
                  <a:schemeClr val="bg1"/>
                </a:solidFill>
              </a:rPr>
            </a:br>
            <a:r>
              <a:rPr lang="en-GB" sz="3000" dirty="0" smtClean="0">
                <a:solidFill>
                  <a:schemeClr val="bg1"/>
                </a:solidFill>
              </a:rPr>
              <a:t>   than older men.</a:t>
            </a:r>
          </a:p>
          <a:p>
            <a:pPr>
              <a:buFont typeface="Arial" pitchFamily="34" charset="0"/>
              <a:buChar char="•"/>
            </a:pPr>
            <a:r>
              <a:rPr lang="en-GB" sz="3000" dirty="0" smtClean="0">
                <a:solidFill>
                  <a:schemeClr val="bg1"/>
                </a:solidFill>
              </a:rPr>
              <a:t> Older adults less likely </a:t>
            </a:r>
            <a:r>
              <a:rPr lang="en-GB" sz="3000" dirty="0" smtClean="0">
                <a:solidFill>
                  <a:schemeClr val="bg1"/>
                </a:solidFill>
              </a:rPr>
              <a:t>than </a:t>
            </a:r>
            <a:br>
              <a:rPr lang="en-GB" sz="3000" dirty="0" smtClean="0">
                <a:solidFill>
                  <a:schemeClr val="bg1"/>
                </a:solidFill>
              </a:rPr>
            </a:br>
            <a:r>
              <a:rPr lang="en-GB" sz="3000" dirty="0" smtClean="0">
                <a:solidFill>
                  <a:schemeClr val="bg1"/>
                </a:solidFill>
              </a:rPr>
              <a:t>   younger adults to </a:t>
            </a:r>
            <a:r>
              <a:rPr lang="en-GB" sz="3000" dirty="0" smtClean="0">
                <a:solidFill>
                  <a:schemeClr val="bg1"/>
                </a:solidFill>
              </a:rPr>
              <a:t>be </a:t>
            </a:r>
            <a:r>
              <a:rPr lang="en-GB" sz="3000" dirty="0" smtClean="0">
                <a:solidFill>
                  <a:schemeClr val="bg1"/>
                </a:solidFill>
              </a:rPr>
              <a:t>asked </a:t>
            </a:r>
            <a:r>
              <a:rPr lang="en-GB" sz="3000" dirty="0" smtClean="0">
                <a:solidFill>
                  <a:schemeClr val="bg1"/>
                </a:solidFill>
              </a:rPr>
              <a:t>about </a:t>
            </a:r>
            <a:r>
              <a:rPr lang="en-GB" sz="3000" dirty="0" smtClean="0">
                <a:solidFill>
                  <a:schemeClr val="bg1"/>
                </a:solidFill>
              </a:rPr>
              <a:t/>
            </a:r>
            <a:br>
              <a:rPr lang="en-GB" sz="3000" dirty="0" smtClean="0">
                <a:solidFill>
                  <a:schemeClr val="bg1"/>
                </a:solidFill>
              </a:rPr>
            </a:br>
            <a:r>
              <a:rPr lang="en-GB" sz="3000" dirty="0" smtClean="0">
                <a:solidFill>
                  <a:schemeClr val="bg1"/>
                </a:solidFill>
              </a:rPr>
              <a:t>   alcohol </a:t>
            </a:r>
            <a:r>
              <a:rPr lang="en-GB" sz="3000" dirty="0" smtClean="0">
                <a:solidFill>
                  <a:schemeClr val="bg1"/>
                </a:solidFill>
              </a:rPr>
              <a:t>in </a:t>
            </a:r>
            <a:r>
              <a:rPr lang="en-GB" sz="3000" dirty="0" smtClean="0">
                <a:solidFill>
                  <a:schemeClr val="bg1"/>
                </a:solidFill>
              </a:rPr>
              <a:t>mental </a:t>
            </a:r>
            <a:r>
              <a:rPr lang="en-GB" sz="3000" dirty="0" smtClean="0">
                <a:solidFill>
                  <a:schemeClr val="bg1"/>
                </a:solidFill>
              </a:rPr>
              <a:t>health </a:t>
            </a:r>
            <a:r>
              <a:rPr lang="en-GB" sz="3000" dirty="0" smtClean="0">
                <a:solidFill>
                  <a:schemeClr val="bg1"/>
                </a:solidFill>
              </a:rPr>
              <a:t>services.</a:t>
            </a:r>
            <a:endParaRPr lang="en-GB" sz="3000" dirty="0" smtClean="0">
              <a:solidFill>
                <a:schemeClr val="bg1"/>
              </a:solidFill>
            </a:endParaRPr>
          </a:p>
          <a:p>
            <a:endParaRPr lang="en-GB" sz="4000" dirty="0">
              <a:solidFill>
                <a:schemeClr val="bg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640960" cy="864096"/>
          </a:xfrm>
        </p:spPr>
        <p:txBody>
          <a:bodyPr>
            <a:noAutofit/>
          </a:bodyPr>
          <a:lstStyle/>
          <a:p>
            <a:r>
              <a:rPr lang="en-GB" sz="9600" dirty="0" smtClean="0">
                <a:solidFill>
                  <a:srgbClr val="FFFF00"/>
                </a:solidFill>
              </a:rPr>
              <a:t>Summary (II)</a:t>
            </a:r>
            <a:endParaRPr lang="en-US" sz="9600" dirty="0">
              <a:solidFill>
                <a:srgbClr val="FFFF00"/>
              </a:solidFill>
            </a:endParaRPr>
          </a:p>
        </p:txBody>
      </p:sp>
      <p:sp>
        <p:nvSpPr>
          <p:cNvPr id="4" name="Content Placeholder 2"/>
          <p:cNvSpPr txBox="1">
            <a:spLocks/>
          </p:cNvSpPr>
          <p:nvPr/>
        </p:nvSpPr>
        <p:spPr>
          <a:xfrm>
            <a:off x="251520" y="1628800"/>
            <a:ext cx="8496944" cy="4536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8" name="Content Placeholder 2"/>
          <p:cNvSpPr txBox="1">
            <a:spLocks/>
          </p:cNvSpPr>
          <p:nvPr/>
        </p:nvSpPr>
        <p:spPr>
          <a:xfrm>
            <a:off x="2987824" y="2564904"/>
            <a:ext cx="5869886" cy="4643470"/>
          </a:xfrm>
          <a:prstGeom prst="rect">
            <a:avLst/>
          </a:prstGeom>
        </p:spPr>
        <p:txBody>
          <a:bodyPr vert="horz" lIns="91440" tIns="45720" rIns="91440" bIns="45720" rtlCol="0">
            <a:normAutofit/>
          </a:bodyPr>
          <a:lstStyle/>
          <a:p>
            <a:pPr marL="285750" indent="-285750">
              <a:spcBef>
                <a:spcPct val="20000"/>
              </a:spcBef>
              <a:buFont typeface="Arial" pitchFamily="34" charset="0"/>
              <a:buChar char="•"/>
              <a:defRPr/>
            </a:pPr>
            <a:endParaRPr lang="en-GB" sz="3600" dirty="0" smtClean="0">
              <a:solidFill>
                <a:schemeClr val="bg1"/>
              </a:solidFill>
            </a:endParaRPr>
          </a:p>
          <a:p>
            <a:pPr marL="285750" indent="-285750">
              <a:spcBef>
                <a:spcPct val="20000"/>
              </a:spcBef>
              <a:buFont typeface="Arial" pitchFamily="34" charset="0"/>
              <a:buChar char="•"/>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7" name="Picture 6" descr="old man.jpg"/>
          <p:cNvPicPr>
            <a:picLocks noChangeAspect="1"/>
          </p:cNvPicPr>
          <p:nvPr/>
        </p:nvPicPr>
        <p:blipFill>
          <a:blip r:embed="rId3" cstate="print"/>
          <a:stretch>
            <a:fillRect/>
          </a:stretch>
        </p:blipFill>
        <p:spPr>
          <a:xfrm>
            <a:off x="0" y="1844824"/>
            <a:ext cx="3203848" cy="5013176"/>
          </a:xfrm>
          <a:prstGeom prst="rect">
            <a:avLst/>
          </a:prstGeom>
        </p:spPr>
      </p:pic>
      <p:sp>
        <p:nvSpPr>
          <p:cNvPr id="6" name="Rectangle 5"/>
          <p:cNvSpPr/>
          <p:nvPr/>
        </p:nvSpPr>
        <p:spPr>
          <a:xfrm>
            <a:off x="3203848" y="1700808"/>
            <a:ext cx="5688632" cy="3016210"/>
          </a:xfrm>
          <a:prstGeom prst="rect">
            <a:avLst/>
          </a:prstGeom>
        </p:spPr>
        <p:txBody>
          <a:bodyPr wrap="square">
            <a:spAutoFit/>
          </a:bodyPr>
          <a:lstStyle/>
          <a:p>
            <a:pPr>
              <a:buFont typeface="Arial" pitchFamily="34" charset="0"/>
              <a:buChar char="•"/>
            </a:pPr>
            <a:r>
              <a:rPr lang="en-GB" sz="3000" dirty="0" smtClean="0">
                <a:solidFill>
                  <a:schemeClr val="bg1"/>
                </a:solidFill>
              </a:rPr>
              <a:t> Older adults are more likely to </a:t>
            </a:r>
            <a:br>
              <a:rPr lang="en-GB" sz="3000" dirty="0" smtClean="0">
                <a:solidFill>
                  <a:schemeClr val="bg1"/>
                </a:solidFill>
              </a:rPr>
            </a:br>
            <a:r>
              <a:rPr lang="en-GB" sz="3000" dirty="0" smtClean="0">
                <a:solidFill>
                  <a:schemeClr val="bg1"/>
                </a:solidFill>
              </a:rPr>
              <a:t>   be successfully treated in </a:t>
            </a:r>
            <a:br>
              <a:rPr lang="en-GB" sz="3000" dirty="0" smtClean="0">
                <a:solidFill>
                  <a:schemeClr val="bg1"/>
                </a:solidFill>
              </a:rPr>
            </a:br>
            <a:r>
              <a:rPr lang="en-GB" sz="3000" dirty="0" smtClean="0">
                <a:solidFill>
                  <a:schemeClr val="bg1"/>
                </a:solidFill>
              </a:rPr>
              <a:t>   alcohol service than younger </a:t>
            </a:r>
            <a:br>
              <a:rPr lang="en-GB" sz="3000" dirty="0" smtClean="0">
                <a:solidFill>
                  <a:schemeClr val="bg1"/>
                </a:solidFill>
              </a:rPr>
            </a:br>
            <a:r>
              <a:rPr lang="en-GB" sz="3000" dirty="0" smtClean="0">
                <a:solidFill>
                  <a:schemeClr val="bg1"/>
                </a:solidFill>
              </a:rPr>
              <a:t>   adults but they are less likely to </a:t>
            </a:r>
            <a:br>
              <a:rPr lang="en-GB" sz="3000" dirty="0" smtClean="0">
                <a:solidFill>
                  <a:schemeClr val="bg1"/>
                </a:solidFill>
              </a:rPr>
            </a:br>
            <a:r>
              <a:rPr lang="en-GB" sz="3000" dirty="0" smtClean="0">
                <a:solidFill>
                  <a:schemeClr val="bg1"/>
                </a:solidFill>
              </a:rPr>
              <a:t>   receive it.</a:t>
            </a:r>
          </a:p>
          <a:p>
            <a:endParaRPr lang="en-GB" sz="4000" dirty="0">
              <a:solidFill>
                <a:schemeClr val="bg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2143116"/>
            <a:ext cx="9144000" cy="864096"/>
          </a:xfrm>
        </p:spPr>
        <p:txBody>
          <a:bodyPr>
            <a:noAutofit/>
          </a:bodyPr>
          <a:lstStyle/>
          <a:p>
            <a:r>
              <a:rPr lang="en-GB" sz="5600" dirty="0" smtClean="0">
                <a:solidFill>
                  <a:srgbClr val="FFFF00"/>
                </a:solidFill>
              </a:rPr>
              <a:t>sarah.wadd@beds.ac.uk</a:t>
            </a:r>
            <a:endParaRPr lang="en-US" sz="5600" dirty="0">
              <a:solidFill>
                <a:srgbClr val="FFFF00"/>
              </a:solidFill>
            </a:endParaRPr>
          </a:p>
        </p:txBody>
      </p:sp>
      <p:pic>
        <p:nvPicPr>
          <p:cNvPr id="4" name="Picture 3" descr="smart logo large.gif"/>
          <p:cNvPicPr>
            <a:picLocks noChangeAspect="1"/>
          </p:cNvPicPr>
          <p:nvPr/>
        </p:nvPicPr>
        <p:blipFill>
          <a:blip r:embed="rId3" cstate="print"/>
          <a:stretch>
            <a:fillRect/>
          </a:stretch>
        </p:blipFill>
        <p:spPr>
          <a:xfrm>
            <a:off x="2627784" y="3501008"/>
            <a:ext cx="3816424" cy="2232248"/>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64096"/>
          </a:xfrm>
        </p:spPr>
        <p:txBody>
          <a:bodyPr>
            <a:noAutofit/>
          </a:bodyPr>
          <a:lstStyle/>
          <a:p>
            <a:r>
              <a:rPr lang="en-GB" sz="7200" dirty="0" smtClean="0">
                <a:solidFill>
                  <a:srgbClr val="FFFF00"/>
                </a:solidFill>
              </a:rPr>
              <a:t>Objectives</a:t>
            </a:r>
            <a:endParaRPr lang="en-US" sz="8000" dirty="0">
              <a:solidFill>
                <a:srgbClr val="FFFF00"/>
              </a:solidFill>
            </a:endParaRPr>
          </a:p>
        </p:txBody>
      </p:sp>
      <p:sp>
        <p:nvSpPr>
          <p:cNvPr id="4" name="Content Placeholder 2"/>
          <p:cNvSpPr txBox="1">
            <a:spLocks/>
          </p:cNvSpPr>
          <p:nvPr/>
        </p:nvSpPr>
        <p:spPr>
          <a:xfrm>
            <a:off x="251520" y="1628800"/>
            <a:ext cx="8496944" cy="4536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8" name="Content Placeholder 2"/>
          <p:cNvSpPr txBox="1">
            <a:spLocks/>
          </p:cNvSpPr>
          <p:nvPr/>
        </p:nvSpPr>
        <p:spPr>
          <a:xfrm>
            <a:off x="395536" y="1484784"/>
            <a:ext cx="8280920" cy="5373216"/>
          </a:xfrm>
          <a:prstGeom prst="rect">
            <a:avLst/>
          </a:prstGeom>
        </p:spPr>
        <p:txBody>
          <a:bodyPr vert="horz" lIns="91440" tIns="45720" rIns="91440" bIns="45720" rtlCol="0">
            <a:normAutofit fontScale="55000" lnSpcReduction="20000"/>
          </a:bodyPr>
          <a:lstStyle/>
          <a:p>
            <a:pPr>
              <a:buFont typeface="Arial" pitchFamily="34" charset="0"/>
              <a:buChar char="•"/>
            </a:pPr>
            <a:r>
              <a:rPr lang="en-GB" sz="8400" dirty="0" smtClean="0">
                <a:solidFill>
                  <a:schemeClr val="bg1"/>
                </a:solidFill>
              </a:rPr>
              <a:t> Produce indicators to illustrate </a:t>
            </a:r>
            <a:br>
              <a:rPr lang="en-GB" sz="8400" dirty="0" smtClean="0">
                <a:solidFill>
                  <a:schemeClr val="bg1"/>
                </a:solidFill>
              </a:rPr>
            </a:br>
            <a:r>
              <a:rPr lang="en-GB" sz="8400" dirty="0" smtClean="0">
                <a:solidFill>
                  <a:schemeClr val="bg1"/>
                </a:solidFill>
              </a:rPr>
              <a:t>   extent/nature of alcohol misuse, </a:t>
            </a:r>
            <a:br>
              <a:rPr lang="en-GB" sz="8400" dirty="0" smtClean="0">
                <a:solidFill>
                  <a:schemeClr val="bg1"/>
                </a:solidFill>
              </a:rPr>
            </a:br>
            <a:r>
              <a:rPr lang="en-GB" sz="8400" dirty="0" smtClean="0">
                <a:solidFill>
                  <a:schemeClr val="bg1"/>
                </a:solidFill>
              </a:rPr>
              <a:t>   related </a:t>
            </a:r>
            <a:r>
              <a:rPr lang="en-GB" sz="8400" b="1" u="sng" dirty="0" smtClean="0">
                <a:solidFill>
                  <a:schemeClr val="bg1"/>
                </a:solidFill>
              </a:rPr>
              <a:t>harm</a:t>
            </a:r>
            <a:r>
              <a:rPr lang="en-GB" sz="8400" dirty="0" smtClean="0">
                <a:solidFill>
                  <a:schemeClr val="bg1"/>
                </a:solidFill>
              </a:rPr>
              <a:t> and </a:t>
            </a:r>
            <a:r>
              <a:rPr lang="en-GB" sz="8400" b="1" u="sng" dirty="0" smtClean="0">
                <a:solidFill>
                  <a:schemeClr val="bg1"/>
                </a:solidFill>
              </a:rPr>
              <a:t>intervention</a:t>
            </a:r>
            <a:r>
              <a:rPr lang="en-GB" sz="8400" dirty="0" smtClean="0">
                <a:solidFill>
                  <a:schemeClr val="bg1"/>
                </a:solidFill>
              </a:rPr>
              <a:t>.</a:t>
            </a:r>
          </a:p>
          <a:p>
            <a:pPr>
              <a:buFont typeface="Arial" pitchFamily="34" charset="0"/>
              <a:buChar char="•"/>
            </a:pPr>
            <a:r>
              <a:rPr lang="en-GB" sz="8400" dirty="0" smtClean="0">
                <a:solidFill>
                  <a:schemeClr val="bg1"/>
                </a:solidFill>
              </a:rPr>
              <a:t> Present key indicators across </a:t>
            </a:r>
            <a:br>
              <a:rPr lang="en-GB" sz="8400" dirty="0" smtClean="0">
                <a:solidFill>
                  <a:schemeClr val="bg1"/>
                </a:solidFill>
              </a:rPr>
            </a:br>
            <a:r>
              <a:rPr lang="en-GB" sz="8400" dirty="0" smtClean="0">
                <a:solidFill>
                  <a:schemeClr val="bg1"/>
                </a:solidFill>
              </a:rPr>
              <a:t>   time periods to identify trends.</a:t>
            </a:r>
          </a:p>
          <a:p>
            <a:pPr>
              <a:buFont typeface="Arial" pitchFamily="34" charset="0"/>
              <a:buChar char="•"/>
            </a:pPr>
            <a:r>
              <a:rPr lang="en-GB" sz="8400" dirty="0" smtClean="0">
                <a:solidFill>
                  <a:schemeClr val="bg1"/>
                </a:solidFill>
              </a:rPr>
              <a:t> Compare indicators with those </a:t>
            </a:r>
            <a:br>
              <a:rPr lang="en-GB" sz="8400" dirty="0" smtClean="0">
                <a:solidFill>
                  <a:schemeClr val="bg1"/>
                </a:solidFill>
              </a:rPr>
            </a:br>
            <a:r>
              <a:rPr lang="en-GB" sz="8400" dirty="0" smtClean="0">
                <a:solidFill>
                  <a:schemeClr val="bg1"/>
                </a:solidFill>
              </a:rPr>
              <a:t>   for younger adults to identify </a:t>
            </a:r>
            <a:br>
              <a:rPr lang="en-GB" sz="8400" dirty="0" smtClean="0">
                <a:solidFill>
                  <a:schemeClr val="bg1"/>
                </a:solidFill>
              </a:rPr>
            </a:br>
            <a:r>
              <a:rPr lang="en-GB" sz="8400" dirty="0" smtClean="0">
                <a:solidFill>
                  <a:schemeClr val="bg1"/>
                </a:solidFill>
              </a:rPr>
              <a:t>   differences  across age groups.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8229600" cy="1143000"/>
          </a:xfrm>
        </p:spPr>
        <p:txBody>
          <a:bodyPr>
            <a:noAutofit/>
          </a:bodyPr>
          <a:lstStyle/>
          <a:p>
            <a:r>
              <a:rPr lang="en-GB" sz="8800" dirty="0" smtClean="0">
                <a:solidFill>
                  <a:srgbClr val="FFFF00"/>
                </a:solidFill>
              </a:rPr>
              <a:t>Method</a:t>
            </a:r>
            <a:endParaRPr lang="en-GB" sz="8800" dirty="0">
              <a:solidFill>
                <a:srgbClr val="FFFF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8229600" cy="1143000"/>
          </a:xfrm>
        </p:spPr>
        <p:txBody>
          <a:bodyPr>
            <a:noAutofit/>
          </a:bodyPr>
          <a:lstStyle/>
          <a:p>
            <a:r>
              <a:rPr lang="en-GB" sz="8800" dirty="0" smtClean="0">
                <a:solidFill>
                  <a:srgbClr val="FFFF00"/>
                </a:solidFill>
              </a:rPr>
              <a:t>Results</a:t>
            </a:r>
            <a:endParaRPr lang="en-GB" sz="8800" dirty="0">
              <a:solidFill>
                <a:srgbClr val="FFFF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8229600" cy="1143000"/>
          </a:xfrm>
        </p:spPr>
        <p:txBody>
          <a:bodyPr>
            <a:noAutofit/>
          </a:bodyPr>
          <a:lstStyle/>
          <a:p>
            <a:r>
              <a:rPr lang="en-GB" sz="8800" dirty="0" smtClean="0">
                <a:solidFill>
                  <a:srgbClr val="FFFF00"/>
                </a:solidFill>
              </a:rPr>
              <a:t>Alcohol-Related</a:t>
            </a:r>
            <a:br>
              <a:rPr lang="en-GB" sz="8800" dirty="0" smtClean="0">
                <a:solidFill>
                  <a:srgbClr val="FFFF00"/>
                </a:solidFill>
              </a:rPr>
            </a:br>
            <a:r>
              <a:rPr lang="en-GB" sz="8800" dirty="0" smtClean="0">
                <a:solidFill>
                  <a:srgbClr val="FFFF00"/>
                </a:solidFill>
              </a:rPr>
              <a:t>Harm</a:t>
            </a:r>
            <a:endParaRPr lang="en-GB" sz="8800" dirty="0">
              <a:solidFill>
                <a:srgbClr val="FFFF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FF00"/>
                </a:solidFill>
              </a:rPr>
              <a:t>Total Alcohol-Related Hospital Admissions, England</a:t>
            </a:r>
            <a:endParaRPr lang="en-GB" dirty="0"/>
          </a:p>
        </p:txBody>
      </p:sp>
      <p:sp>
        <p:nvSpPr>
          <p:cNvPr id="5" name="TextBox 4"/>
          <p:cNvSpPr txBox="1"/>
          <p:nvPr/>
        </p:nvSpPr>
        <p:spPr>
          <a:xfrm>
            <a:off x="395536" y="6309320"/>
            <a:ext cx="3763338" cy="369332"/>
          </a:xfrm>
          <a:prstGeom prst="rect">
            <a:avLst/>
          </a:prstGeom>
          <a:noFill/>
        </p:spPr>
        <p:txBody>
          <a:bodyPr wrap="none" rtlCol="0">
            <a:spAutoFit/>
          </a:bodyPr>
          <a:lstStyle/>
          <a:p>
            <a:r>
              <a:rPr lang="en-GB" dirty="0" smtClean="0">
                <a:solidFill>
                  <a:schemeClr val="bg1"/>
                </a:solidFill>
                <a:effectLst>
                  <a:outerShdw blurRad="38100" dist="38100" dir="2700000" algn="tl">
                    <a:srgbClr val="000000">
                      <a:alpha val="43137"/>
                    </a:srgbClr>
                  </a:outerShdw>
                </a:effectLst>
              </a:rPr>
              <a:t>Source: NHS Information Centre, 2011</a:t>
            </a:r>
            <a:endParaRPr lang="en-US" dirty="0">
              <a:solidFill>
                <a:schemeClr val="bg1"/>
              </a:solidFill>
              <a:effectLst>
                <a:outerShdw blurRad="38100" dist="38100" dir="2700000" algn="tl">
                  <a:srgbClr val="000000">
                    <a:alpha val="43137"/>
                  </a:srgbClr>
                </a:outerShdw>
              </a:effectLst>
            </a:endParaRPr>
          </a:p>
        </p:txBody>
      </p:sp>
      <p:graphicFrame>
        <p:nvGraphicFramePr>
          <p:cNvPr id="6" name="Chart 5"/>
          <p:cNvGraphicFramePr/>
          <p:nvPr/>
        </p:nvGraphicFramePr>
        <p:xfrm>
          <a:off x="179512" y="1340768"/>
          <a:ext cx="8712968" cy="482453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p:cNvPicPr>
          <p:nvPr>
            <p:ph idx="1"/>
          </p:nvPr>
        </p:nvPicPr>
        <p:blipFill>
          <a:blip r:embed="rId3" cstate="print"/>
          <a:srcRect l="9995" t="16873" r="1999" b="5193"/>
          <a:stretch>
            <a:fillRect/>
          </a:stretch>
        </p:blipFill>
        <p:spPr bwMode="auto">
          <a:xfrm>
            <a:off x="1253668" y="1600200"/>
            <a:ext cx="6636664" cy="4525963"/>
          </a:xfrm>
          <a:prstGeom prst="rect">
            <a:avLst/>
          </a:prstGeom>
          <a:noFill/>
          <a:ln w="9525">
            <a:noFill/>
            <a:miter lim="800000"/>
            <a:headEnd/>
            <a:tailEnd/>
          </a:ln>
        </p:spPr>
      </p:pic>
      <p:sp>
        <p:nvSpPr>
          <p:cNvPr id="5" name="TextBox 3"/>
          <p:cNvSpPr txBox="1">
            <a:spLocks noGrp="1" noChangeArrowheads="1"/>
          </p:cNvSpPr>
          <p:nvPr>
            <p:ph type="title"/>
          </p:nvPr>
        </p:nvSpPr>
        <p:spPr bwMode="auto">
          <a:xfrm>
            <a:off x="467544" y="0"/>
            <a:ext cx="8229600" cy="1384995"/>
          </a:xfrm>
          <a:prstGeom prst="rect">
            <a:avLst/>
          </a:prstGeom>
          <a:noFill/>
          <a:ln w="9525">
            <a:noFill/>
            <a:miter lim="800000"/>
            <a:headEnd/>
            <a:tailEnd/>
          </a:ln>
        </p:spPr>
        <p:txBody>
          <a:bodyPr>
            <a:spAutoFit/>
          </a:bodyPr>
          <a:lstStyle/>
          <a:p>
            <a:r>
              <a:rPr lang="en-US" sz="4000" dirty="0" smtClean="0">
                <a:solidFill>
                  <a:srgbClr val="FFFF00"/>
                </a:solidFill>
                <a:latin typeface="Arial" pitchFamily="34" charset="0"/>
                <a:cs typeface="Arial" pitchFamily="34" charset="0"/>
              </a:rPr>
              <a:t>Per Capita Alcohol Consumption </a:t>
            </a:r>
            <a:r>
              <a:rPr lang="en-US" sz="4000" dirty="0">
                <a:solidFill>
                  <a:srgbClr val="FFFF00"/>
                </a:solidFill>
                <a:latin typeface="Arial" pitchFamily="34" charset="0"/>
                <a:cs typeface="Arial" pitchFamily="34" charset="0"/>
              </a:rPr>
              <a:t>in the UK: 1900 - </a:t>
            </a:r>
            <a:r>
              <a:rPr lang="en-US" sz="4000" dirty="0" smtClean="0">
                <a:solidFill>
                  <a:srgbClr val="FFFF00"/>
                </a:solidFill>
                <a:latin typeface="Arial" pitchFamily="34" charset="0"/>
                <a:cs typeface="Arial" pitchFamily="34" charset="0"/>
              </a:rPr>
              <a:t>2000</a:t>
            </a:r>
            <a:r>
              <a:rPr lang="en-US" dirty="0" smtClean="0">
                <a:solidFill>
                  <a:schemeClr val="bg1"/>
                </a:solidFill>
              </a:rPr>
              <a:t> </a:t>
            </a:r>
            <a:endParaRPr lang="en-US" dirty="0">
              <a:solidFill>
                <a:schemeClr val="bg1"/>
              </a:solidFill>
            </a:endParaRPr>
          </a:p>
        </p:txBody>
      </p:sp>
      <p:sp>
        <p:nvSpPr>
          <p:cNvPr id="6" name="TextBox 5"/>
          <p:cNvSpPr txBox="1">
            <a:spLocks noChangeArrowheads="1"/>
          </p:cNvSpPr>
          <p:nvPr/>
        </p:nvSpPr>
        <p:spPr bwMode="auto">
          <a:xfrm>
            <a:off x="251520" y="6237312"/>
            <a:ext cx="4968091" cy="369332"/>
          </a:xfrm>
          <a:prstGeom prst="rect">
            <a:avLst/>
          </a:prstGeom>
          <a:noFill/>
          <a:ln w="9525">
            <a:noFill/>
            <a:miter lim="800000"/>
            <a:headEnd/>
            <a:tailEnd/>
          </a:ln>
        </p:spPr>
        <p:txBody>
          <a:bodyPr wrap="none">
            <a:spAutoFit/>
          </a:bodyPr>
          <a:lstStyle/>
          <a:p>
            <a:r>
              <a:rPr lang="en-US" dirty="0">
                <a:solidFill>
                  <a:schemeClr val="bg1"/>
                </a:solidFill>
                <a:latin typeface="Arial" pitchFamily="34" charset="0"/>
                <a:cs typeface="Arial" pitchFamily="34" charset="0"/>
              </a:rPr>
              <a:t>Source: British Beer and Pub Association 2000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transition/>
</p:sld>
</file>

<file path=ppt/theme/theme1.xml><?xml version="1.0" encoding="utf-8"?>
<a:theme xmlns:a="http://schemas.openxmlformats.org/drawingml/2006/main" name="Office Theme">
  <a:themeElements>
    <a:clrScheme name="Slate">
      <a:dk1>
        <a:sysClr val="windowText" lastClr="000000"/>
      </a:dk1>
      <a:lt1>
        <a:sysClr val="window" lastClr="FFFFFF"/>
      </a:lt1>
      <a:dk2>
        <a:srgbClr val="433838"/>
      </a:dk2>
      <a:lt2>
        <a:srgbClr val="D8D8DC"/>
      </a:lt2>
      <a:accent1>
        <a:srgbClr val="9AA977"/>
      </a:accent1>
      <a:accent2>
        <a:srgbClr val="7BA8A9"/>
      </a:accent2>
      <a:accent3>
        <a:srgbClr val="907E8C"/>
      </a:accent3>
      <a:accent4>
        <a:srgbClr val="6AA07E"/>
      </a:accent4>
      <a:accent5>
        <a:srgbClr val="A5826D"/>
      </a:accent5>
      <a:accent6>
        <a:srgbClr val="BAB5A6"/>
      </a:accent6>
      <a:hlink>
        <a:srgbClr val="50797A"/>
      </a:hlink>
      <a:folHlink>
        <a:srgbClr val="8062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21143</TotalTime>
  <Words>1064</Words>
  <Application>Microsoft Office PowerPoint</Application>
  <PresentationFormat>On-screen Show (4:3)</PresentationFormat>
  <Paragraphs>125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Alcohol-Related Harm and Unmet Need Amongst Older Drinkers</vt:lpstr>
      <vt:lpstr>Objectives</vt:lpstr>
      <vt:lpstr>Objectives</vt:lpstr>
      <vt:lpstr>Method</vt:lpstr>
      <vt:lpstr>Results</vt:lpstr>
      <vt:lpstr>Alcohol-Related Harm</vt:lpstr>
      <vt:lpstr>Total Alcohol-Related Hospital Admissions, England</vt:lpstr>
      <vt:lpstr>Per Capita Alcohol Consumption in the UK: 1900 - 2000 </vt:lpstr>
      <vt:lpstr>Slide 9</vt:lpstr>
      <vt:lpstr> Alcohol-related hospital admissions per 1,000 population , England 2010/2011</vt:lpstr>
      <vt:lpstr>Alcohol-Related Death Rates for Men, England</vt:lpstr>
      <vt:lpstr>Alcohol-Related Death Rates for Women, England</vt:lpstr>
      <vt:lpstr>Drink Driving, England and Wales</vt:lpstr>
      <vt:lpstr>Intervention</vt:lpstr>
      <vt:lpstr>In last 12 months, asked by someone at GP practice about how much alcohol drink</vt:lpstr>
      <vt:lpstr>In last 12 months, given advice/help from GP practice on sensible alcohol intake, men</vt:lpstr>
      <vt:lpstr>In last 12 months, given advice/help from GP practice on sensible alcohol intake, women</vt:lpstr>
      <vt:lpstr>Anyone ever asked about alcohol intake in mental health services</vt:lpstr>
      <vt:lpstr>Prevalence Service Utilisation Ratio  2009/10</vt:lpstr>
      <vt:lpstr>Treatment Success Rates 2009/10</vt:lpstr>
      <vt:lpstr>Summary (I)</vt:lpstr>
      <vt:lpstr>Summary (II)</vt:lpstr>
      <vt:lpstr>sarah.wadd@beds.ac.uk</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use amongst the UK’s ageing ‘baby-boomers’: a looming crisis for health and social services?</dc:title>
  <dc:creator>Sarah Wadd</dc:creator>
  <cp:lastModifiedBy>admin1</cp:lastModifiedBy>
  <cp:revision>705</cp:revision>
  <dcterms:created xsi:type="dcterms:W3CDTF">2010-09-24T15:58:59Z</dcterms:created>
  <dcterms:modified xsi:type="dcterms:W3CDTF">2012-11-07T11:57:54Z</dcterms:modified>
</cp:coreProperties>
</file>