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tif" ContentType="image/tif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6" r:id="rId1"/>
  </p:sldMasterIdLst>
  <p:notesMasterIdLst>
    <p:notesMasterId r:id="rId9"/>
  </p:notesMasterIdLst>
  <p:sldIdLst>
    <p:sldId id="300" r:id="rId2"/>
    <p:sldId id="317" r:id="rId3"/>
    <p:sldId id="328" r:id="rId4"/>
    <p:sldId id="331" r:id="rId5"/>
    <p:sldId id="312" r:id="rId6"/>
    <p:sldId id="332" r:id="rId7"/>
    <p:sldId id="29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45">
          <p15:clr>
            <a:srgbClr val="A4A3A4"/>
          </p15:clr>
        </p15:guide>
        <p15:guide id="2" pos="69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  <a:srgbClr val="006600"/>
    <a:srgbClr val="CC00CC"/>
    <a:srgbClr val="3D5C00"/>
    <a:srgbClr val="669900"/>
    <a:srgbClr val="339933"/>
    <a:srgbClr val="CC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984" autoAdjust="0"/>
    <p:restoredTop sz="86401" autoAdjust="0"/>
  </p:normalViewPr>
  <p:slideViewPr>
    <p:cSldViewPr snapToGrid="0" showGuides="1">
      <p:cViewPr varScale="1">
        <p:scale>
          <a:sx n="109" d="100"/>
          <a:sy n="109" d="100"/>
        </p:scale>
        <p:origin x="896" y="176"/>
      </p:cViewPr>
      <p:guideLst>
        <p:guide orient="horz" pos="4045"/>
        <p:guide pos="69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howGuides="1">
      <p:cViewPr varScale="1">
        <p:scale>
          <a:sx n="96" d="100"/>
          <a:sy n="96" d="100"/>
        </p:scale>
        <p:origin x="1928" y="16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ictoria Carlisle" userId="88f6feef-cd23-44d7-8f10-402c0b0c9443" providerId="ADAL" clId="{E1E7C451-BCE7-2F4A-BF09-D7B43E807BCF}"/>
    <pc:docChg chg="custSel modSld">
      <pc:chgData name="Victoria Carlisle" userId="88f6feef-cd23-44d7-8f10-402c0b0c9443" providerId="ADAL" clId="{E1E7C451-BCE7-2F4A-BF09-D7B43E807BCF}" dt="2018-10-25T10:39:06.749" v="173" actId="1076"/>
      <pc:docMkLst>
        <pc:docMk/>
      </pc:docMkLst>
      <pc:sldChg chg="modSp">
        <pc:chgData name="Victoria Carlisle" userId="88f6feef-cd23-44d7-8f10-402c0b0c9443" providerId="ADAL" clId="{E1E7C451-BCE7-2F4A-BF09-D7B43E807BCF}" dt="2018-10-25T09:50:16.099" v="6" actId="20577"/>
        <pc:sldMkLst>
          <pc:docMk/>
          <pc:sldMk cId="364762690" sldId="300"/>
        </pc:sldMkLst>
        <pc:spChg chg="mod">
          <ac:chgData name="Victoria Carlisle" userId="88f6feef-cd23-44d7-8f10-402c0b0c9443" providerId="ADAL" clId="{E1E7C451-BCE7-2F4A-BF09-D7B43E807BCF}" dt="2018-10-25T09:50:16.099" v="6" actId="20577"/>
          <ac:spMkLst>
            <pc:docMk/>
            <pc:sldMk cId="364762690" sldId="300"/>
            <ac:spMk id="2" creationId="{6FC25296-B9CE-48A1-B71B-E9CA83A944DB}"/>
          </ac:spMkLst>
        </pc:spChg>
      </pc:sldChg>
      <pc:sldChg chg="addSp delSp modSp">
        <pc:chgData name="Victoria Carlisle" userId="88f6feef-cd23-44d7-8f10-402c0b0c9443" providerId="ADAL" clId="{E1E7C451-BCE7-2F4A-BF09-D7B43E807BCF}" dt="2018-10-25T10:39:06.749" v="173" actId="1076"/>
        <pc:sldMkLst>
          <pc:docMk/>
          <pc:sldMk cId="1218135343" sldId="317"/>
        </pc:sldMkLst>
        <pc:spChg chg="del">
          <ac:chgData name="Victoria Carlisle" userId="88f6feef-cd23-44d7-8f10-402c0b0c9443" providerId="ADAL" clId="{E1E7C451-BCE7-2F4A-BF09-D7B43E807BCF}" dt="2018-10-25T10:39:04.516" v="172" actId="478"/>
          <ac:spMkLst>
            <pc:docMk/>
            <pc:sldMk cId="1218135343" sldId="317"/>
            <ac:spMk id="2" creationId="{953774A6-EEB2-4448-8F48-9304FBB9A343}"/>
          </ac:spMkLst>
        </pc:spChg>
        <pc:spChg chg="add mod">
          <ac:chgData name="Victoria Carlisle" userId="88f6feef-cd23-44d7-8f10-402c0b0c9443" providerId="ADAL" clId="{E1E7C451-BCE7-2F4A-BF09-D7B43E807BCF}" dt="2018-10-25T09:58:39.545" v="96" actId="1076"/>
          <ac:spMkLst>
            <pc:docMk/>
            <pc:sldMk cId="1218135343" sldId="317"/>
            <ac:spMk id="3" creationId="{1F09E803-57E2-324F-AEE3-9E3BA5774FFA}"/>
          </ac:spMkLst>
        </pc:spChg>
        <pc:spChg chg="mod">
          <ac:chgData name="Victoria Carlisle" userId="88f6feef-cd23-44d7-8f10-402c0b0c9443" providerId="ADAL" clId="{E1E7C451-BCE7-2F4A-BF09-D7B43E807BCF}" dt="2018-10-25T10:39:06.749" v="173" actId="1076"/>
          <ac:spMkLst>
            <pc:docMk/>
            <pc:sldMk cId="1218135343" sldId="317"/>
            <ac:spMk id="4" creationId="{84D347E9-5484-4E3A-A9D2-F13A1D377855}"/>
          </ac:spMkLst>
        </pc:spChg>
        <pc:spChg chg="del mod">
          <ac:chgData name="Victoria Carlisle" userId="88f6feef-cd23-44d7-8f10-402c0b0c9443" providerId="ADAL" clId="{E1E7C451-BCE7-2F4A-BF09-D7B43E807BCF}" dt="2018-10-25T10:38:35.499" v="169" actId="478"/>
          <ac:spMkLst>
            <pc:docMk/>
            <pc:sldMk cId="1218135343" sldId="317"/>
            <ac:spMk id="10" creationId="{13E295B6-B52B-41E9-AB0C-B782442A3A86}"/>
          </ac:spMkLst>
        </pc:spChg>
        <pc:graphicFrameChg chg="mod">
          <ac:chgData name="Victoria Carlisle" userId="88f6feef-cd23-44d7-8f10-402c0b0c9443" providerId="ADAL" clId="{E1E7C451-BCE7-2F4A-BF09-D7B43E807BCF}" dt="2018-10-25T10:38:27.781" v="167"/>
          <ac:graphicFrameMkLst>
            <pc:docMk/>
            <pc:sldMk cId="1218135343" sldId="317"/>
            <ac:graphicFrameMk id="9" creationId="{74F58EE7-25A9-4F26-BB92-CAF8CFB29BB9}"/>
          </ac:graphicFrameMkLst>
        </pc:graphicFrameChg>
      </pc:sldChg>
      <pc:sldChg chg="modSp">
        <pc:chgData name="Victoria Carlisle" userId="88f6feef-cd23-44d7-8f10-402c0b0c9443" providerId="ADAL" clId="{E1E7C451-BCE7-2F4A-BF09-D7B43E807BCF}" dt="2018-10-25T10:00:00.173" v="137" actId="113"/>
        <pc:sldMkLst>
          <pc:docMk/>
          <pc:sldMk cId="335345438" sldId="328"/>
        </pc:sldMkLst>
        <pc:spChg chg="mod">
          <ac:chgData name="Victoria Carlisle" userId="88f6feef-cd23-44d7-8f10-402c0b0c9443" providerId="ADAL" clId="{E1E7C451-BCE7-2F4A-BF09-D7B43E807BCF}" dt="2018-10-25T10:00:00.173" v="137" actId="113"/>
          <ac:spMkLst>
            <pc:docMk/>
            <pc:sldMk cId="335345438" sldId="328"/>
            <ac:spMk id="3" creationId="{67564CB3-B1BE-4E0D-AC70-B97C73B63CDA}"/>
          </ac:spMkLst>
        </pc:spChg>
      </pc:sldChg>
    </pc:docChg>
  </pc:docChgLst>
  <pc:docChgLst>
    <pc:chgData name="Victoria Carlisle" userId="88f6feef-cd23-44d7-8f10-402c0b0c9443" providerId="ADAL" clId="{C021E590-0F0C-4CF9-8D22-83CF788727C5}"/>
    <pc:docChg chg="undo redo custSel addSld delSld modSld sldOrd">
      <pc:chgData name="Victoria Carlisle" userId="88f6feef-cd23-44d7-8f10-402c0b0c9443" providerId="ADAL" clId="{C021E590-0F0C-4CF9-8D22-83CF788727C5}" dt="2018-10-23T09:29:44.248" v="1406" actId="20577"/>
      <pc:docMkLst>
        <pc:docMk/>
      </pc:docMkLst>
      <pc:sldChg chg="modSp modNotesTx">
        <pc:chgData name="Victoria Carlisle" userId="88f6feef-cd23-44d7-8f10-402c0b0c9443" providerId="ADAL" clId="{C021E590-0F0C-4CF9-8D22-83CF788727C5}" dt="2018-10-22T10:12:02.667" v="670" actId="20577"/>
        <pc:sldMkLst>
          <pc:docMk/>
          <pc:sldMk cId="4096035554" sldId="299"/>
        </pc:sldMkLst>
        <pc:spChg chg="mod">
          <ac:chgData name="Victoria Carlisle" userId="88f6feef-cd23-44d7-8f10-402c0b0c9443" providerId="ADAL" clId="{C021E590-0F0C-4CF9-8D22-83CF788727C5}" dt="2018-10-22T10:12:02.667" v="670" actId="20577"/>
          <ac:spMkLst>
            <pc:docMk/>
            <pc:sldMk cId="4096035554" sldId="299"/>
            <ac:spMk id="9" creationId="{00000000-0000-0000-0000-000000000000}"/>
          </ac:spMkLst>
        </pc:spChg>
      </pc:sldChg>
      <pc:sldChg chg="modSp">
        <pc:chgData name="Victoria Carlisle" userId="88f6feef-cd23-44d7-8f10-402c0b0c9443" providerId="ADAL" clId="{C021E590-0F0C-4CF9-8D22-83CF788727C5}" dt="2018-10-23T07:55:00.276" v="794" actId="20577"/>
        <pc:sldMkLst>
          <pc:docMk/>
          <pc:sldMk cId="364762690" sldId="300"/>
        </pc:sldMkLst>
        <pc:spChg chg="mod">
          <ac:chgData name="Victoria Carlisle" userId="88f6feef-cd23-44d7-8f10-402c0b0c9443" providerId="ADAL" clId="{C021E590-0F0C-4CF9-8D22-83CF788727C5}" dt="2018-10-23T07:55:00.276" v="794" actId="20577"/>
          <ac:spMkLst>
            <pc:docMk/>
            <pc:sldMk cId="364762690" sldId="300"/>
            <ac:spMk id="2" creationId="{6FC25296-B9CE-48A1-B71B-E9CA83A944DB}"/>
          </ac:spMkLst>
        </pc:spChg>
      </pc:sldChg>
      <pc:sldChg chg="addSp modSp ord modNotesTx">
        <pc:chgData name="Victoria Carlisle" userId="88f6feef-cd23-44d7-8f10-402c0b0c9443" providerId="ADAL" clId="{C021E590-0F0C-4CF9-8D22-83CF788727C5}" dt="2018-10-23T09:25:04.468" v="1364" actId="20577"/>
        <pc:sldMkLst>
          <pc:docMk/>
          <pc:sldMk cId="3680544195" sldId="312"/>
        </pc:sldMkLst>
        <pc:spChg chg="mod">
          <ac:chgData name="Victoria Carlisle" userId="88f6feef-cd23-44d7-8f10-402c0b0c9443" providerId="ADAL" clId="{C021E590-0F0C-4CF9-8D22-83CF788727C5}" dt="2018-10-22T08:07:36.006" v="93" actId="20577"/>
          <ac:spMkLst>
            <pc:docMk/>
            <pc:sldMk cId="3680544195" sldId="312"/>
            <ac:spMk id="2" creationId="{98C191B4-8D56-4CBF-9EA4-8CE9E18D42E4}"/>
          </ac:spMkLst>
        </pc:spChg>
        <pc:spChg chg="mod">
          <ac:chgData name="Victoria Carlisle" userId="88f6feef-cd23-44d7-8f10-402c0b0c9443" providerId="ADAL" clId="{C021E590-0F0C-4CF9-8D22-83CF788727C5}" dt="2018-10-23T09:25:04.468" v="1364" actId="20577"/>
          <ac:spMkLst>
            <pc:docMk/>
            <pc:sldMk cId="3680544195" sldId="312"/>
            <ac:spMk id="3" creationId="{D3CDF094-61E7-4380-B7E4-A7E5E826C742}"/>
          </ac:spMkLst>
        </pc:spChg>
        <pc:picChg chg="add">
          <ac:chgData name="Victoria Carlisle" userId="88f6feef-cd23-44d7-8f10-402c0b0c9443" providerId="ADAL" clId="{C021E590-0F0C-4CF9-8D22-83CF788727C5}" dt="2018-10-22T07:47:46.854" v="3"/>
          <ac:picMkLst>
            <pc:docMk/>
            <pc:sldMk cId="3680544195" sldId="312"/>
            <ac:picMk id="5" creationId="{99627FC8-AC4C-4ADF-B6BF-975F037A88A1}"/>
          </ac:picMkLst>
        </pc:picChg>
        <pc:picChg chg="mod">
          <ac:chgData name="Victoria Carlisle" userId="88f6feef-cd23-44d7-8f10-402c0b0c9443" providerId="ADAL" clId="{C021E590-0F0C-4CF9-8D22-83CF788727C5}" dt="2018-10-23T08:59:26.728" v="1323" actId="1076"/>
          <ac:picMkLst>
            <pc:docMk/>
            <pc:sldMk cId="3680544195" sldId="312"/>
            <ac:picMk id="1026" creationId="{BF55B8B3-B14D-42CF-BF11-B18B1F8A0573}"/>
          </ac:picMkLst>
        </pc:picChg>
      </pc:sldChg>
      <pc:sldChg chg="addSp delSp modSp ord">
        <pc:chgData name="Victoria Carlisle" userId="88f6feef-cd23-44d7-8f10-402c0b0c9443" providerId="ADAL" clId="{C021E590-0F0C-4CF9-8D22-83CF788727C5}" dt="2018-10-23T07:50:43.158" v="729" actId="20577"/>
        <pc:sldMkLst>
          <pc:docMk/>
          <pc:sldMk cId="1218135343" sldId="317"/>
        </pc:sldMkLst>
        <pc:spChg chg="mod">
          <ac:chgData name="Victoria Carlisle" userId="88f6feef-cd23-44d7-8f10-402c0b0c9443" providerId="ADAL" clId="{C021E590-0F0C-4CF9-8D22-83CF788727C5}" dt="2018-10-23T07:49:06.457" v="712" actId="20577"/>
          <ac:spMkLst>
            <pc:docMk/>
            <pc:sldMk cId="1218135343" sldId="317"/>
            <ac:spMk id="2" creationId="{953774A6-EEB2-4448-8F48-9304FBB9A343}"/>
          </ac:spMkLst>
        </pc:spChg>
        <pc:spChg chg="add del mod">
          <ac:chgData name="Victoria Carlisle" userId="88f6feef-cd23-44d7-8f10-402c0b0c9443" providerId="ADAL" clId="{C021E590-0F0C-4CF9-8D22-83CF788727C5}" dt="2018-10-23T07:47:51.721" v="678"/>
          <ac:spMkLst>
            <pc:docMk/>
            <pc:sldMk cId="1218135343" sldId="317"/>
            <ac:spMk id="3" creationId="{D50BBC55-F549-4F28-9769-BC3DF92CBED9}"/>
          </ac:spMkLst>
        </pc:spChg>
        <pc:spChg chg="add mod">
          <ac:chgData name="Victoria Carlisle" userId="88f6feef-cd23-44d7-8f10-402c0b0c9443" providerId="ADAL" clId="{C021E590-0F0C-4CF9-8D22-83CF788727C5}" dt="2018-10-23T07:48:18.088" v="682" actId="1076"/>
          <ac:spMkLst>
            <pc:docMk/>
            <pc:sldMk cId="1218135343" sldId="317"/>
            <ac:spMk id="4" creationId="{84D347E9-5484-4E3A-A9D2-F13A1D377855}"/>
          </ac:spMkLst>
        </pc:spChg>
        <pc:spChg chg="mod">
          <ac:chgData name="Victoria Carlisle" userId="88f6feef-cd23-44d7-8f10-402c0b0c9443" providerId="ADAL" clId="{C021E590-0F0C-4CF9-8D22-83CF788727C5}" dt="2018-10-23T07:50:43.158" v="729" actId="20577"/>
          <ac:spMkLst>
            <pc:docMk/>
            <pc:sldMk cId="1218135343" sldId="317"/>
            <ac:spMk id="10" creationId="{13E295B6-B52B-41E9-AB0C-B782442A3A86}"/>
          </ac:spMkLst>
        </pc:spChg>
        <pc:picChg chg="add">
          <ac:chgData name="Victoria Carlisle" userId="88f6feef-cd23-44d7-8f10-402c0b0c9443" providerId="ADAL" clId="{C021E590-0F0C-4CF9-8D22-83CF788727C5}" dt="2018-10-22T08:01:03.179" v="31"/>
          <ac:picMkLst>
            <pc:docMk/>
            <pc:sldMk cId="1218135343" sldId="317"/>
            <ac:picMk id="5" creationId="{2C71DEAF-840D-456D-9D13-119D360C8AD3}"/>
          </ac:picMkLst>
        </pc:picChg>
      </pc:sldChg>
      <pc:sldChg chg="addSp delSp modSp">
        <pc:chgData name="Victoria Carlisle" userId="88f6feef-cd23-44d7-8f10-402c0b0c9443" providerId="ADAL" clId="{C021E590-0F0C-4CF9-8D22-83CF788727C5}" dt="2018-10-23T08:56:25.946" v="1314" actId="20577"/>
        <pc:sldMkLst>
          <pc:docMk/>
          <pc:sldMk cId="335345438" sldId="328"/>
        </pc:sldMkLst>
        <pc:spChg chg="mod">
          <ac:chgData name="Victoria Carlisle" userId="88f6feef-cd23-44d7-8f10-402c0b0c9443" providerId="ADAL" clId="{C021E590-0F0C-4CF9-8D22-83CF788727C5}" dt="2018-10-23T08:56:25.946" v="1314" actId="20577"/>
          <ac:spMkLst>
            <pc:docMk/>
            <pc:sldMk cId="335345438" sldId="328"/>
            <ac:spMk id="3" creationId="{67564CB3-B1BE-4E0D-AC70-B97C73B63CDA}"/>
          </ac:spMkLst>
        </pc:spChg>
        <pc:picChg chg="add del mod">
          <ac:chgData name="Victoria Carlisle" userId="88f6feef-cd23-44d7-8f10-402c0b0c9443" providerId="ADAL" clId="{C021E590-0F0C-4CF9-8D22-83CF788727C5}" dt="2018-10-23T08:54:30.760" v="1260" actId="478"/>
          <ac:picMkLst>
            <pc:docMk/>
            <pc:sldMk cId="335345438" sldId="328"/>
            <ac:picMk id="5" creationId="{93D89EBE-D4BC-4DE5-A7AF-3CB7D11E98E8}"/>
          </ac:picMkLst>
        </pc:picChg>
        <pc:picChg chg="del mod">
          <ac:chgData name="Victoria Carlisle" userId="88f6feef-cd23-44d7-8f10-402c0b0c9443" providerId="ADAL" clId="{C021E590-0F0C-4CF9-8D22-83CF788727C5}" dt="2018-10-23T08:53:12.487" v="1255" actId="478"/>
          <ac:picMkLst>
            <pc:docMk/>
            <pc:sldMk cId="335345438" sldId="328"/>
            <ac:picMk id="6" creationId="{2D04F85B-F839-A140-83D1-A958A360C279}"/>
          </ac:picMkLst>
        </pc:picChg>
      </pc:sldChg>
      <pc:sldChg chg="modSp">
        <pc:chgData name="Victoria Carlisle" userId="88f6feef-cd23-44d7-8f10-402c0b0c9443" providerId="ADAL" clId="{C021E590-0F0C-4CF9-8D22-83CF788727C5}" dt="2018-10-23T08:57:24.617" v="1315" actId="1076"/>
        <pc:sldMkLst>
          <pc:docMk/>
          <pc:sldMk cId="3883414648" sldId="331"/>
        </pc:sldMkLst>
        <pc:spChg chg="mod">
          <ac:chgData name="Victoria Carlisle" userId="88f6feef-cd23-44d7-8f10-402c0b0c9443" providerId="ADAL" clId="{C021E590-0F0C-4CF9-8D22-83CF788727C5}" dt="2018-10-22T10:00:52.657" v="279" actId="20577"/>
          <ac:spMkLst>
            <pc:docMk/>
            <pc:sldMk cId="3883414648" sldId="331"/>
            <ac:spMk id="6" creationId="{46A760E1-375D-459B-AC06-E57575AD2AFC}"/>
          </ac:spMkLst>
        </pc:spChg>
        <pc:picChg chg="mod">
          <ac:chgData name="Victoria Carlisle" userId="88f6feef-cd23-44d7-8f10-402c0b0c9443" providerId="ADAL" clId="{C021E590-0F0C-4CF9-8D22-83CF788727C5}" dt="2018-10-23T08:57:24.617" v="1315" actId="1076"/>
          <ac:picMkLst>
            <pc:docMk/>
            <pc:sldMk cId="3883414648" sldId="331"/>
            <ac:picMk id="1028" creationId="{D33E27A2-4A96-4846-8A0A-121F59456DAF}"/>
          </ac:picMkLst>
        </pc:picChg>
      </pc:sldChg>
      <pc:sldChg chg="modSp add">
        <pc:chgData name="Victoria Carlisle" userId="88f6feef-cd23-44d7-8f10-402c0b0c9443" providerId="ADAL" clId="{C021E590-0F0C-4CF9-8D22-83CF788727C5}" dt="2018-10-23T09:29:44.248" v="1406" actId="20577"/>
        <pc:sldMkLst>
          <pc:docMk/>
          <pc:sldMk cId="3751026640" sldId="332"/>
        </pc:sldMkLst>
        <pc:spChg chg="mod">
          <ac:chgData name="Victoria Carlisle" userId="88f6feef-cd23-44d7-8f10-402c0b0c9443" providerId="ADAL" clId="{C021E590-0F0C-4CF9-8D22-83CF788727C5}" dt="2018-10-23T08:46:40.664" v="1053" actId="20577"/>
          <ac:spMkLst>
            <pc:docMk/>
            <pc:sldMk cId="3751026640" sldId="332"/>
            <ac:spMk id="2" creationId="{E891900E-CF63-4D45-9B62-39CA041DCEF9}"/>
          </ac:spMkLst>
        </pc:spChg>
        <pc:spChg chg="mod">
          <ac:chgData name="Victoria Carlisle" userId="88f6feef-cd23-44d7-8f10-402c0b0c9443" providerId="ADAL" clId="{C021E590-0F0C-4CF9-8D22-83CF788727C5}" dt="2018-10-23T09:29:44.248" v="1406" actId="20577"/>
          <ac:spMkLst>
            <pc:docMk/>
            <pc:sldMk cId="3751026640" sldId="332"/>
            <ac:spMk id="3" creationId="{606B85A5-58EB-4A22-BFC1-70335D8343C2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2171264851435552E-2"/>
          <c:y val="0.15578482052562154"/>
          <c:w val="0.9324920195786337"/>
          <c:h val="0.71073604929818557"/>
        </c:manualLayout>
      </c:layout>
      <c:lineChart>
        <c:grouping val="standard"/>
        <c:varyColors val="0"/>
        <c:ser>
          <c:idx val="0"/>
          <c:order val="0"/>
          <c:tx>
            <c:strRef>
              <c:f>Sheet1!$A$3</c:f>
              <c:strCache>
                <c:ptCount val="1"/>
                <c:pt idx="0">
                  <c:v>Opiate 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Sheet1!$B$2:$G$2</c:f>
              <c:strCache>
                <c:ptCount val="6"/>
                <c:pt idx="0">
                  <c:v>2012-13</c:v>
                </c:pt>
                <c:pt idx="1">
                  <c:v>2013-14</c:v>
                </c:pt>
                <c:pt idx="2">
                  <c:v>2014-15</c:v>
                </c:pt>
                <c:pt idx="3">
                  <c:v>2015-16</c:v>
                </c:pt>
                <c:pt idx="4">
                  <c:v>2016-17</c:v>
                </c:pt>
                <c:pt idx="5">
                  <c:v>Year to end Apr 18</c:v>
                </c:pt>
              </c:strCache>
            </c:strRef>
          </c:cat>
          <c:val>
            <c:numRef>
              <c:f>Sheet1!$B$3:$G$3</c:f>
              <c:numCache>
                <c:formatCode>General</c:formatCode>
                <c:ptCount val="6"/>
                <c:pt idx="0">
                  <c:v>9.1199999999999992</c:v>
                </c:pt>
                <c:pt idx="1">
                  <c:v>8.74</c:v>
                </c:pt>
                <c:pt idx="2">
                  <c:v>9.25</c:v>
                </c:pt>
                <c:pt idx="3">
                  <c:v>7.5</c:v>
                </c:pt>
                <c:pt idx="4">
                  <c:v>7.62</c:v>
                </c:pt>
                <c:pt idx="5">
                  <c:v>7.69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1BBA-496E-B304-CB4E8E4BB4AD}"/>
            </c:ext>
          </c:extLst>
        </c:ser>
        <c:ser>
          <c:idx val="1"/>
          <c:order val="1"/>
          <c:tx>
            <c:strRef>
              <c:f>Sheet1!$A$4</c:f>
              <c:strCache>
                <c:ptCount val="1"/>
                <c:pt idx="0">
                  <c:v>Non-opiate 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Sheet1!$B$2:$G$2</c:f>
              <c:strCache>
                <c:ptCount val="6"/>
                <c:pt idx="0">
                  <c:v>2012-13</c:v>
                </c:pt>
                <c:pt idx="1">
                  <c:v>2013-14</c:v>
                </c:pt>
                <c:pt idx="2">
                  <c:v>2014-15</c:v>
                </c:pt>
                <c:pt idx="3">
                  <c:v>2015-16</c:v>
                </c:pt>
                <c:pt idx="4">
                  <c:v>2016-17</c:v>
                </c:pt>
                <c:pt idx="5">
                  <c:v>Year to end Apr 18</c:v>
                </c:pt>
              </c:strCache>
            </c:strRef>
          </c:cat>
          <c:val>
            <c:numRef>
              <c:f>Sheet1!$B$4:$G$4</c:f>
              <c:numCache>
                <c:formatCode>General</c:formatCode>
                <c:ptCount val="6"/>
                <c:pt idx="0">
                  <c:v>38.49</c:v>
                </c:pt>
                <c:pt idx="1">
                  <c:v>47.01</c:v>
                </c:pt>
                <c:pt idx="2">
                  <c:v>31.88</c:v>
                </c:pt>
                <c:pt idx="3">
                  <c:v>30.02</c:v>
                </c:pt>
                <c:pt idx="4">
                  <c:v>29.31</c:v>
                </c:pt>
                <c:pt idx="5">
                  <c:v>31.44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1BBA-496E-B304-CB4E8E4BB4AD}"/>
            </c:ext>
          </c:extLst>
        </c:ser>
        <c:ser>
          <c:idx val="2"/>
          <c:order val="2"/>
          <c:tx>
            <c:strRef>
              <c:f>Sheet1!$A$5</c:f>
              <c:strCache>
                <c:ptCount val="1"/>
                <c:pt idx="0">
                  <c:v>Alcohol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cat>
            <c:strRef>
              <c:f>Sheet1!$B$2:$G$2</c:f>
              <c:strCache>
                <c:ptCount val="6"/>
                <c:pt idx="0">
                  <c:v>2012-13</c:v>
                </c:pt>
                <c:pt idx="1">
                  <c:v>2013-14</c:v>
                </c:pt>
                <c:pt idx="2">
                  <c:v>2014-15</c:v>
                </c:pt>
                <c:pt idx="3">
                  <c:v>2015-16</c:v>
                </c:pt>
                <c:pt idx="4">
                  <c:v>2016-17</c:v>
                </c:pt>
                <c:pt idx="5">
                  <c:v>Year to end Apr 18</c:v>
                </c:pt>
              </c:strCache>
            </c:strRef>
          </c:cat>
          <c:val>
            <c:numRef>
              <c:f>Sheet1!$B$5:$G$5</c:f>
              <c:numCache>
                <c:formatCode>General</c:formatCode>
                <c:ptCount val="6"/>
                <c:pt idx="0">
                  <c:v>40.67</c:v>
                </c:pt>
                <c:pt idx="1">
                  <c:v>43.09</c:v>
                </c:pt>
                <c:pt idx="2">
                  <c:v>26.95</c:v>
                </c:pt>
                <c:pt idx="3">
                  <c:v>31.14</c:v>
                </c:pt>
                <c:pt idx="4">
                  <c:v>33.92</c:v>
                </c:pt>
                <c:pt idx="5">
                  <c:v>32.909999999999997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1BBA-496E-B304-CB4E8E4BB4A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366877832"/>
        <c:axId val="366877176"/>
      </c:lineChart>
      <c:catAx>
        <c:axId val="3668778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6877176"/>
        <c:crosses val="autoZero"/>
        <c:auto val="1"/>
        <c:lblAlgn val="ctr"/>
        <c:lblOffset val="100"/>
        <c:noMultiLvlLbl val="0"/>
      </c:catAx>
      <c:valAx>
        <c:axId val="366877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ln>
                  <a:solidFill>
                    <a:schemeClr val="tx1"/>
                  </a:solidFill>
                </a:ln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668778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2751764808024949"/>
          <c:y val="0.92350871148945468"/>
          <c:w val="0.54496457026841105"/>
          <c:h val="4.663506902687613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E521F2-3C7E-4126-8606-7A8EDCCB090B}" type="datetimeFigureOut">
              <a:rPr lang="en-GB" smtClean="0"/>
              <a:pPr/>
              <a:t>25/10/2018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EFA16E-FE87-42EA-BFF9-1B07408A5496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1779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FA16E-FE87-42EA-BFF9-1B07408A5496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40418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FA16E-FE87-42EA-BFF9-1B07408A5496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83683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EFA16E-FE87-42EA-BFF9-1B07408A5496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2078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EFA16E-FE87-42EA-BFF9-1B07408A5496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141225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MS PGothic" panose="020B0600070205080204" pitchFamily="34" charset="-128"/>
              </a:defRPr>
            </a:lvl9pPr>
          </a:lstStyle>
          <a:p>
            <a:fld id="{D87802ED-1F1F-40A1-A194-D6A48DCA3A19}" type="slidenum">
              <a:rPr lang="en-GB" altLang="en-US" smtClean="0">
                <a:latin typeface="Calibri" panose="020F0502020204030204" pitchFamily="34" charset="0"/>
              </a:rPr>
              <a:pPr/>
              <a:t>7</a:t>
            </a:fld>
            <a:endParaRPr lang="en-GB" altLang="en-US">
              <a:latin typeface="Calibri" panose="020F0502020204030204" pitchFamily="34" charset="0"/>
            </a:endParaRPr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76029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8A3224-BB9C-0D4F-92BF-A06A95B06B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4401E4-E307-9442-979E-3BB3D213A7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50F461-C1CF-EB47-8633-14B88AB16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4314-37F2-498B-A3EF-F4C40E77490F}" type="datetimeFigureOut">
              <a:rPr lang="en-GB" smtClean="0"/>
              <a:pPr/>
              <a:t>25/10/2018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503918-3760-E14E-994B-F2CE0F3AD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0DFDF4-E064-504E-91D5-BFEB52C3C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82DD-FD82-4B7B-8625-F3F977C973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81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C09C4-CDCB-904B-8A75-EB279DD211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8DAB54-2150-C444-801D-AFF3785173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4245B7-3AC3-0842-ACFF-AF54840200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4314-37F2-498B-A3EF-F4C40E77490F}" type="datetimeFigureOut">
              <a:rPr lang="en-GB" smtClean="0"/>
              <a:pPr/>
              <a:t>25/10/2018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341AB1-5302-5641-A47C-706D1DA04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A84EC1-B084-D74B-BDAF-C5C8AB2F57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82DD-FD82-4B7B-8625-F3F977C973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157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2FB8A4-1598-5E4B-AD4D-210083A366D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4041A76-4456-2F4B-B540-58CF62C70A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74D0744-D02E-054C-95EF-A43F8518BC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4314-37F2-498B-A3EF-F4C40E77490F}" type="datetimeFigureOut">
              <a:rPr lang="en-GB" smtClean="0"/>
              <a:pPr/>
              <a:t>25/10/2018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AE1D89-04E6-794B-A10C-9DE43FDC02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577AA4-F389-5C40-8BA4-65FF96556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82DD-FD82-4B7B-8625-F3F977C973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27727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F1442-B250-E84D-862D-A413F3E38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D63505-DC24-1949-9D82-DB2BC130CF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803247-FCE1-064C-B913-323C2D6496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4314-37F2-498B-A3EF-F4C40E77490F}" type="datetimeFigureOut">
              <a:rPr lang="en-GB" smtClean="0"/>
              <a:pPr/>
              <a:t>25/10/2018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DA7D1A-15AF-2944-B18F-65FC31E0A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6A0E6D-9DC3-EA41-9938-54FF66EEA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82DD-FD82-4B7B-8625-F3F977C973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4994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882BD-CA97-7443-BAB9-D4E768455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8D6841-5BFC-914E-B652-4A0F7FF085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374C9C-4CD4-8744-B49F-11030C462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4314-37F2-498B-A3EF-F4C40E77490F}" type="datetimeFigureOut">
              <a:rPr lang="en-GB" smtClean="0"/>
              <a:pPr/>
              <a:t>25/10/2018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E1EB0-3340-6B41-93A4-AC594F164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5EAF1F-4C04-2F42-A9FC-EA73BC553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82DD-FD82-4B7B-8625-F3F977C973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279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A5690A-B5D4-A74E-ABCF-CDAD3ACED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21F7DC-EA40-D845-B525-FE9D7D73B5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20724EF-F537-E34F-82EB-FB9C142845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4BC193-A00A-A94C-95BC-687D606575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4314-37F2-498B-A3EF-F4C40E77490F}" type="datetimeFigureOut">
              <a:rPr lang="en-GB" smtClean="0"/>
              <a:pPr/>
              <a:t>25/10/2018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08F7FFD-5195-6444-8EC5-84B107EAB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8C9204-A20E-AA46-BFFE-F842DCC23E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82DD-FD82-4B7B-8625-F3F977C973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14959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2679A-31D0-A243-9285-7C3A485A45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57DD7B-5D17-FF4A-96C5-B0BBA58887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D698ADA-8259-1545-BC6C-F609C30E22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2FD35DC-A47A-8541-B113-9C14DDB3AA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B62FB1-EB98-EC42-908C-634274B6CF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0A03C9-9921-AC47-80A7-B08727DCB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4314-37F2-498B-A3EF-F4C40E77490F}" type="datetimeFigureOut">
              <a:rPr lang="en-GB" smtClean="0"/>
              <a:pPr/>
              <a:t>25/10/2018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7E470A-8BC3-884E-87B5-B9571BE860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162A2FE-83D0-9D42-A22E-AC3A17C58E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82DD-FD82-4B7B-8625-F3F977C973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42978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7253CE-5FA6-2544-BAB5-B932B4702D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961854-BAB7-7449-AD9E-89EBEB03CB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4314-37F2-498B-A3EF-F4C40E77490F}" type="datetimeFigureOut">
              <a:rPr lang="en-GB" smtClean="0"/>
              <a:pPr/>
              <a:t>25/10/2018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6C83A2-C77C-9E4E-8CD7-459D82064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F9903F-430C-F14C-9908-48512A00F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82DD-FD82-4B7B-8625-F3F977C973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634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200BEAC-4C88-3E4F-BBE7-490E589C9D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4314-37F2-498B-A3EF-F4C40E77490F}" type="datetimeFigureOut">
              <a:rPr lang="en-GB" smtClean="0"/>
              <a:pPr/>
              <a:t>25/10/2018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815E4C-B3B1-8B4E-9907-793E08B893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24275C5-5AEF-7445-A433-AD05E4A7FF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82DD-FD82-4B7B-8625-F3F977C973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365968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FFABD-D027-D84E-B096-AD5366918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BF96E9-E93C-7745-8220-5ECDDC7D5F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479C8C-7F2D-014D-9694-5CEE627885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3A3DCA-9A70-A349-BFCE-69D8A05EA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4314-37F2-498B-A3EF-F4C40E77490F}" type="datetimeFigureOut">
              <a:rPr lang="en-GB" smtClean="0"/>
              <a:pPr/>
              <a:t>25/10/2018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36E8D4A-4FB1-BF40-B68B-AFB5B385E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C57AEC-1718-064B-BCE9-D4729C3C3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82DD-FD82-4B7B-8625-F3F977C973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09728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149E32-7F2A-0D4E-9386-950043AA04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EE422D2-3A79-B041-BF2D-7365578943A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CDC5CD-6FEC-B242-B55A-98A69A13DF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429CA7F-D148-AD43-88BE-2685E56CD3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374314-37F2-498B-A3EF-F4C40E77490F}" type="datetimeFigureOut">
              <a:rPr lang="en-GB" smtClean="0"/>
              <a:pPr/>
              <a:t>25/10/2018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0AEF2A-1232-7B4D-B245-26308155B6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C588F-73AD-DC4B-B1C8-3E454C8EE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BD82DD-FD82-4B7B-8625-F3F977C973F1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680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19F948-3D84-3043-A060-6FA76EA374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D2763D-BB7D-B948-963F-2F8BB33430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4E7B7-BCE0-4E49-83A6-6B1DF0BAEA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74314-37F2-498B-A3EF-F4C40E77490F}" type="datetimeFigureOut">
              <a:rPr lang="en-GB" smtClean="0"/>
              <a:pPr/>
              <a:t>25/10/2018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342E32-9B75-1249-892B-6F06B18529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FB626D-525B-BA4C-9782-D09DC76046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BD82DD-FD82-4B7B-8625-F3F977C973F1}" type="slidenum">
              <a:rPr lang="en-GB" smtClean="0"/>
              <a:pPr/>
              <a:t>‹#›</a:t>
            </a:fld>
            <a:endParaRPr lang="en-GB"/>
          </a:p>
        </p:txBody>
      </p:sp>
      <p:pic>
        <p:nvPicPr>
          <p:cNvPr id="7" name="Picture 2" descr="http://www1.gly.bris.ac.uk/~ibastow/Pictures/logoUoB.gif">
            <a:extLst>
              <a:ext uri="{FF2B5EF4-FFF2-40B4-BE49-F238E27FC236}">
                <a16:creationId xmlns:a16="http://schemas.microsoft.com/office/drawing/2014/main" id="{CDE6B048-9800-7248-896C-7C7145A9DC9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829" y="5975292"/>
            <a:ext cx="2237804" cy="648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C:\Users\mdajl\AppData\Local\Microsoft\Windows\Temporary Internet Files\Content.IE5\UWH89SN5\7003.jpg">
            <a:extLst>
              <a:ext uri="{FF2B5EF4-FFF2-40B4-BE49-F238E27FC236}">
                <a16:creationId xmlns:a16="http://schemas.microsoft.com/office/drawing/2014/main" id="{A92149AB-AA5A-7045-BE1A-A53C200EA32E}"/>
              </a:ext>
            </a:extLst>
          </p:cNvPr>
          <p:cNvPicPr/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5641" y="5975292"/>
            <a:ext cx="1967999" cy="70467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F263FD5-B12B-CB42-9EB7-73D6ED87189D}"/>
              </a:ext>
            </a:extLst>
          </p:cNvPr>
          <p:cNvCxnSpPr/>
          <p:nvPr userDrawn="1"/>
        </p:nvCxnSpPr>
        <p:spPr>
          <a:xfrm>
            <a:off x="0" y="5936776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581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t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t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telegraph.co.uk/news/politics/conservative/1123366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tif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25296-B9CE-48A1-B71B-E9CA83A944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787" y="2164628"/>
            <a:ext cx="7972425" cy="2192272"/>
          </a:xfrm>
        </p:spPr>
        <p:txBody>
          <a:bodyPr>
            <a:normAutofit fontScale="90000"/>
          </a:bodyPr>
          <a:lstStyle/>
          <a:p>
            <a:pPr algn="ctr"/>
            <a:r>
              <a:rPr lang="en-GB" sz="5300" b="1" dirty="0">
                <a:solidFill>
                  <a:srgbClr val="CC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Facilitators of and Barriers to Completing Opioid Substitution Treatment &amp; Recovering from Opioid Dependence</a:t>
            </a:r>
            <a:br>
              <a:rPr lang="en-GB" dirty="0">
                <a:solidFill>
                  <a:srgbClr val="CC0000"/>
                </a:solidFill>
              </a:rPr>
            </a:br>
            <a:br>
              <a:rPr lang="en-GB" dirty="0">
                <a:solidFill>
                  <a:srgbClr val="CC0000"/>
                </a:solidFill>
              </a:rPr>
            </a:br>
            <a:r>
              <a:rPr lang="en-GB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Vicky Carlisle</a:t>
            </a:r>
            <a:br>
              <a:rPr lang="en-GB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GB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PhD Student, Tobacco and Alcohol Research Group</a:t>
            </a:r>
            <a:br>
              <a:rPr lang="en-GB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GB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University of Bristol</a:t>
            </a:r>
            <a:br>
              <a:rPr lang="en-GB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en-GB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br>
              <a:rPr lang="en-GB" dirty="0"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en-GB" sz="3100" dirty="0">
                <a:latin typeface="Angsana New" panose="02020603050405020304" pitchFamily="18" charset="-34"/>
                <a:cs typeface="Angsana New" panose="02020603050405020304" pitchFamily="18" charset="-34"/>
              </a:rPr>
              <a:t>Supervisors: Olivia Maynard, Jo Kesten, Matthew Hickman, Kyla Thomas</a:t>
            </a:r>
            <a:r>
              <a:rPr lang="en-GB" sz="3100" dirty="0">
                <a:solidFill>
                  <a:srgbClr val="CC0000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5C8869AA-1ACA-7E4F-945C-59C1869D9C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567" y="5984111"/>
            <a:ext cx="2474577" cy="87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7626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Content Placeholder 8">
            <a:extLst>
              <a:ext uri="{FF2B5EF4-FFF2-40B4-BE49-F238E27FC236}">
                <a16:creationId xmlns:a16="http://schemas.microsoft.com/office/drawing/2014/main" id="{74F58EE7-25A9-4F26-BB92-CAF8CFB29BB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80418130"/>
              </p:ext>
            </p:extLst>
          </p:nvPr>
        </p:nvGraphicFramePr>
        <p:xfrm>
          <a:off x="1202989" y="1010036"/>
          <a:ext cx="7486650" cy="46791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2C71DEAF-840D-456D-9D13-119D360C8AD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567" y="5984111"/>
            <a:ext cx="2474577" cy="873889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4D347E9-5484-4E3A-A9D2-F13A1D377855}"/>
              </a:ext>
            </a:extLst>
          </p:cNvPr>
          <p:cNvSpPr/>
          <p:nvPr/>
        </p:nvSpPr>
        <p:spPr>
          <a:xfrm>
            <a:off x="1883624" y="891857"/>
            <a:ext cx="5568462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dirty="0"/>
              <a:t>Bristol Drug &amp; Alcohol Treatment Outcomes from </a:t>
            </a:r>
            <a:r>
              <a:rPr lang="en-GB" sz="1600" dirty="0" err="1"/>
              <a:t>NDTMS</a:t>
            </a:r>
            <a:r>
              <a:rPr lang="en-GB" sz="1600" dirty="0"/>
              <a:t> (2018) </a:t>
            </a:r>
            <a:br>
              <a:rPr lang="en-GB" sz="1400" dirty="0"/>
            </a:br>
            <a:endParaRPr lang="en-GB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09E803-57E2-324F-AEE3-9E3BA5774FFA}"/>
              </a:ext>
            </a:extLst>
          </p:cNvPr>
          <p:cNvSpPr txBox="1"/>
          <p:nvPr/>
        </p:nvSpPr>
        <p:spPr>
          <a:xfrm>
            <a:off x="-26050" y="2884210"/>
            <a:ext cx="144935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/>
              <a:t>Completed &amp; non-representation (%)</a:t>
            </a:r>
          </a:p>
        </p:txBody>
      </p:sp>
    </p:spTree>
    <p:extLst>
      <p:ext uri="{BB962C8B-B14F-4D97-AF65-F5344CB8AC3E}">
        <p14:creationId xmlns:p14="http://schemas.microsoft.com/office/powerpoint/2010/main" val="12181353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312148-B288-4F46-840D-27764238B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1. Secondary Data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564CB3-B1BE-4E0D-AC70-B97C73B63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4685" y="1604168"/>
            <a:ext cx="8266339" cy="3649663"/>
          </a:xfrm>
        </p:spPr>
        <p:txBody>
          <a:bodyPr>
            <a:normAutofit fontScale="92500" lnSpcReduction="10000"/>
          </a:bodyPr>
          <a:lstStyle/>
          <a:p>
            <a:endParaRPr lang="en-GB" dirty="0"/>
          </a:p>
          <a:p>
            <a:r>
              <a:rPr lang="en-GB" sz="2200" dirty="0"/>
              <a:t>Are people being ‘parked on methadone’ (Ian Duncan-Smith) or are drop-outs underlying low completion rates?</a:t>
            </a:r>
            <a:br>
              <a:rPr lang="en-GB" sz="2200" dirty="0"/>
            </a:br>
            <a:endParaRPr lang="en-GB" sz="2200" dirty="0"/>
          </a:p>
          <a:p>
            <a:r>
              <a:rPr lang="en-GB" sz="2200" dirty="0"/>
              <a:t>Secondary analysis of routine data, collected by Bristol Drugs Project, during OST since 2013.</a:t>
            </a:r>
            <a:br>
              <a:rPr lang="en-GB" sz="2200" dirty="0"/>
            </a:br>
            <a:endParaRPr lang="en-GB" sz="2200" dirty="0"/>
          </a:p>
          <a:p>
            <a:r>
              <a:rPr lang="en-GB" sz="2200" dirty="0"/>
              <a:t>Logistic Regression - which factors predict drug-free discharge from OST? </a:t>
            </a:r>
            <a:br>
              <a:rPr lang="en-GB" sz="2200" dirty="0"/>
            </a:br>
            <a:endParaRPr lang="en-GB" sz="2200" dirty="0"/>
          </a:p>
          <a:p>
            <a:r>
              <a:rPr lang="en-GB" sz="2200" dirty="0"/>
              <a:t>Also: distribution of treatment durations, reasons for leaving and </a:t>
            </a:r>
            <a:r>
              <a:rPr lang="en-GB" sz="2200" b="1" dirty="0"/>
              <a:t>how many drug-free discharge clients have maintained their abstinence at 12 months?</a:t>
            </a:r>
            <a:br>
              <a:rPr lang="en-GB" b="1" dirty="0"/>
            </a:br>
            <a:endParaRPr lang="en-GB" b="1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A67A6D6-5D3C-4D64-B401-1E95DCB6EC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567" y="5984111"/>
            <a:ext cx="2474577" cy="87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345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C0E397-B696-41F5-9541-BA31710D3A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n-GB" dirty="0"/>
              <a:t>2. Meta-ethnography </a:t>
            </a:r>
            <a:br>
              <a:rPr lang="en-GB" dirty="0"/>
            </a:br>
            <a:r>
              <a:rPr lang="en-GB" dirty="0"/>
              <a:t>(Qualitative Evidence Synthesis)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B4620DD-304F-4E1B-B166-83E0E12F4AA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567" y="5984111"/>
            <a:ext cx="2474577" cy="873889"/>
          </a:xfrm>
          <a:prstGeom prst="rect">
            <a:avLst/>
          </a:prstGeom>
        </p:spPr>
      </p:pic>
      <p:pic>
        <p:nvPicPr>
          <p:cNvPr id="1028" name="Picture 4" descr="Image result for meta-ethnography">
            <a:extLst>
              <a:ext uri="{FF2B5EF4-FFF2-40B4-BE49-F238E27FC236}">
                <a16:creationId xmlns:a16="http://schemas.microsoft.com/office/drawing/2014/main" id="{D33E27A2-4A96-4846-8A0A-121F59456DA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1641" y="1811099"/>
            <a:ext cx="2379652" cy="36723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6A760E1-375D-459B-AC06-E57575AD2AFC}"/>
              </a:ext>
            </a:extLst>
          </p:cNvPr>
          <p:cNvSpPr txBox="1"/>
          <p:nvPr/>
        </p:nvSpPr>
        <p:spPr>
          <a:xfrm>
            <a:off x="735496" y="1908313"/>
            <a:ext cx="516964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Qualitative systematic review</a:t>
            </a:r>
            <a:br>
              <a:rPr lang="en-GB" sz="2000" dirty="0"/>
            </a:b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What are the facilitators of and barriers to completing OST?</a:t>
            </a:r>
            <a:br>
              <a:rPr lang="en-GB" sz="2000" dirty="0"/>
            </a:b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Looking at qualitative and mixed-methods studies with service-users (current and former), staff and policy-makers. </a:t>
            </a:r>
            <a:br>
              <a:rPr lang="en-GB" sz="2000" dirty="0"/>
            </a:br>
            <a:endParaRPr lang="en-GB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2000" dirty="0"/>
              <a:t>Results will feed into topic guides for next stage.</a:t>
            </a:r>
          </a:p>
        </p:txBody>
      </p:sp>
    </p:spTree>
    <p:extLst>
      <p:ext uri="{BB962C8B-B14F-4D97-AF65-F5344CB8AC3E}">
        <p14:creationId xmlns:p14="http://schemas.microsoft.com/office/powerpoint/2010/main" val="38834146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C191B4-8D56-4CBF-9EA4-8CE9E18D42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3. Interviews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CDF094-61E7-4380-B7E4-A7E5E826C7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174267"/>
            <a:ext cx="8172107" cy="2762250"/>
          </a:xfrm>
        </p:spPr>
        <p:txBody>
          <a:bodyPr>
            <a:noAutofit/>
          </a:bodyPr>
          <a:lstStyle/>
          <a:p>
            <a:r>
              <a:rPr lang="en-GB" sz="2000" dirty="0"/>
              <a:t>What are the facilitators of and barriers to completing OST in Bristol?</a:t>
            </a:r>
            <a:br>
              <a:rPr lang="en-GB" sz="2000" dirty="0"/>
            </a:br>
            <a:endParaRPr lang="en-GB" sz="2000" dirty="0"/>
          </a:p>
          <a:p>
            <a:r>
              <a:rPr lang="en-GB" sz="2000" dirty="0"/>
              <a:t>~30 OST </a:t>
            </a:r>
            <a:r>
              <a:rPr lang="en-GB" sz="2000" b="1" dirty="0"/>
              <a:t>service users </a:t>
            </a:r>
            <a:r>
              <a:rPr lang="en-GB" sz="2000" dirty="0"/>
              <a:t>at a range of treatment stages (stabilisation, maintenance, detox)</a:t>
            </a:r>
            <a:br>
              <a:rPr lang="en-GB" sz="2000" dirty="0"/>
            </a:br>
            <a:endParaRPr lang="en-GB" sz="2000" dirty="0"/>
          </a:p>
          <a:p>
            <a:r>
              <a:rPr lang="en-GB" sz="2000" dirty="0"/>
              <a:t>~15 </a:t>
            </a:r>
            <a:r>
              <a:rPr lang="en-GB" sz="2000" b="1" dirty="0"/>
              <a:t>staff</a:t>
            </a:r>
            <a:r>
              <a:rPr lang="en-GB" sz="2000" dirty="0"/>
              <a:t> (OST shared-care workers)</a:t>
            </a:r>
            <a:br>
              <a:rPr lang="en-GB" sz="2000" dirty="0"/>
            </a:br>
            <a:endParaRPr lang="en-GB" sz="2000" dirty="0"/>
          </a:p>
          <a:p>
            <a:r>
              <a:rPr lang="en-GB" sz="2000" dirty="0"/>
              <a:t>Thematic Analysis (Braun &amp; Clarke) will be used to compare perceived barriers and facilitators to completing OST from service-user and staff perspectives</a:t>
            </a:r>
            <a:br>
              <a:rPr lang="en-GB" sz="2000" dirty="0"/>
            </a:br>
            <a:endParaRPr lang="en-GB" sz="2000" dirty="0"/>
          </a:p>
        </p:txBody>
      </p:sp>
      <p:pic>
        <p:nvPicPr>
          <p:cNvPr id="1026" name="Picture 2" descr="Image result for qualitative">
            <a:extLst>
              <a:ext uri="{FF2B5EF4-FFF2-40B4-BE49-F238E27FC236}">
                <a16:creationId xmlns:a16="http://schemas.microsoft.com/office/drawing/2014/main" id="{BF55B8B3-B14D-42CF-BF11-B18B1F8A05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38847" y="365126"/>
            <a:ext cx="3561910" cy="17690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99627FC8-AC4C-4ADF-B6BF-975F037A88A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567" y="5984111"/>
            <a:ext cx="2474577" cy="87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5441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1900E-CF63-4D45-9B62-39CA041DC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6B85A5-58EB-4A22-BFC1-70335D8343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42597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000" dirty="0"/>
              <a:t>Braun, V. and Clarke, V. (2006) ‘Using thematic analysis in psychology’,	</a:t>
            </a:r>
            <a:r>
              <a:rPr lang="en-GB" sz="2000" i="1" dirty="0"/>
              <a:t>Qualitative Research in Psychology</a:t>
            </a:r>
            <a:r>
              <a:rPr lang="en-GB" sz="2000" dirty="0"/>
              <a:t>. </a:t>
            </a:r>
            <a:r>
              <a:rPr lang="en-GB" sz="2000" dirty="0" err="1"/>
              <a:t>doi</a:t>
            </a:r>
            <a:r>
              <a:rPr lang="en-GB" sz="2000" dirty="0"/>
              <a:t>:	10.1191/1478088706qp063oa.</a:t>
            </a:r>
          </a:p>
          <a:p>
            <a:pPr marL="0" indent="0">
              <a:buNone/>
            </a:pPr>
            <a:r>
              <a:rPr lang="en-GB" sz="2000" dirty="0" err="1"/>
              <a:t>Holehouse</a:t>
            </a:r>
            <a:r>
              <a:rPr lang="en-GB" sz="2000" dirty="0"/>
              <a:t>, M. (2014) ‘Now fight the methadone industry that keeps	addicts hooked, says Iain Duncan Smith - Telegraph’. Available at:	</a:t>
            </a:r>
            <a:r>
              <a:rPr lang="en-GB" sz="2000" dirty="0">
                <a:hlinkClick r:id="rId2"/>
              </a:rPr>
              <a:t>https://www.telegraph.co.uk/news/politics/conservative/1123366</a:t>
            </a:r>
            <a:r>
              <a:rPr lang="en-GB" sz="2000" dirty="0"/>
              <a:t>	/Now-fight-the-methadone-industry-that-keeps-addicts-hooked	says-Iain-Duncan-Smith.html (Accessed: 30 May 2018)</a:t>
            </a:r>
          </a:p>
          <a:p>
            <a:pPr marL="0" indent="0">
              <a:buNone/>
            </a:pPr>
            <a:r>
              <a:rPr lang="en-GB" sz="2000" dirty="0"/>
              <a:t>NDTMS (National Drug Treatment Monitoring System) (2017) ‘Adult	substance misuse statistics from NDTMS 2 About Public Health	England’. Available at: www.gov.uk/phe (Accessed: 23 November	2017).</a:t>
            </a:r>
          </a:p>
          <a:p>
            <a:pPr marL="0" indent="0">
              <a:buNone/>
            </a:pPr>
            <a:r>
              <a:rPr lang="en-GB" sz="2000" dirty="0" err="1"/>
              <a:t>Noblit</a:t>
            </a:r>
            <a:r>
              <a:rPr lang="en-GB" sz="2000" dirty="0"/>
              <a:t>, G. W. and Hare, R. D. R. (1988) </a:t>
            </a:r>
            <a:r>
              <a:rPr lang="en-GB" sz="2000" i="1" dirty="0"/>
              <a:t>Meta-ethnography: Synthesizing	qualitative studies</a:t>
            </a:r>
            <a:r>
              <a:rPr lang="en-GB" sz="2000" dirty="0"/>
              <a:t>, </a:t>
            </a:r>
            <a:r>
              <a:rPr lang="en-GB" sz="2000" i="1" dirty="0"/>
              <a:t>Qualitative research methods series Newbury	Park</a:t>
            </a:r>
            <a:r>
              <a:rPr lang="en-GB" sz="2000" dirty="0"/>
              <a:t>. </a:t>
            </a:r>
            <a:r>
              <a:rPr lang="en-GB" sz="2000" dirty="0" err="1"/>
              <a:t>doi</a:t>
            </a:r>
            <a:r>
              <a:rPr lang="en-GB" sz="2000" dirty="0"/>
              <a:t>: 10.1097/00005053-199007000-00016.</a:t>
            </a:r>
          </a:p>
          <a:p>
            <a:pPr marL="0" indent="0">
              <a:buNone/>
            </a:pPr>
            <a:r>
              <a:rPr lang="en-GB" dirty="0"/>
              <a:t>Notley, C. </a:t>
            </a:r>
            <a:r>
              <a:rPr lang="en-GB" i="1" dirty="0"/>
              <a:t>et al.</a:t>
            </a:r>
            <a:r>
              <a:rPr lang="en-GB" dirty="0"/>
              <a:t> (2013) ‘The experience of long-term opiate maintenance	treatment and reported barriers to recovery: A qualitative systematic	review’, </a:t>
            </a:r>
            <a:r>
              <a:rPr lang="en-GB" i="1" dirty="0"/>
              <a:t>European Addiction Research</a:t>
            </a:r>
            <a:r>
              <a:rPr lang="en-GB" dirty="0"/>
              <a:t>. </a:t>
            </a:r>
            <a:r>
              <a:rPr lang="en-GB" dirty="0" err="1"/>
              <a:t>doi</a:t>
            </a:r>
            <a:r>
              <a:rPr lang="en-GB" dirty="0"/>
              <a:t>: 10.1159/000346674.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10266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3" name="Picture 3" descr="O:\Documents\Templates\Logos\UKCTA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9068" y="6107793"/>
            <a:ext cx="2149475" cy="619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607414" y="118557"/>
            <a:ext cx="8642350" cy="1143000"/>
          </a:xfrm>
        </p:spPr>
        <p:txBody>
          <a:bodyPr/>
          <a:lstStyle/>
          <a:p>
            <a:r>
              <a:rPr lang="en-GB" altLang="en-US" dirty="0"/>
              <a:t>Acknowledgements </a:t>
            </a:r>
          </a:p>
        </p:txBody>
      </p:sp>
      <p:sp>
        <p:nvSpPr>
          <p:cNvPr id="40965" name="Slide Number Placeholder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rgbClr val="BF2F37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­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06FE32C8-8875-47BD-981F-89CCA1A3A7F6}" type="slidenum">
              <a:rPr lang="en-GB" altLang="en-US" sz="12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GB" altLang="en-US" sz="120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9" name="Text Box 5"/>
          <p:cNvSpPr txBox="1">
            <a:spLocks noChangeArrowheads="1"/>
          </p:cNvSpPr>
          <p:nvPr/>
        </p:nvSpPr>
        <p:spPr bwMode="auto">
          <a:xfrm>
            <a:off x="607414" y="1949291"/>
            <a:ext cx="8322773" cy="3647152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 numCol="2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GB" altLang="en-GB" sz="1100" b="1" dirty="0"/>
              <a:t>Tobacco and Alcohol Research Group:</a:t>
            </a:r>
          </a:p>
          <a:p>
            <a:pPr eaLnBrk="1" hangingPunct="1">
              <a:spcBef>
                <a:spcPts val="0"/>
              </a:spcBef>
              <a:defRPr/>
            </a:pPr>
            <a:endParaRPr lang="en-GB" altLang="en-GB" sz="1100" dirty="0"/>
          </a:p>
          <a:p>
            <a:pPr eaLnBrk="1" hangingPunct="1">
              <a:spcBef>
                <a:spcPts val="0"/>
              </a:spcBef>
              <a:defRPr/>
            </a:pPr>
            <a:r>
              <a:rPr lang="en-GB" altLang="en-GB" sz="1100" dirty="0"/>
              <a:t>Angela Attwood	Senior Lecturer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GB" altLang="en-GB" sz="1100" dirty="0"/>
              <a:t>Anna Blackwell	Research Associate</a:t>
            </a:r>
          </a:p>
          <a:p>
            <a:pPr eaLnBrk="1" hangingPunct="1">
              <a:defRPr/>
            </a:pPr>
            <a:r>
              <a:rPr lang="en-GB" altLang="en-GB" sz="1100" dirty="0"/>
              <a:t>Laura Brocklebank	Research Associate</a:t>
            </a:r>
            <a:br>
              <a:rPr lang="en-GB" altLang="en-GB" sz="1100" dirty="0"/>
            </a:b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Vicky Carlisle		PhD Student </a:t>
            </a:r>
            <a:endParaRPr lang="en-GB" altLang="en-GB" sz="1100" dirty="0"/>
          </a:p>
          <a:p>
            <a:pPr eaLnBrk="1" hangingPunct="1">
              <a:spcBef>
                <a:spcPts val="0"/>
              </a:spcBef>
              <a:defRPr/>
            </a:pPr>
            <a:r>
              <a:rPr lang="en-GB" altLang="en-GB" sz="1100" dirty="0"/>
              <a:t>Emily Crowe		PhD Student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GB" altLang="en-GB" sz="1100" dirty="0"/>
              <a:t>Katie De-</a:t>
            </a:r>
            <a:r>
              <a:rPr lang="en-GB" altLang="en-GB" sz="1100" dirty="0" err="1"/>
              <a:t>Loyde</a:t>
            </a:r>
            <a:r>
              <a:rPr lang="en-GB" altLang="en-GB" sz="1100" dirty="0"/>
              <a:t>	Research Associate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GB" altLang="en-GB" sz="1100" dirty="0"/>
              <a:t>Katie Drax		PhD Student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GB" altLang="en-GB" sz="1100" dirty="0"/>
              <a:t>Maddy Dyer		PhD Student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GB" altLang="en-GB" sz="1100" dirty="0"/>
              <a:t>Kayleigh Easey	PhD Student</a:t>
            </a:r>
          </a:p>
          <a:p>
            <a:pPr eaLnBrk="1" hangingPunct="1">
              <a:defRPr/>
            </a:pPr>
            <a:r>
              <a:rPr lang="en-GB" altLang="en-GB" sz="1100" dirty="0"/>
              <a:t>Andy Eastwood	PhD Student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GB" altLang="en-GB" sz="1100" dirty="0"/>
              <a:t>Elis Haan		PhD Student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GB" altLang="en-GB" sz="1100" dirty="0"/>
              <a:t>Gemma Hammerton	Postdoc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GB" altLang="en-GB" sz="1100" dirty="0"/>
              <a:t>Taha Itani		Research Associate </a:t>
            </a:r>
            <a:endParaRPr lang="en-GB" altLang="en-GB" sz="1100" b="1" dirty="0"/>
          </a:p>
          <a:p>
            <a:pPr lvl="0" eaLnBrk="1" hangingPunct="1">
              <a:defRPr/>
            </a:pP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Eleanor Kennedy	PhD Student</a:t>
            </a:r>
          </a:p>
          <a:p>
            <a:pPr lvl="0" eaLnBrk="1" hangingPunct="1">
              <a:defRPr/>
            </a:pP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Jasmine Khouja	PhD Student</a:t>
            </a:r>
          </a:p>
          <a:p>
            <a:pPr lvl="0" eaLnBrk="1" hangingPunct="1">
              <a:defRPr/>
            </a:pPr>
            <a:endParaRPr lang="en-GB" altLang="en-GB" sz="1100" dirty="0">
              <a:solidFill>
                <a:srgbClr val="000000"/>
              </a:solidFill>
              <a:latin typeface="Arial"/>
            </a:endParaRPr>
          </a:p>
          <a:p>
            <a:pPr lvl="0" eaLnBrk="1" hangingPunct="1">
              <a:defRPr/>
            </a:pPr>
            <a:endParaRPr lang="en-GB" altLang="en-GB" sz="1100" dirty="0">
              <a:solidFill>
                <a:srgbClr val="000000"/>
              </a:solidFill>
              <a:latin typeface="Arial"/>
            </a:endParaRPr>
          </a:p>
          <a:p>
            <a:pPr lvl="0" eaLnBrk="1" hangingPunct="1">
              <a:defRPr/>
            </a:pPr>
            <a:endParaRPr lang="en-GB" altLang="en-GB" sz="1100" dirty="0">
              <a:solidFill>
                <a:srgbClr val="000000"/>
              </a:solidFill>
              <a:latin typeface="Arial"/>
            </a:endParaRPr>
          </a:p>
          <a:p>
            <a:pPr eaLnBrk="1" hangingPunct="1">
              <a:defRPr/>
            </a:pPr>
            <a:endParaRPr lang="en-GB" altLang="en-GB" sz="1100" dirty="0">
              <a:solidFill>
                <a:srgbClr val="000000"/>
              </a:solidFill>
              <a:latin typeface="Arial"/>
            </a:endParaRPr>
          </a:p>
          <a:p>
            <a:pPr eaLnBrk="1" hangingPunct="1">
              <a:defRPr/>
            </a:pPr>
            <a:endParaRPr lang="en-GB" altLang="en-GB" sz="1100" dirty="0">
              <a:solidFill>
                <a:srgbClr val="000000"/>
              </a:solidFill>
              <a:latin typeface="Arial"/>
            </a:endParaRPr>
          </a:p>
          <a:p>
            <a:pPr eaLnBrk="1" hangingPunct="1">
              <a:defRPr/>
            </a:pPr>
            <a:endParaRPr lang="en-GB" altLang="en-GB" sz="1100" dirty="0">
              <a:solidFill>
                <a:srgbClr val="000000"/>
              </a:solidFill>
              <a:latin typeface="Arial"/>
            </a:endParaRPr>
          </a:p>
          <a:p>
            <a:pPr lvl="0" eaLnBrk="1" hangingPunct="1">
              <a:defRPr/>
            </a:pP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Rebecca Lawn	PhD Student</a:t>
            </a:r>
          </a:p>
          <a:p>
            <a:pPr lvl="0" eaLnBrk="1" hangingPunct="1">
              <a:defRPr/>
            </a:pP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Jim Lumsden		PhD Student</a:t>
            </a:r>
          </a:p>
          <a:p>
            <a:pPr lvl="0" eaLnBrk="1" hangingPunct="1">
              <a:defRPr/>
            </a:pP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Olivia Maynard	Lecturer</a:t>
            </a:r>
          </a:p>
          <a:p>
            <a:pPr lvl="0" eaLnBrk="1" hangingPunct="1">
              <a:defRPr/>
            </a:pP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Marcus Munafò 	Professor </a:t>
            </a:r>
          </a:p>
          <a:p>
            <a:pPr lvl="0" eaLnBrk="1" hangingPunct="1">
              <a:defRPr/>
            </a:pP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Sarah Peters		PhD Student</a:t>
            </a:r>
          </a:p>
          <a:p>
            <a:pPr lvl="0" eaLnBrk="1" hangingPunct="1">
              <a:defRPr/>
            </a:pP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Joe Matthews		Research Associate</a:t>
            </a:r>
          </a:p>
          <a:p>
            <a:pPr lvl="0" eaLnBrk="1" hangingPunct="1">
              <a:defRPr/>
            </a:pP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Claire Prince		Honorary Research Associate</a:t>
            </a:r>
          </a:p>
          <a:p>
            <a:pPr lvl="0" eaLnBrk="1" hangingPunct="1">
              <a:defRPr/>
            </a:pP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Hannah Sallis		Postdoc</a:t>
            </a:r>
          </a:p>
          <a:p>
            <a:pPr lvl="0" eaLnBrk="1" hangingPunct="1">
              <a:defRPr/>
            </a:pP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Laura Schellhas	PhD Student</a:t>
            </a:r>
          </a:p>
          <a:p>
            <a:pPr lvl="0" eaLnBrk="1" hangingPunct="1">
              <a:defRPr/>
            </a:pP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Carlos Sillero		PhD Student</a:t>
            </a:r>
          </a:p>
          <a:p>
            <a:pPr lvl="0" eaLnBrk="1" hangingPunct="1">
              <a:defRPr/>
            </a:pP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Chris Stone		Research Associate</a:t>
            </a:r>
          </a:p>
          <a:p>
            <a:pPr lvl="0" eaLnBrk="1" hangingPunct="1">
              <a:defRPr/>
            </a:pP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Andy Skinner		Postdoc</a:t>
            </a:r>
          </a:p>
          <a:p>
            <a:pPr lvl="0" eaLnBrk="1" hangingPunct="1">
              <a:defRPr/>
            </a:pP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Steph Suddell		PhD Student</a:t>
            </a:r>
          </a:p>
          <a:p>
            <a:pPr lvl="0" eaLnBrk="1" hangingPunct="1">
              <a:defRPr/>
            </a:pPr>
            <a:r>
              <a:rPr lang="en-GB" altLang="en-GB" sz="1100" dirty="0">
                <a:solidFill>
                  <a:srgbClr val="000000"/>
                </a:solidFill>
                <a:latin typeface="Arial"/>
              </a:rPr>
              <a:t>Robyn Wootton	Research Associate</a:t>
            </a:r>
          </a:p>
          <a:p>
            <a:pPr eaLnBrk="1" hangingPunct="1">
              <a:spcBef>
                <a:spcPts val="0"/>
              </a:spcBef>
              <a:defRPr/>
            </a:pPr>
            <a:endParaRPr lang="en-GB" altLang="en-GB" sz="1050" b="1" dirty="0"/>
          </a:p>
        </p:txBody>
      </p:sp>
      <p:sp>
        <p:nvSpPr>
          <p:cNvPr id="19" name="Text Box 5"/>
          <p:cNvSpPr txBox="1">
            <a:spLocks noChangeArrowheads="1"/>
          </p:cNvSpPr>
          <p:nvPr/>
        </p:nvSpPr>
        <p:spPr bwMode="auto">
          <a:xfrm>
            <a:off x="570402" y="1261557"/>
            <a:ext cx="8359785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GB" altLang="en-GB" sz="1050" b="1" dirty="0"/>
              <a:t>Thanks to: Olivia Maynard, Jo Kesten, Matt Hickman, Kyla Thomas, ROADS &amp; BDP.</a:t>
            </a:r>
          </a:p>
          <a:p>
            <a:pPr eaLnBrk="1" hangingPunct="1">
              <a:spcBef>
                <a:spcPts val="0"/>
              </a:spcBef>
              <a:defRPr/>
            </a:pPr>
            <a:endParaRPr lang="en-GB" altLang="en-GB" sz="1050" dirty="0"/>
          </a:p>
          <a:p>
            <a:pPr eaLnBrk="1" hangingPunct="1">
              <a:spcBef>
                <a:spcPts val="0"/>
              </a:spcBef>
              <a:defRPr/>
            </a:pPr>
            <a:endParaRPr lang="en-GB" altLang="en-GB" sz="1050" dirty="0"/>
          </a:p>
        </p:txBody>
      </p:sp>
      <p:sp>
        <p:nvSpPr>
          <p:cNvPr id="20" name="Text Box 5"/>
          <p:cNvSpPr txBox="1">
            <a:spLocks noChangeArrowheads="1"/>
          </p:cNvSpPr>
          <p:nvPr/>
        </p:nvSpPr>
        <p:spPr bwMode="auto">
          <a:xfrm>
            <a:off x="2743414" y="5104915"/>
            <a:ext cx="4939981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ts val="0"/>
              </a:spcBef>
              <a:defRPr/>
            </a:pPr>
            <a:r>
              <a:rPr lang="en-GB" altLang="en-GB" sz="1400" b="1" dirty="0"/>
              <a:t>Contact: </a:t>
            </a:r>
            <a:r>
              <a:rPr lang="en-GB" altLang="en-GB" sz="1400" dirty="0"/>
              <a:t>vicky.carlisle</a:t>
            </a:r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@bristol.ac.uk </a:t>
            </a:r>
            <a:b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@Vic_Carlisle; @BristolTARG</a:t>
            </a:r>
            <a:b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1400" dirty="0">
                <a:latin typeface="Arial" panose="020B0604020202020204" pitchFamily="34" charset="0"/>
                <a:cs typeface="Arial" panose="020B0604020202020204" pitchFamily="34" charset="0"/>
              </a:rPr>
              <a:t>http://www.bristol.ac.uk/targ</a:t>
            </a:r>
            <a:endParaRPr lang="en-GB" altLang="en-GB" sz="1400" dirty="0"/>
          </a:p>
        </p:txBody>
      </p:sp>
      <p:sp>
        <p:nvSpPr>
          <p:cNvPr id="2" name="AutoShape 2" descr="Image result for twitter logo">
            <a:extLst>
              <a:ext uri="{FF2B5EF4-FFF2-40B4-BE49-F238E27FC236}">
                <a16:creationId xmlns:a16="http://schemas.microsoft.com/office/drawing/2014/main" id="{7DC1D862-0F00-4CE7-9E33-7B33957AD36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46E174B-8B6D-42C4-A2E5-EDD796F0E75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77306" y="5352052"/>
            <a:ext cx="303969" cy="244391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D3C7B213-57E0-4D85-96C9-688CE9D1F24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0567" y="5984111"/>
            <a:ext cx="2474577" cy="873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6035554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13094</TotalTime>
  <Words>141</Words>
  <Application>Microsoft Macintosh PowerPoint</Application>
  <PresentationFormat>On-screen Show (4:3)</PresentationFormat>
  <Paragraphs>70</Paragraphs>
  <Slides>7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MS PGothic</vt:lpstr>
      <vt:lpstr>Angsana New</vt:lpstr>
      <vt:lpstr>Arial</vt:lpstr>
      <vt:lpstr>Calibri</vt:lpstr>
      <vt:lpstr>Calibri Light</vt:lpstr>
      <vt:lpstr>Office Theme</vt:lpstr>
      <vt:lpstr>Facilitators of and Barriers to Completing Opioid Substitution Treatment &amp; Recovering from Opioid Dependence  Vicky Carlisle PhD Student, Tobacco and Alcohol Research Group University of Bristol   Supervisors: Olivia Maynard, Jo Kesten, Matthew Hickman, Kyla Thomas </vt:lpstr>
      <vt:lpstr>PowerPoint Presentation</vt:lpstr>
      <vt:lpstr>1. Secondary Data Analysis</vt:lpstr>
      <vt:lpstr>2. Meta-ethnography  (Qualitative Evidence Synthesis)</vt:lpstr>
      <vt:lpstr>3. Interviews</vt:lpstr>
      <vt:lpstr>References</vt:lpstr>
      <vt:lpstr>Acknowledgements </vt:lpstr>
    </vt:vector>
  </TitlesOfParts>
  <Company>Newcastle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ALSPAC</dc:title>
  <dc:creator>Kate Potter</dc:creator>
  <cp:lastModifiedBy>Victoria Carlisle</cp:lastModifiedBy>
  <cp:revision>145</cp:revision>
  <cp:lastPrinted>2018-06-24T15:03:41Z</cp:lastPrinted>
  <dcterms:created xsi:type="dcterms:W3CDTF">2013-05-16T09:10:17Z</dcterms:created>
  <dcterms:modified xsi:type="dcterms:W3CDTF">2018-10-25T10:40:51Z</dcterms:modified>
</cp:coreProperties>
</file>