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8" r:id="rId4"/>
    <p:sldId id="283" r:id="rId5"/>
    <p:sldId id="286" r:id="rId6"/>
    <p:sldId id="262" r:id="rId7"/>
    <p:sldId id="265" r:id="rId8"/>
    <p:sldId id="267" r:id="rId9"/>
    <p:sldId id="258" r:id="rId10"/>
    <p:sldId id="271" r:id="rId11"/>
    <p:sldId id="272" r:id="rId12"/>
    <p:sldId id="273" r:id="rId13"/>
    <p:sldId id="259" r:id="rId14"/>
    <p:sldId id="287" r:id="rId15"/>
    <p:sldId id="278" r:id="rId16"/>
    <p:sldId id="275" r:id="rId17"/>
    <p:sldId id="279" r:id="rId18"/>
    <p:sldId id="280" r:id="rId19"/>
    <p:sldId id="260" r:id="rId20"/>
    <p:sldId id="281" r:id="rId21"/>
    <p:sldId id="261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mccarron" initials="p" lastIdx="27" clrIdx="0"/>
  <p:cmAuthor id="1" name="Admin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A21E86"/>
    <a:srgbClr val="8E3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149" autoAdjust="0"/>
    <p:restoredTop sz="94333" autoAdjust="0"/>
  </p:normalViewPr>
  <p:slideViewPr>
    <p:cSldViewPr>
      <p:cViewPr>
        <p:scale>
          <a:sx n="100" d="100"/>
          <a:sy n="100" d="100"/>
        </p:scale>
        <p:origin x="-75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04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Cause of death indicated by the medical notes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Poisoning 46%</c:v>
                </c:pt>
                <c:pt idx="1">
                  <c:v>Medical 35%</c:v>
                </c:pt>
                <c:pt idx="2">
                  <c:v>Trauma 19%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</c:v>
                </c:pt>
                <c:pt idx="1">
                  <c:v>26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369856756406524"/>
          <c:y val="0.42932602493238714"/>
          <c:w val="0.39638906774594251"/>
          <c:h val="0.54588500067407275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E" dirty="0" smtClean="0"/>
              <a:t>Cause </a:t>
            </a:r>
            <a:r>
              <a:rPr lang="en-IE" dirty="0"/>
              <a:t>of death according to NDRDI</a:t>
            </a:r>
          </a:p>
        </c:rich>
      </c:tx>
      <c:layout>
        <c:manualLayout>
          <c:xMode val="edge"/>
          <c:yMode val="edge"/>
          <c:x val="0.12701958012895689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Type of death according to NDRDI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Poisoning 49%</c:v>
                </c:pt>
                <c:pt idx="1">
                  <c:v>Medical 33%</c:v>
                </c:pt>
                <c:pt idx="2">
                  <c:v>Trauma 19%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</c:v>
                </c:pt>
                <c:pt idx="1">
                  <c:v>23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0-23T11:06:08.840" idx="8">
    <p:pos x="2694" y="3234"/>
    <p:text>?sudden unexplained death - I know the cause of death is undefined, but the death itself is pretty well defined!! but maybe this is an acceptable definition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37BCF2-88C4-43AD-A4F5-FDB31790A733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IE"/>
        </a:p>
      </dgm:t>
    </dgm:pt>
    <dgm:pt modelId="{C985FC72-23C3-439F-A197-3CE5C0E8CA3B}">
      <dgm:prSet phldrT="[Text]" custT="1"/>
      <dgm:spPr/>
      <dgm:t>
        <a:bodyPr/>
        <a:lstStyle/>
        <a:p>
          <a:r>
            <a:rPr lang="en-GB" sz="1400" dirty="0" smtClean="0"/>
            <a:t>Most stable patients</a:t>
          </a:r>
          <a:endParaRPr lang="en-IE" sz="1400" dirty="0"/>
        </a:p>
      </dgm:t>
    </dgm:pt>
    <dgm:pt modelId="{CA51B64F-AF4A-4518-8CEB-E52109E40A8D}" type="parTrans" cxnId="{8927BC4E-5565-43A7-896B-030D77B6B48F}">
      <dgm:prSet/>
      <dgm:spPr/>
      <dgm:t>
        <a:bodyPr/>
        <a:lstStyle/>
        <a:p>
          <a:endParaRPr lang="en-IE"/>
        </a:p>
      </dgm:t>
    </dgm:pt>
    <dgm:pt modelId="{C1E79834-2057-47DF-AAE9-844AB42B492F}" type="sibTrans" cxnId="{8927BC4E-5565-43A7-896B-030D77B6B48F}">
      <dgm:prSet/>
      <dgm:spPr/>
      <dgm:t>
        <a:bodyPr/>
        <a:lstStyle/>
        <a:p>
          <a:endParaRPr lang="en-IE"/>
        </a:p>
      </dgm:t>
    </dgm:pt>
    <dgm:pt modelId="{3548C0D8-9D84-45FD-A8C9-0B446FBA3D80}">
      <dgm:prSet phldrT="[Text]" custT="1"/>
      <dgm:spPr/>
      <dgm:t>
        <a:bodyPr/>
        <a:lstStyle/>
        <a:p>
          <a:r>
            <a:rPr lang="en-GB" sz="1400" dirty="0" smtClean="0"/>
            <a:t>Community physician</a:t>
          </a:r>
          <a:endParaRPr lang="en-IE" sz="1400" dirty="0"/>
        </a:p>
      </dgm:t>
    </dgm:pt>
    <dgm:pt modelId="{B17C34CE-5E08-4F93-915A-A7199C13F8A4}" type="parTrans" cxnId="{D19B93C5-2843-4CAD-9E7E-C75FBAA1F2F7}">
      <dgm:prSet/>
      <dgm:spPr/>
      <dgm:t>
        <a:bodyPr/>
        <a:lstStyle/>
        <a:p>
          <a:endParaRPr lang="en-IE"/>
        </a:p>
      </dgm:t>
    </dgm:pt>
    <dgm:pt modelId="{1FB9A591-0839-4509-9CCA-AAACA11A1DFE}" type="sibTrans" cxnId="{D19B93C5-2843-4CAD-9E7E-C75FBAA1F2F7}">
      <dgm:prSet/>
      <dgm:spPr/>
      <dgm:t>
        <a:bodyPr/>
        <a:lstStyle/>
        <a:p>
          <a:endParaRPr lang="en-IE"/>
        </a:p>
      </dgm:t>
    </dgm:pt>
    <dgm:pt modelId="{C6AF0FC5-6424-4634-84E8-3346AF9F039A}">
      <dgm:prSet phldrT="[Text]" custT="1"/>
      <dgm:spPr/>
      <dgm:t>
        <a:bodyPr/>
        <a:lstStyle/>
        <a:p>
          <a:r>
            <a:rPr lang="en-GB" sz="1400" dirty="0" smtClean="0"/>
            <a:t>Less stable	</a:t>
          </a:r>
          <a:endParaRPr lang="en-IE" sz="1400" dirty="0"/>
        </a:p>
      </dgm:t>
    </dgm:pt>
    <dgm:pt modelId="{5C2042C6-B498-4809-81DE-E44011A9CECF}" type="parTrans" cxnId="{69B4C02C-53C2-4006-AB7E-483D57041179}">
      <dgm:prSet/>
      <dgm:spPr/>
      <dgm:t>
        <a:bodyPr/>
        <a:lstStyle/>
        <a:p>
          <a:endParaRPr lang="en-IE"/>
        </a:p>
      </dgm:t>
    </dgm:pt>
    <dgm:pt modelId="{02996943-B7B3-49BF-A7BC-70E1F3094796}" type="sibTrans" cxnId="{69B4C02C-53C2-4006-AB7E-483D57041179}">
      <dgm:prSet/>
      <dgm:spPr/>
      <dgm:t>
        <a:bodyPr/>
        <a:lstStyle/>
        <a:p>
          <a:endParaRPr lang="en-IE"/>
        </a:p>
      </dgm:t>
    </dgm:pt>
    <dgm:pt modelId="{7CF921DC-8306-4086-918E-9045CF319B59}">
      <dgm:prSet phldrT="[Text]" custT="1"/>
      <dgm:spPr/>
      <dgm:t>
        <a:bodyPr/>
        <a:lstStyle/>
        <a:p>
          <a:r>
            <a:rPr lang="en-GB" sz="1400" dirty="0" smtClean="0"/>
            <a:t>Multidisciplinary community methadone clinics</a:t>
          </a:r>
          <a:endParaRPr lang="en-IE" sz="1400" dirty="0"/>
        </a:p>
      </dgm:t>
    </dgm:pt>
    <dgm:pt modelId="{32364B43-D944-43F4-BADA-32AF99DFE6A4}" type="parTrans" cxnId="{8E8C0598-148C-4AA6-9FB0-6609E92B191A}">
      <dgm:prSet/>
      <dgm:spPr/>
      <dgm:t>
        <a:bodyPr/>
        <a:lstStyle/>
        <a:p>
          <a:endParaRPr lang="en-IE"/>
        </a:p>
      </dgm:t>
    </dgm:pt>
    <dgm:pt modelId="{5C4C4C0A-33BA-4E1D-9966-52020ADE9E8F}" type="sibTrans" cxnId="{8E8C0598-148C-4AA6-9FB0-6609E92B191A}">
      <dgm:prSet/>
      <dgm:spPr/>
      <dgm:t>
        <a:bodyPr/>
        <a:lstStyle/>
        <a:p>
          <a:endParaRPr lang="en-IE"/>
        </a:p>
      </dgm:t>
    </dgm:pt>
    <dgm:pt modelId="{A599DF30-C7FD-4369-86F6-8EFBD48CC02B}">
      <dgm:prSet phldrT="[Text]" custT="1"/>
      <dgm:spPr/>
      <dgm:t>
        <a:bodyPr/>
        <a:lstStyle/>
        <a:p>
          <a:r>
            <a:rPr lang="en-GB" sz="1400" dirty="0" smtClean="0"/>
            <a:t>Unstable, homeless, with greatest needs</a:t>
          </a:r>
          <a:endParaRPr lang="en-IE" sz="1400" dirty="0"/>
        </a:p>
      </dgm:t>
    </dgm:pt>
    <dgm:pt modelId="{8F6995F8-FC69-443C-B57A-24442B08CD52}" type="parTrans" cxnId="{D89AC38E-F1F7-46E2-B7A0-3BBDBD8D60F8}">
      <dgm:prSet/>
      <dgm:spPr/>
      <dgm:t>
        <a:bodyPr/>
        <a:lstStyle/>
        <a:p>
          <a:endParaRPr lang="en-IE"/>
        </a:p>
      </dgm:t>
    </dgm:pt>
    <dgm:pt modelId="{53B06B90-8EE4-46FC-A704-314121BF9811}" type="sibTrans" cxnId="{D89AC38E-F1F7-46E2-B7A0-3BBDBD8D60F8}">
      <dgm:prSet/>
      <dgm:spPr/>
      <dgm:t>
        <a:bodyPr/>
        <a:lstStyle/>
        <a:p>
          <a:endParaRPr lang="en-IE"/>
        </a:p>
      </dgm:t>
    </dgm:pt>
    <dgm:pt modelId="{903A3611-02E3-4FF1-9A05-2AAD0385EE96}">
      <dgm:prSet phldrT="[Text]" custT="1"/>
      <dgm:spPr/>
      <dgm:t>
        <a:bodyPr/>
        <a:lstStyle/>
        <a:p>
          <a:r>
            <a:rPr lang="en-GB" sz="1400" dirty="0" smtClean="0"/>
            <a:t>National Drug Treatment Centre (NDTC)</a:t>
          </a:r>
          <a:endParaRPr lang="en-IE" sz="1400" dirty="0"/>
        </a:p>
      </dgm:t>
    </dgm:pt>
    <dgm:pt modelId="{18215F31-4EFF-4BC8-896E-D4F6D26E327E}" type="parTrans" cxnId="{1848C98A-8AB8-406F-A5E5-975E75CB8C73}">
      <dgm:prSet/>
      <dgm:spPr/>
      <dgm:t>
        <a:bodyPr/>
        <a:lstStyle/>
        <a:p>
          <a:endParaRPr lang="en-IE"/>
        </a:p>
      </dgm:t>
    </dgm:pt>
    <dgm:pt modelId="{2F633203-F9BF-4360-8C6C-38FF457ED5F7}" type="sibTrans" cxnId="{1848C98A-8AB8-406F-A5E5-975E75CB8C73}">
      <dgm:prSet/>
      <dgm:spPr/>
      <dgm:t>
        <a:bodyPr/>
        <a:lstStyle/>
        <a:p>
          <a:endParaRPr lang="en-IE"/>
        </a:p>
      </dgm:t>
    </dgm:pt>
    <dgm:pt modelId="{8F9B81EA-A504-46C5-B8A4-79C04B961EFD}" type="pres">
      <dgm:prSet presAssocID="{D637BCF2-88C4-43AD-A4F5-FDB31790A7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6872B953-658B-448A-BFC6-DFC42EAD0646}" type="pres">
      <dgm:prSet presAssocID="{C985FC72-23C3-439F-A197-3CE5C0E8CA3B}" presName="composite" presStyleCnt="0"/>
      <dgm:spPr/>
      <dgm:t>
        <a:bodyPr/>
        <a:lstStyle/>
        <a:p>
          <a:endParaRPr lang="en-IE"/>
        </a:p>
      </dgm:t>
    </dgm:pt>
    <dgm:pt modelId="{6D993265-5AC1-43A0-9278-9C9DCD6A7CED}" type="pres">
      <dgm:prSet presAssocID="{C985FC72-23C3-439F-A197-3CE5C0E8CA3B}" presName="parTx" presStyleLbl="alignNode1" presStyleIdx="0" presStyleCnt="3" custLinFactNeighborX="-103" custLinFactNeighborY="-53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987383A-0EA7-4F7E-B4F2-D8AB912E7117}" type="pres">
      <dgm:prSet presAssocID="{C985FC72-23C3-439F-A197-3CE5C0E8CA3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E304E94-E63B-4915-B4E5-6C6DC40C097B}" type="pres">
      <dgm:prSet presAssocID="{C1E79834-2057-47DF-AAE9-844AB42B492F}" presName="space" presStyleCnt="0"/>
      <dgm:spPr/>
      <dgm:t>
        <a:bodyPr/>
        <a:lstStyle/>
        <a:p>
          <a:endParaRPr lang="en-IE"/>
        </a:p>
      </dgm:t>
    </dgm:pt>
    <dgm:pt modelId="{F2CFE1C7-C600-4AE2-A5E7-8088274D6D00}" type="pres">
      <dgm:prSet presAssocID="{C6AF0FC5-6424-4634-84E8-3346AF9F039A}" presName="composite" presStyleCnt="0"/>
      <dgm:spPr/>
      <dgm:t>
        <a:bodyPr/>
        <a:lstStyle/>
        <a:p>
          <a:endParaRPr lang="en-IE"/>
        </a:p>
      </dgm:t>
    </dgm:pt>
    <dgm:pt modelId="{C8571F96-1517-4F56-BD1A-061098F1A018}" type="pres">
      <dgm:prSet presAssocID="{C6AF0FC5-6424-4634-84E8-3346AF9F039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A5FD3C3-0962-4E3D-A84A-63709B13CAC5}" type="pres">
      <dgm:prSet presAssocID="{C6AF0FC5-6424-4634-84E8-3346AF9F039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86E1BFB-4B2D-4927-9E5D-FCA184870FF5}" type="pres">
      <dgm:prSet presAssocID="{02996943-B7B3-49BF-A7BC-70E1F3094796}" presName="space" presStyleCnt="0"/>
      <dgm:spPr/>
      <dgm:t>
        <a:bodyPr/>
        <a:lstStyle/>
        <a:p>
          <a:endParaRPr lang="en-IE"/>
        </a:p>
      </dgm:t>
    </dgm:pt>
    <dgm:pt modelId="{7DC402E3-5606-4AEE-9A14-2DD79D739AA1}" type="pres">
      <dgm:prSet presAssocID="{A599DF30-C7FD-4369-86F6-8EFBD48CC02B}" presName="composite" presStyleCnt="0"/>
      <dgm:spPr/>
      <dgm:t>
        <a:bodyPr/>
        <a:lstStyle/>
        <a:p>
          <a:endParaRPr lang="en-IE"/>
        </a:p>
      </dgm:t>
    </dgm:pt>
    <dgm:pt modelId="{5FD463FE-CDFF-4D75-89B5-C9F6ECCB9B2C}" type="pres">
      <dgm:prSet presAssocID="{A599DF30-C7FD-4369-86F6-8EFBD48CC02B}" presName="parTx" presStyleLbl="alignNode1" presStyleIdx="2" presStyleCnt="3" custScaleY="963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C2A868C-DE90-4DC3-AD3F-4684713A37C4}" type="pres">
      <dgm:prSet presAssocID="{A599DF30-C7FD-4369-86F6-8EFBD48CC02B}" presName="desTx" presStyleLbl="alignAccFollowNode1" presStyleIdx="2" presStyleCnt="3" custScaleY="9363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69B4C02C-53C2-4006-AB7E-483D57041179}" srcId="{D637BCF2-88C4-43AD-A4F5-FDB31790A733}" destId="{C6AF0FC5-6424-4634-84E8-3346AF9F039A}" srcOrd="1" destOrd="0" parTransId="{5C2042C6-B498-4809-81DE-E44011A9CECF}" sibTransId="{02996943-B7B3-49BF-A7BC-70E1F3094796}"/>
    <dgm:cxn modelId="{9DE3B514-909B-421F-8C9E-055A2BD5810C}" type="presOf" srcId="{7CF921DC-8306-4086-918E-9045CF319B59}" destId="{FA5FD3C3-0962-4E3D-A84A-63709B13CAC5}" srcOrd="0" destOrd="0" presId="urn:microsoft.com/office/officeart/2005/8/layout/hList1"/>
    <dgm:cxn modelId="{80D47CC8-36C0-470E-9E32-394DD557E5BC}" type="presOf" srcId="{A599DF30-C7FD-4369-86F6-8EFBD48CC02B}" destId="{5FD463FE-CDFF-4D75-89B5-C9F6ECCB9B2C}" srcOrd="0" destOrd="0" presId="urn:microsoft.com/office/officeart/2005/8/layout/hList1"/>
    <dgm:cxn modelId="{2622ADB7-91EE-491E-921F-1262495C7635}" type="presOf" srcId="{C985FC72-23C3-439F-A197-3CE5C0E8CA3B}" destId="{6D993265-5AC1-43A0-9278-9C9DCD6A7CED}" srcOrd="0" destOrd="0" presId="urn:microsoft.com/office/officeart/2005/8/layout/hList1"/>
    <dgm:cxn modelId="{1848C98A-8AB8-406F-A5E5-975E75CB8C73}" srcId="{A599DF30-C7FD-4369-86F6-8EFBD48CC02B}" destId="{903A3611-02E3-4FF1-9A05-2AAD0385EE96}" srcOrd="0" destOrd="0" parTransId="{18215F31-4EFF-4BC8-896E-D4F6D26E327E}" sibTransId="{2F633203-F9BF-4360-8C6C-38FF457ED5F7}"/>
    <dgm:cxn modelId="{9A3092A5-F82B-45BC-9D9C-1D1CC96CDEC2}" type="presOf" srcId="{3548C0D8-9D84-45FD-A8C9-0B446FBA3D80}" destId="{D987383A-0EA7-4F7E-B4F2-D8AB912E7117}" srcOrd="0" destOrd="0" presId="urn:microsoft.com/office/officeart/2005/8/layout/hList1"/>
    <dgm:cxn modelId="{471BA3FA-1E1F-4D20-BDEC-1A09F00001A5}" type="presOf" srcId="{D637BCF2-88C4-43AD-A4F5-FDB31790A733}" destId="{8F9B81EA-A504-46C5-B8A4-79C04B961EFD}" srcOrd="0" destOrd="0" presId="urn:microsoft.com/office/officeart/2005/8/layout/hList1"/>
    <dgm:cxn modelId="{8927BC4E-5565-43A7-896B-030D77B6B48F}" srcId="{D637BCF2-88C4-43AD-A4F5-FDB31790A733}" destId="{C985FC72-23C3-439F-A197-3CE5C0E8CA3B}" srcOrd="0" destOrd="0" parTransId="{CA51B64F-AF4A-4518-8CEB-E52109E40A8D}" sibTransId="{C1E79834-2057-47DF-AAE9-844AB42B492F}"/>
    <dgm:cxn modelId="{4283F42A-EC06-4218-A15C-9B07194B9B58}" type="presOf" srcId="{903A3611-02E3-4FF1-9A05-2AAD0385EE96}" destId="{DC2A868C-DE90-4DC3-AD3F-4684713A37C4}" srcOrd="0" destOrd="0" presId="urn:microsoft.com/office/officeart/2005/8/layout/hList1"/>
    <dgm:cxn modelId="{8E8C0598-148C-4AA6-9FB0-6609E92B191A}" srcId="{C6AF0FC5-6424-4634-84E8-3346AF9F039A}" destId="{7CF921DC-8306-4086-918E-9045CF319B59}" srcOrd="0" destOrd="0" parTransId="{32364B43-D944-43F4-BADA-32AF99DFE6A4}" sibTransId="{5C4C4C0A-33BA-4E1D-9966-52020ADE9E8F}"/>
    <dgm:cxn modelId="{BF00B16D-7BEC-4257-BA97-B75400194812}" type="presOf" srcId="{C6AF0FC5-6424-4634-84E8-3346AF9F039A}" destId="{C8571F96-1517-4F56-BD1A-061098F1A018}" srcOrd="0" destOrd="0" presId="urn:microsoft.com/office/officeart/2005/8/layout/hList1"/>
    <dgm:cxn modelId="{D89AC38E-F1F7-46E2-B7A0-3BBDBD8D60F8}" srcId="{D637BCF2-88C4-43AD-A4F5-FDB31790A733}" destId="{A599DF30-C7FD-4369-86F6-8EFBD48CC02B}" srcOrd="2" destOrd="0" parTransId="{8F6995F8-FC69-443C-B57A-24442B08CD52}" sibTransId="{53B06B90-8EE4-46FC-A704-314121BF9811}"/>
    <dgm:cxn modelId="{D19B93C5-2843-4CAD-9E7E-C75FBAA1F2F7}" srcId="{C985FC72-23C3-439F-A197-3CE5C0E8CA3B}" destId="{3548C0D8-9D84-45FD-A8C9-0B446FBA3D80}" srcOrd="0" destOrd="0" parTransId="{B17C34CE-5E08-4F93-915A-A7199C13F8A4}" sibTransId="{1FB9A591-0839-4509-9CCA-AAACA11A1DFE}"/>
    <dgm:cxn modelId="{C2DD6BA5-3578-45CA-865E-7A47C512B710}" type="presParOf" srcId="{8F9B81EA-A504-46C5-B8A4-79C04B961EFD}" destId="{6872B953-658B-448A-BFC6-DFC42EAD0646}" srcOrd="0" destOrd="0" presId="urn:microsoft.com/office/officeart/2005/8/layout/hList1"/>
    <dgm:cxn modelId="{313D5515-6A50-48A5-9C98-B69BC4A0F91C}" type="presParOf" srcId="{6872B953-658B-448A-BFC6-DFC42EAD0646}" destId="{6D993265-5AC1-43A0-9278-9C9DCD6A7CED}" srcOrd="0" destOrd="0" presId="urn:microsoft.com/office/officeart/2005/8/layout/hList1"/>
    <dgm:cxn modelId="{5E3ACC80-3350-42EE-B50B-3FD12C04AECB}" type="presParOf" srcId="{6872B953-658B-448A-BFC6-DFC42EAD0646}" destId="{D987383A-0EA7-4F7E-B4F2-D8AB912E7117}" srcOrd="1" destOrd="0" presId="urn:microsoft.com/office/officeart/2005/8/layout/hList1"/>
    <dgm:cxn modelId="{8630C235-C743-467D-B552-724CE747CDED}" type="presParOf" srcId="{8F9B81EA-A504-46C5-B8A4-79C04B961EFD}" destId="{3E304E94-E63B-4915-B4E5-6C6DC40C097B}" srcOrd="1" destOrd="0" presId="urn:microsoft.com/office/officeart/2005/8/layout/hList1"/>
    <dgm:cxn modelId="{1D7414BB-B1A0-4BD0-8419-ACF551407EE1}" type="presParOf" srcId="{8F9B81EA-A504-46C5-B8A4-79C04B961EFD}" destId="{F2CFE1C7-C600-4AE2-A5E7-8088274D6D00}" srcOrd="2" destOrd="0" presId="urn:microsoft.com/office/officeart/2005/8/layout/hList1"/>
    <dgm:cxn modelId="{9E9DC271-C08A-49AC-B4F1-C1B581A6B2D5}" type="presParOf" srcId="{F2CFE1C7-C600-4AE2-A5E7-8088274D6D00}" destId="{C8571F96-1517-4F56-BD1A-061098F1A018}" srcOrd="0" destOrd="0" presId="urn:microsoft.com/office/officeart/2005/8/layout/hList1"/>
    <dgm:cxn modelId="{807221E1-0C10-4807-AC1B-E910993A2048}" type="presParOf" srcId="{F2CFE1C7-C600-4AE2-A5E7-8088274D6D00}" destId="{FA5FD3C3-0962-4E3D-A84A-63709B13CAC5}" srcOrd="1" destOrd="0" presId="urn:microsoft.com/office/officeart/2005/8/layout/hList1"/>
    <dgm:cxn modelId="{E08142C6-F7A9-4D67-8AE5-A1EA66776EC6}" type="presParOf" srcId="{8F9B81EA-A504-46C5-B8A4-79C04B961EFD}" destId="{286E1BFB-4B2D-4927-9E5D-FCA184870FF5}" srcOrd="3" destOrd="0" presId="urn:microsoft.com/office/officeart/2005/8/layout/hList1"/>
    <dgm:cxn modelId="{69FE68E0-0F9B-46F7-A5F5-3B95277D9EAC}" type="presParOf" srcId="{8F9B81EA-A504-46C5-B8A4-79C04B961EFD}" destId="{7DC402E3-5606-4AEE-9A14-2DD79D739AA1}" srcOrd="4" destOrd="0" presId="urn:microsoft.com/office/officeart/2005/8/layout/hList1"/>
    <dgm:cxn modelId="{EF868F6D-DFA4-4EFD-BE70-1A610F6B1F4B}" type="presParOf" srcId="{7DC402E3-5606-4AEE-9A14-2DD79D739AA1}" destId="{5FD463FE-CDFF-4D75-89B5-C9F6ECCB9B2C}" srcOrd="0" destOrd="0" presId="urn:microsoft.com/office/officeart/2005/8/layout/hList1"/>
    <dgm:cxn modelId="{3D9B100B-02D9-4F7B-BD58-7C72066E5118}" type="presParOf" srcId="{7DC402E3-5606-4AEE-9A14-2DD79D739AA1}" destId="{DC2A868C-DE90-4DC3-AD3F-4684713A37C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6FB189-0436-4649-A153-AFD202578653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IE"/>
        </a:p>
      </dgm:t>
    </dgm:pt>
    <dgm:pt modelId="{AA47E7E3-FA26-42C8-83E1-BD382C220760}">
      <dgm:prSet phldrT="[Text]" custT="1"/>
      <dgm:spPr/>
      <dgm:t>
        <a:bodyPr/>
        <a:lstStyle/>
        <a:p>
          <a:r>
            <a:rPr lang="en-IE" sz="2000" dirty="0" smtClean="0"/>
            <a:t>80 cases = 80 controls</a:t>
          </a:r>
          <a:endParaRPr lang="en-IE" sz="2000" dirty="0"/>
        </a:p>
      </dgm:t>
    </dgm:pt>
    <dgm:pt modelId="{89FBC8AD-6937-4483-BF89-78395414CAD1}" type="parTrans" cxnId="{85EA51E3-23EF-41A0-ADAC-F0B0B7B30593}">
      <dgm:prSet/>
      <dgm:spPr/>
      <dgm:t>
        <a:bodyPr/>
        <a:lstStyle/>
        <a:p>
          <a:endParaRPr lang="en-IE"/>
        </a:p>
      </dgm:t>
    </dgm:pt>
    <dgm:pt modelId="{EE96BC34-D3E5-4AED-90F5-B00C79137441}" type="sibTrans" cxnId="{85EA51E3-23EF-41A0-ADAC-F0B0B7B30593}">
      <dgm:prSet/>
      <dgm:spPr/>
      <dgm:t>
        <a:bodyPr/>
        <a:lstStyle/>
        <a:p>
          <a:endParaRPr lang="en-IE"/>
        </a:p>
      </dgm:t>
    </dgm:pt>
    <dgm:pt modelId="{80A960B3-C173-4F25-B27A-A3D3F11D14B4}">
      <dgm:prSet phldrT="[Text]" custT="1"/>
      <dgm:spPr/>
      <dgm:t>
        <a:bodyPr/>
        <a:lstStyle/>
        <a:p>
          <a:r>
            <a:rPr lang="en-IE" sz="2000" dirty="0" smtClean="0"/>
            <a:t>55 men (in both)</a:t>
          </a:r>
          <a:endParaRPr lang="en-IE" sz="2000" dirty="0"/>
        </a:p>
      </dgm:t>
    </dgm:pt>
    <dgm:pt modelId="{86ACC90F-1508-4099-8B10-E61488B49CD5}" type="parTrans" cxnId="{ECD76FB1-C0BF-4301-A60E-28F3978E2C61}">
      <dgm:prSet/>
      <dgm:spPr/>
      <dgm:t>
        <a:bodyPr/>
        <a:lstStyle/>
        <a:p>
          <a:endParaRPr lang="en-IE"/>
        </a:p>
      </dgm:t>
    </dgm:pt>
    <dgm:pt modelId="{2B1999C6-7457-48CC-8096-E53FEC89CA4B}" type="sibTrans" cxnId="{ECD76FB1-C0BF-4301-A60E-28F3978E2C61}">
      <dgm:prSet/>
      <dgm:spPr/>
      <dgm:t>
        <a:bodyPr/>
        <a:lstStyle/>
        <a:p>
          <a:endParaRPr lang="en-IE"/>
        </a:p>
      </dgm:t>
    </dgm:pt>
    <dgm:pt modelId="{78537D00-990F-4C6F-9A31-DD52853E7264}">
      <dgm:prSet phldrT="[Text]" custT="1"/>
      <dgm:spPr/>
      <dgm:t>
        <a:bodyPr/>
        <a:lstStyle/>
        <a:p>
          <a:r>
            <a:rPr lang="en-IE" sz="2000" dirty="0" smtClean="0"/>
            <a:t>25 women (in both)</a:t>
          </a:r>
          <a:endParaRPr lang="en-IE" sz="2000" dirty="0"/>
        </a:p>
      </dgm:t>
    </dgm:pt>
    <dgm:pt modelId="{90E330DE-2BE8-4EE0-A28D-05C19A79CA85}" type="parTrans" cxnId="{60F23837-4268-4A1F-9097-85250A514CDF}">
      <dgm:prSet/>
      <dgm:spPr/>
      <dgm:t>
        <a:bodyPr/>
        <a:lstStyle/>
        <a:p>
          <a:endParaRPr lang="en-IE"/>
        </a:p>
      </dgm:t>
    </dgm:pt>
    <dgm:pt modelId="{9337E497-2B7D-44E4-8A20-3CB7E5B35367}" type="sibTrans" cxnId="{60F23837-4268-4A1F-9097-85250A514CDF}">
      <dgm:prSet/>
      <dgm:spPr/>
      <dgm:t>
        <a:bodyPr/>
        <a:lstStyle/>
        <a:p>
          <a:endParaRPr lang="en-IE"/>
        </a:p>
      </dgm:t>
    </dgm:pt>
    <dgm:pt modelId="{873307DE-399C-458F-A00F-5EBD53619A15}" type="pres">
      <dgm:prSet presAssocID="{BC6FB189-0436-4649-A153-AFD20257865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54CF0344-59B2-4B13-87DE-83B60B5D234C}" type="pres">
      <dgm:prSet presAssocID="{BC6FB189-0436-4649-A153-AFD202578653}" presName="hierFlow" presStyleCnt="0"/>
      <dgm:spPr/>
    </dgm:pt>
    <dgm:pt modelId="{A0E53ADC-C61F-466D-9C38-945275ED3E1A}" type="pres">
      <dgm:prSet presAssocID="{BC6FB189-0436-4649-A153-AFD20257865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EFABAE5-C4C3-4A9A-8CBB-B3C991FE46DE}" type="pres">
      <dgm:prSet presAssocID="{AA47E7E3-FA26-42C8-83E1-BD382C220760}" presName="Name14" presStyleCnt="0"/>
      <dgm:spPr/>
    </dgm:pt>
    <dgm:pt modelId="{1A0A10AB-267A-49F6-A3B9-487954EE2AE2}" type="pres">
      <dgm:prSet presAssocID="{AA47E7E3-FA26-42C8-83E1-BD382C220760}" presName="level1Shape" presStyleLbl="node0" presStyleIdx="0" presStyleCnt="1" custScaleX="165359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0D51D40B-6430-4FD8-86B9-1B3726F973E1}" type="pres">
      <dgm:prSet presAssocID="{AA47E7E3-FA26-42C8-83E1-BD382C220760}" presName="hierChild2" presStyleCnt="0"/>
      <dgm:spPr/>
    </dgm:pt>
    <dgm:pt modelId="{10CD3F12-D48D-4D82-9B03-CC60AC8223F1}" type="pres">
      <dgm:prSet presAssocID="{86ACC90F-1508-4099-8B10-E61488B49CD5}" presName="Name19" presStyleLbl="parChTrans1D2" presStyleIdx="0" presStyleCnt="2"/>
      <dgm:spPr/>
      <dgm:t>
        <a:bodyPr/>
        <a:lstStyle/>
        <a:p>
          <a:endParaRPr lang="en-IE"/>
        </a:p>
      </dgm:t>
    </dgm:pt>
    <dgm:pt modelId="{F43FBB6E-07BE-4471-A7FA-BD98523FAB0B}" type="pres">
      <dgm:prSet presAssocID="{80A960B3-C173-4F25-B27A-A3D3F11D14B4}" presName="Name21" presStyleCnt="0"/>
      <dgm:spPr/>
    </dgm:pt>
    <dgm:pt modelId="{FE7CE164-0C3E-466E-95E4-F8DC36A22139}" type="pres">
      <dgm:prSet presAssocID="{80A960B3-C173-4F25-B27A-A3D3F11D14B4}" presName="level2Shape" presStyleLbl="node2" presStyleIdx="0" presStyleCnt="2"/>
      <dgm:spPr/>
      <dgm:t>
        <a:bodyPr/>
        <a:lstStyle/>
        <a:p>
          <a:endParaRPr lang="en-IE"/>
        </a:p>
      </dgm:t>
    </dgm:pt>
    <dgm:pt modelId="{47F11772-6CEE-4E12-8672-63E9AF27F06E}" type="pres">
      <dgm:prSet presAssocID="{80A960B3-C173-4F25-B27A-A3D3F11D14B4}" presName="hierChild3" presStyleCnt="0"/>
      <dgm:spPr/>
    </dgm:pt>
    <dgm:pt modelId="{77DCD0CC-41BE-431C-80EE-334990482EF1}" type="pres">
      <dgm:prSet presAssocID="{90E330DE-2BE8-4EE0-A28D-05C19A79CA85}" presName="Name19" presStyleLbl="parChTrans1D2" presStyleIdx="1" presStyleCnt="2"/>
      <dgm:spPr/>
      <dgm:t>
        <a:bodyPr/>
        <a:lstStyle/>
        <a:p>
          <a:endParaRPr lang="en-IE"/>
        </a:p>
      </dgm:t>
    </dgm:pt>
    <dgm:pt modelId="{4059B3FC-B28C-49FA-93E9-A02D9D5DD00D}" type="pres">
      <dgm:prSet presAssocID="{78537D00-990F-4C6F-9A31-DD52853E7264}" presName="Name21" presStyleCnt="0"/>
      <dgm:spPr/>
    </dgm:pt>
    <dgm:pt modelId="{94A0EC21-4154-407D-BDFD-CAC36B31E25B}" type="pres">
      <dgm:prSet presAssocID="{78537D00-990F-4C6F-9A31-DD52853E7264}" presName="level2Shape" presStyleLbl="node2" presStyleIdx="1" presStyleCnt="2"/>
      <dgm:spPr/>
      <dgm:t>
        <a:bodyPr/>
        <a:lstStyle/>
        <a:p>
          <a:endParaRPr lang="en-IE"/>
        </a:p>
      </dgm:t>
    </dgm:pt>
    <dgm:pt modelId="{56BF8F67-AB8C-4099-9C7E-D168E503F63D}" type="pres">
      <dgm:prSet presAssocID="{78537D00-990F-4C6F-9A31-DD52853E7264}" presName="hierChild3" presStyleCnt="0"/>
      <dgm:spPr/>
    </dgm:pt>
    <dgm:pt modelId="{EFAA3472-7AE0-494C-ACF8-8815D64916EA}" type="pres">
      <dgm:prSet presAssocID="{BC6FB189-0436-4649-A153-AFD202578653}" presName="bgShapesFlow" presStyleCnt="0"/>
      <dgm:spPr/>
    </dgm:pt>
  </dgm:ptLst>
  <dgm:cxnLst>
    <dgm:cxn modelId="{ECD76FB1-C0BF-4301-A60E-28F3978E2C61}" srcId="{AA47E7E3-FA26-42C8-83E1-BD382C220760}" destId="{80A960B3-C173-4F25-B27A-A3D3F11D14B4}" srcOrd="0" destOrd="0" parTransId="{86ACC90F-1508-4099-8B10-E61488B49CD5}" sibTransId="{2B1999C6-7457-48CC-8096-E53FEC89CA4B}"/>
    <dgm:cxn modelId="{196CAECC-CBCE-4FAD-A80E-1C95D73D1716}" type="presOf" srcId="{BC6FB189-0436-4649-A153-AFD202578653}" destId="{873307DE-399C-458F-A00F-5EBD53619A15}" srcOrd="0" destOrd="0" presId="urn:microsoft.com/office/officeart/2005/8/layout/hierarchy6"/>
    <dgm:cxn modelId="{60F23837-4268-4A1F-9097-85250A514CDF}" srcId="{AA47E7E3-FA26-42C8-83E1-BD382C220760}" destId="{78537D00-990F-4C6F-9A31-DD52853E7264}" srcOrd="1" destOrd="0" parTransId="{90E330DE-2BE8-4EE0-A28D-05C19A79CA85}" sibTransId="{9337E497-2B7D-44E4-8A20-3CB7E5B35367}"/>
    <dgm:cxn modelId="{307E5F2F-6A7A-4F02-93D3-18C8369A3D75}" type="presOf" srcId="{78537D00-990F-4C6F-9A31-DD52853E7264}" destId="{94A0EC21-4154-407D-BDFD-CAC36B31E25B}" srcOrd="0" destOrd="0" presId="urn:microsoft.com/office/officeart/2005/8/layout/hierarchy6"/>
    <dgm:cxn modelId="{85EA51E3-23EF-41A0-ADAC-F0B0B7B30593}" srcId="{BC6FB189-0436-4649-A153-AFD202578653}" destId="{AA47E7E3-FA26-42C8-83E1-BD382C220760}" srcOrd="0" destOrd="0" parTransId="{89FBC8AD-6937-4483-BF89-78395414CAD1}" sibTransId="{EE96BC34-D3E5-4AED-90F5-B00C79137441}"/>
    <dgm:cxn modelId="{024D2C28-5F51-410A-B227-FECCE3047C66}" type="presOf" srcId="{AA47E7E3-FA26-42C8-83E1-BD382C220760}" destId="{1A0A10AB-267A-49F6-A3B9-487954EE2AE2}" srcOrd="0" destOrd="0" presId="urn:microsoft.com/office/officeart/2005/8/layout/hierarchy6"/>
    <dgm:cxn modelId="{9F70FBEE-6568-4919-9A42-D754E462BBF7}" type="presOf" srcId="{80A960B3-C173-4F25-B27A-A3D3F11D14B4}" destId="{FE7CE164-0C3E-466E-95E4-F8DC36A22139}" srcOrd="0" destOrd="0" presId="urn:microsoft.com/office/officeart/2005/8/layout/hierarchy6"/>
    <dgm:cxn modelId="{13B5CBAA-DED4-424B-A039-89F7926F563F}" type="presOf" srcId="{86ACC90F-1508-4099-8B10-E61488B49CD5}" destId="{10CD3F12-D48D-4D82-9B03-CC60AC8223F1}" srcOrd="0" destOrd="0" presId="urn:microsoft.com/office/officeart/2005/8/layout/hierarchy6"/>
    <dgm:cxn modelId="{3C0A2B84-4FD4-4441-900B-307D79166401}" type="presOf" srcId="{90E330DE-2BE8-4EE0-A28D-05C19A79CA85}" destId="{77DCD0CC-41BE-431C-80EE-334990482EF1}" srcOrd="0" destOrd="0" presId="urn:microsoft.com/office/officeart/2005/8/layout/hierarchy6"/>
    <dgm:cxn modelId="{B30921FB-2813-4843-BCDE-A1F61F0E63DF}" type="presParOf" srcId="{873307DE-399C-458F-A00F-5EBD53619A15}" destId="{54CF0344-59B2-4B13-87DE-83B60B5D234C}" srcOrd="0" destOrd="0" presId="urn:microsoft.com/office/officeart/2005/8/layout/hierarchy6"/>
    <dgm:cxn modelId="{A1A6CFD4-0C3E-4372-86D3-A98AB17E333C}" type="presParOf" srcId="{54CF0344-59B2-4B13-87DE-83B60B5D234C}" destId="{A0E53ADC-C61F-466D-9C38-945275ED3E1A}" srcOrd="0" destOrd="0" presId="urn:microsoft.com/office/officeart/2005/8/layout/hierarchy6"/>
    <dgm:cxn modelId="{CEBE8546-D883-4A6D-91C6-BDAE644D5F01}" type="presParOf" srcId="{A0E53ADC-C61F-466D-9C38-945275ED3E1A}" destId="{7EFABAE5-C4C3-4A9A-8CBB-B3C991FE46DE}" srcOrd="0" destOrd="0" presId="urn:microsoft.com/office/officeart/2005/8/layout/hierarchy6"/>
    <dgm:cxn modelId="{0D09B69E-2014-47B0-A19A-3D5F38E523CD}" type="presParOf" srcId="{7EFABAE5-C4C3-4A9A-8CBB-B3C991FE46DE}" destId="{1A0A10AB-267A-49F6-A3B9-487954EE2AE2}" srcOrd="0" destOrd="0" presId="urn:microsoft.com/office/officeart/2005/8/layout/hierarchy6"/>
    <dgm:cxn modelId="{062F7DE2-006E-49B5-BF40-4ECBD892C5FB}" type="presParOf" srcId="{7EFABAE5-C4C3-4A9A-8CBB-B3C991FE46DE}" destId="{0D51D40B-6430-4FD8-86B9-1B3726F973E1}" srcOrd="1" destOrd="0" presId="urn:microsoft.com/office/officeart/2005/8/layout/hierarchy6"/>
    <dgm:cxn modelId="{69A19601-5523-4203-90C5-ABC8548D65EF}" type="presParOf" srcId="{0D51D40B-6430-4FD8-86B9-1B3726F973E1}" destId="{10CD3F12-D48D-4D82-9B03-CC60AC8223F1}" srcOrd="0" destOrd="0" presId="urn:microsoft.com/office/officeart/2005/8/layout/hierarchy6"/>
    <dgm:cxn modelId="{FF8574BE-385B-4C03-BAB9-C40A6DF998F5}" type="presParOf" srcId="{0D51D40B-6430-4FD8-86B9-1B3726F973E1}" destId="{F43FBB6E-07BE-4471-A7FA-BD98523FAB0B}" srcOrd="1" destOrd="0" presId="urn:microsoft.com/office/officeart/2005/8/layout/hierarchy6"/>
    <dgm:cxn modelId="{75AA6EF8-AD45-466C-BF2B-C88E05A63D26}" type="presParOf" srcId="{F43FBB6E-07BE-4471-A7FA-BD98523FAB0B}" destId="{FE7CE164-0C3E-466E-95E4-F8DC36A22139}" srcOrd="0" destOrd="0" presId="urn:microsoft.com/office/officeart/2005/8/layout/hierarchy6"/>
    <dgm:cxn modelId="{70807267-2484-42B0-A460-1D65DB30F2E5}" type="presParOf" srcId="{F43FBB6E-07BE-4471-A7FA-BD98523FAB0B}" destId="{47F11772-6CEE-4E12-8672-63E9AF27F06E}" srcOrd="1" destOrd="0" presId="urn:microsoft.com/office/officeart/2005/8/layout/hierarchy6"/>
    <dgm:cxn modelId="{22097080-6305-44C6-9CCC-C0E20AD75D41}" type="presParOf" srcId="{0D51D40B-6430-4FD8-86B9-1B3726F973E1}" destId="{77DCD0CC-41BE-431C-80EE-334990482EF1}" srcOrd="2" destOrd="0" presId="urn:microsoft.com/office/officeart/2005/8/layout/hierarchy6"/>
    <dgm:cxn modelId="{0D454F39-D817-4228-A09C-6117200D52FC}" type="presParOf" srcId="{0D51D40B-6430-4FD8-86B9-1B3726F973E1}" destId="{4059B3FC-B28C-49FA-93E9-A02D9D5DD00D}" srcOrd="3" destOrd="0" presId="urn:microsoft.com/office/officeart/2005/8/layout/hierarchy6"/>
    <dgm:cxn modelId="{529E804D-69AD-4402-AF42-97E5205C5DB7}" type="presParOf" srcId="{4059B3FC-B28C-49FA-93E9-A02D9D5DD00D}" destId="{94A0EC21-4154-407D-BDFD-CAC36B31E25B}" srcOrd="0" destOrd="0" presId="urn:microsoft.com/office/officeart/2005/8/layout/hierarchy6"/>
    <dgm:cxn modelId="{96273F95-A79F-4A37-8FA8-90804A4829E0}" type="presParOf" srcId="{4059B3FC-B28C-49FA-93E9-A02D9D5DD00D}" destId="{56BF8F67-AB8C-4099-9C7E-D168E503F63D}" srcOrd="1" destOrd="0" presId="urn:microsoft.com/office/officeart/2005/8/layout/hierarchy6"/>
    <dgm:cxn modelId="{E85852FC-2016-4A07-8B8C-5CC32BF3D4F7}" type="presParOf" srcId="{873307DE-399C-458F-A00F-5EBD53619A15}" destId="{EFAA3472-7AE0-494C-ACF8-8815D64916EA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74FF07-4248-42EF-9DE9-060F199D6D0C}" type="doc">
      <dgm:prSet loTypeId="urn:microsoft.com/office/officeart/2005/8/layout/vList6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IE"/>
        </a:p>
      </dgm:t>
    </dgm:pt>
    <dgm:pt modelId="{55F7CB3B-C086-4148-A963-A6FBC5361794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3200" dirty="0" smtClean="0"/>
            <a:t>Cases</a:t>
          </a:r>
          <a:endParaRPr lang="en-IE" sz="3200" dirty="0"/>
        </a:p>
      </dgm:t>
    </dgm:pt>
    <dgm:pt modelId="{7B3EF080-A7B5-45AB-8570-BA3DF976988F}" type="parTrans" cxnId="{44A05F9A-80F8-4481-81C5-A83109E5C27F}">
      <dgm:prSet/>
      <dgm:spPr/>
      <dgm:t>
        <a:bodyPr/>
        <a:lstStyle/>
        <a:p>
          <a:endParaRPr lang="en-IE"/>
        </a:p>
      </dgm:t>
    </dgm:pt>
    <dgm:pt modelId="{F0FD1C53-3FBD-4766-BE43-7DDD324FD622}" type="sibTrans" cxnId="{44A05F9A-80F8-4481-81C5-A83109E5C27F}">
      <dgm:prSet/>
      <dgm:spPr/>
      <dgm:t>
        <a:bodyPr/>
        <a:lstStyle/>
        <a:p>
          <a:endParaRPr lang="en-IE"/>
        </a:p>
      </dgm:t>
    </dgm:pt>
    <dgm:pt modelId="{BC498F18-4895-4F05-BF9F-CE92BC8B7220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800" dirty="0" smtClean="0"/>
            <a:t>Median – 70mg</a:t>
          </a:r>
          <a:endParaRPr lang="en-IE" sz="2800" dirty="0"/>
        </a:p>
      </dgm:t>
    </dgm:pt>
    <dgm:pt modelId="{EC03F647-6F76-486F-AD46-F066566F9EC5}" type="parTrans" cxnId="{E9CAA106-A66E-4E59-B0BA-86B1AE1294CF}">
      <dgm:prSet/>
      <dgm:spPr/>
      <dgm:t>
        <a:bodyPr/>
        <a:lstStyle/>
        <a:p>
          <a:endParaRPr lang="en-IE"/>
        </a:p>
      </dgm:t>
    </dgm:pt>
    <dgm:pt modelId="{43ED16A4-219D-4540-B100-B332EEAD32E5}" type="sibTrans" cxnId="{E9CAA106-A66E-4E59-B0BA-86B1AE1294CF}">
      <dgm:prSet/>
      <dgm:spPr/>
      <dgm:t>
        <a:bodyPr/>
        <a:lstStyle/>
        <a:p>
          <a:endParaRPr lang="en-IE"/>
        </a:p>
      </dgm:t>
    </dgm:pt>
    <dgm:pt modelId="{EAE0A606-ADC7-4313-86A1-71E8F6A78D61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800" dirty="0" smtClean="0"/>
            <a:t>IQR 55-90mg</a:t>
          </a:r>
          <a:endParaRPr lang="en-IE" sz="2800" dirty="0"/>
        </a:p>
      </dgm:t>
    </dgm:pt>
    <dgm:pt modelId="{18438ED7-B1FC-48D5-A151-981DB597E3B1}" type="parTrans" cxnId="{081A9910-0F30-422D-9760-4CDFAF740BCF}">
      <dgm:prSet/>
      <dgm:spPr/>
      <dgm:t>
        <a:bodyPr/>
        <a:lstStyle/>
        <a:p>
          <a:endParaRPr lang="en-IE"/>
        </a:p>
      </dgm:t>
    </dgm:pt>
    <dgm:pt modelId="{2124BC83-871E-42E1-9A6C-32C5087F2460}" type="sibTrans" cxnId="{081A9910-0F30-422D-9760-4CDFAF740BCF}">
      <dgm:prSet/>
      <dgm:spPr/>
      <dgm:t>
        <a:bodyPr/>
        <a:lstStyle/>
        <a:p>
          <a:endParaRPr lang="en-IE"/>
        </a:p>
      </dgm:t>
    </dgm:pt>
    <dgm:pt modelId="{777D9512-E782-44AF-AE6D-9C36A589BAE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3200" dirty="0" smtClean="0"/>
            <a:t>Controls </a:t>
          </a:r>
          <a:endParaRPr lang="en-IE" sz="3200" dirty="0"/>
        </a:p>
      </dgm:t>
    </dgm:pt>
    <dgm:pt modelId="{B725D7A9-E88C-4AD3-8ABD-DF297F35D74C}" type="parTrans" cxnId="{C925F86E-81C0-4BCC-8628-BFB441551529}">
      <dgm:prSet/>
      <dgm:spPr/>
      <dgm:t>
        <a:bodyPr/>
        <a:lstStyle/>
        <a:p>
          <a:endParaRPr lang="en-IE"/>
        </a:p>
      </dgm:t>
    </dgm:pt>
    <dgm:pt modelId="{540756DE-426C-4C38-945A-A4C2F9CA99EA}" type="sibTrans" cxnId="{C925F86E-81C0-4BCC-8628-BFB441551529}">
      <dgm:prSet/>
      <dgm:spPr/>
      <dgm:t>
        <a:bodyPr/>
        <a:lstStyle/>
        <a:p>
          <a:endParaRPr lang="en-IE"/>
        </a:p>
      </dgm:t>
    </dgm:pt>
    <dgm:pt modelId="{D0BEB430-9CF8-46AD-94C8-80D93045A3F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800" dirty="0" smtClean="0"/>
            <a:t>Median – 80mg</a:t>
          </a:r>
          <a:endParaRPr lang="en-IE" sz="2800" dirty="0"/>
        </a:p>
      </dgm:t>
    </dgm:pt>
    <dgm:pt modelId="{1104A9A3-2D73-4272-BA10-8EE84022F76E}" type="parTrans" cxnId="{B5DE26EB-9CC4-45AA-B406-CA8211B69DD9}">
      <dgm:prSet/>
      <dgm:spPr/>
      <dgm:t>
        <a:bodyPr/>
        <a:lstStyle/>
        <a:p>
          <a:endParaRPr lang="en-IE"/>
        </a:p>
      </dgm:t>
    </dgm:pt>
    <dgm:pt modelId="{90113AE6-C739-4AA7-9B95-F80B6D330760}" type="sibTrans" cxnId="{B5DE26EB-9CC4-45AA-B406-CA8211B69DD9}">
      <dgm:prSet/>
      <dgm:spPr/>
      <dgm:t>
        <a:bodyPr/>
        <a:lstStyle/>
        <a:p>
          <a:endParaRPr lang="en-IE"/>
        </a:p>
      </dgm:t>
    </dgm:pt>
    <dgm:pt modelId="{9B1BBEEC-84A9-42FC-9D8B-C9365B2C1B87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800" dirty="0" smtClean="0"/>
            <a:t>IQR 60-90mg</a:t>
          </a:r>
          <a:endParaRPr lang="en-IE" sz="2800" dirty="0"/>
        </a:p>
      </dgm:t>
    </dgm:pt>
    <dgm:pt modelId="{6CA0BB5C-B80E-4FE3-9A99-44D80D8EC139}" type="parTrans" cxnId="{CB563E7D-763E-4443-BA47-27D1F48364E3}">
      <dgm:prSet/>
      <dgm:spPr/>
      <dgm:t>
        <a:bodyPr/>
        <a:lstStyle/>
        <a:p>
          <a:endParaRPr lang="en-IE"/>
        </a:p>
      </dgm:t>
    </dgm:pt>
    <dgm:pt modelId="{BA3AAEAD-78F7-4BFD-A64F-5A6AACB8A370}" type="sibTrans" cxnId="{CB563E7D-763E-4443-BA47-27D1F48364E3}">
      <dgm:prSet/>
      <dgm:spPr/>
      <dgm:t>
        <a:bodyPr/>
        <a:lstStyle/>
        <a:p>
          <a:endParaRPr lang="en-IE"/>
        </a:p>
      </dgm:t>
    </dgm:pt>
    <dgm:pt modelId="{89DAA9A0-A866-4A9A-A1F1-E1F0CD4FF81F}" type="pres">
      <dgm:prSet presAssocID="{2A74FF07-4248-42EF-9DE9-060F199D6D0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D21F1F47-1A0A-4924-8DA7-6962BE269B06}" type="pres">
      <dgm:prSet presAssocID="{55F7CB3B-C086-4148-A963-A6FBC5361794}" presName="linNode" presStyleCnt="0"/>
      <dgm:spPr/>
      <dgm:t>
        <a:bodyPr/>
        <a:lstStyle/>
        <a:p>
          <a:endParaRPr lang="en-IE"/>
        </a:p>
      </dgm:t>
    </dgm:pt>
    <dgm:pt modelId="{F5D74430-F463-494E-B2D5-E3A27EE2C027}" type="pres">
      <dgm:prSet presAssocID="{55F7CB3B-C086-4148-A963-A6FBC536179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AE0B5E2D-09F1-4432-971D-C418D99F625C}" type="pres">
      <dgm:prSet presAssocID="{55F7CB3B-C086-4148-A963-A6FBC536179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E2FB8DA-9438-4BA2-A45B-961AAC50D44D}" type="pres">
      <dgm:prSet presAssocID="{F0FD1C53-3FBD-4766-BE43-7DDD324FD622}" presName="spacing" presStyleCnt="0"/>
      <dgm:spPr/>
      <dgm:t>
        <a:bodyPr/>
        <a:lstStyle/>
        <a:p>
          <a:endParaRPr lang="en-IE"/>
        </a:p>
      </dgm:t>
    </dgm:pt>
    <dgm:pt modelId="{9924F680-21ED-4325-A21F-0CE67630498B}" type="pres">
      <dgm:prSet presAssocID="{777D9512-E782-44AF-AE6D-9C36A589BAE4}" presName="linNode" presStyleCnt="0"/>
      <dgm:spPr/>
      <dgm:t>
        <a:bodyPr/>
        <a:lstStyle/>
        <a:p>
          <a:endParaRPr lang="en-IE"/>
        </a:p>
      </dgm:t>
    </dgm:pt>
    <dgm:pt modelId="{8BC939BD-7AB2-4808-BE1C-E060DF23491E}" type="pres">
      <dgm:prSet presAssocID="{777D9512-E782-44AF-AE6D-9C36A589BAE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2154901-0B32-4491-93F3-FAD82EBAD51D}" type="pres">
      <dgm:prSet presAssocID="{777D9512-E782-44AF-AE6D-9C36A589BAE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F70E9EE4-A4C0-4B96-AE2C-B4DB4097492D}" type="presOf" srcId="{EAE0A606-ADC7-4313-86A1-71E8F6A78D61}" destId="{AE0B5E2D-09F1-4432-971D-C418D99F625C}" srcOrd="0" destOrd="1" presId="urn:microsoft.com/office/officeart/2005/8/layout/vList6"/>
    <dgm:cxn modelId="{081A9910-0F30-422D-9760-4CDFAF740BCF}" srcId="{55F7CB3B-C086-4148-A963-A6FBC5361794}" destId="{EAE0A606-ADC7-4313-86A1-71E8F6A78D61}" srcOrd="1" destOrd="0" parTransId="{18438ED7-B1FC-48D5-A151-981DB597E3B1}" sibTransId="{2124BC83-871E-42E1-9A6C-32C5087F2460}"/>
    <dgm:cxn modelId="{E9CAA106-A66E-4E59-B0BA-86B1AE1294CF}" srcId="{55F7CB3B-C086-4148-A963-A6FBC5361794}" destId="{BC498F18-4895-4F05-BF9F-CE92BC8B7220}" srcOrd="0" destOrd="0" parTransId="{EC03F647-6F76-486F-AD46-F066566F9EC5}" sibTransId="{43ED16A4-219D-4540-B100-B332EEAD32E5}"/>
    <dgm:cxn modelId="{2BE97915-69C6-4CEE-9D24-4F7FCB24696A}" type="presOf" srcId="{2A74FF07-4248-42EF-9DE9-060F199D6D0C}" destId="{89DAA9A0-A866-4A9A-A1F1-E1F0CD4FF81F}" srcOrd="0" destOrd="0" presId="urn:microsoft.com/office/officeart/2005/8/layout/vList6"/>
    <dgm:cxn modelId="{1115BA30-E61F-4238-93B7-C912782B5C96}" type="presOf" srcId="{9B1BBEEC-84A9-42FC-9D8B-C9365B2C1B87}" destId="{92154901-0B32-4491-93F3-FAD82EBAD51D}" srcOrd="0" destOrd="1" presId="urn:microsoft.com/office/officeart/2005/8/layout/vList6"/>
    <dgm:cxn modelId="{C925F86E-81C0-4BCC-8628-BFB441551529}" srcId="{2A74FF07-4248-42EF-9DE9-060F199D6D0C}" destId="{777D9512-E782-44AF-AE6D-9C36A589BAE4}" srcOrd="1" destOrd="0" parTransId="{B725D7A9-E88C-4AD3-8ABD-DF297F35D74C}" sibTransId="{540756DE-426C-4C38-945A-A4C2F9CA99EA}"/>
    <dgm:cxn modelId="{334ED2B9-C0E4-4EDD-85C5-FBEBA2BDF543}" type="presOf" srcId="{BC498F18-4895-4F05-BF9F-CE92BC8B7220}" destId="{AE0B5E2D-09F1-4432-971D-C418D99F625C}" srcOrd="0" destOrd="0" presId="urn:microsoft.com/office/officeart/2005/8/layout/vList6"/>
    <dgm:cxn modelId="{962C4817-B048-4921-A6BE-CD94C86ACCA8}" type="presOf" srcId="{55F7CB3B-C086-4148-A963-A6FBC5361794}" destId="{F5D74430-F463-494E-B2D5-E3A27EE2C027}" srcOrd="0" destOrd="0" presId="urn:microsoft.com/office/officeart/2005/8/layout/vList6"/>
    <dgm:cxn modelId="{CB563E7D-763E-4443-BA47-27D1F48364E3}" srcId="{777D9512-E782-44AF-AE6D-9C36A589BAE4}" destId="{9B1BBEEC-84A9-42FC-9D8B-C9365B2C1B87}" srcOrd="1" destOrd="0" parTransId="{6CA0BB5C-B80E-4FE3-9A99-44D80D8EC139}" sibTransId="{BA3AAEAD-78F7-4BFD-A64F-5A6AACB8A370}"/>
    <dgm:cxn modelId="{44A05F9A-80F8-4481-81C5-A83109E5C27F}" srcId="{2A74FF07-4248-42EF-9DE9-060F199D6D0C}" destId="{55F7CB3B-C086-4148-A963-A6FBC5361794}" srcOrd="0" destOrd="0" parTransId="{7B3EF080-A7B5-45AB-8570-BA3DF976988F}" sibTransId="{F0FD1C53-3FBD-4766-BE43-7DDD324FD622}"/>
    <dgm:cxn modelId="{B5DE26EB-9CC4-45AA-B406-CA8211B69DD9}" srcId="{777D9512-E782-44AF-AE6D-9C36A589BAE4}" destId="{D0BEB430-9CF8-46AD-94C8-80D93045A3F5}" srcOrd="0" destOrd="0" parTransId="{1104A9A3-2D73-4272-BA10-8EE84022F76E}" sibTransId="{90113AE6-C739-4AA7-9B95-F80B6D330760}"/>
    <dgm:cxn modelId="{3657CA0F-A250-4C93-9AF1-991E0E5FA0DA}" type="presOf" srcId="{D0BEB430-9CF8-46AD-94C8-80D93045A3F5}" destId="{92154901-0B32-4491-93F3-FAD82EBAD51D}" srcOrd="0" destOrd="0" presId="urn:microsoft.com/office/officeart/2005/8/layout/vList6"/>
    <dgm:cxn modelId="{F198E5ED-E32E-466F-A1DD-A2D8C7E9CC82}" type="presOf" srcId="{777D9512-E782-44AF-AE6D-9C36A589BAE4}" destId="{8BC939BD-7AB2-4808-BE1C-E060DF23491E}" srcOrd="0" destOrd="0" presId="urn:microsoft.com/office/officeart/2005/8/layout/vList6"/>
    <dgm:cxn modelId="{A59CA3A9-BE87-464B-AB04-FA561CC53D14}" type="presParOf" srcId="{89DAA9A0-A866-4A9A-A1F1-E1F0CD4FF81F}" destId="{D21F1F47-1A0A-4924-8DA7-6962BE269B06}" srcOrd="0" destOrd="0" presId="urn:microsoft.com/office/officeart/2005/8/layout/vList6"/>
    <dgm:cxn modelId="{D1099FDB-8414-4DF1-A3BB-CC05F4D5020C}" type="presParOf" srcId="{D21F1F47-1A0A-4924-8DA7-6962BE269B06}" destId="{F5D74430-F463-494E-B2D5-E3A27EE2C027}" srcOrd="0" destOrd="0" presId="urn:microsoft.com/office/officeart/2005/8/layout/vList6"/>
    <dgm:cxn modelId="{D720BDA0-A6E3-46CB-ACAF-1FD4944A441E}" type="presParOf" srcId="{D21F1F47-1A0A-4924-8DA7-6962BE269B06}" destId="{AE0B5E2D-09F1-4432-971D-C418D99F625C}" srcOrd="1" destOrd="0" presId="urn:microsoft.com/office/officeart/2005/8/layout/vList6"/>
    <dgm:cxn modelId="{B732B19C-C138-4F55-BE35-2AA8385E5332}" type="presParOf" srcId="{89DAA9A0-A866-4A9A-A1F1-E1F0CD4FF81F}" destId="{FE2FB8DA-9438-4BA2-A45B-961AAC50D44D}" srcOrd="1" destOrd="0" presId="urn:microsoft.com/office/officeart/2005/8/layout/vList6"/>
    <dgm:cxn modelId="{2AD3489B-0827-4CE3-A57E-6C208EEC1137}" type="presParOf" srcId="{89DAA9A0-A866-4A9A-A1F1-E1F0CD4FF81F}" destId="{9924F680-21ED-4325-A21F-0CE67630498B}" srcOrd="2" destOrd="0" presId="urn:microsoft.com/office/officeart/2005/8/layout/vList6"/>
    <dgm:cxn modelId="{2E5255E4-E3A2-4749-B7C6-DE70F5D3DF65}" type="presParOf" srcId="{9924F680-21ED-4325-A21F-0CE67630498B}" destId="{8BC939BD-7AB2-4808-BE1C-E060DF23491E}" srcOrd="0" destOrd="0" presId="urn:microsoft.com/office/officeart/2005/8/layout/vList6"/>
    <dgm:cxn modelId="{4C442D1A-3117-47A9-82AB-ACD65F8A502A}" type="presParOf" srcId="{9924F680-21ED-4325-A21F-0CE67630498B}" destId="{92154901-0B32-4491-93F3-FAD82EBAD51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80C867-0350-4192-8357-7D04D67B1C4C}" type="doc">
      <dgm:prSet loTypeId="urn:microsoft.com/office/officeart/2005/8/layout/lProcess3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IE"/>
        </a:p>
      </dgm:t>
    </dgm:pt>
    <dgm:pt modelId="{5A97F91E-C0B0-4928-8116-6317B4D1175F}">
      <dgm:prSet phldrT="[Text]"/>
      <dgm:spPr/>
      <dgm:t>
        <a:bodyPr/>
        <a:lstStyle/>
        <a:p>
          <a:r>
            <a:rPr lang="en-GB" dirty="0" smtClean="0"/>
            <a:t>Treatment drop-out</a:t>
          </a:r>
          <a:endParaRPr lang="en-IE" dirty="0"/>
        </a:p>
      </dgm:t>
    </dgm:pt>
    <dgm:pt modelId="{F690D5C8-5B37-40A2-8E14-7503C9709DE7}" type="parTrans" cxnId="{0FA2FD5C-9192-4FFB-B429-FD8F398003DF}">
      <dgm:prSet/>
      <dgm:spPr/>
      <dgm:t>
        <a:bodyPr/>
        <a:lstStyle/>
        <a:p>
          <a:endParaRPr lang="en-IE"/>
        </a:p>
      </dgm:t>
    </dgm:pt>
    <dgm:pt modelId="{A826EE6F-1E11-4090-A2F8-2C759A7630B8}" type="sibTrans" cxnId="{0FA2FD5C-9192-4FFB-B429-FD8F398003DF}">
      <dgm:prSet/>
      <dgm:spPr/>
      <dgm:t>
        <a:bodyPr/>
        <a:lstStyle/>
        <a:p>
          <a:endParaRPr lang="en-IE"/>
        </a:p>
      </dgm:t>
    </dgm:pt>
    <dgm:pt modelId="{4831E7B1-1B19-4A8C-9E24-C6AA51BD43E6}">
      <dgm:prSet phldrT="[Text]"/>
      <dgm:spPr/>
      <dgm:t>
        <a:bodyPr/>
        <a:lstStyle/>
        <a:p>
          <a:r>
            <a:rPr lang="en-GB" dirty="0" smtClean="0"/>
            <a:t>Inform patients about the risk</a:t>
          </a:r>
          <a:endParaRPr lang="en-IE" dirty="0"/>
        </a:p>
      </dgm:t>
    </dgm:pt>
    <dgm:pt modelId="{1887B282-5FE7-4514-819C-D6558272C2F0}" type="parTrans" cxnId="{C10907C3-237B-4830-944D-AA57C59DD017}">
      <dgm:prSet/>
      <dgm:spPr/>
      <dgm:t>
        <a:bodyPr/>
        <a:lstStyle/>
        <a:p>
          <a:endParaRPr lang="en-IE"/>
        </a:p>
      </dgm:t>
    </dgm:pt>
    <dgm:pt modelId="{BB8E5888-B239-4A59-814B-DBA96EFF48B5}" type="sibTrans" cxnId="{C10907C3-237B-4830-944D-AA57C59DD017}">
      <dgm:prSet/>
      <dgm:spPr/>
      <dgm:t>
        <a:bodyPr/>
        <a:lstStyle/>
        <a:p>
          <a:endParaRPr lang="en-IE"/>
        </a:p>
      </dgm:t>
    </dgm:pt>
    <dgm:pt modelId="{D2B76FF4-8E95-4429-8EAF-C1A31C07FFBE}">
      <dgm:prSet phldrT="[Text]"/>
      <dgm:spPr/>
      <dgm:t>
        <a:bodyPr/>
        <a:lstStyle/>
        <a:p>
          <a:r>
            <a:rPr lang="en-GB" dirty="0" smtClean="0"/>
            <a:t>Follow-up early &amp; proactively if disengaged</a:t>
          </a:r>
          <a:endParaRPr lang="en-IE" dirty="0"/>
        </a:p>
      </dgm:t>
    </dgm:pt>
    <dgm:pt modelId="{F6E170E3-D144-4B49-AAE3-6D1094C1B6E0}" type="parTrans" cxnId="{73CA0BC0-CB38-495B-8E21-F6D2D8019C7E}">
      <dgm:prSet/>
      <dgm:spPr/>
      <dgm:t>
        <a:bodyPr/>
        <a:lstStyle/>
        <a:p>
          <a:endParaRPr lang="en-IE"/>
        </a:p>
      </dgm:t>
    </dgm:pt>
    <dgm:pt modelId="{12317ACC-74BC-4997-9865-4E326C8A6EE2}" type="sibTrans" cxnId="{73CA0BC0-CB38-495B-8E21-F6D2D8019C7E}">
      <dgm:prSet/>
      <dgm:spPr/>
      <dgm:t>
        <a:bodyPr/>
        <a:lstStyle/>
        <a:p>
          <a:endParaRPr lang="en-IE"/>
        </a:p>
      </dgm:t>
    </dgm:pt>
    <dgm:pt modelId="{D29295D1-C545-4EA6-A191-B1913F32E493}">
      <dgm:prSet phldrT="[Text]"/>
      <dgm:spPr/>
      <dgm:t>
        <a:bodyPr/>
        <a:lstStyle/>
        <a:p>
          <a:r>
            <a:rPr lang="en-GB" dirty="0" smtClean="0"/>
            <a:t>History of imprisonment</a:t>
          </a:r>
          <a:endParaRPr lang="en-IE" dirty="0"/>
        </a:p>
      </dgm:t>
    </dgm:pt>
    <dgm:pt modelId="{DB974B77-9288-4168-A439-B1C5BCADDE6A}" type="parTrans" cxnId="{621D9F08-0B3F-41FF-934B-7DDF8091BD56}">
      <dgm:prSet/>
      <dgm:spPr/>
      <dgm:t>
        <a:bodyPr/>
        <a:lstStyle/>
        <a:p>
          <a:endParaRPr lang="en-IE"/>
        </a:p>
      </dgm:t>
    </dgm:pt>
    <dgm:pt modelId="{32F7F07E-A9F5-4271-A681-57CC49104D4C}" type="sibTrans" cxnId="{621D9F08-0B3F-41FF-934B-7DDF8091BD56}">
      <dgm:prSet/>
      <dgm:spPr/>
      <dgm:t>
        <a:bodyPr/>
        <a:lstStyle/>
        <a:p>
          <a:endParaRPr lang="en-IE"/>
        </a:p>
      </dgm:t>
    </dgm:pt>
    <dgm:pt modelId="{7BF07D62-0716-43A7-8E89-FD93157C3997}">
      <dgm:prSet phldrT="[Text]"/>
      <dgm:spPr/>
      <dgm:t>
        <a:bodyPr/>
        <a:lstStyle/>
        <a:p>
          <a:r>
            <a:rPr lang="en-GB" dirty="0" smtClean="0"/>
            <a:t>Recognise as group at risk</a:t>
          </a:r>
          <a:endParaRPr lang="en-IE" dirty="0"/>
        </a:p>
      </dgm:t>
    </dgm:pt>
    <dgm:pt modelId="{013A1C03-2563-4343-A235-224521DA252D}" type="parTrans" cxnId="{0B0453C0-1606-4D34-AEB9-894EF2B19447}">
      <dgm:prSet/>
      <dgm:spPr/>
      <dgm:t>
        <a:bodyPr/>
        <a:lstStyle/>
        <a:p>
          <a:endParaRPr lang="en-IE"/>
        </a:p>
      </dgm:t>
    </dgm:pt>
    <dgm:pt modelId="{434A5227-DB79-408F-9442-CED9EF1B964A}" type="sibTrans" cxnId="{0B0453C0-1606-4D34-AEB9-894EF2B19447}">
      <dgm:prSet/>
      <dgm:spPr/>
      <dgm:t>
        <a:bodyPr/>
        <a:lstStyle/>
        <a:p>
          <a:endParaRPr lang="en-IE"/>
        </a:p>
      </dgm:t>
    </dgm:pt>
    <dgm:pt modelId="{9A272984-2716-47C3-B687-6A1E4304E6F9}">
      <dgm:prSet phldrT="[Text]"/>
      <dgm:spPr/>
      <dgm:t>
        <a:bodyPr/>
        <a:lstStyle/>
        <a:p>
          <a:r>
            <a:rPr lang="en-GB" dirty="0" smtClean="0"/>
            <a:t>Monitor more closely</a:t>
          </a:r>
          <a:endParaRPr lang="en-IE" dirty="0"/>
        </a:p>
      </dgm:t>
    </dgm:pt>
    <dgm:pt modelId="{684E68F9-066B-4CD4-99DA-AF78B6DFC493}" type="parTrans" cxnId="{49C87F12-3AF8-4880-8BE6-F87A503728A8}">
      <dgm:prSet/>
      <dgm:spPr/>
      <dgm:t>
        <a:bodyPr/>
        <a:lstStyle/>
        <a:p>
          <a:endParaRPr lang="en-IE"/>
        </a:p>
      </dgm:t>
    </dgm:pt>
    <dgm:pt modelId="{ECE02AF7-6ABD-4AB7-9A6A-23C50205AA44}" type="sibTrans" cxnId="{49C87F12-3AF8-4880-8BE6-F87A503728A8}">
      <dgm:prSet/>
      <dgm:spPr/>
      <dgm:t>
        <a:bodyPr/>
        <a:lstStyle/>
        <a:p>
          <a:endParaRPr lang="en-IE"/>
        </a:p>
      </dgm:t>
    </dgm:pt>
    <dgm:pt modelId="{6894EED5-3E9E-43CB-97A5-53BBB2FEFA53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 smtClean="0"/>
            <a:t>Medical complications</a:t>
          </a:r>
          <a:endParaRPr lang="en-IE" dirty="0"/>
        </a:p>
      </dgm:t>
    </dgm:pt>
    <dgm:pt modelId="{F08F42C3-991C-45FC-819B-81BCEBFD3609}" type="parTrans" cxnId="{F6A17023-2BD9-4314-8B58-5F95C8C45E00}">
      <dgm:prSet/>
      <dgm:spPr/>
      <dgm:t>
        <a:bodyPr/>
        <a:lstStyle/>
        <a:p>
          <a:endParaRPr lang="en-IE"/>
        </a:p>
      </dgm:t>
    </dgm:pt>
    <dgm:pt modelId="{F754FF51-882B-4151-A278-59C15F0ED410}" type="sibTrans" cxnId="{F6A17023-2BD9-4314-8B58-5F95C8C45E00}">
      <dgm:prSet/>
      <dgm:spPr/>
      <dgm:t>
        <a:bodyPr/>
        <a:lstStyle/>
        <a:p>
          <a:endParaRPr lang="en-IE"/>
        </a:p>
      </dgm:t>
    </dgm:pt>
    <dgm:pt modelId="{92FDCC40-D148-4634-A8E3-033A76154C51}">
      <dgm:prSet phldrT="[Text]"/>
      <dgm:spPr/>
      <dgm:t>
        <a:bodyPr/>
        <a:lstStyle/>
        <a:p>
          <a:r>
            <a:rPr lang="en-GB" dirty="0" smtClean="0"/>
            <a:t>Vulnerable to accidental OD</a:t>
          </a:r>
          <a:endParaRPr lang="en-IE" dirty="0"/>
        </a:p>
      </dgm:t>
    </dgm:pt>
    <dgm:pt modelId="{AEE837A6-5A35-4A7F-920F-8990798682A5}" type="parTrans" cxnId="{43267A13-FD3B-4CBF-9BF9-9732CCCC8E20}">
      <dgm:prSet/>
      <dgm:spPr/>
      <dgm:t>
        <a:bodyPr/>
        <a:lstStyle/>
        <a:p>
          <a:endParaRPr lang="en-IE"/>
        </a:p>
      </dgm:t>
    </dgm:pt>
    <dgm:pt modelId="{DCC52F85-71E1-4F49-BADE-A283DA52D4CC}" type="sibTrans" cxnId="{43267A13-FD3B-4CBF-9BF9-9732CCCC8E20}">
      <dgm:prSet/>
      <dgm:spPr/>
      <dgm:t>
        <a:bodyPr/>
        <a:lstStyle/>
        <a:p>
          <a:endParaRPr lang="en-IE"/>
        </a:p>
      </dgm:t>
    </dgm:pt>
    <dgm:pt modelId="{8F874066-D91C-4DA3-806B-D4EB4899BB7E}">
      <dgm:prSet phldrT="[Text]"/>
      <dgm:spPr/>
      <dgm:t>
        <a:bodyPr/>
        <a:lstStyle/>
        <a:p>
          <a:r>
            <a:rPr lang="en-GB" dirty="0" smtClean="0"/>
            <a:t>Give harm reduction messages</a:t>
          </a:r>
          <a:endParaRPr lang="en-IE" dirty="0"/>
        </a:p>
      </dgm:t>
    </dgm:pt>
    <dgm:pt modelId="{85DDB6BA-1F99-40D8-9A11-58496B481822}" type="parTrans" cxnId="{ADA849FF-8D3C-451E-9D0E-885E42859870}">
      <dgm:prSet/>
      <dgm:spPr/>
      <dgm:t>
        <a:bodyPr/>
        <a:lstStyle/>
        <a:p>
          <a:endParaRPr lang="en-IE"/>
        </a:p>
      </dgm:t>
    </dgm:pt>
    <dgm:pt modelId="{535016FE-F1C8-4504-AC99-E6D6828352E5}" type="sibTrans" cxnId="{ADA849FF-8D3C-451E-9D0E-885E42859870}">
      <dgm:prSet/>
      <dgm:spPr/>
      <dgm:t>
        <a:bodyPr/>
        <a:lstStyle/>
        <a:p>
          <a:endParaRPr lang="en-IE"/>
        </a:p>
      </dgm:t>
    </dgm:pt>
    <dgm:pt modelId="{DD0511AF-2DA3-46CE-837F-26DF4B777236}" type="pres">
      <dgm:prSet presAssocID="{0980C867-0350-4192-8357-7D04D67B1C4C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A906AFCE-4FC6-4416-8EC8-E68DD8FD479C}" type="pres">
      <dgm:prSet presAssocID="{5A97F91E-C0B0-4928-8116-6317B4D1175F}" presName="horFlow" presStyleCnt="0"/>
      <dgm:spPr/>
    </dgm:pt>
    <dgm:pt modelId="{37EDFFD7-49C9-401E-84FC-BCD2C4F15B52}" type="pres">
      <dgm:prSet presAssocID="{5A97F91E-C0B0-4928-8116-6317B4D1175F}" presName="bigChev" presStyleLbl="node1" presStyleIdx="0" presStyleCnt="3"/>
      <dgm:spPr/>
      <dgm:t>
        <a:bodyPr/>
        <a:lstStyle/>
        <a:p>
          <a:endParaRPr lang="en-IE"/>
        </a:p>
      </dgm:t>
    </dgm:pt>
    <dgm:pt modelId="{3072D126-7546-4317-8F6B-0EBE2F45AC41}" type="pres">
      <dgm:prSet presAssocID="{1887B282-5FE7-4514-819C-D6558272C2F0}" presName="parTrans" presStyleCnt="0"/>
      <dgm:spPr/>
    </dgm:pt>
    <dgm:pt modelId="{C16A25AE-5082-457B-A924-DB149CC5D16E}" type="pres">
      <dgm:prSet presAssocID="{4831E7B1-1B19-4A8C-9E24-C6AA51BD43E6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34A8DF9-FDF0-4315-9B13-BCBE56E52919}" type="pres">
      <dgm:prSet presAssocID="{BB8E5888-B239-4A59-814B-DBA96EFF48B5}" presName="sibTrans" presStyleCnt="0"/>
      <dgm:spPr/>
    </dgm:pt>
    <dgm:pt modelId="{52197B97-31C7-435F-A0F7-67C28747D836}" type="pres">
      <dgm:prSet presAssocID="{D2B76FF4-8E95-4429-8EAF-C1A31C07FFBE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EA738EB-1B22-4326-905C-2079E2814B64}" type="pres">
      <dgm:prSet presAssocID="{5A97F91E-C0B0-4928-8116-6317B4D1175F}" presName="vSp" presStyleCnt="0"/>
      <dgm:spPr/>
    </dgm:pt>
    <dgm:pt modelId="{CC0DDB1A-FA7B-48E0-8C49-6C64377C5276}" type="pres">
      <dgm:prSet presAssocID="{D29295D1-C545-4EA6-A191-B1913F32E493}" presName="horFlow" presStyleCnt="0"/>
      <dgm:spPr/>
    </dgm:pt>
    <dgm:pt modelId="{A34B53B1-E934-40C3-9E06-61787B64D2E6}" type="pres">
      <dgm:prSet presAssocID="{D29295D1-C545-4EA6-A191-B1913F32E493}" presName="bigChev" presStyleLbl="node1" presStyleIdx="1" presStyleCnt="3"/>
      <dgm:spPr/>
      <dgm:t>
        <a:bodyPr/>
        <a:lstStyle/>
        <a:p>
          <a:endParaRPr lang="en-IE"/>
        </a:p>
      </dgm:t>
    </dgm:pt>
    <dgm:pt modelId="{721C2756-5E1A-4241-9518-C35DAAE0EDF1}" type="pres">
      <dgm:prSet presAssocID="{013A1C03-2563-4343-A235-224521DA252D}" presName="parTrans" presStyleCnt="0"/>
      <dgm:spPr/>
    </dgm:pt>
    <dgm:pt modelId="{10550777-B8AC-4323-A77E-761CD5C0A213}" type="pres">
      <dgm:prSet presAssocID="{7BF07D62-0716-43A7-8E89-FD93157C3997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B0BA61A-375C-4D0B-A4A4-93971822F5B3}" type="pres">
      <dgm:prSet presAssocID="{434A5227-DB79-408F-9442-CED9EF1B964A}" presName="sibTrans" presStyleCnt="0"/>
      <dgm:spPr/>
    </dgm:pt>
    <dgm:pt modelId="{E44A49E9-B8AB-4577-B8D4-F6A0ADACBF47}" type="pres">
      <dgm:prSet presAssocID="{9A272984-2716-47C3-B687-6A1E4304E6F9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350190D-1C17-4751-9D22-668C3C9EA70D}" type="pres">
      <dgm:prSet presAssocID="{D29295D1-C545-4EA6-A191-B1913F32E493}" presName="vSp" presStyleCnt="0"/>
      <dgm:spPr/>
    </dgm:pt>
    <dgm:pt modelId="{72109CBB-FC4A-429E-928B-464F8FEB6C47}" type="pres">
      <dgm:prSet presAssocID="{6894EED5-3E9E-43CB-97A5-53BBB2FEFA53}" presName="horFlow" presStyleCnt="0"/>
      <dgm:spPr/>
    </dgm:pt>
    <dgm:pt modelId="{5523A39F-599F-4032-8155-E02FC971ECA4}" type="pres">
      <dgm:prSet presAssocID="{6894EED5-3E9E-43CB-97A5-53BBB2FEFA53}" presName="bigChev" presStyleLbl="node1" presStyleIdx="2" presStyleCnt="3"/>
      <dgm:spPr/>
      <dgm:t>
        <a:bodyPr/>
        <a:lstStyle/>
        <a:p>
          <a:endParaRPr lang="en-IE"/>
        </a:p>
      </dgm:t>
    </dgm:pt>
    <dgm:pt modelId="{E03F5759-EE12-4719-8C4C-4F0E8F18D1AF}" type="pres">
      <dgm:prSet presAssocID="{AEE837A6-5A35-4A7F-920F-8990798682A5}" presName="parTrans" presStyleCnt="0"/>
      <dgm:spPr/>
    </dgm:pt>
    <dgm:pt modelId="{15D2BAB3-3C19-45B7-8C67-0CC3720858F3}" type="pres">
      <dgm:prSet presAssocID="{92FDCC40-D148-4634-A8E3-033A76154C51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A72C1C8-9341-49B6-B5A9-CD8EF37176D0}" type="pres">
      <dgm:prSet presAssocID="{DCC52F85-71E1-4F49-BADE-A283DA52D4CC}" presName="sibTrans" presStyleCnt="0"/>
      <dgm:spPr/>
    </dgm:pt>
    <dgm:pt modelId="{448591C1-5653-4A35-BDC8-3C4834C46D67}" type="pres">
      <dgm:prSet presAssocID="{8F874066-D91C-4DA3-806B-D4EB4899BB7E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C10907C3-237B-4830-944D-AA57C59DD017}" srcId="{5A97F91E-C0B0-4928-8116-6317B4D1175F}" destId="{4831E7B1-1B19-4A8C-9E24-C6AA51BD43E6}" srcOrd="0" destOrd="0" parTransId="{1887B282-5FE7-4514-819C-D6558272C2F0}" sibTransId="{BB8E5888-B239-4A59-814B-DBA96EFF48B5}"/>
    <dgm:cxn modelId="{F6A17023-2BD9-4314-8B58-5F95C8C45E00}" srcId="{0980C867-0350-4192-8357-7D04D67B1C4C}" destId="{6894EED5-3E9E-43CB-97A5-53BBB2FEFA53}" srcOrd="2" destOrd="0" parTransId="{F08F42C3-991C-45FC-819B-81BCEBFD3609}" sibTransId="{F754FF51-882B-4151-A278-59C15F0ED410}"/>
    <dgm:cxn modelId="{41AC5F56-3EF4-4264-A9BA-7AA7A2E4A664}" type="presOf" srcId="{6894EED5-3E9E-43CB-97A5-53BBB2FEFA53}" destId="{5523A39F-599F-4032-8155-E02FC971ECA4}" srcOrd="0" destOrd="0" presId="urn:microsoft.com/office/officeart/2005/8/layout/lProcess3"/>
    <dgm:cxn modelId="{0B0453C0-1606-4D34-AEB9-894EF2B19447}" srcId="{D29295D1-C545-4EA6-A191-B1913F32E493}" destId="{7BF07D62-0716-43A7-8E89-FD93157C3997}" srcOrd="0" destOrd="0" parTransId="{013A1C03-2563-4343-A235-224521DA252D}" sibTransId="{434A5227-DB79-408F-9442-CED9EF1B964A}"/>
    <dgm:cxn modelId="{0CEDBCAF-9972-4A07-8A38-B02ADE328E2A}" type="presOf" srcId="{92FDCC40-D148-4634-A8E3-033A76154C51}" destId="{15D2BAB3-3C19-45B7-8C67-0CC3720858F3}" srcOrd="0" destOrd="0" presId="urn:microsoft.com/office/officeart/2005/8/layout/lProcess3"/>
    <dgm:cxn modelId="{ADA849FF-8D3C-451E-9D0E-885E42859870}" srcId="{6894EED5-3E9E-43CB-97A5-53BBB2FEFA53}" destId="{8F874066-D91C-4DA3-806B-D4EB4899BB7E}" srcOrd="1" destOrd="0" parTransId="{85DDB6BA-1F99-40D8-9A11-58496B481822}" sibTransId="{535016FE-F1C8-4504-AC99-E6D6828352E5}"/>
    <dgm:cxn modelId="{8DB40681-524E-4C8F-AD23-FA8A667C2C9A}" type="presOf" srcId="{7BF07D62-0716-43A7-8E89-FD93157C3997}" destId="{10550777-B8AC-4323-A77E-761CD5C0A213}" srcOrd="0" destOrd="0" presId="urn:microsoft.com/office/officeart/2005/8/layout/lProcess3"/>
    <dgm:cxn modelId="{49C87F12-3AF8-4880-8BE6-F87A503728A8}" srcId="{D29295D1-C545-4EA6-A191-B1913F32E493}" destId="{9A272984-2716-47C3-B687-6A1E4304E6F9}" srcOrd="1" destOrd="0" parTransId="{684E68F9-066B-4CD4-99DA-AF78B6DFC493}" sibTransId="{ECE02AF7-6ABD-4AB7-9A6A-23C50205AA44}"/>
    <dgm:cxn modelId="{3BF45D6C-1840-42E7-BD45-4B32A90BDB96}" type="presOf" srcId="{0980C867-0350-4192-8357-7D04D67B1C4C}" destId="{DD0511AF-2DA3-46CE-837F-26DF4B777236}" srcOrd="0" destOrd="0" presId="urn:microsoft.com/office/officeart/2005/8/layout/lProcess3"/>
    <dgm:cxn modelId="{79423BDC-043B-4BAE-844E-289D9E25E095}" type="presOf" srcId="{4831E7B1-1B19-4A8C-9E24-C6AA51BD43E6}" destId="{C16A25AE-5082-457B-A924-DB149CC5D16E}" srcOrd="0" destOrd="0" presId="urn:microsoft.com/office/officeart/2005/8/layout/lProcess3"/>
    <dgm:cxn modelId="{43267A13-FD3B-4CBF-9BF9-9732CCCC8E20}" srcId="{6894EED5-3E9E-43CB-97A5-53BBB2FEFA53}" destId="{92FDCC40-D148-4634-A8E3-033A76154C51}" srcOrd="0" destOrd="0" parTransId="{AEE837A6-5A35-4A7F-920F-8990798682A5}" sibTransId="{DCC52F85-71E1-4F49-BADE-A283DA52D4CC}"/>
    <dgm:cxn modelId="{9330EEA2-F9A1-4882-98BA-14442C2CAF86}" type="presOf" srcId="{9A272984-2716-47C3-B687-6A1E4304E6F9}" destId="{E44A49E9-B8AB-4577-B8D4-F6A0ADACBF47}" srcOrd="0" destOrd="0" presId="urn:microsoft.com/office/officeart/2005/8/layout/lProcess3"/>
    <dgm:cxn modelId="{A8442C7F-7F45-4863-B557-A9B8D98BBFB0}" type="presOf" srcId="{8F874066-D91C-4DA3-806B-D4EB4899BB7E}" destId="{448591C1-5653-4A35-BDC8-3C4834C46D67}" srcOrd="0" destOrd="0" presId="urn:microsoft.com/office/officeart/2005/8/layout/lProcess3"/>
    <dgm:cxn modelId="{0FA2FD5C-9192-4FFB-B429-FD8F398003DF}" srcId="{0980C867-0350-4192-8357-7D04D67B1C4C}" destId="{5A97F91E-C0B0-4928-8116-6317B4D1175F}" srcOrd="0" destOrd="0" parTransId="{F690D5C8-5B37-40A2-8E14-7503C9709DE7}" sibTransId="{A826EE6F-1E11-4090-A2F8-2C759A7630B8}"/>
    <dgm:cxn modelId="{621D9F08-0B3F-41FF-934B-7DDF8091BD56}" srcId="{0980C867-0350-4192-8357-7D04D67B1C4C}" destId="{D29295D1-C545-4EA6-A191-B1913F32E493}" srcOrd="1" destOrd="0" parTransId="{DB974B77-9288-4168-A439-B1C5BCADDE6A}" sibTransId="{32F7F07E-A9F5-4271-A681-57CC49104D4C}"/>
    <dgm:cxn modelId="{9412C345-BDDA-44F2-B266-6B0EEB77670B}" type="presOf" srcId="{5A97F91E-C0B0-4928-8116-6317B4D1175F}" destId="{37EDFFD7-49C9-401E-84FC-BCD2C4F15B52}" srcOrd="0" destOrd="0" presId="urn:microsoft.com/office/officeart/2005/8/layout/lProcess3"/>
    <dgm:cxn modelId="{2DEA06F8-D6CB-4756-890E-A66879FB74F8}" type="presOf" srcId="{D2B76FF4-8E95-4429-8EAF-C1A31C07FFBE}" destId="{52197B97-31C7-435F-A0F7-67C28747D836}" srcOrd="0" destOrd="0" presId="urn:microsoft.com/office/officeart/2005/8/layout/lProcess3"/>
    <dgm:cxn modelId="{73CA0BC0-CB38-495B-8E21-F6D2D8019C7E}" srcId="{5A97F91E-C0B0-4928-8116-6317B4D1175F}" destId="{D2B76FF4-8E95-4429-8EAF-C1A31C07FFBE}" srcOrd="1" destOrd="0" parTransId="{F6E170E3-D144-4B49-AAE3-6D1094C1B6E0}" sibTransId="{12317ACC-74BC-4997-9865-4E326C8A6EE2}"/>
    <dgm:cxn modelId="{D12FD5DF-CDC6-4FCD-A27B-B6909B243A22}" type="presOf" srcId="{D29295D1-C545-4EA6-A191-B1913F32E493}" destId="{A34B53B1-E934-40C3-9E06-61787B64D2E6}" srcOrd="0" destOrd="0" presId="urn:microsoft.com/office/officeart/2005/8/layout/lProcess3"/>
    <dgm:cxn modelId="{E9634F24-C7CF-4E5C-8B91-6C3CFEA84480}" type="presParOf" srcId="{DD0511AF-2DA3-46CE-837F-26DF4B777236}" destId="{A906AFCE-4FC6-4416-8EC8-E68DD8FD479C}" srcOrd="0" destOrd="0" presId="urn:microsoft.com/office/officeart/2005/8/layout/lProcess3"/>
    <dgm:cxn modelId="{554C3ED8-C37A-4C6D-9696-F5E9F34C5D56}" type="presParOf" srcId="{A906AFCE-4FC6-4416-8EC8-E68DD8FD479C}" destId="{37EDFFD7-49C9-401E-84FC-BCD2C4F15B52}" srcOrd="0" destOrd="0" presId="urn:microsoft.com/office/officeart/2005/8/layout/lProcess3"/>
    <dgm:cxn modelId="{055E3EE2-B60D-43AA-A45B-1CDAB332F70A}" type="presParOf" srcId="{A906AFCE-4FC6-4416-8EC8-E68DD8FD479C}" destId="{3072D126-7546-4317-8F6B-0EBE2F45AC41}" srcOrd="1" destOrd="0" presId="urn:microsoft.com/office/officeart/2005/8/layout/lProcess3"/>
    <dgm:cxn modelId="{0BC2A09C-A4F3-44F5-B578-14B1024996C4}" type="presParOf" srcId="{A906AFCE-4FC6-4416-8EC8-E68DD8FD479C}" destId="{C16A25AE-5082-457B-A924-DB149CC5D16E}" srcOrd="2" destOrd="0" presId="urn:microsoft.com/office/officeart/2005/8/layout/lProcess3"/>
    <dgm:cxn modelId="{30AE0470-03C0-4ACE-8ED1-35E827B8F234}" type="presParOf" srcId="{A906AFCE-4FC6-4416-8EC8-E68DD8FD479C}" destId="{D34A8DF9-FDF0-4315-9B13-BCBE56E52919}" srcOrd="3" destOrd="0" presId="urn:microsoft.com/office/officeart/2005/8/layout/lProcess3"/>
    <dgm:cxn modelId="{DD1CD2C8-8718-4438-ACA1-F8038F09EA2C}" type="presParOf" srcId="{A906AFCE-4FC6-4416-8EC8-E68DD8FD479C}" destId="{52197B97-31C7-435F-A0F7-67C28747D836}" srcOrd="4" destOrd="0" presId="urn:microsoft.com/office/officeart/2005/8/layout/lProcess3"/>
    <dgm:cxn modelId="{FE405630-7CFA-47D1-84AA-F528BE39EDB8}" type="presParOf" srcId="{DD0511AF-2DA3-46CE-837F-26DF4B777236}" destId="{8EA738EB-1B22-4326-905C-2079E2814B64}" srcOrd="1" destOrd="0" presId="urn:microsoft.com/office/officeart/2005/8/layout/lProcess3"/>
    <dgm:cxn modelId="{506196EC-D9E7-4FBF-8C5D-A2CB19A44C81}" type="presParOf" srcId="{DD0511AF-2DA3-46CE-837F-26DF4B777236}" destId="{CC0DDB1A-FA7B-48E0-8C49-6C64377C5276}" srcOrd="2" destOrd="0" presId="urn:microsoft.com/office/officeart/2005/8/layout/lProcess3"/>
    <dgm:cxn modelId="{AD8D0E1E-2F05-4A07-B5ED-CDE73112A80A}" type="presParOf" srcId="{CC0DDB1A-FA7B-48E0-8C49-6C64377C5276}" destId="{A34B53B1-E934-40C3-9E06-61787B64D2E6}" srcOrd="0" destOrd="0" presId="urn:microsoft.com/office/officeart/2005/8/layout/lProcess3"/>
    <dgm:cxn modelId="{4F23045F-1F5B-4621-831F-C350070B8580}" type="presParOf" srcId="{CC0DDB1A-FA7B-48E0-8C49-6C64377C5276}" destId="{721C2756-5E1A-4241-9518-C35DAAE0EDF1}" srcOrd="1" destOrd="0" presId="urn:microsoft.com/office/officeart/2005/8/layout/lProcess3"/>
    <dgm:cxn modelId="{18464BAF-EF28-472D-9054-8C2A761FBAC9}" type="presParOf" srcId="{CC0DDB1A-FA7B-48E0-8C49-6C64377C5276}" destId="{10550777-B8AC-4323-A77E-761CD5C0A213}" srcOrd="2" destOrd="0" presId="urn:microsoft.com/office/officeart/2005/8/layout/lProcess3"/>
    <dgm:cxn modelId="{46F64A75-8101-4A14-AC9D-73D25B4293D2}" type="presParOf" srcId="{CC0DDB1A-FA7B-48E0-8C49-6C64377C5276}" destId="{CB0BA61A-375C-4D0B-A4A4-93971822F5B3}" srcOrd="3" destOrd="0" presId="urn:microsoft.com/office/officeart/2005/8/layout/lProcess3"/>
    <dgm:cxn modelId="{F5511996-D088-4CDE-8ADF-AEB86A2ED90F}" type="presParOf" srcId="{CC0DDB1A-FA7B-48E0-8C49-6C64377C5276}" destId="{E44A49E9-B8AB-4577-B8D4-F6A0ADACBF47}" srcOrd="4" destOrd="0" presId="urn:microsoft.com/office/officeart/2005/8/layout/lProcess3"/>
    <dgm:cxn modelId="{18D435D6-D715-456B-A9C8-33D59E806E65}" type="presParOf" srcId="{DD0511AF-2DA3-46CE-837F-26DF4B777236}" destId="{9350190D-1C17-4751-9D22-668C3C9EA70D}" srcOrd="3" destOrd="0" presId="urn:microsoft.com/office/officeart/2005/8/layout/lProcess3"/>
    <dgm:cxn modelId="{518F311B-0BD1-4425-AC3A-2EC1E4B9824F}" type="presParOf" srcId="{DD0511AF-2DA3-46CE-837F-26DF4B777236}" destId="{72109CBB-FC4A-429E-928B-464F8FEB6C47}" srcOrd="4" destOrd="0" presId="urn:microsoft.com/office/officeart/2005/8/layout/lProcess3"/>
    <dgm:cxn modelId="{F71DCC4A-3746-4C65-AE59-C04DF0C17247}" type="presParOf" srcId="{72109CBB-FC4A-429E-928B-464F8FEB6C47}" destId="{5523A39F-599F-4032-8155-E02FC971ECA4}" srcOrd="0" destOrd="0" presId="urn:microsoft.com/office/officeart/2005/8/layout/lProcess3"/>
    <dgm:cxn modelId="{6E44B085-FF47-4CB5-ABE4-C6AAFBD5604D}" type="presParOf" srcId="{72109CBB-FC4A-429E-928B-464F8FEB6C47}" destId="{E03F5759-EE12-4719-8C4C-4F0E8F18D1AF}" srcOrd="1" destOrd="0" presId="urn:microsoft.com/office/officeart/2005/8/layout/lProcess3"/>
    <dgm:cxn modelId="{4DA4133A-3289-4898-8BC4-D7D9EC6AF1D1}" type="presParOf" srcId="{72109CBB-FC4A-429E-928B-464F8FEB6C47}" destId="{15D2BAB3-3C19-45B7-8C67-0CC3720858F3}" srcOrd="2" destOrd="0" presId="urn:microsoft.com/office/officeart/2005/8/layout/lProcess3"/>
    <dgm:cxn modelId="{D7AF0AF4-9C29-44E7-9ED3-B9F4CA4B7CD4}" type="presParOf" srcId="{72109CBB-FC4A-429E-928B-464F8FEB6C47}" destId="{3A72C1C8-9341-49B6-B5A9-CD8EF37176D0}" srcOrd="3" destOrd="0" presId="urn:microsoft.com/office/officeart/2005/8/layout/lProcess3"/>
    <dgm:cxn modelId="{59BBE828-F46B-4512-8AF0-4B1F0DC76B82}" type="presParOf" srcId="{72109CBB-FC4A-429E-928B-464F8FEB6C47}" destId="{448591C1-5653-4A35-BDC8-3C4834C46D67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93265-5AC1-43A0-9278-9C9DCD6A7CED}">
      <dsp:nvSpPr>
        <dsp:cNvPr id="0" name=""/>
        <dsp:cNvSpPr/>
      </dsp:nvSpPr>
      <dsp:spPr>
        <a:xfrm>
          <a:off x="0" y="3"/>
          <a:ext cx="2303693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Most stable patients</a:t>
          </a:r>
          <a:endParaRPr lang="en-IE" sz="1400" kern="1200" dirty="0"/>
        </a:p>
      </dsp:txBody>
      <dsp:txXfrm>
        <a:off x="0" y="3"/>
        <a:ext cx="2303693" cy="547200"/>
      </dsp:txXfrm>
    </dsp:sp>
    <dsp:sp modelId="{D987383A-0EA7-4F7E-B4F2-D8AB912E7117}">
      <dsp:nvSpPr>
        <dsp:cNvPr id="0" name=""/>
        <dsp:cNvSpPr/>
      </dsp:nvSpPr>
      <dsp:spPr>
        <a:xfrm>
          <a:off x="2362" y="576439"/>
          <a:ext cx="2303693" cy="83448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Community physician</a:t>
          </a:r>
          <a:endParaRPr lang="en-IE" sz="1400" kern="1200" dirty="0"/>
        </a:p>
      </dsp:txBody>
      <dsp:txXfrm>
        <a:off x="2362" y="576439"/>
        <a:ext cx="2303693" cy="834480"/>
      </dsp:txXfrm>
    </dsp:sp>
    <dsp:sp modelId="{C8571F96-1517-4F56-BD1A-061098F1A018}">
      <dsp:nvSpPr>
        <dsp:cNvPr id="0" name=""/>
        <dsp:cNvSpPr/>
      </dsp:nvSpPr>
      <dsp:spPr>
        <a:xfrm>
          <a:off x="2628573" y="29239"/>
          <a:ext cx="2303693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Less stable	</a:t>
          </a:r>
          <a:endParaRPr lang="en-IE" sz="1400" kern="1200" dirty="0"/>
        </a:p>
      </dsp:txBody>
      <dsp:txXfrm>
        <a:off x="2628573" y="29239"/>
        <a:ext cx="2303693" cy="547200"/>
      </dsp:txXfrm>
    </dsp:sp>
    <dsp:sp modelId="{FA5FD3C3-0962-4E3D-A84A-63709B13CAC5}">
      <dsp:nvSpPr>
        <dsp:cNvPr id="0" name=""/>
        <dsp:cNvSpPr/>
      </dsp:nvSpPr>
      <dsp:spPr>
        <a:xfrm>
          <a:off x="2628573" y="576439"/>
          <a:ext cx="2303693" cy="83448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Multidisciplinary community methadone clinics</a:t>
          </a:r>
          <a:endParaRPr lang="en-IE" sz="1400" kern="1200" dirty="0"/>
        </a:p>
      </dsp:txBody>
      <dsp:txXfrm>
        <a:off x="2628573" y="576439"/>
        <a:ext cx="2303693" cy="834480"/>
      </dsp:txXfrm>
    </dsp:sp>
    <dsp:sp modelId="{5FD463FE-CDFF-4D75-89B5-C9F6ECCB9B2C}">
      <dsp:nvSpPr>
        <dsp:cNvPr id="0" name=""/>
        <dsp:cNvSpPr/>
      </dsp:nvSpPr>
      <dsp:spPr>
        <a:xfrm>
          <a:off x="5254783" y="57660"/>
          <a:ext cx="2303693" cy="5270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Unstable, homeless, with greatest needs</a:t>
          </a:r>
          <a:endParaRPr lang="en-IE" sz="1400" kern="1200" dirty="0"/>
        </a:p>
      </dsp:txBody>
      <dsp:txXfrm>
        <a:off x="5254783" y="57660"/>
        <a:ext cx="2303693" cy="527013"/>
      </dsp:txXfrm>
    </dsp:sp>
    <dsp:sp modelId="{DC2A868C-DE90-4DC3-AD3F-4684713A37C4}">
      <dsp:nvSpPr>
        <dsp:cNvPr id="0" name=""/>
        <dsp:cNvSpPr/>
      </dsp:nvSpPr>
      <dsp:spPr>
        <a:xfrm>
          <a:off x="5254783" y="601142"/>
          <a:ext cx="2303693" cy="78135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National Drug Treatment Centre (NDTC)</a:t>
          </a:r>
          <a:endParaRPr lang="en-IE" sz="1400" kern="1200" dirty="0"/>
        </a:p>
      </dsp:txBody>
      <dsp:txXfrm>
        <a:off x="5254783" y="601142"/>
        <a:ext cx="2303693" cy="781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0A10AB-267A-49F6-A3B9-487954EE2AE2}">
      <dsp:nvSpPr>
        <dsp:cNvPr id="0" name=""/>
        <dsp:cNvSpPr/>
      </dsp:nvSpPr>
      <dsp:spPr>
        <a:xfrm>
          <a:off x="1800201" y="168"/>
          <a:ext cx="2232245" cy="8999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80 cases = 80 controls</a:t>
          </a:r>
          <a:endParaRPr lang="en-IE" sz="2000" kern="1200" dirty="0"/>
        </a:p>
      </dsp:txBody>
      <dsp:txXfrm>
        <a:off x="1826560" y="26527"/>
        <a:ext cx="2179527" cy="847241"/>
      </dsp:txXfrm>
    </dsp:sp>
    <dsp:sp modelId="{10CD3F12-D48D-4D82-9B03-CC60AC8223F1}">
      <dsp:nvSpPr>
        <dsp:cNvPr id="0" name=""/>
        <dsp:cNvSpPr/>
      </dsp:nvSpPr>
      <dsp:spPr>
        <a:xfrm>
          <a:off x="2038863" y="900127"/>
          <a:ext cx="877460" cy="359983"/>
        </a:xfrm>
        <a:custGeom>
          <a:avLst/>
          <a:gdLst/>
          <a:ahLst/>
          <a:cxnLst/>
          <a:rect l="0" t="0" r="0" b="0"/>
          <a:pathLst>
            <a:path>
              <a:moveTo>
                <a:pt x="877460" y="0"/>
              </a:moveTo>
              <a:lnTo>
                <a:pt x="877460" y="179991"/>
              </a:lnTo>
              <a:lnTo>
                <a:pt x="0" y="179991"/>
              </a:lnTo>
              <a:lnTo>
                <a:pt x="0" y="359983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CE164-0C3E-466E-95E4-F8DC36A22139}">
      <dsp:nvSpPr>
        <dsp:cNvPr id="0" name=""/>
        <dsp:cNvSpPr/>
      </dsp:nvSpPr>
      <dsp:spPr>
        <a:xfrm>
          <a:off x="1363894" y="1260111"/>
          <a:ext cx="1349939" cy="8999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55 men (in both)</a:t>
          </a:r>
          <a:endParaRPr lang="en-IE" sz="2000" kern="1200" dirty="0"/>
        </a:p>
      </dsp:txBody>
      <dsp:txXfrm>
        <a:off x="1390253" y="1286470"/>
        <a:ext cx="1297221" cy="847241"/>
      </dsp:txXfrm>
    </dsp:sp>
    <dsp:sp modelId="{77DCD0CC-41BE-431C-80EE-334990482EF1}">
      <dsp:nvSpPr>
        <dsp:cNvPr id="0" name=""/>
        <dsp:cNvSpPr/>
      </dsp:nvSpPr>
      <dsp:spPr>
        <a:xfrm>
          <a:off x="2916324" y="900127"/>
          <a:ext cx="877460" cy="359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91"/>
              </a:lnTo>
              <a:lnTo>
                <a:pt x="877460" y="179991"/>
              </a:lnTo>
              <a:lnTo>
                <a:pt x="877460" y="359983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A0EC21-4154-407D-BDFD-CAC36B31E25B}">
      <dsp:nvSpPr>
        <dsp:cNvPr id="0" name=""/>
        <dsp:cNvSpPr/>
      </dsp:nvSpPr>
      <dsp:spPr>
        <a:xfrm>
          <a:off x="3118814" y="1260111"/>
          <a:ext cx="1349939" cy="8999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25 women (in both)</a:t>
          </a:r>
          <a:endParaRPr lang="en-IE" sz="2000" kern="1200" dirty="0"/>
        </a:p>
      </dsp:txBody>
      <dsp:txXfrm>
        <a:off x="3145173" y="1286470"/>
        <a:ext cx="1297221" cy="8472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B5E2D-09F1-4432-971D-C418D99F625C}">
      <dsp:nvSpPr>
        <dsp:cNvPr id="0" name=""/>
        <dsp:cNvSpPr/>
      </dsp:nvSpPr>
      <dsp:spPr>
        <a:xfrm>
          <a:off x="2308393" y="354"/>
          <a:ext cx="3462590" cy="1384282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Median – 70mg</a:t>
          </a:r>
          <a:endParaRPr lang="en-I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IQR 55-90mg</a:t>
          </a:r>
          <a:endParaRPr lang="en-IE" sz="2800" kern="1200" dirty="0"/>
        </a:p>
      </dsp:txBody>
      <dsp:txXfrm>
        <a:off x="2308393" y="173389"/>
        <a:ext cx="2943484" cy="1038212"/>
      </dsp:txXfrm>
    </dsp:sp>
    <dsp:sp modelId="{F5D74430-F463-494E-B2D5-E3A27EE2C027}">
      <dsp:nvSpPr>
        <dsp:cNvPr id="0" name=""/>
        <dsp:cNvSpPr/>
      </dsp:nvSpPr>
      <dsp:spPr>
        <a:xfrm>
          <a:off x="0" y="354"/>
          <a:ext cx="2308393" cy="1384282"/>
        </a:xfrm>
        <a:prstGeom prst="roundRect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Cases</a:t>
          </a:r>
          <a:endParaRPr lang="en-IE" sz="3200" kern="1200" dirty="0"/>
        </a:p>
      </dsp:txBody>
      <dsp:txXfrm>
        <a:off x="67575" y="67929"/>
        <a:ext cx="2173243" cy="1249132"/>
      </dsp:txXfrm>
    </dsp:sp>
    <dsp:sp modelId="{92154901-0B32-4491-93F3-FAD82EBAD51D}">
      <dsp:nvSpPr>
        <dsp:cNvPr id="0" name=""/>
        <dsp:cNvSpPr/>
      </dsp:nvSpPr>
      <dsp:spPr>
        <a:xfrm>
          <a:off x="2308393" y="1523066"/>
          <a:ext cx="3462590" cy="1384282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1000"/>
                <a:satMod val="255000"/>
              </a:schemeClr>
            </a:gs>
            <a:gs pos="55000">
              <a:schemeClr val="accent1">
                <a:tint val="12000"/>
                <a:satMod val="255000"/>
              </a:schemeClr>
            </a:gs>
            <a:gs pos="100000">
              <a:schemeClr val="accent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Median – 80mg</a:t>
          </a:r>
          <a:endParaRPr lang="en-I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IQR 60-90mg</a:t>
          </a:r>
          <a:endParaRPr lang="en-IE" sz="2800" kern="1200" dirty="0"/>
        </a:p>
      </dsp:txBody>
      <dsp:txXfrm>
        <a:off x="2308393" y="1696101"/>
        <a:ext cx="2943484" cy="1038212"/>
      </dsp:txXfrm>
    </dsp:sp>
    <dsp:sp modelId="{8BC939BD-7AB2-4808-BE1C-E060DF23491E}">
      <dsp:nvSpPr>
        <dsp:cNvPr id="0" name=""/>
        <dsp:cNvSpPr/>
      </dsp:nvSpPr>
      <dsp:spPr>
        <a:xfrm>
          <a:off x="0" y="1523066"/>
          <a:ext cx="2308393" cy="1384282"/>
        </a:xfrm>
        <a:prstGeom prst="roundRect">
          <a:avLst/>
        </a:prstGeom>
        <a:gradFill rotWithShape="1">
          <a:gsLst>
            <a:gs pos="0">
              <a:schemeClr val="accent1">
                <a:tint val="43000"/>
                <a:satMod val="165000"/>
              </a:schemeClr>
            </a:gs>
            <a:gs pos="55000">
              <a:schemeClr val="accent1">
                <a:tint val="83000"/>
                <a:satMod val="155000"/>
              </a:schemeClr>
            </a:gs>
            <a:gs pos="100000">
              <a:schemeClr val="accent1"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Controls </a:t>
          </a:r>
          <a:endParaRPr lang="en-IE" sz="3200" kern="1200" dirty="0"/>
        </a:p>
      </dsp:txBody>
      <dsp:txXfrm>
        <a:off x="67575" y="1590641"/>
        <a:ext cx="2173243" cy="12491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DFFD7-49C9-401E-84FC-BCD2C4F15B52}">
      <dsp:nvSpPr>
        <dsp:cNvPr id="0" name=""/>
        <dsp:cNvSpPr/>
      </dsp:nvSpPr>
      <dsp:spPr>
        <a:xfrm>
          <a:off x="380486" y="162"/>
          <a:ext cx="3094136" cy="1237654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Treatment drop-out</a:t>
          </a:r>
          <a:endParaRPr lang="en-IE" sz="2200" kern="1200" dirty="0"/>
        </a:p>
      </dsp:txBody>
      <dsp:txXfrm>
        <a:off x="999313" y="162"/>
        <a:ext cx="1856482" cy="1237654"/>
      </dsp:txXfrm>
    </dsp:sp>
    <dsp:sp modelId="{C16A25AE-5082-457B-A924-DB149CC5D16E}">
      <dsp:nvSpPr>
        <dsp:cNvPr id="0" name=""/>
        <dsp:cNvSpPr/>
      </dsp:nvSpPr>
      <dsp:spPr>
        <a:xfrm>
          <a:off x="3072385" y="105362"/>
          <a:ext cx="2568133" cy="102725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Inform patients about the risk</a:t>
          </a:r>
          <a:endParaRPr lang="en-IE" sz="1900" kern="1200" dirty="0"/>
        </a:p>
      </dsp:txBody>
      <dsp:txXfrm>
        <a:off x="3586012" y="105362"/>
        <a:ext cx="1540880" cy="1027253"/>
      </dsp:txXfrm>
    </dsp:sp>
    <dsp:sp modelId="{52197B97-31C7-435F-A0F7-67C28747D836}">
      <dsp:nvSpPr>
        <dsp:cNvPr id="0" name=""/>
        <dsp:cNvSpPr/>
      </dsp:nvSpPr>
      <dsp:spPr>
        <a:xfrm>
          <a:off x="5280980" y="105362"/>
          <a:ext cx="2568133" cy="102725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Follow-up early &amp; proactively if disengaged</a:t>
          </a:r>
          <a:endParaRPr lang="en-IE" sz="1900" kern="1200" dirty="0"/>
        </a:p>
      </dsp:txBody>
      <dsp:txXfrm>
        <a:off x="5794607" y="105362"/>
        <a:ext cx="1540880" cy="1027253"/>
      </dsp:txXfrm>
    </dsp:sp>
    <dsp:sp modelId="{A34B53B1-E934-40C3-9E06-61787B64D2E6}">
      <dsp:nvSpPr>
        <dsp:cNvPr id="0" name=""/>
        <dsp:cNvSpPr/>
      </dsp:nvSpPr>
      <dsp:spPr>
        <a:xfrm>
          <a:off x="380486" y="1411088"/>
          <a:ext cx="3094136" cy="1237654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History of imprisonment</a:t>
          </a:r>
          <a:endParaRPr lang="en-IE" sz="2200" kern="1200" dirty="0"/>
        </a:p>
      </dsp:txBody>
      <dsp:txXfrm>
        <a:off x="999313" y="1411088"/>
        <a:ext cx="1856482" cy="1237654"/>
      </dsp:txXfrm>
    </dsp:sp>
    <dsp:sp modelId="{10550777-B8AC-4323-A77E-761CD5C0A213}">
      <dsp:nvSpPr>
        <dsp:cNvPr id="0" name=""/>
        <dsp:cNvSpPr/>
      </dsp:nvSpPr>
      <dsp:spPr>
        <a:xfrm>
          <a:off x="3072385" y="1516289"/>
          <a:ext cx="2568133" cy="102725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Recognise as group at risk</a:t>
          </a:r>
          <a:endParaRPr lang="en-IE" sz="1900" kern="1200" dirty="0"/>
        </a:p>
      </dsp:txBody>
      <dsp:txXfrm>
        <a:off x="3586012" y="1516289"/>
        <a:ext cx="1540880" cy="1027253"/>
      </dsp:txXfrm>
    </dsp:sp>
    <dsp:sp modelId="{E44A49E9-B8AB-4577-B8D4-F6A0ADACBF47}">
      <dsp:nvSpPr>
        <dsp:cNvPr id="0" name=""/>
        <dsp:cNvSpPr/>
      </dsp:nvSpPr>
      <dsp:spPr>
        <a:xfrm>
          <a:off x="5280980" y="1516289"/>
          <a:ext cx="2568133" cy="102725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Monitor more closely</a:t>
          </a:r>
          <a:endParaRPr lang="en-IE" sz="1900" kern="1200" dirty="0"/>
        </a:p>
      </dsp:txBody>
      <dsp:txXfrm>
        <a:off x="5794607" y="1516289"/>
        <a:ext cx="1540880" cy="1027253"/>
      </dsp:txXfrm>
    </dsp:sp>
    <dsp:sp modelId="{5523A39F-599F-4032-8155-E02FC971ECA4}">
      <dsp:nvSpPr>
        <dsp:cNvPr id="0" name=""/>
        <dsp:cNvSpPr/>
      </dsp:nvSpPr>
      <dsp:spPr>
        <a:xfrm>
          <a:off x="380486" y="2822015"/>
          <a:ext cx="3094136" cy="1237654"/>
        </a:xfrm>
        <a:prstGeom prst="chevron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Medical complications</a:t>
          </a:r>
          <a:endParaRPr lang="en-IE" sz="2200" kern="1200" dirty="0"/>
        </a:p>
      </dsp:txBody>
      <dsp:txXfrm>
        <a:off x="999313" y="2822015"/>
        <a:ext cx="1856482" cy="1237654"/>
      </dsp:txXfrm>
    </dsp:sp>
    <dsp:sp modelId="{15D2BAB3-3C19-45B7-8C67-0CC3720858F3}">
      <dsp:nvSpPr>
        <dsp:cNvPr id="0" name=""/>
        <dsp:cNvSpPr/>
      </dsp:nvSpPr>
      <dsp:spPr>
        <a:xfrm>
          <a:off x="3072385" y="2927215"/>
          <a:ext cx="2568133" cy="102725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Vulnerable to accidental OD</a:t>
          </a:r>
          <a:endParaRPr lang="en-IE" sz="1900" kern="1200" dirty="0"/>
        </a:p>
      </dsp:txBody>
      <dsp:txXfrm>
        <a:off x="3586012" y="2927215"/>
        <a:ext cx="1540880" cy="1027253"/>
      </dsp:txXfrm>
    </dsp:sp>
    <dsp:sp modelId="{448591C1-5653-4A35-BDC8-3C4834C46D67}">
      <dsp:nvSpPr>
        <dsp:cNvPr id="0" name=""/>
        <dsp:cNvSpPr/>
      </dsp:nvSpPr>
      <dsp:spPr>
        <a:xfrm>
          <a:off x="5280980" y="2927215"/>
          <a:ext cx="2568133" cy="102725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Give harm reduction messages</a:t>
          </a:r>
          <a:endParaRPr lang="en-IE" sz="1900" kern="1200" dirty="0"/>
        </a:p>
      </dsp:txBody>
      <dsp:txXfrm>
        <a:off x="5794607" y="2927215"/>
        <a:ext cx="1540880" cy="1027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8DAFB-1FCB-4A9A-852C-BA27BE76B2D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6860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75646-9AF6-4D5C-82DC-510D35E97B17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DFA96-B805-494F-8628-3EDAAF45C226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797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FA96-B805-494F-8628-3EDAAF45C226}" type="slidenum">
              <a:rPr lang="en-IE" smtClean="0"/>
              <a:pPr/>
              <a:t>19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1B8321B-C573-4C3B-B287-2849234A3BCE}" type="datetimeFigureOut">
              <a:rPr lang="en-IE" smtClean="0"/>
              <a:pPr/>
              <a:t>09/02/2015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B443863-01CD-49D7-B721-8C8016B7BCC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68760"/>
            <a:ext cx="8458200" cy="2376264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IE" sz="3800" dirty="0"/>
              <a:t>Who dies while on methadone treatment? </a:t>
            </a:r>
            <a:br>
              <a:rPr lang="en-IE" sz="3800" dirty="0"/>
            </a:br>
            <a:r>
              <a:rPr lang="en-IE" sz="3800" dirty="0" smtClean="0"/>
              <a:t>Case-control </a:t>
            </a:r>
            <a:r>
              <a:rPr lang="en-IE" sz="3800" dirty="0"/>
              <a:t>study of risks and causes of death among opioid dependent patients </a:t>
            </a:r>
            <a:r>
              <a:rPr lang="en-IE" sz="3800" dirty="0" smtClean="0"/>
              <a:t>registered on </a:t>
            </a:r>
            <a:r>
              <a:rPr lang="en-IE" sz="3800" dirty="0"/>
              <a:t>methadone maintenance treatment</a:t>
            </a:r>
            <a:r>
              <a:rPr lang="en-GB" sz="3800" dirty="0" smtClean="0"/>
              <a:t>.</a:t>
            </a:r>
            <a:endParaRPr lang="en-IE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920" y="4437112"/>
            <a:ext cx="4816624" cy="1800200"/>
          </a:xfrm>
        </p:spPr>
        <p:txBody>
          <a:bodyPr>
            <a:normAutofit fontScale="70000" lnSpcReduction="20000"/>
          </a:bodyPr>
          <a:lstStyle/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Dr </a:t>
            </a:r>
            <a:r>
              <a:rPr lang="en-GB" sz="2800" dirty="0" err="1" smtClean="0">
                <a:solidFill>
                  <a:schemeClr val="bg2">
                    <a:lumMod val="50000"/>
                  </a:schemeClr>
                </a:solidFill>
              </a:rPr>
              <a:t>Edyta</a:t>
            </a:r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bg2">
                    <a:lumMod val="50000"/>
                  </a:schemeClr>
                </a:solidFill>
              </a:rPr>
              <a:t>Truszkowska</a:t>
            </a:r>
            <a:endParaRPr lang="en-GB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Dr </a:t>
            </a:r>
            <a:r>
              <a:rPr lang="en-GB" sz="2800" dirty="0" err="1" smtClean="0">
                <a:solidFill>
                  <a:schemeClr val="bg2">
                    <a:lumMod val="50000"/>
                  </a:schemeClr>
                </a:solidFill>
              </a:rPr>
              <a:t>Pavel</a:t>
            </a:r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bg2">
                    <a:lumMod val="50000"/>
                  </a:schemeClr>
                </a:solidFill>
              </a:rPr>
              <a:t>Konovalov</a:t>
            </a:r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Dr </a:t>
            </a:r>
            <a:r>
              <a:rPr lang="en-GB" sz="2800" dirty="0" err="1" smtClean="0">
                <a:solidFill>
                  <a:schemeClr val="bg2">
                    <a:lumMod val="50000"/>
                  </a:schemeClr>
                </a:solidFill>
              </a:rPr>
              <a:t>Tahir</a:t>
            </a:r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bg2">
                    <a:lumMod val="50000"/>
                  </a:schemeClr>
                </a:solidFill>
              </a:rPr>
              <a:t>Galander</a:t>
            </a:r>
            <a:endParaRPr lang="en-GB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Dr Suzi Lyons </a:t>
            </a:r>
          </a:p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Dr </a:t>
            </a:r>
            <a:r>
              <a:rPr lang="en-GB" sz="2800" dirty="0" err="1" smtClean="0">
                <a:solidFill>
                  <a:schemeClr val="bg2">
                    <a:lumMod val="50000"/>
                  </a:schemeClr>
                </a:solidFill>
              </a:rPr>
              <a:t>Eamon</a:t>
            </a:r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 Keenan</a:t>
            </a:r>
          </a:p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</a:rPr>
              <a:t>Dr Bobby </a:t>
            </a:r>
            <a:r>
              <a:rPr lang="en-GB" sz="2800" dirty="0">
                <a:solidFill>
                  <a:schemeClr val="bg2">
                    <a:lumMod val="50000"/>
                  </a:schemeClr>
                </a:solidFill>
              </a:rPr>
              <a:t>P Smyth </a:t>
            </a:r>
            <a:endParaRPr lang="en-IE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77072"/>
            <a:ext cx="261937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/>
          <a:lstStyle/>
          <a:p>
            <a:r>
              <a:rPr lang="en-GB" dirty="0" smtClean="0"/>
              <a:t>Study procedure</a:t>
            </a:r>
            <a:endParaRPr lang="en-IE" dirty="0"/>
          </a:p>
        </p:txBody>
      </p:sp>
      <p:sp>
        <p:nvSpPr>
          <p:cNvPr id="5" name="Oval 4"/>
          <p:cNvSpPr/>
          <p:nvPr/>
        </p:nvSpPr>
        <p:spPr>
          <a:xfrm>
            <a:off x="2987824" y="4365104"/>
            <a:ext cx="3168352" cy="20882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E" dirty="0" smtClean="0"/>
              <a:t>controls matched  for gender &amp; age,  attending NDTC at the same time</a:t>
            </a:r>
            <a:endParaRPr lang="en-IE" dirty="0"/>
          </a:p>
        </p:txBody>
      </p:sp>
      <p:sp>
        <p:nvSpPr>
          <p:cNvPr id="10" name="Oval 9"/>
          <p:cNvSpPr/>
          <p:nvPr/>
        </p:nvSpPr>
        <p:spPr>
          <a:xfrm>
            <a:off x="2987824" y="1916832"/>
            <a:ext cx="3312368" cy="13464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dirty="0" smtClean="0"/>
              <a:t>patients recorded as 'dead‘ in NDTC notes/CTL</a:t>
            </a:r>
            <a:endParaRPr lang="en-IE" dirty="0"/>
          </a:p>
        </p:txBody>
      </p:sp>
      <p:sp>
        <p:nvSpPr>
          <p:cNvPr id="11" name="Right Arrow 10"/>
          <p:cNvSpPr/>
          <p:nvPr/>
        </p:nvSpPr>
        <p:spPr>
          <a:xfrm>
            <a:off x="2267744" y="2924944"/>
            <a:ext cx="1512168" cy="187220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</a:t>
            </a:r>
            <a:r>
              <a:rPr lang="en-US" dirty="0" smtClean="0"/>
              <a:t>t: Feb 2005 –Feb 2012</a:t>
            </a:r>
            <a:endParaRPr lang="en-IE" dirty="0"/>
          </a:p>
        </p:txBody>
      </p:sp>
      <p:sp>
        <p:nvSpPr>
          <p:cNvPr id="13" name="Oval 12"/>
          <p:cNvSpPr/>
          <p:nvPr/>
        </p:nvSpPr>
        <p:spPr>
          <a:xfrm>
            <a:off x="251520" y="2786717"/>
            <a:ext cx="1944216" cy="2304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sp>
      <p:sp>
        <p:nvSpPr>
          <p:cNvPr id="16" name="Cross 15"/>
          <p:cNvSpPr/>
          <p:nvPr/>
        </p:nvSpPr>
        <p:spPr>
          <a:xfrm>
            <a:off x="4211960" y="3356992"/>
            <a:ext cx="720080" cy="720080"/>
          </a:xfrm>
          <a:prstGeom prst="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8" name="Oval 17"/>
          <p:cNvSpPr/>
          <p:nvPr/>
        </p:nvSpPr>
        <p:spPr>
          <a:xfrm>
            <a:off x="6948264" y="2780928"/>
            <a:ext cx="2016224" cy="28083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drug use, viral status,</a:t>
            </a:r>
          </a:p>
          <a:p>
            <a:r>
              <a:rPr lang="en-GB" dirty="0" smtClean="0"/>
              <a:t> co-morbid illnesses, personal history</a:t>
            </a:r>
            <a:endParaRPr lang="en-IE" dirty="0"/>
          </a:p>
        </p:txBody>
      </p:sp>
      <p:sp>
        <p:nvSpPr>
          <p:cNvPr id="21" name="Right Arrow 20"/>
          <p:cNvSpPr/>
          <p:nvPr/>
        </p:nvSpPr>
        <p:spPr>
          <a:xfrm>
            <a:off x="5436096" y="2996952"/>
            <a:ext cx="1482464" cy="1944216"/>
          </a:xfrm>
          <a:prstGeom prst="rightArrow">
            <a:avLst>
              <a:gd name="adj1" fmla="val 50000"/>
              <a:gd name="adj2" fmla="val 50962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IE" dirty="0" smtClean="0"/>
              <a:t> Review of the notes  </a:t>
            </a:r>
          </a:p>
          <a:p>
            <a:pPr algn="ctr"/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03547" y="3441774"/>
            <a:ext cx="1440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dirty="0" smtClean="0"/>
              <a:t>case-control </a:t>
            </a:r>
            <a:r>
              <a:rPr lang="en-GB" dirty="0"/>
              <a:t>design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Cause of death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It was recorded from clinical notes and confirmed (where available) with National Drug Related Death Index (NDRDI) </a:t>
            </a:r>
          </a:p>
          <a:p>
            <a:endParaRPr lang="en-GB" dirty="0" smtClean="0"/>
          </a:p>
          <a:p>
            <a:r>
              <a:rPr lang="en-GB" b="1" dirty="0" smtClean="0"/>
              <a:t>The NDRDI records data from</a:t>
            </a:r>
            <a:r>
              <a:rPr lang="en-GB" dirty="0" smtClean="0"/>
              <a:t>: </a:t>
            </a:r>
          </a:p>
          <a:p>
            <a:pPr>
              <a:buFontTx/>
              <a:buChar char="-"/>
            </a:pPr>
            <a:r>
              <a:rPr lang="en-GB" sz="2400" dirty="0" smtClean="0"/>
              <a:t>the Coroner Service </a:t>
            </a:r>
          </a:p>
          <a:p>
            <a:pPr>
              <a:buFontTx/>
              <a:buChar char="-"/>
            </a:pPr>
            <a:r>
              <a:rPr lang="en-GB" sz="2400" dirty="0" smtClean="0"/>
              <a:t>the Hospital In-Patient Enquiry scheme </a:t>
            </a:r>
          </a:p>
          <a:p>
            <a:pPr>
              <a:buFontTx/>
              <a:buChar char="-"/>
            </a:pPr>
            <a:r>
              <a:rPr lang="en-GB" sz="2400" dirty="0" smtClean="0"/>
              <a:t>the Central Treatment List</a:t>
            </a:r>
          </a:p>
          <a:p>
            <a:pPr>
              <a:buFontTx/>
              <a:buChar char="-"/>
            </a:pPr>
            <a:r>
              <a:rPr lang="en-GB" sz="2400" dirty="0" smtClean="0"/>
              <a:t>the General Mortality Register via the Central Statistics Office</a:t>
            </a:r>
            <a:endParaRPr lang="en-I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		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Examining differences </a:t>
            </a:r>
            <a:r>
              <a:rPr lang="en-IE" dirty="0" smtClean="0"/>
              <a:t>between cases and controls in quantitative</a:t>
            </a:r>
            <a:r>
              <a:rPr lang="en-GB" dirty="0" smtClean="0"/>
              <a:t> </a:t>
            </a:r>
          </a:p>
          <a:p>
            <a:pPr lvl="1">
              <a:buFontTx/>
              <a:buChar char="-"/>
            </a:pPr>
            <a:r>
              <a:rPr lang="en-GB" dirty="0" smtClean="0"/>
              <a:t>normally distributed variables |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u="sng" dirty="0" smtClean="0"/>
              <a:t>Students t-test</a:t>
            </a:r>
          </a:p>
          <a:p>
            <a:pPr lvl="1">
              <a:buFontTx/>
              <a:buChar char="-"/>
            </a:pPr>
            <a:r>
              <a:rPr lang="en-GB" dirty="0" smtClean="0"/>
              <a:t>skewed variables </a:t>
            </a:r>
            <a:r>
              <a:rPr lang="en-GB" dirty="0" smtClean="0">
                <a:sym typeface="Wingdings" pitchFamily="2" charset="2"/>
              </a:rPr>
              <a:t>|</a:t>
            </a:r>
            <a:r>
              <a:rPr lang="en-GB" dirty="0" smtClean="0"/>
              <a:t> </a:t>
            </a:r>
            <a:r>
              <a:rPr lang="en-GB" u="sng" dirty="0" smtClean="0"/>
              <a:t>Mann-Whitney U test </a:t>
            </a:r>
          </a:p>
          <a:p>
            <a:pPr lvl="1">
              <a:buFontTx/>
              <a:buChar char="-"/>
            </a:pPr>
            <a:r>
              <a:rPr lang="en-GB" dirty="0" smtClean="0"/>
              <a:t>categorical variables </a:t>
            </a:r>
            <a:r>
              <a:rPr lang="en-GB" dirty="0" smtClean="0">
                <a:sym typeface="Wingdings" pitchFamily="2" charset="2"/>
              </a:rPr>
              <a:t>| </a:t>
            </a:r>
            <a:r>
              <a:rPr lang="en-GB" u="sng" dirty="0" smtClean="0">
                <a:sym typeface="Wingdings" pitchFamily="2" charset="2"/>
              </a:rPr>
              <a:t>C</a:t>
            </a:r>
            <a:r>
              <a:rPr lang="en-GB" u="sng" dirty="0" smtClean="0"/>
              <a:t>hi Square test</a:t>
            </a:r>
          </a:p>
          <a:p>
            <a:pPr lvl="1">
              <a:buNone/>
            </a:pPr>
            <a:r>
              <a:rPr lang="en-GB" dirty="0" smtClean="0"/>
              <a:t>			unless a cell count &lt;5 </a:t>
            </a:r>
            <a:r>
              <a:rPr lang="en-GB" dirty="0" smtClean="0">
                <a:sym typeface="Wingdings" pitchFamily="2" charset="2"/>
              </a:rPr>
              <a:t>| </a:t>
            </a:r>
            <a:r>
              <a:rPr lang="en-GB" u="sng" dirty="0" smtClean="0"/>
              <a:t>Fisher’s Exact test</a:t>
            </a:r>
          </a:p>
          <a:p>
            <a:r>
              <a:rPr lang="en-GB" dirty="0" smtClean="0"/>
              <a:t>Logistic regression analysis </a:t>
            </a:r>
          </a:p>
          <a:p>
            <a:r>
              <a:rPr lang="en-GB" dirty="0" smtClean="0"/>
              <a:t>Power calculations</a:t>
            </a:r>
          </a:p>
          <a:p>
            <a:r>
              <a:rPr lang="en-IE" dirty="0" smtClean="0"/>
              <a:t>the conventional level of statistical significance (p&lt;0.05) was used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4186808" cy="1066800"/>
          </a:xfrm>
        </p:spPr>
        <p:txBody>
          <a:bodyPr/>
          <a:lstStyle/>
          <a:p>
            <a:r>
              <a:rPr lang="en-GB" dirty="0" smtClean="0"/>
              <a:t>    Results </a:t>
            </a:r>
            <a:endParaRPr lang="en-IE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778839949"/>
              </p:ext>
            </p:extLst>
          </p:nvPr>
        </p:nvGraphicFramePr>
        <p:xfrm>
          <a:off x="467544" y="2060849"/>
          <a:ext cx="5832648" cy="2160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4500" y="4797152"/>
            <a:ext cx="676875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/>
              <a:t>80 deaths &amp; 500 patients (on average) on MMT in NDTC during this period </a:t>
            </a:r>
            <a:r>
              <a:rPr lang="en-GB" sz="2000" dirty="0" smtClean="0">
                <a:sym typeface="Wingdings" pitchFamily="2" charset="2"/>
              </a:rPr>
              <a:t></a:t>
            </a:r>
            <a:r>
              <a:rPr lang="en-GB" sz="2000" dirty="0" smtClean="0"/>
              <a:t>the mortality rate 23 per 1000 person-years of treatment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–methadone dose</a:t>
            </a:r>
            <a:endParaRPr lang="en-I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3528" y="2564904"/>
          <a:ext cx="5770984" cy="2907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16216" y="3140968"/>
            <a:ext cx="1872208" cy="18158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No significant difference (p=0.6)</a:t>
            </a:r>
            <a:endParaRPr lang="en-I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78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r>
              <a:rPr lang="en-GB" dirty="0" smtClean="0"/>
              <a:t>Results – use of illicit substances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904455"/>
              </p:ext>
            </p:extLst>
          </p:nvPr>
        </p:nvGraphicFramePr>
        <p:xfrm>
          <a:off x="395536" y="1844824"/>
          <a:ext cx="8136904" cy="34118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12168"/>
                <a:gridCol w="1152128"/>
                <a:gridCol w="936104"/>
                <a:gridCol w="1049259"/>
                <a:gridCol w="1327005"/>
                <a:gridCol w="1296144"/>
                <a:gridCol w="864096"/>
              </a:tblGrid>
              <a:tr h="3377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n</a:t>
                      </a:r>
                      <a:r>
                        <a:rPr lang="en-US" sz="1100" baseline="0" dirty="0" smtClean="0"/>
                        <a:t> cases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/>
                        <a:t>(%)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n controls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/>
                        <a:t>(%)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/>
                        <a:t>P Value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7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Opiates</a:t>
                      </a:r>
                      <a:endParaRPr lang="en-IE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A</a:t>
                      </a:r>
                      <a:r>
                        <a:rPr lang="en-US" sz="1400" dirty="0" smtClean="0"/>
                        <a:t>bstinent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26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(32)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28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(35)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7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Occasional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32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(40)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30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(37)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7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Regular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22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(27)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22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(27)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/>
                        <a:t>0.93</a:t>
                      </a:r>
                      <a:endParaRPr lang="en-IE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7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Cocaine</a:t>
                      </a:r>
                      <a:endParaRPr lang="en-IE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A</a:t>
                      </a:r>
                      <a:r>
                        <a:rPr lang="en-US" sz="1400" dirty="0" smtClean="0"/>
                        <a:t>bstinent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61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(76)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65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(81)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7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Occasional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12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(15)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10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(12)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7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Regular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7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(9)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5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(6)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/>
                        <a:t>0.72</a:t>
                      </a:r>
                      <a:endParaRPr lang="en-IE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Benzodiazepines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A</a:t>
                      </a:r>
                      <a:r>
                        <a:rPr lang="en-US" sz="1400" dirty="0" smtClean="0"/>
                        <a:t>bstinent 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8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(10)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8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(10)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7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Occasional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7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(9)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13</a:t>
                      </a:r>
                      <a:endParaRPr lang="en-IE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(16)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7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Regular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65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(81)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59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(74)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/>
                        <a:t>0.35</a:t>
                      </a:r>
                      <a:endParaRPr lang="en-IE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Results - risk factors impacting on mortality </a:t>
            </a:r>
            <a:endParaRPr lang="en-I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552546"/>
              </p:ext>
            </p:extLst>
          </p:nvPr>
        </p:nvGraphicFramePr>
        <p:xfrm>
          <a:off x="395536" y="1916832"/>
          <a:ext cx="7992888" cy="38946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2118"/>
                <a:gridCol w="1980220"/>
                <a:gridCol w="990110"/>
                <a:gridCol w="990110"/>
                <a:gridCol w="990110"/>
                <a:gridCol w="990110"/>
                <a:gridCol w="990110"/>
              </a:tblGrid>
              <a:tr h="365760">
                <a:tc gridSpan="2">
                  <a:txBody>
                    <a:bodyPr/>
                    <a:lstStyle/>
                    <a:p>
                      <a:r>
                        <a:rPr lang="en-IE" dirty="0" smtClean="0"/>
                        <a:t>Factors</a:t>
                      </a:r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n</a:t>
                      </a:r>
                      <a:r>
                        <a:rPr lang="en-US" sz="1100" baseline="0" dirty="0" smtClean="0"/>
                        <a:t> cases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/>
                        <a:t>(%)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n controls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/>
                        <a:t>(%)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/>
                        <a:t>P Value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31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Homelessness Ever (%)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(41)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(30)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0.14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Comorbid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Psychiatric Disorder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(62)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(56)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0.42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54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Problem</a:t>
                      </a:r>
                      <a:r>
                        <a:rPr lang="en-US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Alcohol Use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(27)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(17)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0.18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52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Prescribed Psychotropic medication %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/>
                    </a:p>
                  </a:txBody>
                  <a:tcPr/>
                </a:tc>
              </a:tr>
              <a:tr h="364005">
                <a:tc>
                  <a:txBody>
                    <a:bodyPr/>
                    <a:lstStyle/>
                    <a:p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Non-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Benzo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Hypnotic only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(10)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(7)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0.58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005">
                <a:tc>
                  <a:txBody>
                    <a:bodyPr/>
                    <a:lstStyle/>
                    <a:p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Other psychotropic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apart 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from "Z" hypnotic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46 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(57)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(60)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0.75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005">
                <a:tc>
                  <a:txBody>
                    <a:bodyPr/>
                    <a:lstStyle/>
                    <a:p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Prescribed Benzodiazepine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(27)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(25)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0.72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005">
                <a:tc>
                  <a:txBody>
                    <a:bodyPr/>
                    <a:lstStyle/>
                    <a:p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any 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antidepressant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(36)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(30)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0.40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005">
                <a:tc>
                  <a:txBody>
                    <a:bodyPr/>
                    <a:lstStyle/>
                    <a:p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Prescribed Olanzapine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(24)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(25)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0.84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00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HCV antibody positive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(62)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(66)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0.62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rmAutofit/>
          </a:bodyPr>
          <a:lstStyle/>
          <a:p>
            <a:r>
              <a:rPr lang="en-GB" dirty="0" smtClean="0"/>
              <a:t>Results 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434393"/>
              </p:ext>
            </p:extLst>
          </p:nvPr>
        </p:nvGraphicFramePr>
        <p:xfrm>
          <a:off x="539552" y="4365104"/>
          <a:ext cx="7344816" cy="2160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76464"/>
                <a:gridCol w="1224136"/>
                <a:gridCol w="1152128"/>
                <a:gridCol w="792088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Predictors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Adjusted Odds Ratio (AOR)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95% CI AOR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P value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History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of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Imprisonment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4.6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(2.0-10.1)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&lt;0.001</a:t>
                      </a:r>
                      <a:endParaRPr lang="en-IE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Current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non-HIV/HCV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related medical illness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5.3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(2.2-12.6)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&lt;0.001</a:t>
                      </a:r>
                      <a:endParaRPr lang="en-IE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DNAed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for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at least one week prior to death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19.2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(2.3-160)</a:t>
                      </a:r>
                      <a:endParaRPr lang="en-I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0.006</a:t>
                      </a:r>
                      <a:endParaRPr lang="en-IE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HIV</a:t>
                      </a:r>
                      <a:r>
                        <a:rPr lang="en-IE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status: positive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2.2</a:t>
                      </a:r>
                      <a:endParaRPr lang="en-I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(0.8-5.7)</a:t>
                      </a:r>
                      <a:endParaRPr lang="en-I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0.11</a:t>
                      </a:r>
                      <a:endParaRPr lang="en-I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HIV status: not known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8.8</a:t>
                      </a:r>
                      <a:endParaRPr lang="en-I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(0.9-90)</a:t>
                      </a:r>
                      <a:endParaRPr lang="en-I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0.06</a:t>
                      </a:r>
                      <a:endParaRPr lang="en-IE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077072"/>
            <a:ext cx="7344816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Logistic Regression analysis of factors associated with increased risk of death among patients on MMT</a:t>
            </a:r>
            <a:endParaRPr lang="en-IE"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31840" y="1628800"/>
          <a:ext cx="5715000" cy="1097280"/>
        </p:xfrm>
        <a:graphic>
          <a:graphicData uri="http://schemas.openxmlformats.org/drawingml/2006/table">
            <a:tbl>
              <a:tblPr/>
              <a:tblGrid>
                <a:gridCol w="451773"/>
                <a:gridCol w="2726446"/>
                <a:gridCol w="438602"/>
                <a:gridCol w="474165"/>
                <a:gridCol w="474165"/>
                <a:gridCol w="474165"/>
                <a:gridCol w="675684"/>
              </a:tblGrid>
              <a:tr h="0">
                <a:tc gridSpan="2"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484559"/>
              </p:ext>
            </p:extLst>
          </p:nvPr>
        </p:nvGraphicFramePr>
        <p:xfrm>
          <a:off x="539555" y="1916832"/>
          <a:ext cx="7344813" cy="1661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56381"/>
                <a:gridCol w="720080"/>
                <a:gridCol w="648072"/>
                <a:gridCol w="936104"/>
                <a:gridCol w="534917"/>
                <a:gridCol w="1049259"/>
              </a:tblGrid>
              <a:tr h="324036">
                <a:tc>
                  <a:txBody>
                    <a:bodyPr/>
                    <a:lstStyle/>
                    <a:p>
                      <a:r>
                        <a:rPr lang="en-IE" dirty="0" smtClean="0"/>
                        <a:t>Factors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n</a:t>
                      </a:r>
                      <a:r>
                        <a:rPr lang="en-US" sz="1100" baseline="0" dirty="0" smtClean="0"/>
                        <a:t> cases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/>
                        <a:t>(%)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n controls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/>
                        <a:t>(%)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/>
                        <a:t>P Value</a:t>
                      </a:r>
                      <a:endParaRPr lang="en-I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History</a:t>
                      </a:r>
                      <a:r>
                        <a:rPr lang="en-US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of Imprisonment</a:t>
                      </a:r>
                      <a:endParaRPr lang="en-IE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(71)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(35)</a:t>
                      </a:r>
                      <a:endParaRPr lang="en-I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&lt;0.001</a:t>
                      </a:r>
                      <a:endParaRPr lang="en-IE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Other medical problems </a:t>
                      </a:r>
                      <a:endParaRPr lang="en-IE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(47)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(16)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&lt;0.001</a:t>
                      </a:r>
                      <a:endParaRPr lang="en-IE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DNAed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for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at least one week 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prior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to death</a:t>
                      </a:r>
                      <a:endParaRPr lang="en-IE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(23)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en-IE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&lt;0.001</a:t>
                      </a:r>
                      <a:endParaRPr lang="en-IE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HIV positive</a:t>
                      </a:r>
                      <a:endParaRPr lang="en-IE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(29)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(12)</a:t>
                      </a:r>
                      <a:endParaRPr lang="en-IE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0.01</a:t>
                      </a:r>
                      <a:endParaRPr lang="en-IE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Results – causes of death </a:t>
            </a:r>
            <a:endParaRPr lang="en-I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3826768" cy="29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716016" y="2492896"/>
          <a:ext cx="388843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5805264"/>
            <a:ext cx="373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Medical notes suggested 8 suicides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profile of deaths was similar to that observed in other MMT groups</a:t>
            </a:r>
          </a:p>
          <a:p>
            <a:r>
              <a:rPr lang="en-GB" dirty="0" smtClean="0"/>
              <a:t>In this study:</a:t>
            </a:r>
          </a:p>
          <a:p>
            <a:pPr lvl="1">
              <a:buFontTx/>
              <a:buChar char="-"/>
            </a:pPr>
            <a:r>
              <a:rPr lang="en-GB" sz="2200" dirty="0" smtClean="0"/>
              <a:t>no relationship between methadone dose &amp; mortality</a:t>
            </a:r>
          </a:p>
          <a:p>
            <a:pPr lvl="1">
              <a:buFontTx/>
              <a:buChar char="-"/>
            </a:pPr>
            <a:r>
              <a:rPr lang="en-IE" sz="2200" dirty="0" smtClean="0"/>
              <a:t>no difference in problem drug use between cases and controls</a:t>
            </a:r>
            <a:endParaRPr lang="en-GB" sz="2200" dirty="0" smtClean="0"/>
          </a:p>
          <a:p>
            <a:pPr lvl="1">
              <a:buFontTx/>
              <a:buChar char="-"/>
            </a:pPr>
            <a:r>
              <a:rPr lang="en-GB" sz="2200" dirty="0" smtClean="0"/>
              <a:t>the prevalence of co-morbid psychiatric disorder was high but similar in both groups</a:t>
            </a:r>
          </a:p>
          <a:p>
            <a:pPr lvl="1">
              <a:buFontTx/>
              <a:buChar char="-"/>
            </a:pPr>
            <a:r>
              <a:rPr lang="en-GB" sz="2200" dirty="0" smtClean="0"/>
              <a:t>those who died were more likely to have a lifetime history of imprisonment compared to controls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Introduction &amp; background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Mortality </a:t>
            </a:r>
            <a:r>
              <a:rPr lang="en-GB" dirty="0"/>
              <a:t>-</a:t>
            </a:r>
            <a:r>
              <a:rPr lang="en-GB" dirty="0" smtClean="0"/>
              <a:t> higher among </a:t>
            </a:r>
            <a:r>
              <a:rPr lang="en-GB" dirty="0"/>
              <a:t>those with problem alcohol or drug </a:t>
            </a:r>
            <a:r>
              <a:rPr lang="en-GB" dirty="0" smtClean="0"/>
              <a:t>use, especially </a:t>
            </a:r>
            <a:r>
              <a:rPr lang="en-GB" dirty="0"/>
              <a:t>amongst injecting drug users (IDU</a:t>
            </a:r>
            <a:r>
              <a:rPr lang="en-GB" dirty="0" smtClean="0"/>
              <a:t>) (</a:t>
            </a:r>
            <a:r>
              <a:rPr lang="en-GB" dirty="0" err="1" smtClean="0"/>
              <a:t>Mathers</a:t>
            </a:r>
            <a:r>
              <a:rPr lang="en-GB" dirty="0" smtClean="0"/>
              <a:t> 2013)</a:t>
            </a:r>
          </a:p>
          <a:p>
            <a:endParaRPr lang="en-GB" dirty="0" smtClean="0"/>
          </a:p>
          <a:p>
            <a:r>
              <a:rPr lang="en-GB" dirty="0" smtClean="0"/>
              <a:t>Methadone Maintenance Treatment proved to reduce mortality among IDU, but it remains higher in comparison to general population (</a:t>
            </a:r>
            <a:r>
              <a:rPr lang="en-GB" dirty="0" err="1" smtClean="0"/>
              <a:t>Degenhardt</a:t>
            </a:r>
            <a:r>
              <a:rPr lang="en-GB" dirty="0" smtClean="0"/>
              <a:t> 2009, Cornish 2010)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059896"/>
          </a:xfrm>
        </p:spPr>
        <p:txBody>
          <a:bodyPr/>
          <a:lstStyle/>
          <a:p>
            <a:r>
              <a:rPr lang="en-GB" dirty="0" smtClean="0"/>
              <a:t>In this study:</a:t>
            </a:r>
          </a:p>
          <a:p>
            <a:pPr lvl="1">
              <a:buFontTx/>
              <a:buChar char="-"/>
            </a:pPr>
            <a:r>
              <a:rPr lang="en-GB" sz="2400" dirty="0" smtClean="0"/>
              <a:t>recent non-attendance for MMT was more prevalent among cases</a:t>
            </a:r>
            <a:endParaRPr lang="en-IE" sz="2400" dirty="0" smtClean="0"/>
          </a:p>
          <a:p>
            <a:pPr lvl="1">
              <a:buFontTx/>
              <a:buChar char="-"/>
            </a:pPr>
            <a:r>
              <a:rPr lang="en-GB" sz="2400" dirty="0" smtClean="0"/>
              <a:t>HIV was more prevalent amongst cases</a:t>
            </a:r>
          </a:p>
          <a:p>
            <a:pPr lvl="1">
              <a:buFontTx/>
              <a:buChar char="-"/>
            </a:pPr>
            <a:r>
              <a:rPr lang="en-GB" sz="2400" dirty="0" smtClean="0"/>
              <a:t>medical problems other than HIV/HCV were higher among those who died</a:t>
            </a:r>
          </a:p>
          <a:p>
            <a:pPr lvl="2">
              <a:buFontTx/>
              <a:buChar char="-"/>
            </a:pPr>
            <a:r>
              <a:rPr lang="en-GB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Also in those who died by poisoning </a:t>
            </a:r>
            <a:endParaRPr lang="en-IE" sz="22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1">
              <a:buNone/>
            </a:pPr>
            <a:endParaRPr lang="en-GB" dirty="0" smtClean="0"/>
          </a:p>
          <a:p>
            <a:pPr lvl="2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460482"/>
              </p:ext>
            </p:extLst>
          </p:nvPr>
        </p:nvGraphicFramePr>
        <p:xfrm>
          <a:off x="457200" y="2249488"/>
          <a:ext cx="8229600" cy="4059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Thank you</a:t>
            </a:r>
            <a:endParaRPr lang="en-IE" dirty="0"/>
          </a:p>
        </p:txBody>
      </p:sp>
      <p:pic>
        <p:nvPicPr>
          <p:cNvPr id="1025" name="Picture 1" descr="F:\pics for present\image 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4120" y="2204864"/>
            <a:ext cx="4464496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81248"/>
            <a:ext cx="5688632" cy="3411824"/>
          </a:xfrm>
        </p:spPr>
        <p:txBody>
          <a:bodyPr>
            <a:normAutofit/>
          </a:bodyPr>
          <a:lstStyle/>
          <a:p>
            <a:r>
              <a:rPr lang="en-GB" dirty="0" smtClean="0"/>
              <a:t>A recent Irish study (O’Kelly 2012) confirmed the high mortality among IDU in Ireland.</a:t>
            </a:r>
          </a:p>
          <a:p>
            <a:pPr lvl="1">
              <a:buFontTx/>
              <a:buChar char="-"/>
            </a:pPr>
            <a:r>
              <a:rPr lang="en-GB" dirty="0" smtClean="0"/>
              <a:t>IDU were followed up for 25 years </a:t>
            </a:r>
          </a:p>
          <a:p>
            <a:pPr lvl="2">
              <a:buFont typeface="Wingdings"/>
              <a:buChar char="à"/>
            </a:pPr>
            <a:r>
              <a:rPr lang="en-GB" dirty="0" smtClean="0"/>
              <a:t>63% had died</a:t>
            </a:r>
          </a:p>
          <a:p>
            <a:endParaRPr lang="en-GB" dirty="0" smtClean="0"/>
          </a:p>
          <a:p>
            <a:pPr>
              <a:buNone/>
            </a:pPr>
            <a:endParaRPr lang="en-IE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885134"/>
            <a:ext cx="27717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6" name="Picture 2" descr="http://www.drugaddicted.org/wp-content/uploads/drug-addic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348880"/>
            <a:ext cx="1841773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Mortality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sz="2400" b="0" dirty="0" smtClean="0"/>
              <a:t>Risk Factors</a:t>
            </a:r>
            <a:endParaRPr lang="en-IE" sz="2400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sz="2400" b="0" dirty="0" smtClean="0"/>
              <a:t>Predictors of survival</a:t>
            </a:r>
            <a:endParaRPr lang="en-IE" sz="2400" b="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2160641"/>
          </a:xfrm>
        </p:spPr>
        <p:txBody>
          <a:bodyPr>
            <a:normAutofit/>
          </a:bodyPr>
          <a:lstStyle/>
          <a:p>
            <a:r>
              <a:rPr lang="en-GB" dirty="0" smtClean="0"/>
              <a:t>methadone dose below 60mg</a:t>
            </a:r>
          </a:p>
          <a:p>
            <a:r>
              <a:rPr lang="en-GB" dirty="0" smtClean="0"/>
              <a:t>medical co-morbidity</a:t>
            </a:r>
          </a:p>
          <a:p>
            <a:r>
              <a:rPr lang="en-GB" dirty="0" smtClean="0"/>
              <a:t>HIV infection</a:t>
            </a:r>
          </a:p>
          <a:p>
            <a:r>
              <a:rPr lang="en-GB" dirty="0" smtClean="0"/>
              <a:t>alcohol use  </a:t>
            </a:r>
          </a:p>
          <a:p>
            <a:r>
              <a:rPr lang="en-GB" dirty="0" smtClean="0"/>
              <a:t>history of psychiatric admissions</a:t>
            </a:r>
          </a:p>
          <a:p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2232649"/>
          </a:xfrm>
        </p:spPr>
        <p:txBody>
          <a:bodyPr>
            <a:normAutofit/>
          </a:bodyPr>
          <a:lstStyle/>
          <a:p>
            <a:r>
              <a:rPr lang="en-GB" dirty="0" smtClean="0"/>
              <a:t>younger age on admission to treatment</a:t>
            </a:r>
          </a:p>
          <a:p>
            <a:r>
              <a:rPr lang="en-GB" dirty="0" smtClean="0"/>
              <a:t>living with a partner/spouse</a:t>
            </a:r>
          </a:p>
          <a:p>
            <a:r>
              <a:rPr lang="en-GB" dirty="0" smtClean="0"/>
              <a:t>not abusing benzodiazepines (BZD) on admission</a:t>
            </a:r>
          </a:p>
          <a:p>
            <a:r>
              <a:rPr lang="en-GB" dirty="0" smtClean="0"/>
              <a:t>remaining in treatment</a:t>
            </a:r>
          </a:p>
          <a:p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5157192"/>
            <a:ext cx="626469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GB" dirty="0" smtClean="0"/>
              <a:t>In Scotland a </a:t>
            </a:r>
            <a:r>
              <a:rPr lang="en-GB" dirty="0"/>
              <a:t>history of psychiatric admissions together with co-prescription of BZD (not other psychotropic medications) was </a:t>
            </a:r>
            <a:r>
              <a:rPr lang="en-GB" dirty="0" smtClean="0"/>
              <a:t>associated </a:t>
            </a:r>
            <a:r>
              <a:rPr lang="en-GB" dirty="0"/>
              <a:t>with </a:t>
            </a:r>
            <a:r>
              <a:rPr lang="en-GB" dirty="0" smtClean="0"/>
              <a:t>drug-dependent </a:t>
            </a:r>
            <a:r>
              <a:rPr lang="en-GB" dirty="0"/>
              <a:t>deaths </a:t>
            </a:r>
            <a:r>
              <a:rPr lang="en-GB" dirty="0" smtClean="0"/>
              <a:t>(</a:t>
            </a:r>
            <a:r>
              <a:rPr lang="en-GB" dirty="0" err="1" smtClean="0"/>
              <a:t>McCowan</a:t>
            </a:r>
            <a:r>
              <a:rPr lang="en-GB" dirty="0" smtClean="0"/>
              <a:t> 2009)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Problem Cocaine </a:t>
            </a:r>
            <a:r>
              <a:rPr lang="en-GB" dirty="0"/>
              <a:t>use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9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(Camacho 1996; Williamson 2007)</a:t>
            </a:r>
          </a:p>
          <a:p>
            <a:pPr>
              <a:buNone/>
            </a:pPr>
            <a:r>
              <a:rPr lang="en-GB" dirty="0" smtClean="0"/>
              <a:t>Increases prevalence of risk behaviours:</a:t>
            </a:r>
          </a:p>
          <a:p>
            <a:pPr lvl="1">
              <a:buFontTx/>
              <a:buChar char="-"/>
            </a:pPr>
            <a:r>
              <a:rPr lang="en-GB" sz="2400" dirty="0" smtClean="0"/>
              <a:t>Frequency of injecting heroin</a:t>
            </a:r>
          </a:p>
          <a:p>
            <a:pPr lvl="1">
              <a:buFontTx/>
              <a:buChar char="-"/>
            </a:pPr>
            <a:r>
              <a:rPr lang="en-GB" sz="2400" dirty="0" smtClean="0"/>
              <a:t>Injecting unsafely</a:t>
            </a:r>
          </a:p>
          <a:p>
            <a:pPr lvl="1">
              <a:buFontTx/>
              <a:buChar char="-"/>
            </a:pPr>
            <a:r>
              <a:rPr lang="en-GB" sz="2400" dirty="0" smtClean="0"/>
              <a:t>Using more heroin</a:t>
            </a:r>
          </a:p>
          <a:p>
            <a:pPr lvl="1">
              <a:buFontTx/>
              <a:buChar char="-"/>
            </a:pPr>
            <a:r>
              <a:rPr lang="en-GB" sz="2400" dirty="0" smtClean="0"/>
              <a:t>Greater criminal activity</a:t>
            </a:r>
          </a:p>
          <a:p>
            <a:pPr lvl="1">
              <a:buFontTx/>
              <a:buChar char="-"/>
            </a:pPr>
            <a:endParaRPr lang="en-GB" sz="2400" dirty="0" smtClean="0"/>
          </a:p>
          <a:p>
            <a:pPr>
              <a:buNone/>
            </a:pPr>
            <a:r>
              <a:rPr lang="en-GB" dirty="0" smtClean="0"/>
              <a:t>Impacts negatively on retention in treatment</a:t>
            </a:r>
          </a:p>
          <a:p>
            <a:endParaRPr lang="en-IE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356992"/>
            <a:ext cx="27336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common causes of death among drug users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312368"/>
          </a:xfrm>
        </p:spPr>
        <p:txBody>
          <a:bodyPr>
            <a:normAutofit lnSpcReduction="10000"/>
          </a:bodyPr>
          <a:lstStyle/>
          <a:p>
            <a:pPr>
              <a:spcAft>
                <a:spcPts val="1000"/>
              </a:spcAft>
            </a:pPr>
            <a:r>
              <a:rPr lang="en-GB" sz="2400" dirty="0" smtClean="0"/>
              <a:t>Accidental overdose</a:t>
            </a:r>
          </a:p>
          <a:p>
            <a:pPr>
              <a:spcAft>
                <a:spcPts val="1000"/>
              </a:spcAft>
            </a:pPr>
            <a:r>
              <a:rPr lang="en-GB" sz="2400" dirty="0" smtClean="0"/>
              <a:t>Medical </a:t>
            </a:r>
            <a:r>
              <a:rPr lang="en-GB" sz="2400" dirty="0"/>
              <a:t>consequences of </a:t>
            </a:r>
            <a:r>
              <a:rPr lang="en-GB" sz="2400" dirty="0" smtClean="0"/>
              <a:t>blood-born </a:t>
            </a:r>
            <a:r>
              <a:rPr lang="en-GB" sz="2400" dirty="0"/>
              <a:t>viral infections such as HIV, HCV, </a:t>
            </a:r>
            <a:r>
              <a:rPr lang="en-GB" sz="2400" dirty="0" smtClean="0"/>
              <a:t>HBV</a:t>
            </a:r>
          </a:p>
          <a:p>
            <a:pPr>
              <a:spcAft>
                <a:spcPts val="1000"/>
              </a:spcAft>
            </a:pPr>
            <a:r>
              <a:rPr lang="en-GB" sz="2400" dirty="0" smtClean="0"/>
              <a:t>Other </a:t>
            </a:r>
            <a:r>
              <a:rPr lang="en-GB" sz="2400" dirty="0"/>
              <a:t>health complications (such as deep vein thrombosis, liver disease, cancer</a:t>
            </a:r>
            <a:r>
              <a:rPr lang="en-GB" sz="2400" dirty="0" smtClean="0"/>
              <a:t>)</a:t>
            </a:r>
          </a:p>
          <a:p>
            <a:pPr>
              <a:spcAft>
                <a:spcPts val="1000"/>
              </a:spcAft>
            </a:pPr>
            <a:r>
              <a:rPr lang="en-GB" sz="2400" dirty="0" smtClean="0"/>
              <a:t>Suicide </a:t>
            </a:r>
            <a:r>
              <a:rPr lang="en-GB" sz="2400" dirty="0"/>
              <a:t>and deaths due to </a:t>
            </a:r>
            <a:r>
              <a:rPr lang="en-GB" sz="2400" dirty="0" smtClean="0"/>
              <a:t>trauma</a:t>
            </a:r>
          </a:p>
          <a:p>
            <a:pPr>
              <a:spcAft>
                <a:spcPts val="1000"/>
              </a:spcAft>
            </a:pPr>
            <a:r>
              <a:rPr lang="en-GB" sz="2400" dirty="0" smtClean="0"/>
              <a:t>Sudden unexplained death</a:t>
            </a:r>
          </a:p>
          <a:p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611561" y="5805264"/>
            <a:ext cx="792088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In Israel accidental ODs were most common in </a:t>
            </a:r>
            <a:r>
              <a:rPr lang="en-IE" dirty="0" smtClean="0"/>
              <a:t>individuals who left MMT, while cancer was most common in those who remained</a:t>
            </a:r>
            <a:r>
              <a:rPr lang="en-GB" dirty="0" smtClean="0"/>
              <a:t> in treatment (</a:t>
            </a:r>
            <a:r>
              <a:rPr lang="en-GB" dirty="0" err="1" smtClean="0"/>
              <a:t>Peles</a:t>
            </a:r>
            <a:r>
              <a:rPr lang="en-GB" dirty="0" smtClean="0"/>
              <a:t> 2010)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Risk of accidental overdose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16561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Elevated in those with </a:t>
            </a:r>
          </a:p>
          <a:p>
            <a:r>
              <a:rPr lang="en-GB" dirty="0" smtClean="0"/>
              <a:t>reduced opiate tolerance (leaving MMT, post detoxification, after prison etc)</a:t>
            </a:r>
          </a:p>
          <a:p>
            <a:endParaRPr lang="en-GB" dirty="0" smtClean="0"/>
          </a:p>
          <a:p>
            <a:r>
              <a:rPr lang="en-GB" dirty="0" smtClean="0"/>
              <a:t>poly-drug use, BZD use, heavy alcohol use, while on MMT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4149080"/>
            <a:ext cx="5328592" cy="1631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000" dirty="0"/>
              <a:t>T</a:t>
            </a:r>
            <a:r>
              <a:rPr lang="en-GB" sz="2000" dirty="0" smtClean="0"/>
              <a:t>he Health Research Board  </a:t>
            </a:r>
            <a:r>
              <a:rPr lang="en-GB" sz="2000" dirty="0"/>
              <a:t>reported </a:t>
            </a:r>
            <a:endParaRPr lang="en-GB" sz="2000" dirty="0" smtClean="0"/>
          </a:p>
          <a:p>
            <a:pPr>
              <a:buFontTx/>
              <a:buChar char="-"/>
            </a:pPr>
            <a:r>
              <a:rPr lang="en-GB" sz="2000" dirty="0" smtClean="0"/>
              <a:t>an </a:t>
            </a:r>
            <a:r>
              <a:rPr lang="en-GB" sz="2000" dirty="0"/>
              <a:t>increased number of poisoning deaths between 2005 and 2011 </a:t>
            </a:r>
            <a:r>
              <a:rPr lang="en-GB" sz="2000" dirty="0" smtClean="0"/>
              <a:t> </a:t>
            </a:r>
          </a:p>
          <a:p>
            <a:pPr>
              <a:buFontTx/>
              <a:buChar char="-"/>
            </a:pPr>
            <a:r>
              <a:rPr lang="en-GB" sz="2000" dirty="0" smtClean="0"/>
              <a:t>59</a:t>
            </a:r>
            <a:r>
              <a:rPr lang="en-GB" sz="2000" dirty="0"/>
              <a:t>% of those deaths in 2011 were due to </a:t>
            </a:r>
            <a:r>
              <a:rPr lang="en-GB" sz="2000" dirty="0" err="1"/>
              <a:t>polysubstance</a:t>
            </a:r>
            <a:r>
              <a:rPr lang="en-GB" sz="2000" dirty="0"/>
              <a:t> </a:t>
            </a:r>
            <a:r>
              <a:rPr lang="en-GB" sz="2000" dirty="0" smtClean="0"/>
              <a:t>poisoning</a:t>
            </a:r>
            <a:endParaRPr lang="en-GB" sz="2000" dirty="0"/>
          </a:p>
        </p:txBody>
      </p:sp>
      <p:pic>
        <p:nvPicPr>
          <p:cNvPr id="11" name="Picture 10" descr="download 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933056"/>
            <a:ext cx="2619375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questions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b="1" dirty="0" smtClean="0"/>
              <a:t>Is lower methadone dose and problem cocaine and/or BZD use associated with higher mortality?</a:t>
            </a:r>
            <a:endParaRPr lang="en-GB" b="1" dirty="0" smtClean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What other risk factors can be identified?</a:t>
            </a:r>
          </a:p>
          <a:p>
            <a:pPr>
              <a:buNone/>
            </a:pPr>
            <a:endParaRPr lang="en-GB" dirty="0" smtClean="0">
              <a:solidFill>
                <a:srgbClr val="8E3281"/>
              </a:solidFill>
            </a:endParaRPr>
          </a:p>
          <a:p>
            <a:pPr>
              <a:buNone/>
            </a:pPr>
            <a:endParaRPr lang="en-IE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 - settings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363272" cy="4464496"/>
          </a:xfrm>
        </p:spPr>
        <p:txBody>
          <a:bodyPr>
            <a:normAutofit fontScale="92500"/>
          </a:bodyPr>
          <a:lstStyle/>
          <a:p>
            <a:pPr lvl="1">
              <a:spcBef>
                <a:spcPts val="0"/>
              </a:spcBef>
              <a:buFontTx/>
              <a:buChar char="-"/>
            </a:pPr>
            <a:endParaRPr lang="en-GB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/>
              <a:t>MMT in Ireland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/>
              <a:t>This study has focused on the patients attending the NDTC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/>
              <a:t>Central Treatment List (CTL)- records basic information on every individual in receipt of MMT &amp; reason for leaving MMT</a:t>
            </a:r>
            <a:endParaRPr lang="en-GB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400" dirty="0" smtClean="0"/>
          </a:p>
          <a:p>
            <a:pPr>
              <a:buNone/>
            </a:pPr>
            <a:endParaRPr lang="en-IE" dirty="0" smtClean="0"/>
          </a:p>
          <a:p>
            <a:endParaRPr lang="en-IE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72900435"/>
              </p:ext>
            </p:extLst>
          </p:nvPr>
        </p:nvGraphicFramePr>
        <p:xfrm>
          <a:off x="467544" y="3068960"/>
          <a:ext cx="756084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2843808" y="3501008"/>
            <a:ext cx="216024" cy="48463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ight Arrow 5"/>
          <p:cNvSpPr/>
          <p:nvPr/>
        </p:nvSpPr>
        <p:spPr>
          <a:xfrm>
            <a:off x="5436096" y="3501008"/>
            <a:ext cx="216024" cy="48463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11188</TotalTime>
  <Words>1169</Words>
  <Application>Microsoft Office PowerPoint</Application>
  <PresentationFormat>On-screen Show (4:3)</PresentationFormat>
  <Paragraphs>327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Urban</vt:lpstr>
      <vt:lpstr>Who dies while on methadone treatment?  Case-control study of risks and causes of death among opioid dependent patients registered on methadone maintenance treatment.</vt:lpstr>
      <vt:lpstr>Introduction &amp; background</vt:lpstr>
      <vt:lpstr>PowerPoint Presentation</vt:lpstr>
      <vt:lpstr>Mortality</vt:lpstr>
      <vt:lpstr>Problem Cocaine use</vt:lpstr>
      <vt:lpstr>The common causes of death among drug users </vt:lpstr>
      <vt:lpstr>Risk of accidental overdose</vt:lpstr>
      <vt:lpstr>Study questions</vt:lpstr>
      <vt:lpstr>Method - settings</vt:lpstr>
      <vt:lpstr>Study procedure</vt:lpstr>
      <vt:lpstr>Cause of death </vt:lpstr>
      <vt:lpstr>Analysis  </vt:lpstr>
      <vt:lpstr>    Results </vt:lpstr>
      <vt:lpstr>Results –methadone dose</vt:lpstr>
      <vt:lpstr>Results – use of illicit substances</vt:lpstr>
      <vt:lpstr>Results - risk factors impacting on mortality </vt:lpstr>
      <vt:lpstr>Results </vt:lpstr>
      <vt:lpstr>Results – causes of death </vt:lpstr>
      <vt:lpstr>Discussion</vt:lpstr>
      <vt:lpstr>PowerPoint Presentation</vt:lpstr>
      <vt:lpstr>Conclusions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dies while on methadone treatment? – case control study of risks and causes of death amongst opioid dependent patients.</dc:title>
  <dc:creator>Admin</dc:creator>
  <cp:lastModifiedBy>Graham Hunt</cp:lastModifiedBy>
  <cp:revision>128</cp:revision>
  <cp:lastPrinted>2014-10-16T11:58:26Z</cp:lastPrinted>
  <dcterms:created xsi:type="dcterms:W3CDTF">2014-10-10T11:45:02Z</dcterms:created>
  <dcterms:modified xsi:type="dcterms:W3CDTF">2015-02-09T15:43:01Z</dcterms:modified>
</cp:coreProperties>
</file>