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8" r:id="rId3"/>
    <p:sldId id="269" r:id="rId4"/>
    <p:sldId id="520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4" d="100"/>
          <a:sy n="54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1457513\Downloads\43b121a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England &amp; Wales</a:t>
            </a:r>
          </a:p>
        </c:rich>
      </c:tx>
      <c:layout>
        <c:manualLayout>
          <c:xMode val="edge"/>
          <c:yMode val="edge"/>
          <c:x val="0.24589674291967323"/>
          <c:y val="3.194358574277655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'[43b121a9.xls]Sheet1'!$B$4:$H$4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'[43b121a9.xls]Sheet1'!$B$6:$H$6</c:f>
              <c:numCache>
                <c:formatCode>#,##0</c:formatCode>
                <c:ptCount val="7"/>
                <c:pt idx="0">
                  <c:v>1527</c:v>
                </c:pt>
                <c:pt idx="1">
                  <c:v>1439</c:v>
                </c:pt>
                <c:pt idx="2">
                  <c:v>1290</c:v>
                </c:pt>
                <c:pt idx="3">
                  <c:v>1592</c:v>
                </c:pt>
                <c:pt idx="4">
                  <c:v>1786</c:v>
                </c:pt>
                <c:pt idx="5">
                  <c:v>1989</c:v>
                </c:pt>
                <c:pt idx="6">
                  <c:v>2038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A4-204C-97DD-6758F2CD2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02848"/>
        <c:axId val="85904384"/>
      </c:lineChart>
      <c:catAx>
        <c:axId val="859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5904384"/>
        <c:crosses val="autoZero"/>
        <c:auto val="1"/>
        <c:lblAlgn val="ctr"/>
        <c:lblOffset val="100"/>
        <c:noMultiLvlLbl val="0"/>
      </c:catAx>
      <c:valAx>
        <c:axId val="859043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 dirty="0"/>
                  <a:t>Number of Deaths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85902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46459-27D3-4B1D-A049-C1899E9941DB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D9BFB4A-930B-43AC-9BC3-5D9AEFBAE687}">
      <dgm:prSet phldrT="[Text]" custT="1"/>
      <dgm:spPr/>
      <dgm:t>
        <a:bodyPr/>
        <a:lstStyle/>
        <a:p>
          <a:pPr algn="ctr"/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Chemo-receptors</a:t>
          </a:r>
        </a:p>
      </dgm:t>
    </dgm:pt>
    <dgm:pt modelId="{97EB37A4-74E9-41E5-A9FC-DACE36758405}" type="parTrans" cxnId="{6CD0BC7C-9FD3-4628-8794-F5B6B563E380}">
      <dgm:prSet/>
      <dgm:spPr/>
      <dgm:t>
        <a:bodyPr/>
        <a:lstStyle/>
        <a:p>
          <a:pPr algn="ctr"/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9E79DC-BC42-4CFB-8A08-BF54CD7D9E2C}" type="sibTrans" cxnId="{6CD0BC7C-9FD3-4628-8794-F5B6B563E380}">
      <dgm:prSet/>
      <dgm:spPr/>
      <dgm:t>
        <a:bodyPr/>
        <a:lstStyle/>
        <a:p>
          <a:pPr algn="ctr"/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04B62-2983-414B-8A12-ED45336FCB2C}">
      <dgm:prSet phldrT="[Text]" custT="1"/>
      <dgm:spPr/>
      <dgm:t>
        <a:bodyPr/>
        <a:lstStyle/>
        <a:p>
          <a:pPr algn="ctr"/>
          <a:r>
            <a:rPr lang="en-GB" sz="1600" b="1">
              <a:latin typeface="Arial" panose="020B0604020202020204" pitchFamily="34" charset="0"/>
              <a:cs typeface="Arial" panose="020B0604020202020204" pitchFamily="34" charset="0"/>
            </a:rPr>
            <a:t>Respiratory Centres in the brain</a:t>
          </a:r>
        </a:p>
      </dgm:t>
    </dgm:pt>
    <dgm:pt modelId="{89C8BD6C-34A2-4617-901E-9A7007429EFF}" type="parTrans" cxnId="{A1A475FF-83CE-45B4-9038-ADF6D14B51F6}">
      <dgm:prSet/>
      <dgm:spPr/>
      <dgm:t>
        <a:bodyPr/>
        <a:lstStyle/>
        <a:p>
          <a:pPr algn="ctr"/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DC47D-367E-4E4B-A4DF-189892790192}" type="sibTrans" cxnId="{A1A475FF-83CE-45B4-9038-ADF6D14B51F6}">
      <dgm:prSet/>
      <dgm:spPr/>
      <dgm:t>
        <a:bodyPr/>
        <a:lstStyle/>
        <a:p>
          <a:pPr algn="ctr"/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89FAC-C1F5-4C0A-880D-FF77E452123A}">
      <dgm:prSet phldrT="[Text]" custT="1"/>
      <dgm:spPr/>
      <dgm:t>
        <a:bodyPr/>
        <a:lstStyle/>
        <a:p>
          <a:pPr algn="ctr"/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Respiratory Muscles in the chest and rib-cage</a:t>
          </a:r>
        </a:p>
      </dgm:t>
    </dgm:pt>
    <dgm:pt modelId="{E46E0AE2-0DD2-4AC2-BAA4-61AA9CE104AE}" type="parTrans" cxnId="{1A2488BE-339D-43E2-9184-DB096573FAA0}">
      <dgm:prSet/>
      <dgm:spPr/>
      <dgm:t>
        <a:bodyPr/>
        <a:lstStyle/>
        <a:p>
          <a:pPr algn="ctr"/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F9CA5-2637-48DD-9B41-044B581707F6}" type="sibTrans" cxnId="{1A2488BE-339D-43E2-9184-DB096573FAA0}">
      <dgm:prSet/>
      <dgm:spPr/>
      <dgm:t>
        <a:bodyPr/>
        <a:lstStyle/>
        <a:p>
          <a:pPr algn="ctr"/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58F62-FDB5-4F4E-87E5-DA6FABA39286}">
      <dgm:prSet phldrT="[Text]" custT="1"/>
      <dgm:spPr/>
      <dgm:t>
        <a:bodyPr/>
        <a:lstStyle/>
        <a:p>
          <a:pPr algn="ctr"/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Ventilation</a:t>
          </a:r>
        </a:p>
      </dgm:t>
    </dgm:pt>
    <dgm:pt modelId="{E02DB500-3798-4A0A-ADA5-E861BB1ABA6D}" type="parTrans" cxnId="{5FA08F44-F783-40F1-9079-7200A79ED0A6}">
      <dgm:prSet/>
      <dgm:spPr/>
      <dgm:t>
        <a:bodyPr/>
        <a:lstStyle/>
        <a:p>
          <a:pPr algn="ctr"/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EC0451-8F89-4869-9207-09ACC1EC5534}" type="sibTrans" cxnId="{5FA08F44-F783-40F1-9079-7200A79ED0A6}">
      <dgm:prSet/>
      <dgm:spPr/>
      <dgm:t>
        <a:bodyPr/>
        <a:lstStyle/>
        <a:p>
          <a:pPr algn="ctr"/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602856-3AB3-4C3A-8ED4-AE025A11FE7D}">
      <dgm:prSet phldrT="[Text]" custT="1"/>
      <dgm:spPr/>
      <dgm:t>
        <a:bodyPr/>
        <a:lstStyle/>
        <a:p>
          <a:pPr algn="ctr"/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Blood pH,</a:t>
          </a:r>
        </a:p>
        <a:p>
          <a:pPr algn="ctr"/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Oxygen, </a:t>
          </a:r>
        </a:p>
        <a:p>
          <a:pPr algn="ctr"/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Carbon Dioxide</a:t>
          </a:r>
        </a:p>
      </dgm:t>
    </dgm:pt>
    <dgm:pt modelId="{5562BC2D-F422-4FB2-8846-2E7CB6CD3DF5}" type="parTrans" cxnId="{C8A56A1C-D046-4570-9FCC-14563921AC1B}">
      <dgm:prSet/>
      <dgm:spPr/>
      <dgm:t>
        <a:bodyPr/>
        <a:lstStyle/>
        <a:p>
          <a:pPr algn="ctr"/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A0FE4-CC61-4032-B6E4-AF82088EBDA7}" type="sibTrans" cxnId="{C8A56A1C-D046-4570-9FCC-14563921AC1B}">
      <dgm:prSet/>
      <dgm:spPr/>
      <dgm:t>
        <a:bodyPr/>
        <a:lstStyle/>
        <a:p>
          <a:pPr algn="ctr"/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8502D-7595-413F-A742-6C4126CB97FA}" type="pres">
      <dgm:prSet presAssocID="{39F46459-27D3-4B1D-A049-C1899E9941DB}" presName="cycle" presStyleCnt="0">
        <dgm:presLayoutVars>
          <dgm:dir/>
          <dgm:resizeHandles val="exact"/>
        </dgm:presLayoutVars>
      </dgm:prSet>
      <dgm:spPr/>
    </dgm:pt>
    <dgm:pt modelId="{E34AC6F9-55B3-4F8C-B317-ABE2E05EBF9C}" type="pres">
      <dgm:prSet presAssocID="{BD9BFB4A-930B-43AC-9BC3-5D9AEFBAE687}" presName="dummy" presStyleCnt="0"/>
      <dgm:spPr/>
    </dgm:pt>
    <dgm:pt modelId="{BF6117A4-D38A-42CA-ADAD-6CD04E5BF966}" type="pres">
      <dgm:prSet presAssocID="{BD9BFB4A-930B-43AC-9BC3-5D9AEFBAE687}" presName="node" presStyleLbl="revTx" presStyleIdx="0" presStyleCnt="5" custScaleX="140724">
        <dgm:presLayoutVars>
          <dgm:bulletEnabled val="1"/>
        </dgm:presLayoutVars>
      </dgm:prSet>
      <dgm:spPr/>
    </dgm:pt>
    <dgm:pt modelId="{F96B96A4-15BC-4760-BF77-3EF89B6D27B3}" type="pres">
      <dgm:prSet presAssocID="{229E79DC-BC42-4CFB-8A08-BF54CD7D9E2C}" presName="sibTrans" presStyleLbl="node1" presStyleIdx="0" presStyleCnt="5"/>
      <dgm:spPr/>
    </dgm:pt>
    <dgm:pt modelId="{DD3F5F45-4295-481B-9C22-13819A257798}" type="pres">
      <dgm:prSet presAssocID="{B9004B62-2983-414B-8A12-ED45336FCB2C}" presName="dummy" presStyleCnt="0"/>
      <dgm:spPr/>
    </dgm:pt>
    <dgm:pt modelId="{D8271733-77D4-4475-AF5D-B68CE6F24A8E}" type="pres">
      <dgm:prSet presAssocID="{B9004B62-2983-414B-8A12-ED45336FCB2C}" presName="node" presStyleLbl="revTx" presStyleIdx="1" presStyleCnt="5" custScaleX="125977">
        <dgm:presLayoutVars>
          <dgm:bulletEnabled val="1"/>
        </dgm:presLayoutVars>
      </dgm:prSet>
      <dgm:spPr/>
    </dgm:pt>
    <dgm:pt modelId="{34FBEAC9-EF7D-4881-8F6B-783EF184FC11}" type="pres">
      <dgm:prSet presAssocID="{16CDC47D-367E-4E4B-A4DF-189892790192}" presName="sibTrans" presStyleLbl="node1" presStyleIdx="1" presStyleCnt="5" custLinFactNeighborX="6701" custLinFactNeighborY="-33"/>
      <dgm:spPr/>
    </dgm:pt>
    <dgm:pt modelId="{B9293D40-C4B4-4BD9-B71B-A661D7B25A83}" type="pres">
      <dgm:prSet presAssocID="{1BC89FAC-C1F5-4C0A-880D-FF77E452123A}" presName="dummy" presStyleCnt="0"/>
      <dgm:spPr/>
    </dgm:pt>
    <dgm:pt modelId="{1D40B672-37E4-4894-9563-8209A3065C48}" type="pres">
      <dgm:prSet presAssocID="{1BC89FAC-C1F5-4C0A-880D-FF77E452123A}" presName="node" presStyleLbl="revTx" presStyleIdx="2" presStyleCnt="5" custScaleX="160488">
        <dgm:presLayoutVars>
          <dgm:bulletEnabled val="1"/>
        </dgm:presLayoutVars>
      </dgm:prSet>
      <dgm:spPr/>
    </dgm:pt>
    <dgm:pt modelId="{EA347041-2326-4268-A592-3418B9903FA4}" type="pres">
      <dgm:prSet presAssocID="{AEEF9CA5-2637-48DD-9B41-044B581707F6}" presName="sibTrans" presStyleLbl="node1" presStyleIdx="2" presStyleCnt="5" custLinFactNeighborX="-5585" custLinFactNeighborY="-6422"/>
      <dgm:spPr/>
    </dgm:pt>
    <dgm:pt modelId="{A887ACBE-AA29-4D44-BB24-617E5A0CFBFE}" type="pres">
      <dgm:prSet presAssocID="{35258F62-FDB5-4F4E-87E5-DA6FABA39286}" presName="dummy" presStyleCnt="0"/>
      <dgm:spPr/>
    </dgm:pt>
    <dgm:pt modelId="{9E8D7BEE-DDD1-4F0C-AF03-B3C6FD6474A4}" type="pres">
      <dgm:prSet presAssocID="{35258F62-FDB5-4F4E-87E5-DA6FABA39286}" presName="node" presStyleLbl="revTx" presStyleIdx="3" presStyleCnt="5" custScaleX="107716">
        <dgm:presLayoutVars>
          <dgm:bulletEnabled val="1"/>
        </dgm:presLayoutVars>
      </dgm:prSet>
      <dgm:spPr/>
    </dgm:pt>
    <dgm:pt modelId="{9AC6EAE8-2C05-4DF9-8164-049AD4DE3AD7}" type="pres">
      <dgm:prSet presAssocID="{CAEC0451-8F89-4869-9207-09ACC1EC5534}" presName="sibTrans" presStyleLbl="node1" presStyleIdx="3" presStyleCnt="5"/>
      <dgm:spPr/>
    </dgm:pt>
    <dgm:pt modelId="{0D2A2D40-D8F9-4489-8413-3BAFC32803AE}" type="pres">
      <dgm:prSet presAssocID="{B0602856-3AB3-4C3A-8ED4-AE025A11FE7D}" presName="dummy" presStyleCnt="0"/>
      <dgm:spPr/>
    </dgm:pt>
    <dgm:pt modelId="{86799171-8923-45CB-931B-804B3C9C320C}" type="pres">
      <dgm:prSet presAssocID="{B0602856-3AB3-4C3A-8ED4-AE025A11FE7D}" presName="node" presStyleLbl="revTx" presStyleIdx="4" presStyleCnt="5" custScaleX="168031" custRadScaleRad="100407" custRadScaleInc="-9049">
        <dgm:presLayoutVars>
          <dgm:bulletEnabled val="1"/>
        </dgm:presLayoutVars>
      </dgm:prSet>
      <dgm:spPr/>
    </dgm:pt>
    <dgm:pt modelId="{817CD7E5-CE9B-4FC4-BA85-A9EF560CF9FA}" type="pres">
      <dgm:prSet presAssocID="{DC7A0FE4-CC61-4032-B6E4-AF82088EBDA7}" presName="sibTrans" presStyleLbl="node1" presStyleIdx="4" presStyleCnt="5" custLinFactNeighborX="1184" custLinFactNeighborY="288"/>
      <dgm:spPr/>
    </dgm:pt>
  </dgm:ptLst>
  <dgm:cxnLst>
    <dgm:cxn modelId="{C8A56A1C-D046-4570-9FCC-14563921AC1B}" srcId="{39F46459-27D3-4B1D-A049-C1899E9941DB}" destId="{B0602856-3AB3-4C3A-8ED4-AE025A11FE7D}" srcOrd="4" destOrd="0" parTransId="{5562BC2D-F422-4FB2-8846-2E7CB6CD3DF5}" sibTransId="{DC7A0FE4-CC61-4032-B6E4-AF82088EBDA7}"/>
    <dgm:cxn modelId="{0248D722-B8AD-F249-A774-0B6C72D12F4F}" type="presOf" srcId="{CAEC0451-8F89-4869-9207-09ACC1EC5534}" destId="{9AC6EAE8-2C05-4DF9-8164-049AD4DE3AD7}" srcOrd="0" destOrd="0" presId="urn:microsoft.com/office/officeart/2005/8/layout/cycle1"/>
    <dgm:cxn modelId="{4B96352F-A85F-6E46-8F58-EC9F01ADABBC}" type="presOf" srcId="{B9004B62-2983-414B-8A12-ED45336FCB2C}" destId="{D8271733-77D4-4475-AF5D-B68CE6F24A8E}" srcOrd="0" destOrd="0" presId="urn:microsoft.com/office/officeart/2005/8/layout/cycle1"/>
    <dgm:cxn modelId="{ED136844-CB2A-BF4B-9FCD-6C57B7D315B2}" type="presOf" srcId="{DC7A0FE4-CC61-4032-B6E4-AF82088EBDA7}" destId="{817CD7E5-CE9B-4FC4-BA85-A9EF560CF9FA}" srcOrd="0" destOrd="0" presId="urn:microsoft.com/office/officeart/2005/8/layout/cycle1"/>
    <dgm:cxn modelId="{5FA08F44-F783-40F1-9079-7200A79ED0A6}" srcId="{39F46459-27D3-4B1D-A049-C1899E9941DB}" destId="{35258F62-FDB5-4F4E-87E5-DA6FABA39286}" srcOrd="3" destOrd="0" parTransId="{E02DB500-3798-4A0A-ADA5-E861BB1ABA6D}" sibTransId="{CAEC0451-8F89-4869-9207-09ACC1EC5534}"/>
    <dgm:cxn modelId="{6905FC66-0192-0E4F-BAEE-B18AB97E18AE}" type="presOf" srcId="{BD9BFB4A-930B-43AC-9BC3-5D9AEFBAE687}" destId="{BF6117A4-D38A-42CA-ADAD-6CD04E5BF966}" srcOrd="0" destOrd="0" presId="urn:microsoft.com/office/officeart/2005/8/layout/cycle1"/>
    <dgm:cxn modelId="{C1672756-3073-034A-99D9-CA8C8B6DFB32}" type="presOf" srcId="{39F46459-27D3-4B1D-A049-C1899E9941DB}" destId="{83C8502D-7595-413F-A742-6C4126CB97FA}" srcOrd="0" destOrd="0" presId="urn:microsoft.com/office/officeart/2005/8/layout/cycle1"/>
    <dgm:cxn modelId="{6CD0BC7C-9FD3-4628-8794-F5B6B563E380}" srcId="{39F46459-27D3-4B1D-A049-C1899E9941DB}" destId="{BD9BFB4A-930B-43AC-9BC3-5D9AEFBAE687}" srcOrd="0" destOrd="0" parTransId="{97EB37A4-74E9-41E5-A9FC-DACE36758405}" sibTransId="{229E79DC-BC42-4CFB-8A08-BF54CD7D9E2C}"/>
    <dgm:cxn modelId="{83772E86-B731-8E46-A365-DC29A0B33E6C}" type="presOf" srcId="{AEEF9CA5-2637-48DD-9B41-044B581707F6}" destId="{EA347041-2326-4268-A592-3418B9903FA4}" srcOrd="0" destOrd="0" presId="urn:microsoft.com/office/officeart/2005/8/layout/cycle1"/>
    <dgm:cxn modelId="{4E7C2694-C313-8844-9980-6D28DDE56A1C}" type="presOf" srcId="{1BC89FAC-C1F5-4C0A-880D-FF77E452123A}" destId="{1D40B672-37E4-4894-9563-8209A3065C48}" srcOrd="0" destOrd="0" presId="urn:microsoft.com/office/officeart/2005/8/layout/cycle1"/>
    <dgm:cxn modelId="{91AC17B0-CEAD-C849-85B1-94C719D4CE9F}" type="presOf" srcId="{35258F62-FDB5-4F4E-87E5-DA6FABA39286}" destId="{9E8D7BEE-DDD1-4F0C-AF03-B3C6FD6474A4}" srcOrd="0" destOrd="0" presId="urn:microsoft.com/office/officeart/2005/8/layout/cycle1"/>
    <dgm:cxn modelId="{9467A1BA-83EA-E540-90B0-9028CAF8420B}" type="presOf" srcId="{B0602856-3AB3-4C3A-8ED4-AE025A11FE7D}" destId="{86799171-8923-45CB-931B-804B3C9C320C}" srcOrd="0" destOrd="0" presId="urn:microsoft.com/office/officeart/2005/8/layout/cycle1"/>
    <dgm:cxn modelId="{1A2488BE-339D-43E2-9184-DB096573FAA0}" srcId="{39F46459-27D3-4B1D-A049-C1899E9941DB}" destId="{1BC89FAC-C1F5-4C0A-880D-FF77E452123A}" srcOrd="2" destOrd="0" parTransId="{E46E0AE2-0DD2-4AC2-BAA4-61AA9CE104AE}" sibTransId="{AEEF9CA5-2637-48DD-9B41-044B581707F6}"/>
    <dgm:cxn modelId="{272035EE-D793-9445-8978-F9A0AC6C330C}" type="presOf" srcId="{229E79DC-BC42-4CFB-8A08-BF54CD7D9E2C}" destId="{F96B96A4-15BC-4760-BF77-3EF89B6D27B3}" srcOrd="0" destOrd="0" presId="urn:microsoft.com/office/officeart/2005/8/layout/cycle1"/>
    <dgm:cxn modelId="{F11E01FC-DA05-1549-B69F-2624D5315ABD}" type="presOf" srcId="{16CDC47D-367E-4E4B-A4DF-189892790192}" destId="{34FBEAC9-EF7D-4881-8F6B-783EF184FC11}" srcOrd="0" destOrd="0" presId="urn:microsoft.com/office/officeart/2005/8/layout/cycle1"/>
    <dgm:cxn modelId="{A1A475FF-83CE-45B4-9038-ADF6D14B51F6}" srcId="{39F46459-27D3-4B1D-A049-C1899E9941DB}" destId="{B9004B62-2983-414B-8A12-ED45336FCB2C}" srcOrd="1" destOrd="0" parTransId="{89C8BD6C-34A2-4617-901E-9A7007429EFF}" sibTransId="{16CDC47D-367E-4E4B-A4DF-189892790192}"/>
    <dgm:cxn modelId="{96D0779F-69BF-6D4B-86FB-5752982292D3}" type="presParOf" srcId="{83C8502D-7595-413F-A742-6C4126CB97FA}" destId="{E34AC6F9-55B3-4F8C-B317-ABE2E05EBF9C}" srcOrd="0" destOrd="0" presId="urn:microsoft.com/office/officeart/2005/8/layout/cycle1"/>
    <dgm:cxn modelId="{EBE72C5F-AD2A-6842-A647-CBA5751593E7}" type="presParOf" srcId="{83C8502D-7595-413F-A742-6C4126CB97FA}" destId="{BF6117A4-D38A-42CA-ADAD-6CD04E5BF966}" srcOrd="1" destOrd="0" presId="urn:microsoft.com/office/officeart/2005/8/layout/cycle1"/>
    <dgm:cxn modelId="{3DE9DA0B-7EBC-8B41-9733-F3895DF1866C}" type="presParOf" srcId="{83C8502D-7595-413F-A742-6C4126CB97FA}" destId="{F96B96A4-15BC-4760-BF77-3EF89B6D27B3}" srcOrd="2" destOrd="0" presId="urn:microsoft.com/office/officeart/2005/8/layout/cycle1"/>
    <dgm:cxn modelId="{AF33F893-55FE-FF4C-A012-871BCD404ED0}" type="presParOf" srcId="{83C8502D-7595-413F-A742-6C4126CB97FA}" destId="{DD3F5F45-4295-481B-9C22-13819A257798}" srcOrd="3" destOrd="0" presId="urn:microsoft.com/office/officeart/2005/8/layout/cycle1"/>
    <dgm:cxn modelId="{3CC253C4-982B-C84E-BBF9-546FA6248216}" type="presParOf" srcId="{83C8502D-7595-413F-A742-6C4126CB97FA}" destId="{D8271733-77D4-4475-AF5D-B68CE6F24A8E}" srcOrd="4" destOrd="0" presId="urn:microsoft.com/office/officeart/2005/8/layout/cycle1"/>
    <dgm:cxn modelId="{9201CCF5-8D33-8B4F-90CE-94B6956E8BD2}" type="presParOf" srcId="{83C8502D-7595-413F-A742-6C4126CB97FA}" destId="{34FBEAC9-EF7D-4881-8F6B-783EF184FC11}" srcOrd="5" destOrd="0" presId="urn:microsoft.com/office/officeart/2005/8/layout/cycle1"/>
    <dgm:cxn modelId="{274AA206-CA29-5F4A-9E77-E59C9EAD4595}" type="presParOf" srcId="{83C8502D-7595-413F-A742-6C4126CB97FA}" destId="{B9293D40-C4B4-4BD9-B71B-A661D7B25A83}" srcOrd="6" destOrd="0" presId="urn:microsoft.com/office/officeart/2005/8/layout/cycle1"/>
    <dgm:cxn modelId="{AEAE4AD0-E3F4-764D-B52F-76F0E96CB8CD}" type="presParOf" srcId="{83C8502D-7595-413F-A742-6C4126CB97FA}" destId="{1D40B672-37E4-4894-9563-8209A3065C48}" srcOrd="7" destOrd="0" presId="urn:microsoft.com/office/officeart/2005/8/layout/cycle1"/>
    <dgm:cxn modelId="{F8146CEB-F1E4-7245-9AB4-31A7711B0C5A}" type="presParOf" srcId="{83C8502D-7595-413F-A742-6C4126CB97FA}" destId="{EA347041-2326-4268-A592-3418B9903FA4}" srcOrd="8" destOrd="0" presId="urn:microsoft.com/office/officeart/2005/8/layout/cycle1"/>
    <dgm:cxn modelId="{57AA467F-3D56-3D48-A565-DFE27345E3B7}" type="presParOf" srcId="{83C8502D-7595-413F-A742-6C4126CB97FA}" destId="{A887ACBE-AA29-4D44-BB24-617E5A0CFBFE}" srcOrd="9" destOrd="0" presId="urn:microsoft.com/office/officeart/2005/8/layout/cycle1"/>
    <dgm:cxn modelId="{7A5B7416-4FA2-8242-B528-CCD82A1D470F}" type="presParOf" srcId="{83C8502D-7595-413F-A742-6C4126CB97FA}" destId="{9E8D7BEE-DDD1-4F0C-AF03-B3C6FD6474A4}" srcOrd="10" destOrd="0" presId="urn:microsoft.com/office/officeart/2005/8/layout/cycle1"/>
    <dgm:cxn modelId="{244083EE-7E94-0E4E-B5A3-DB10F291542E}" type="presParOf" srcId="{83C8502D-7595-413F-A742-6C4126CB97FA}" destId="{9AC6EAE8-2C05-4DF9-8164-049AD4DE3AD7}" srcOrd="11" destOrd="0" presId="urn:microsoft.com/office/officeart/2005/8/layout/cycle1"/>
    <dgm:cxn modelId="{EF5CD263-7203-4744-B0ED-C9FFA087E39B}" type="presParOf" srcId="{83C8502D-7595-413F-A742-6C4126CB97FA}" destId="{0D2A2D40-D8F9-4489-8413-3BAFC32803AE}" srcOrd="12" destOrd="0" presId="urn:microsoft.com/office/officeart/2005/8/layout/cycle1"/>
    <dgm:cxn modelId="{0E319C9A-E118-E942-A1CF-C1791A8DFB9B}" type="presParOf" srcId="{83C8502D-7595-413F-A742-6C4126CB97FA}" destId="{86799171-8923-45CB-931B-804B3C9C320C}" srcOrd="13" destOrd="0" presId="urn:microsoft.com/office/officeart/2005/8/layout/cycle1"/>
    <dgm:cxn modelId="{1E55B187-6ED4-B14E-B8CB-4E160B844775}" type="presParOf" srcId="{83C8502D-7595-413F-A742-6C4126CB97FA}" destId="{817CD7E5-CE9B-4FC4-BA85-A9EF560CF9F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117A4-D38A-42CA-ADAD-6CD04E5BF966}">
      <dsp:nvSpPr>
        <dsp:cNvPr id="0" name=""/>
        <dsp:cNvSpPr/>
      </dsp:nvSpPr>
      <dsp:spPr>
        <a:xfrm>
          <a:off x="3860834" y="30784"/>
          <a:ext cx="1428604" cy="1015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Chemo-receptors</a:t>
          </a:r>
        </a:p>
      </dsp:txBody>
      <dsp:txXfrm>
        <a:off x="3860834" y="30784"/>
        <a:ext cx="1428604" cy="1015182"/>
      </dsp:txXfrm>
    </dsp:sp>
    <dsp:sp modelId="{F96B96A4-15BC-4760-BF77-3EF89B6D27B3}">
      <dsp:nvSpPr>
        <dsp:cNvPr id="0" name=""/>
        <dsp:cNvSpPr/>
      </dsp:nvSpPr>
      <dsp:spPr>
        <a:xfrm>
          <a:off x="1678157" y="1257"/>
          <a:ext cx="3807863" cy="3807863"/>
        </a:xfrm>
        <a:prstGeom prst="circularArrow">
          <a:avLst>
            <a:gd name="adj1" fmla="val 5199"/>
            <a:gd name="adj2" fmla="val 335809"/>
            <a:gd name="adj3" fmla="val 21293666"/>
            <a:gd name="adj4" fmla="val 19765867"/>
            <a:gd name="adj5" fmla="val 60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71733-77D4-4475-AF5D-B68CE6F24A8E}">
      <dsp:nvSpPr>
        <dsp:cNvPr id="0" name=""/>
        <dsp:cNvSpPr/>
      </dsp:nvSpPr>
      <dsp:spPr>
        <a:xfrm>
          <a:off x="4549426" y="1919674"/>
          <a:ext cx="1278895" cy="1015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Arial" panose="020B0604020202020204" pitchFamily="34" charset="0"/>
              <a:cs typeface="Arial" panose="020B0604020202020204" pitchFamily="34" charset="0"/>
            </a:rPr>
            <a:t>Respiratory Centres in the brain</a:t>
          </a:r>
        </a:p>
      </dsp:txBody>
      <dsp:txXfrm>
        <a:off x="4549426" y="1919674"/>
        <a:ext cx="1278895" cy="1015182"/>
      </dsp:txXfrm>
    </dsp:sp>
    <dsp:sp modelId="{34FBEAC9-EF7D-4881-8F6B-783EF184FC11}">
      <dsp:nvSpPr>
        <dsp:cNvPr id="0" name=""/>
        <dsp:cNvSpPr/>
      </dsp:nvSpPr>
      <dsp:spPr>
        <a:xfrm>
          <a:off x="1933322" y="0"/>
          <a:ext cx="3807863" cy="3807863"/>
        </a:xfrm>
        <a:prstGeom prst="circularArrow">
          <a:avLst>
            <a:gd name="adj1" fmla="val 5199"/>
            <a:gd name="adj2" fmla="val 335809"/>
            <a:gd name="adj3" fmla="val 3334537"/>
            <a:gd name="adj4" fmla="val 2253029"/>
            <a:gd name="adj5" fmla="val 606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0B672-37E4-4894-9563-8209A3065C48}">
      <dsp:nvSpPr>
        <dsp:cNvPr id="0" name=""/>
        <dsp:cNvSpPr/>
      </dsp:nvSpPr>
      <dsp:spPr>
        <a:xfrm>
          <a:off x="2767466" y="3087072"/>
          <a:ext cx="1629245" cy="1015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Respiratory Muscles in the chest and rib-cage</a:t>
          </a:r>
        </a:p>
      </dsp:txBody>
      <dsp:txXfrm>
        <a:off x="2767466" y="3087072"/>
        <a:ext cx="1629245" cy="1015182"/>
      </dsp:txXfrm>
    </dsp:sp>
    <dsp:sp modelId="{EA347041-2326-4268-A592-3418B9903FA4}">
      <dsp:nvSpPr>
        <dsp:cNvPr id="0" name=""/>
        <dsp:cNvSpPr/>
      </dsp:nvSpPr>
      <dsp:spPr>
        <a:xfrm>
          <a:off x="1465488" y="-243283"/>
          <a:ext cx="3807863" cy="3807863"/>
        </a:xfrm>
        <a:prstGeom prst="circularArrow">
          <a:avLst>
            <a:gd name="adj1" fmla="val 5199"/>
            <a:gd name="adj2" fmla="val 335809"/>
            <a:gd name="adj3" fmla="val 8211162"/>
            <a:gd name="adj4" fmla="val 7129654"/>
            <a:gd name="adj5" fmla="val 606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D7BEE-DDD1-4F0C-AF03-B3C6FD6474A4}">
      <dsp:nvSpPr>
        <dsp:cNvPr id="0" name=""/>
        <dsp:cNvSpPr/>
      </dsp:nvSpPr>
      <dsp:spPr>
        <a:xfrm>
          <a:off x="1428546" y="1919674"/>
          <a:ext cx="1093513" cy="1015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Ventilation</a:t>
          </a:r>
        </a:p>
      </dsp:txBody>
      <dsp:txXfrm>
        <a:off x="1428546" y="1919674"/>
        <a:ext cx="1093513" cy="1015182"/>
      </dsp:txXfrm>
    </dsp:sp>
    <dsp:sp modelId="{9AC6EAE8-2C05-4DF9-8164-049AD4DE3AD7}">
      <dsp:nvSpPr>
        <dsp:cNvPr id="0" name=""/>
        <dsp:cNvSpPr/>
      </dsp:nvSpPr>
      <dsp:spPr>
        <a:xfrm>
          <a:off x="1677981" y="-12635"/>
          <a:ext cx="3807863" cy="3807863"/>
        </a:xfrm>
        <a:prstGeom prst="circularArrow">
          <a:avLst>
            <a:gd name="adj1" fmla="val 5199"/>
            <a:gd name="adj2" fmla="val 335809"/>
            <a:gd name="adj3" fmla="val 12188038"/>
            <a:gd name="adj4" fmla="val 10742252"/>
            <a:gd name="adj5" fmla="val 606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99171-8923-45CB-931B-804B3C9C320C}">
      <dsp:nvSpPr>
        <dsp:cNvPr id="0" name=""/>
        <dsp:cNvSpPr/>
      </dsp:nvSpPr>
      <dsp:spPr>
        <a:xfrm>
          <a:off x="1680798" y="63992"/>
          <a:ext cx="1705820" cy="1015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Blood pH,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Oxygen,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Carbon Dioxide</a:t>
          </a:r>
        </a:p>
      </dsp:txBody>
      <dsp:txXfrm>
        <a:off x="1680798" y="63992"/>
        <a:ext cx="1705820" cy="1015182"/>
      </dsp:txXfrm>
    </dsp:sp>
    <dsp:sp modelId="{817CD7E5-CE9B-4FC4-BA85-A9EF560CF9FA}">
      <dsp:nvSpPr>
        <dsp:cNvPr id="0" name=""/>
        <dsp:cNvSpPr/>
      </dsp:nvSpPr>
      <dsp:spPr>
        <a:xfrm>
          <a:off x="1698863" y="7962"/>
          <a:ext cx="3807863" cy="3807863"/>
        </a:xfrm>
        <a:prstGeom prst="circularArrow">
          <a:avLst>
            <a:gd name="adj1" fmla="val 5199"/>
            <a:gd name="adj2" fmla="val 335809"/>
            <a:gd name="adj3" fmla="val 16484348"/>
            <a:gd name="adj4" fmla="val 15851266"/>
            <a:gd name="adj5" fmla="val 606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DB5BA-A1B0-4550-8DAB-90E19A51C883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F67C0-F54D-4BB0-B22D-138E796B1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7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having me here. I’m a final year PhD student at King’s and work with Prof John Strang and Dr Caroline Jolley (respiratory physician at KCH)  </a:t>
            </a:r>
          </a:p>
          <a:p>
            <a:r>
              <a:rPr lang="en-GB" sz="3200" dirty="0"/>
              <a:t>My PhD is focused on risk factors of opioid and heroin overdose and specifically on further understanding and developing ways in which we can measure/monitor potential risk of overdose. </a:t>
            </a:r>
          </a:p>
          <a:p>
            <a:r>
              <a:rPr lang="en-GB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thesis is primarily concerned with distinguishing vulnerabilities to opioid overdose and examining physiological markers as early signs of an opioid overdose in a laboratory setting.</a:t>
            </a:r>
            <a:r>
              <a:rPr lang="en-GB" sz="3200" dirty="0">
                <a:effectLst/>
              </a:rPr>
              <a:t> Today I’m going to presenting some of the initial findings from our experimental study that’s examining acute physiological changes to changes in dose of pharmaceutical heroin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0D229-D443-414F-9D0B-6004A8DF25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Globally, more than 100,000 people die annually from opioid overdose, and this number continues to increase. In the UK, opioid-related deaths are at an all-time high.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more, looking at this table *POINT AT TABLE* despite having the lowest rates of use of 0.1% , heroin significantly and disproportionately causes the highest number of drug-related deaths.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95526-5457-BB4D-B650-563059A3C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7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people of measures. Whatever other changes we see, what is striking is the apneic episode phenomenon. </a:t>
            </a:r>
          </a:p>
          <a:p>
            <a:endParaRPr lang="en-US" dirty="0"/>
          </a:p>
          <a:p>
            <a:r>
              <a:rPr lang="en-US" dirty="0"/>
              <a:t>We are capturing these events, and really speaking to the true risk of overdose that these individuals experience.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C6172-2964-2F4E-BBCE-2FE9F4C7A1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9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So, we are seeing this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resp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depressive response at low and high doses, as well as baseline and incremental doses, so is this response just unpredictable?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Can feedback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personalised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results to individuals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Exp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Med: where we could develop different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overdose liability or respiratory depressant liability profiles of different opioids, different routes, different co-drugs such as alcohol and benzos, different contexts, or even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people who are abstinent after period of long use, patients in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ICU+prescribed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opioids,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etc. This work gives a real base to work with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Helvetica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Helvetica" pitchFamily="2" charset="0"/>
                <a:ea typeface="Times New Roman" panose="02020603050405020304" pitchFamily="18" charset="0"/>
              </a:rPr>
              <a:t>We have to ask ourselves whether the weird lab setting is meaningful? We are actually asking people about this, we also ask whether their views change at each dose session. </a:t>
            </a:r>
            <a:r>
              <a:rPr lang="en-GB" sz="1400" dirty="0">
                <a:latin typeface="Helvetica" pitchFamily="2" charset="0"/>
                <a:ea typeface="Times New Roman" panose="02020603050405020304" pitchFamily="18" charset="0"/>
              </a:rPr>
              <a:t>Overall, this work gives an experimental insight into the phenomenon of heroin overdose which we consider essential to inform better public health response to the overdose crisis.</a:t>
            </a:r>
            <a:r>
              <a:rPr lang="en-GB" sz="1400" dirty="0">
                <a:latin typeface="Helvetica" pitchFamily="2" charset="0"/>
                <a:ea typeface="Calibri" panose="020F0502020204030204" pitchFamily="34" charset="0"/>
                <a:cs typeface="P]Ã¡˛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Other issues: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Animal experiments: mice,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morphine high dose, increased </a:t>
            </a:r>
            <a:r>
              <a:rPr lang="en-US" baseline="0" dirty="0" err="1">
                <a:latin typeface="Arial" charset="0"/>
                <a:ea typeface="Arial" charset="0"/>
                <a:cs typeface="Arial" charset="0"/>
              </a:rPr>
              <a:t>resp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dep.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Other high dose experiments: methadone only, showed no difference.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Other patient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populations: post-op hip replacement, 10mg morphine, no severe </a:t>
            </a:r>
            <a:r>
              <a:rPr lang="en-US" baseline="0" dirty="0" err="1">
                <a:latin typeface="Arial" charset="0"/>
                <a:ea typeface="Arial" charset="0"/>
                <a:cs typeface="Arial" charset="0"/>
              </a:rPr>
              <a:t>resp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dep. 2. 14,000 (0.09% severe), 11,000 (0.2%)-</a:t>
            </a:r>
            <a:r>
              <a:rPr lang="en-US" baseline="0" dirty="0" err="1">
                <a:latin typeface="Arial" charset="0"/>
                <a:ea typeface="Arial" charset="0"/>
                <a:cs typeface="Arial" charset="0"/>
              </a:rPr>
              <a:t>RR,sedation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. Incidence is rare, but risk seems greater in higher doses.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Healthy: </a:t>
            </a:r>
            <a:r>
              <a:rPr lang="en-US" baseline="0" dirty="0" err="1">
                <a:latin typeface="Arial" charset="0"/>
                <a:ea typeface="Arial" charset="0"/>
                <a:cs typeface="Arial" charset="0"/>
              </a:rPr>
              <a:t>remifentanil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, rapid onset and duration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95526-5457-BB4D-B650-563059A3C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5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3644A-D89B-46B9-AEFA-23EA86AC4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82024-B87D-499F-87DB-40E89521B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A2810-7A16-4761-BFD1-DA101DAD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B719-8F88-4F8E-93F7-A4330313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2B2B9-644D-49AF-9E08-21D8C422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6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61AD-BDE1-4178-9D78-3E198238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DEC5B-24BD-4FC2-8331-BFED481FB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8F690-9165-4A57-BBF5-2CCA4879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08C57-6D37-49F3-8360-9652981C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D3ABE-1C13-4FD8-BC09-5931019E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9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3B814-58BD-419F-8612-4C9431990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B4EF7-95C9-4784-B751-F6D2A5D79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589D8-0202-45DC-AD4B-6332CD2D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944A-B4F8-45AD-82DF-BA19084D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22B21-00B2-4E32-BAB1-0CACC375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57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CB3E-8269-4A49-8F61-08289436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772AA-E40A-4AC5-A48D-CB8628BE6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6895D-F172-4A27-BE4E-118CF344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2C7AA-FAF7-4D73-AF67-E9FE80C6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217CB-0EB1-4FB8-88C5-8D6C83F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0FBD-2139-49A7-B7F6-4B59AF45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05755-4062-4FB5-9544-8BCEA664A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80FC4-4578-431F-9270-711CAE53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DD808-8BF9-4562-BC52-BEE0F65D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5D867-DB9F-463A-870A-D29D05F8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34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FE17-FE36-47EE-AD95-98695FDB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ECC2C-7AC0-470A-A1C5-04483FF16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24DD3-D6A7-40AB-9382-575202E34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2DC73-98F7-4B91-9786-B7AA9B81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5F4EB-230C-4AD0-BBEC-D830605F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0791B-927C-4498-BAAB-4D49AF99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6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5109-E627-411E-9DAC-0A90AAA5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6E42A-C661-496A-AD69-81674DA25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56AF2-9179-49A7-AB0F-6B381E14C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B6E71-C294-458C-9564-915A386D9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AEAE4-EAC8-4704-81D6-86AF43356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4AD10-1C8B-41E5-9729-F83B76AC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60951-C9D1-4266-A556-812B7BC8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6EA8B-E7F5-4BF9-B4F8-50EC27C1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1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6E41-5E4E-4623-B4B7-A4C1F9C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0AC3F-84CB-493B-BA1A-45AD2BCA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CF83F-1B21-4114-9DF7-4990BBED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E7885-C7E5-43A9-8230-9AAE96CC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1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4E3F2-739F-405F-8F17-1DD9D5C2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1BB76-1281-4BF8-BAF3-5F7C0893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4516A-B2AD-4E62-8373-9F45809F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86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F5B1-A2BB-4193-8441-7E9ADD9D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82BD1-7E22-4CCA-92CA-E1E3FE0E4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F038D-C2AA-46F6-A268-9A8A0C1D7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52EFF-8FBE-4FDA-AE83-061CFC94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F81E7-2D57-4ADF-B73C-D3521F54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5C7CD-9996-44B4-AC25-16B8F916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2B7B-BC2E-4ADB-A542-62AE6457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2A47C-F650-4E3D-9F9F-40B153147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16A15-C107-417A-A9F6-028569B9C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84A88-9201-4B4A-8FFC-D8999CB1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20D5D-7E69-4700-B853-387F20E5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2B7FF-CC7E-4914-A2A3-96121A9B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6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EE00D-6968-4177-A692-6E5E0031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11D4-3191-4901-91CD-C0F928DE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25B8D-6992-4F3E-BA14-E9C4F078E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15D9-0ECA-472F-94C3-3172A9904BAA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A8312-5131-4D85-A6E9-3D2F0ADF7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CD55D-6840-404B-928F-754F92A62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7135-3D14-40EC-A9D8-2F088DF62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11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400" y="2207570"/>
            <a:ext cx="8823200" cy="1176740"/>
          </a:xfrm>
        </p:spPr>
        <p:txBody>
          <a:bodyPr>
            <a:noAutofit/>
          </a:bodyPr>
          <a:lstStyle/>
          <a:p>
            <a:r>
              <a:rPr lang="en-GB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Clinical and Laboratory Investigation into Heroin and Opioid Overdose Risk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382" y="3787819"/>
            <a:ext cx="8101012" cy="2495128"/>
          </a:xfrm>
        </p:spPr>
        <p:txBody>
          <a:bodyPr>
            <a:normAutofit/>
          </a:bodyPr>
          <a:lstStyle/>
          <a:p>
            <a:endParaRPr lang="en-GB" sz="300" dirty="0">
              <a:latin typeface="Helvetica" pitchFamily="2" charset="0"/>
            </a:endParaRPr>
          </a:p>
          <a:p>
            <a:r>
              <a:rPr lang="en-GB" dirty="0">
                <a:latin typeface="Helvetica" pitchFamily="2" charset="0"/>
              </a:rPr>
              <a:t>Basak Tas </a:t>
            </a:r>
          </a:p>
          <a:p>
            <a:endParaRPr lang="en-GB" dirty="0">
              <a:latin typeface="Helvetica" pitchFamily="2" charset="0"/>
            </a:endParaRPr>
          </a:p>
          <a:p>
            <a:r>
              <a:rPr lang="en-GB" sz="2000" dirty="0">
                <a:latin typeface="Helvetica" pitchFamily="2" charset="0"/>
              </a:rPr>
              <a:t>Supervisors: Prof Sir John Strang &amp; Dr Caroline Jolley </a:t>
            </a:r>
          </a:p>
          <a:p>
            <a:r>
              <a:rPr lang="en-GB" sz="2000" dirty="0">
                <a:latin typeface="Helvetica" pitchFamily="2" charset="0"/>
              </a:rPr>
              <a:t>National Addiction Centre</a:t>
            </a:r>
          </a:p>
          <a:p>
            <a:r>
              <a:rPr lang="en-GB" sz="2000" dirty="0">
                <a:latin typeface="Helvetica" pitchFamily="2" charset="0"/>
              </a:rPr>
              <a:t>King’s College London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" y="122367"/>
            <a:ext cx="1543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A4DB0-D812-8F4E-85E1-D04054367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21" y="61329"/>
            <a:ext cx="3489920" cy="1428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16CB31-2E90-D94F-BDBD-CBB91DF91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218"/>
            <a:ext cx="3549919" cy="705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B69C45-A460-E540-9B1C-B180A6465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19" y="5969175"/>
            <a:ext cx="5746481" cy="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1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97" y="4456605"/>
            <a:ext cx="3397634" cy="2038580"/>
          </a:xfrm>
        </p:spPr>
      </p:pic>
      <p:sp>
        <p:nvSpPr>
          <p:cNvPr id="6" name="Rectangle 5"/>
          <p:cNvSpPr/>
          <p:nvPr/>
        </p:nvSpPr>
        <p:spPr>
          <a:xfrm>
            <a:off x="398002" y="1588183"/>
            <a:ext cx="65036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Heroin &amp; morphine deaths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England &amp; Wales: steady rise since 2012 to more than double 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Office of National Statistics, 2018</a:t>
            </a:r>
          </a:p>
          <a:p>
            <a:endParaRPr lang="en-GB" sz="16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Scotland: 30% rise since 2016 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National Records of Scotland, 2018 </a:t>
            </a:r>
          </a:p>
          <a:p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977" y="412331"/>
            <a:ext cx="257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Background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A6B3E1E-ECB6-9B4F-AE85-51FCB8C5D24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952075" y="202190"/>
          <a:ext cx="3384872" cy="286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B09AE65-4D87-9B45-92B2-C5E92D4BCC4A}"/>
              </a:ext>
            </a:extLst>
          </p:cNvPr>
          <p:cNvSpPr/>
          <p:nvPr/>
        </p:nvSpPr>
        <p:spPr>
          <a:xfrm>
            <a:off x="8248633" y="6018222"/>
            <a:ext cx="3597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i="1" dirty="0">
                <a:latin typeface="Arial" charset="0"/>
                <a:ea typeface="Arial" charset="0"/>
                <a:cs typeface="Arial" charset="0"/>
              </a:rPr>
              <a:t>National </a:t>
            </a:r>
            <a:r>
              <a:rPr lang="en-GB" sz="1200" i="1" dirty="0" err="1">
                <a:latin typeface="Arial" charset="0"/>
                <a:ea typeface="Arial" charset="0"/>
                <a:cs typeface="Arial" charset="0"/>
              </a:rPr>
              <a:t>Center</a:t>
            </a:r>
            <a:r>
              <a:rPr lang="en-GB" sz="1200" i="1" dirty="0">
                <a:latin typeface="Arial" charset="0"/>
                <a:ea typeface="Arial" charset="0"/>
                <a:cs typeface="Arial" charset="0"/>
              </a:rPr>
              <a:t> for Health Statistics, CDC, 2017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290F8-114F-2140-B0D2-F4611EEBF8FD}"/>
              </a:ext>
            </a:extLst>
          </p:cNvPr>
          <p:cNvSpPr/>
          <p:nvPr/>
        </p:nvSpPr>
        <p:spPr>
          <a:xfrm>
            <a:off x="8802383" y="3017873"/>
            <a:ext cx="2763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" charset="0"/>
                <a:ea typeface="Arial" charset="0"/>
                <a:cs typeface="Arial" charset="0"/>
              </a:rPr>
              <a:t>Office of National Statistics, 2018</a:t>
            </a:r>
            <a:endParaRPr lang="en-US" sz="12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CE391F-7ACA-4FB6-9603-4D1B5CFE0C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68" b="6830"/>
          <a:stretch/>
        </p:blipFill>
        <p:spPr>
          <a:xfrm>
            <a:off x="8033337" y="3653047"/>
            <a:ext cx="4028409" cy="2219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BB24BD-6B02-4BCC-81F9-C71EDE0F639A}"/>
              </a:ext>
            </a:extLst>
          </p:cNvPr>
          <p:cNvSpPr/>
          <p:nvPr/>
        </p:nvSpPr>
        <p:spPr>
          <a:xfrm>
            <a:off x="8899114" y="329910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charset="0"/>
                <a:ea typeface="Arial" charset="0"/>
                <a:cs typeface="Arial" charset="0"/>
              </a:rPr>
              <a:t>United States 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3C37A-251A-4EC9-AF46-382D5F5B8C81}"/>
              </a:ext>
            </a:extLst>
          </p:cNvPr>
          <p:cNvSpPr txBox="1"/>
          <p:nvPr/>
        </p:nvSpPr>
        <p:spPr>
          <a:xfrm>
            <a:off x="7780111" y="3798469"/>
            <a:ext cx="492443" cy="1459831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Deaths per 1000,000 population</a:t>
            </a:r>
          </a:p>
        </p:txBody>
      </p:sp>
    </p:spTree>
    <p:extLst>
      <p:ext uri="{BB962C8B-B14F-4D97-AF65-F5344CB8AC3E}">
        <p14:creationId xmlns:p14="http://schemas.microsoft.com/office/powerpoint/2010/main" val="263425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B1889-60DF-4834-9D83-A8E15327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770"/>
            <a:ext cx="10515600" cy="985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Aim: Examine physiological &amp; subjective drug effect responses to an increase in diamorphine (pharmaceutical heroin) dose.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1EF3A-9C45-431F-8FCF-3A255F7D044C}"/>
              </a:ext>
            </a:extLst>
          </p:cNvPr>
          <p:cNvSpPr/>
          <p:nvPr/>
        </p:nvSpPr>
        <p:spPr>
          <a:xfrm>
            <a:off x="838200" y="569718"/>
            <a:ext cx="10825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Experimental Study into Heroin Overdose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34FD06A-9ED6-4AFA-A2AD-6331E22AD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58411"/>
              </p:ext>
            </p:extLst>
          </p:nvPr>
        </p:nvGraphicFramePr>
        <p:xfrm>
          <a:off x="2174210" y="2647511"/>
          <a:ext cx="7256869" cy="41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76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C5C156-93A0-1943-A82D-B5B2F03D4755}"/>
              </a:ext>
            </a:extLst>
          </p:cNvPr>
          <p:cNvSpPr/>
          <p:nvPr/>
        </p:nvSpPr>
        <p:spPr>
          <a:xfrm>
            <a:off x="9043631" y="910222"/>
            <a:ext cx="821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110%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30189-307F-6748-845F-218C1FA8D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47" y="1755783"/>
            <a:ext cx="4094277" cy="2105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29ECB5-C7DD-2F41-B25D-4E88DD3F1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46" y="4413989"/>
            <a:ext cx="4094278" cy="2030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2D1658-D82D-F542-9953-35E322C84B8E}"/>
              </a:ext>
            </a:extLst>
          </p:cNvPr>
          <p:cNvSpPr txBox="1"/>
          <p:nvPr/>
        </p:nvSpPr>
        <p:spPr>
          <a:xfrm>
            <a:off x="449064" y="132398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FA934-028A-7048-8D99-DAD746D6AFD8}"/>
              </a:ext>
            </a:extLst>
          </p:cNvPr>
          <p:cNvSpPr txBox="1"/>
          <p:nvPr/>
        </p:nvSpPr>
        <p:spPr>
          <a:xfrm>
            <a:off x="7407077" y="132398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0469D-373F-B848-BD2E-99513C70E670}"/>
              </a:ext>
            </a:extLst>
          </p:cNvPr>
          <p:cNvSpPr txBox="1"/>
          <p:nvPr/>
        </p:nvSpPr>
        <p:spPr>
          <a:xfrm>
            <a:off x="449064" y="404465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2mins post-dose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9B2FF-92CE-7443-889E-B80FB1CAE9A4}"/>
              </a:ext>
            </a:extLst>
          </p:cNvPr>
          <p:cNvSpPr txBox="1"/>
          <p:nvPr/>
        </p:nvSpPr>
        <p:spPr>
          <a:xfrm>
            <a:off x="1898501" y="644480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3mins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971F52-CB4E-A146-9595-8774E44B9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077" y="4440271"/>
            <a:ext cx="4094359" cy="2004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3FD08B-E41F-9644-BAED-7EC68F06F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076" y="1718784"/>
            <a:ext cx="4094360" cy="2012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A12CBA-3B78-5441-8DEB-5826F455307C}"/>
              </a:ext>
            </a:extLst>
          </p:cNvPr>
          <p:cNvSpPr txBox="1"/>
          <p:nvPr/>
        </p:nvSpPr>
        <p:spPr>
          <a:xfrm>
            <a:off x="7362202" y="4043801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2mins post-dose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9399A2-1D5A-4E46-9985-DACE44C355B5}"/>
              </a:ext>
            </a:extLst>
          </p:cNvPr>
          <p:cNvSpPr txBox="1"/>
          <p:nvPr/>
        </p:nvSpPr>
        <p:spPr>
          <a:xfrm>
            <a:off x="8892295" y="644480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3mins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636EBD-9901-6A4A-AF8E-B46F9A00EB23}"/>
              </a:ext>
            </a:extLst>
          </p:cNvPr>
          <p:cNvCxnSpPr>
            <a:stCxn id="9" idx="3"/>
          </p:cNvCxnSpPr>
          <p:nvPr/>
        </p:nvCxnSpPr>
        <p:spPr>
          <a:xfrm>
            <a:off x="2698720" y="6629469"/>
            <a:ext cx="18447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D6B416-D05A-BF49-8D10-DA5618C8FD2B}"/>
              </a:ext>
            </a:extLst>
          </p:cNvPr>
          <p:cNvCxnSpPr/>
          <p:nvPr/>
        </p:nvCxnSpPr>
        <p:spPr>
          <a:xfrm>
            <a:off x="9656732" y="6629469"/>
            <a:ext cx="18447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2DF3BD-328A-1944-BFFC-8930625EABD1}"/>
              </a:ext>
            </a:extLst>
          </p:cNvPr>
          <p:cNvCxnSpPr>
            <a:stCxn id="9" idx="1"/>
          </p:cNvCxnSpPr>
          <p:nvPr/>
        </p:nvCxnSpPr>
        <p:spPr>
          <a:xfrm flipH="1">
            <a:off x="616945" y="6629469"/>
            <a:ext cx="1281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F4D0F4-9DDD-014B-A4F8-4BBF07717BF7}"/>
              </a:ext>
            </a:extLst>
          </p:cNvPr>
          <p:cNvCxnSpPr/>
          <p:nvPr/>
        </p:nvCxnSpPr>
        <p:spPr>
          <a:xfrm flipH="1">
            <a:off x="7610739" y="6629469"/>
            <a:ext cx="1281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3CDE096-9807-2044-8C9B-2D09A3F0A380}"/>
              </a:ext>
            </a:extLst>
          </p:cNvPr>
          <p:cNvSpPr txBox="1"/>
          <p:nvPr/>
        </p:nvSpPr>
        <p:spPr>
          <a:xfrm>
            <a:off x="3501200" y="218694"/>
            <a:ext cx="4440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Dose-related changes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E7BFDD-0B7E-F34F-A56E-3B5459EEB374}"/>
              </a:ext>
            </a:extLst>
          </p:cNvPr>
          <p:cNvSpPr txBox="1"/>
          <p:nvPr/>
        </p:nvSpPr>
        <p:spPr>
          <a:xfrm>
            <a:off x="1878462" y="910222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7267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75" y="1562033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Magnitude of effect is subject to inter-individual variability.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Attempt to accurately capture the realistic scenarios that occur amongst long-term heroin addicts in order to:</a:t>
            </a:r>
          </a:p>
          <a:p>
            <a:pPr marL="0" indent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Clinical: help us understand factors contributing to acute and fatal overdoses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Experimental Medicine: provide us a model to look at novel opioid agonists and antagonists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…But is the lab setting too different?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847" y="398103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465156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690</Words>
  <Application>Microsoft Office PowerPoint</Application>
  <PresentationFormat>Widescreen</PresentationFormat>
  <Paragraphs>73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P]Ã¡˛</vt:lpstr>
      <vt:lpstr>Times New Roman</vt:lpstr>
      <vt:lpstr>Wingdings</vt:lpstr>
      <vt:lpstr>Office Theme</vt:lpstr>
      <vt:lpstr>Clinical and Laboratory Investigation into Heroin and Opioid Overdose Risk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Tas, Basak</dc:creator>
  <cp:lastModifiedBy>Milward, Joanna</cp:lastModifiedBy>
  <cp:revision>10</cp:revision>
  <dcterms:created xsi:type="dcterms:W3CDTF">2018-10-29T13:09:01Z</dcterms:created>
  <dcterms:modified xsi:type="dcterms:W3CDTF">2018-11-01T09:20:42Z</dcterms:modified>
</cp:coreProperties>
</file>