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4" r:id="rId2"/>
    <p:sldId id="257" r:id="rId3"/>
    <p:sldId id="258" r:id="rId4"/>
    <p:sldId id="273" r:id="rId5"/>
    <p:sldId id="268" r:id="rId6"/>
    <p:sldId id="259" r:id="rId7"/>
    <p:sldId id="263" r:id="rId8"/>
    <p:sldId id="262" r:id="rId9"/>
    <p:sldId id="264" r:id="rId10"/>
    <p:sldId id="265" r:id="rId11"/>
    <p:sldId id="260" r:id="rId12"/>
    <p:sldId id="261" r:id="rId13"/>
    <p:sldId id="266" r:id="rId14"/>
    <p:sldId id="267" r:id="rId15"/>
    <p:sldId id="269" r:id="rId16"/>
    <p:sldId id="272" r:id="rId17"/>
    <p:sldId id="270" r:id="rId18"/>
    <p:sldId id="275" r:id="rId19"/>
    <p:sldId id="271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3511D-E6ED-4EB2-80F3-6DCC9821494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B8EBC-52F2-47AF-A97C-F687F67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97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B8EBC-52F2-47AF-A97C-F687F6721A8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90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B8EBC-52F2-47AF-A97C-F687F6721A8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99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20/02/2018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7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7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5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172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34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701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7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2433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498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0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7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20/02/2018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6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hs.u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ick-doctors-trust.co.u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mc-uk.org/concerns/11551.as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ma.org.uk/doctorsfordoctor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ahq.org/resources/publications/newsletter-articles/2015/february-2015/substance-use-disorder-prevention" TargetMode="External"/><Relationship Id="rId7" Type="http://schemas.openxmlformats.org/officeDocument/2006/relationships/hyperlink" Target="http://www.gmc-uk.org/DC7725_Your_health_matters_61930828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mc-uk.org/guidance/good_medical_practice.asp" TargetMode="External"/><Relationship Id="rId5" Type="http://schemas.openxmlformats.org/officeDocument/2006/relationships/hyperlink" Target="http://dx.doi.org/10.3109/09638237.2012.734647" TargetMode="External"/><Relationship Id="rId4" Type="http://schemas.openxmlformats.org/officeDocument/2006/relationships/hyperlink" Target="http://dx.doi.org/10.3109/09638237.2011.556168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agbi.org/sites/default/files/drug_and_alcohol_abuse_2011_0.pdf" TargetMode="External"/><Relationship Id="rId3" Type="http://schemas.openxmlformats.org/officeDocument/2006/relationships/hyperlink" Target="http://www.gmc-uk.org/education/" TargetMode="External"/><Relationship Id="rId7" Type="http://schemas.openxmlformats.org/officeDocument/2006/relationships/hyperlink" Target="http://php.nhs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teseerx.ist.psu.edu/viewdoc/summary?doi=10.1.1.547.7660" TargetMode="External"/><Relationship Id="rId5" Type="http://schemas.openxmlformats.org/officeDocument/2006/relationships/hyperlink" Target="http://dx.doi.org/10.1136/bmjopen-2012-001776" TargetMode="External"/><Relationship Id="rId4" Type="http://schemas.openxmlformats.org/officeDocument/2006/relationships/hyperlink" Target="http://www.gmc-uk.org/Tomorrow_s_Doctors_1214.pdf_48905759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Dec 2017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8080"/>
                </a:solidFill>
              </a:rPr>
              <a:t>THE HEALTH OF DOCTORS 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102129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Follows the same principles as the general population </a:t>
            </a:r>
          </a:p>
          <a:p>
            <a:r>
              <a:rPr lang="en-GB" dirty="0" smtClean="0"/>
              <a:t>Some dedicated services for health professionals</a:t>
            </a:r>
          </a:p>
          <a:p>
            <a:r>
              <a:rPr lang="en-GB" dirty="0" smtClean="0"/>
              <a:t>GMC guidance states that medical students and doctors should:</a:t>
            </a:r>
          </a:p>
          <a:p>
            <a:r>
              <a:rPr lang="en-GB" dirty="0" smtClean="0"/>
              <a:t>not treat themselves</a:t>
            </a:r>
          </a:p>
          <a:p>
            <a:r>
              <a:rPr lang="en-GB" dirty="0" smtClean="0"/>
              <a:t>have a GP outside the family to ensure independent care</a:t>
            </a:r>
          </a:p>
          <a:p>
            <a:r>
              <a:rPr lang="en-GB" dirty="0" smtClean="0"/>
              <a:t>consult a qualified colleague if s/he considers they have a condition which may affect judgement and performance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58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Deterioration in academic performance</a:t>
            </a:r>
          </a:p>
          <a:p>
            <a:r>
              <a:rPr lang="en-GB" dirty="0" smtClean="0"/>
              <a:t>Increased drinking after work and hangovers at work</a:t>
            </a:r>
          </a:p>
          <a:p>
            <a:r>
              <a:rPr lang="en-GB" dirty="0" smtClean="0"/>
              <a:t>Poor punctuality, absenteeism</a:t>
            </a:r>
          </a:p>
          <a:p>
            <a:r>
              <a:rPr lang="en-GB" dirty="0" smtClean="0"/>
              <a:t>Erratic behaviour</a:t>
            </a:r>
          </a:p>
          <a:p>
            <a:r>
              <a:rPr lang="en-GB" dirty="0" smtClean="0"/>
              <a:t>Concealed or denied use of substances</a:t>
            </a:r>
          </a:p>
          <a:p>
            <a:r>
              <a:rPr lang="en-GB" dirty="0" smtClean="0"/>
              <a:t>Acquiring hypnotic or controlled drugs from a ward or self-prescribing</a:t>
            </a:r>
          </a:p>
          <a:p>
            <a:r>
              <a:rPr lang="en-GB" dirty="0" smtClean="0"/>
              <a:t>Loss of driving licence</a:t>
            </a:r>
          </a:p>
          <a:p>
            <a:r>
              <a:rPr lang="en-GB" dirty="0" smtClean="0"/>
              <a:t>Being subject to disciplinary process, serious incident investigations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EARLY SIGNS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198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Early diagnosis is critical – reluctance to seek help due to anxieties around:</a:t>
            </a:r>
          </a:p>
          <a:p>
            <a:r>
              <a:rPr lang="en-GB" dirty="0" smtClean="0"/>
              <a:t>Fear of consequences for career, references by whistle blowers </a:t>
            </a:r>
          </a:p>
          <a:p>
            <a:r>
              <a:rPr lang="en-GB" dirty="0" smtClean="0"/>
              <a:t>Fear of breach of confidentiality amongst colleagues or colleagues having access to NHS electronic records</a:t>
            </a:r>
          </a:p>
          <a:p>
            <a:r>
              <a:rPr lang="en-GB" dirty="0" smtClean="0"/>
              <a:t>Risk to training, provisional registration and licence to practise</a:t>
            </a:r>
          </a:p>
          <a:p>
            <a:r>
              <a:rPr lang="en-GB" dirty="0" smtClean="0"/>
              <a:t>Fear of getting another job </a:t>
            </a:r>
          </a:p>
          <a:p>
            <a:r>
              <a:rPr lang="en-GB" dirty="0" smtClean="0"/>
              <a:t>Revalidation and reputation</a:t>
            </a:r>
          </a:p>
          <a:p>
            <a:r>
              <a:rPr lang="en-GB" dirty="0" smtClean="0"/>
              <a:t>Ruined career</a:t>
            </a:r>
          </a:p>
          <a:p>
            <a:r>
              <a:rPr lang="en-GB" dirty="0" smtClean="0"/>
              <a:t>Criminal history</a:t>
            </a:r>
          </a:p>
          <a:p>
            <a:r>
              <a:rPr lang="en-GB" dirty="0" smtClean="0"/>
              <a:t>Stigma, shame, secrecy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RECOGNITION and BARRIERS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532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Psychological interventions e.g. motivational interviewing, cognitive behavioural therapy, counselling</a:t>
            </a:r>
          </a:p>
          <a:p>
            <a:r>
              <a:rPr lang="en-GB" dirty="0" smtClean="0"/>
              <a:t>Group, family and couple therapy</a:t>
            </a:r>
          </a:p>
          <a:p>
            <a:r>
              <a:rPr lang="en-GB" dirty="0" smtClean="0"/>
              <a:t>Counselling for other addictions </a:t>
            </a:r>
            <a:r>
              <a:rPr lang="en-GB" dirty="0" err="1" smtClean="0"/>
              <a:t>eg</a:t>
            </a:r>
            <a:r>
              <a:rPr lang="en-GB" dirty="0" smtClean="0"/>
              <a:t> gambling</a:t>
            </a:r>
          </a:p>
          <a:p>
            <a:r>
              <a:rPr lang="en-GB" dirty="0" smtClean="0"/>
              <a:t>Pharmacological therapy </a:t>
            </a:r>
          </a:p>
          <a:p>
            <a:r>
              <a:rPr lang="en-GB" dirty="0" smtClean="0"/>
              <a:t>Mutual aid groups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56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NHS Practitioner Health Programme </a:t>
            </a:r>
          </a:p>
          <a:p>
            <a:r>
              <a:rPr lang="en-GB" dirty="0" smtClean="0"/>
              <a:t>British Medical Association</a:t>
            </a:r>
          </a:p>
          <a:p>
            <a:r>
              <a:rPr lang="en-GB" dirty="0" smtClean="0"/>
              <a:t>Sick Doctors Trust</a:t>
            </a:r>
          </a:p>
          <a:p>
            <a:r>
              <a:rPr lang="en-GB" dirty="0" smtClean="0"/>
              <a:t>Royal Colleges</a:t>
            </a:r>
          </a:p>
          <a:p>
            <a:r>
              <a:rPr lang="en-GB" dirty="0" smtClean="0"/>
              <a:t>General Medical Council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Occupational health</a:t>
            </a:r>
          </a:p>
          <a:p>
            <a:r>
              <a:rPr lang="en-GB" dirty="0" smtClean="0"/>
              <a:t>Student/staff support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SPECIFIC HELP FOR DOCTORS AND DENTISTS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743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Free and confidential for doctors and dentists in London who have physical/mental health problems &amp; drug/alcohol problems provides:</a:t>
            </a:r>
          </a:p>
          <a:p>
            <a:r>
              <a:rPr lang="en-GB" dirty="0" smtClean="0"/>
              <a:t>Information and advice, assessment and referral</a:t>
            </a:r>
          </a:p>
          <a:p>
            <a:r>
              <a:rPr lang="en-GB" dirty="0" smtClean="0"/>
              <a:t>Treatment for psychological problems</a:t>
            </a:r>
          </a:p>
          <a:p>
            <a:r>
              <a:rPr lang="en-GB" dirty="0" smtClean="0"/>
              <a:t>Treatment for substance problems and other addictions </a:t>
            </a:r>
            <a:r>
              <a:rPr lang="en-GB" dirty="0" err="1" smtClean="0"/>
              <a:t>eg</a:t>
            </a:r>
            <a:r>
              <a:rPr lang="en-GB" dirty="0" smtClean="0"/>
              <a:t> gambling</a:t>
            </a:r>
          </a:p>
          <a:p>
            <a:r>
              <a:rPr lang="en-GB" dirty="0" smtClean="0"/>
              <a:t>Case management and monitoring</a:t>
            </a:r>
          </a:p>
          <a:p>
            <a:r>
              <a:rPr lang="en-GB" dirty="0" smtClean="0"/>
              <a:t>Advocacy, family support, education and prevention </a:t>
            </a:r>
          </a:p>
          <a:p>
            <a:r>
              <a:rPr lang="en-GB" dirty="0" smtClean="0"/>
              <a:t>Reports for GMC/GDC and employers with patient’s consent</a:t>
            </a:r>
          </a:p>
          <a:p>
            <a:pPr marL="109728" indent="0">
              <a:buNone/>
            </a:pPr>
            <a:r>
              <a:rPr lang="en-GB" dirty="0">
                <a:hlinkClick r:id="rId2"/>
              </a:rPr>
              <a:t>http://php.nhs.uk/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NHS PRACTITIONER HEALTH PROGRAMME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062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Supports affected colleagues and protects patients by:</a:t>
            </a:r>
          </a:p>
          <a:p>
            <a:r>
              <a:rPr lang="en-GB" dirty="0" smtClean="0"/>
              <a:t>Identifying doctors suffering from effects of addiction </a:t>
            </a:r>
          </a:p>
          <a:p>
            <a:r>
              <a:rPr lang="en-GB" dirty="0" smtClean="0"/>
              <a:t>Persuading affected doctors that they have a treatable illness and assist them accessing such treatment</a:t>
            </a:r>
          </a:p>
          <a:p>
            <a:r>
              <a:rPr lang="en-GB" dirty="0" smtClean="0"/>
              <a:t>Assisting doctors with practical problems e.g. maintaining their livelihoods, supporting families</a:t>
            </a:r>
          </a:p>
          <a:p>
            <a:r>
              <a:rPr lang="en-GB" dirty="0" smtClean="0"/>
              <a:t>Help recovering doctors to develop a lifestyle that is conducive to uninterrupted recovery</a:t>
            </a:r>
          </a:p>
          <a:p>
            <a:pPr marL="109728" indent="0">
              <a:buNone/>
            </a:pPr>
            <a:r>
              <a:rPr lang="en-GB" dirty="0">
                <a:hlinkClick r:id="rId2"/>
              </a:rPr>
              <a:t>http://sick-doctors-trust.co.uk/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SICK DOCTORS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965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Keeps up to date registers of qualified doctors</a:t>
            </a:r>
          </a:p>
          <a:p>
            <a:r>
              <a:rPr lang="en-GB" dirty="0" smtClean="0"/>
              <a:t>Fosters good medical practice</a:t>
            </a:r>
          </a:p>
          <a:p>
            <a:r>
              <a:rPr lang="en-GB" dirty="0" smtClean="0"/>
              <a:t>Promotes high standards of medical education and training</a:t>
            </a:r>
          </a:p>
          <a:p>
            <a:r>
              <a:rPr lang="en-GB" dirty="0" smtClean="0"/>
              <a:t>Dealing  firmly and fairly with doctors whose fitness to practise is in doubt</a:t>
            </a:r>
          </a:p>
          <a:p>
            <a:pPr marL="109728" indent="0">
              <a:buNone/>
            </a:pPr>
            <a:r>
              <a:rPr lang="en-GB" dirty="0" smtClean="0"/>
              <a:t>  Provides a list of resources for doctors with health concerns</a:t>
            </a:r>
          </a:p>
          <a:p>
            <a:pPr marL="109728" indent="0">
              <a:buNone/>
            </a:pPr>
            <a:r>
              <a:rPr lang="en-GB" dirty="0">
                <a:hlinkClick r:id="rId2"/>
              </a:rPr>
              <a:t>http://www.gmc-uk.org/concerns/11551.asp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MEDICAL COUNCIL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120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r>
              <a:rPr lang="en-GB" sz="8000" dirty="0"/>
              <a:t>BMA Counselling is staffed by professional telephone counsellors 24 hours a day, 7 days a week</a:t>
            </a:r>
            <a:r>
              <a:rPr lang="en-GB" sz="8000" dirty="0" smtClean="0"/>
              <a:t>.</a:t>
            </a:r>
          </a:p>
          <a:p>
            <a:pPr marL="109728" indent="0">
              <a:buNone/>
            </a:pPr>
            <a:endParaRPr lang="en-GB" sz="8000" dirty="0"/>
          </a:p>
          <a:p>
            <a:r>
              <a:rPr lang="en-GB" sz="8000" dirty="0"/>
              <a:t>The Doctor Advisor service runs alongside BMA Counselling giving doctors and medical students in distress or difficulty the choice of speaking in confidence to another doctor. </a:t>
            </a:r>
            <a:endParaRPr lang="en-GB" sz="8000" dirty="0" smtClean="0"/>
          </a:p>
          <a:p>
            <a:pPr marL="109728" indent="0">
              <a:buNone/>
            </a:pPr>
            <a:endParaRPr lang="en-GB" sz="8000" dirty="0" smtClean="0"/>
          </a:p>
          <a:p>
            <a:pPr marL="109728" indent="0">
              <a:buNone/>
            </a:pPr>
            <a:r>
              <a:rPr lang="en-GB" sz="8000" dirty="0" smtClean="0"/>
              <a:t>Confidentiality </a:t>
            </a:r>
            <a:r>
              <a:rPr lang="en-GB" sz="8000" dirty="0"/>
              <a:t>and GMC issues</a:t>
            </a:r>
          </a:p>
          <a:p>
            <a:endParaRPr lang="en-GB" sz="8000" dirty="0"/>
          </a:p>
          <a:p>
            <a:r>
              <a:rPr lang="en-GB" sz="8000" dirty="0"/>
              <a:t>The Doctor Advisor service cannot provide an advocacy service or represent doctors at tribunals or GMC hearings.</a:t>
            </a:r>
          </a:p>
          <a:p>
            <a:endParaRPr lang="en-GB" sz="8000" dirty="0"/>
          </a:p>
          <a:p>
            <a:r>
              <a:rPr lang="en-GB" sz="8000" dirty="0"/>
              <a:t>The BMA Counselling and Doctor Advisor services are completely confidential and are not linked to any other external or internal agencies.</a:t>
            </a:r>
          </a:p>
          <a:p>
            <a:endParaRPr lang="en-GB" dirty="0" smtClean="0">
              <a:hlinkClick r:id="rId2"/>
            </a:endParaRPr>
          </a:p>
          <a:p>
            <a:pPr marL="109728" indent="0">
              <a:buNone/>
            </a:pPr>
            <a:r>
              <a:rPr lang="en-GB" sz="5600" dirty="0">
                <a:hlinkClick r:id="rId2"/>
              </a:rPr>
              <a:t>http://www.bma.org.uk/doctorsfordoctors</a:t>
            </a:r>
            <a:endParaRPr lang="en-GB" sz="5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BMA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657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Seek advice and support if you are not sure whether or how  to raise a concern by contacting:</a:t>
            </a:r>
          </a:p>
          <a:p>
            <a:r>
              <a:rPr lang="en-GB" dirty="0" smtClean="0"/>
              <a:t>educational supervisor or manager</a:t>
            </a:r>
          </a:p>
          <a:p>
            <a:r>
              <a:rPr lang="en-GB" dirty="0" smtClean="0"/>
              <a:t>medical defence body, Royal College or professional body</a:t>
            </a:r>
          </a:p>
          <a:p>
            <a:r>
              <a:rPr lang="en-GB" dirty="0" smtClean="0"/>
              <a:t>the appropriate regulator</a:t>
            </a:r>
          </a:p>
          <a:p>
            <a:r>
              <a:rPr lang="en-GB" dirty="0" smtClean="0"/>
              <a:t>NHS Whistleblowing helpline</a:t>
            </a:r>
          </a:p>
          <a:p>
            <a:r>
              <a:rPr lang="en-GB" dirty="0" smtClean="0"/>
              <a:t>GMC confidential helpline</a:t>
            </a:r>
          </a:p>
          <a:p>
            <a:endParaRPr lang="en-GB" dirty="0" smtClean="0"/>
          </a:p>
          <a:p>
            <a:r>
              <a:rPr lang="en-GB" dirty="0" smtClean="0"/>
              <a:t>Keep a record of concerns and actions taken to resolve them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ADVICE AND SUPPORT WHEN RAISING A CONCERN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67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Recognise the responsibility all doctors have to ensure problems with their own health do not adversely effect their patients</a:t>
            </a:r>
          </a:p>
          <a:p>
            <a:r>
              <a:rPr lang="en-GB" dirty="0" smtClean="0"/>
              <a:t>Understand that help is available for colleagues in distress</a:t>
            </a:r>
          </a:p>
          <a:p>
            <a:r>
              <a:rPr lang="en-GB" dirty="0" smtClean="0"/>
              <a:t>Understand the responsibility doctors have to protect patients</a:t>
            </a:r>
          </a:p>
          <a:p>
            <a:r>
              <a:rPr lang="en-GB" dirty="0" smtClean="0"/>
              <a:t>Know how to manage a colleague who is suspected of having substance problems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539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American Society of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Anesthesiologists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 (2015) Substance Use Disorder Prevention </a:t>
            </a:r>
            <a:r>
              <a:rPr lang="en-GB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Optima"/>
                <a:hlinkClick r:id="rId3"/>
              </a:rPr>
              <a:t>http://</a:t>
            </a:r>
            <a:r>
              <a:rPr lang="en-GB" sz="1600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Optima"/>
                <a:hlinkClick r:id="rId3"/>
              </a:rPr>
              <a:t>www.asahq.org/resources/publications/newsletter-articles/2015/february-2015/substance-use-disorder-prevention</a:t>
            </a:r>
            <a:endParaRPr lang="en-GB" sz="1600" u="sng" dirty="0" smtClean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Optima"/>
            </a:endParaRPr>
          </a:p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Bonnet, U. &amp; Scherbaum, N. (2012) Craving dominates Propofol addiction of an affected physician. Journal of Psychoactive Drugs, 44 (2), pp186 -190</a:t>
            </a:r>
          </a:p>
          <a:p>
            <a:pPr>
              <a:lnSpc>
                <a:spcPct val="107000"/>
              </a:lnSpc>
            </a:pPr>
            <a:r>
              <a:rPr lang="en-GB" sz="1600" smtClean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Brooks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, S,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Chalder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, T &amp;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Gerada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, C (2011) Doctors vulnerable to psychological distress and addictions: treatment from the Practitioner Health </a:t>
            </a:r>
            <a:r>
              <a:rPr lang="en-GB" sz="1600" dirty="0" smtClean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Programme. Journal of Mental Health,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no.2 pp157-164 </a:t>
            </a:r>
            <a:r>
              <a:rPr lang="en-GB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4"/>
              </a:rPr>
              <a:t>http://dx.doi.org/10.3109/09638237.2011.556168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07000"/>
              </a:lnSpc>
              <a:buNone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Brooks, S,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Gerada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 C &amp;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Chalder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, T (2013) Doctors and dentists with mental ill health and addictions: outcomes of treatment </a:t>
            </a:r>
            <a:r>
              <a:rPr lang="en-GB" sz="1600" dirty="0" smtClean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from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the Practitioner Health Programme. Journal of Mental Health. </a:t>
            </a:r>
            <a:r>
              <a:rPr lang="en-GB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5"/>
              </a:rPr>
              <a:t>http://dx.doi.org/10.3109/09638237.2012.734647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07000"/>
              </a:lnSpc>
              <a:buNone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Cox J et al (2006) </a:t>
            </a: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FranklinGothic-BookItalic"/>
              </a:rPr>
              <a:t>Understanding Doctors’ Performance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Abingdon: Radcliffe Publishing Ltd.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07000"/>
              </a:lnSpc>
              <a:buNone/>
            </a:pP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Ghodse H, Mann S, and Johnson P.(2000)</a:t>
            </a: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FranklinGothic-BookItalic"/>
              </a:rPr>
              <a:t>Doctor’s and their health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Sutton: Reed Business Information.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07000"/>
              </a:lnSpc>
              <a:buNone/>
            </a:pP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Ghodse, A.H &amp; Howes K (1994) substance use of medical students: a nationwide survey. Health trends, 26:85-8.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600" dirty="0" smtClean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General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Medical Council (2013) Good Medical Practice </a:t>
            </a:r>
            <a:r>
              <a:rPr lang="en-GB" sz="1600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6"/>
              </a:rPr>
              <a:t>http</a:t>
            </a:r>
            <a:r>
              <a:rPr lang="en-GB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6"/>
              </a:rPr>
              <a:t>://</a:t>
            </a:r>
            <a:r>
              <a:rPr lang="en-GB" sz="1600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6"/>
              </a:rPr>
              <a:t>www.gmc-uk.org/guidance/good_medical_practice.asp</a:t>
            </a:r>
            <a:endParaRPr lang="en-GB" sz="1600" u="sng" dirty="0" smtClean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FranklinGothic-Book"/>
            </a:endParaRPr>
          </a:p>
          <a:p>
            <a:pPr>
              <a:lnSpc>
                <a:spcPct val="107000"/>
              </a:lnSpc>
            </a:pPr>
            <a:r>
              <a:rPr lang="en-GB" sz="1600" dirty="0" smtClean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General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Medical Council (2104) Your Health Matters – practical tips and support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7"/>
              </a:rPr>
              <a:t>http://www.gmc-uk.org/DC7725_Your_health_matters_61930828.pdf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References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97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General Medical Council (2011) Medical Students: Professional Values and Fitness to Practise </a:t>
            </a:r>
            <a:r>
              <a:rPr lang="en-GB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FranklinGothic-Book"/>
                <a:hlinkClick r:id="rId3"/>
              </a:rPr>
              <a:t>http://www.gmc-uk.org/education/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FranklinGothic-Book"/>
              </a:rPr>
              <a:t> undergraduate/professional_behaviour.asp /=/ 1utro 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Medical Council (2009) Tomorrow’s Doctors, </a:t>
            </a:r>
            <a:r>
              <a:rPr lang="en-GB" sz="1200" dirty="0">
                <a:solidFill>
                  <a:srgbClr val="1F1E21"/>
                </a:solidFill>
                <a:latin typeface="Calibri" panose="020F0502020204030204" pitchFamily="34" charset="0"/>
                <a:ea typeface="Calibri" panose="020F0502020204030204" pitchFamily="34" charset="0"/>
                <a:cs typeface="Bliss2"/>
              </a:rPr>
              <a:t>Outcomes and standards for undergraduate medical education, </a:t>
            </a:r>
            <a:r>
              <a:rPr lang="en-GB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Bliss2"/>
                <a:hlinkClick r:id="rId4"/>
              </a:rPr>
              <a:t>http://www.gmc-uk.org/Tomorrow_s_Doctors_1214.pdf_48905759.pdf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Henderson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, M, Brooks, S.K, Del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Busso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, L,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Chalder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, T, Harvey, S.B,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Hotopf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, M, Madan, I &amp; Hatch, S (2012) Shame! Self-Stigmatisation as an obstacle to sick doctors returning to work: a qualitative study.  BMJ, 5, vol.2 </a:t>
            </a:r>
            <a:r>
              <a:rPr lang="en-GB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Optima"/>
                <a:hlinkClick r:id="rId5"/>
              </a:rPr>
              <a:t>http://dx.doi.org/10.1136/bmjopen-2012-001776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Hines R.(2003) Substance Abuse in </a:t>
            </a:r>
            <a:r>
              <a:rPr lang="en-GB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Anesthesia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 Providers: An Update. Society of Academic </a:t>
            </a:r>
            <a:r>
              <a:rPr lang="en-GB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Anesthesiology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 Associations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http://citeseerx.ist.psu.edu/viewdoc/summary?doi=10.1.1.547.7660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 </a:t>
            </a:r>
            <a:r>
              <a:rPr lang="en-GB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Howes</a:t>
            </a: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, K &amp; Ghodse, G (1997) Hazardous drinking and its correlates among medical students. Addiction Research, 4, No.4, pp255-266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Practitioner Health Programme  </a:t>
            </a: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(PHP) </a:t>
            </a: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http://php.nhs.uk/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Marshall E. J (2008) Doctor’s health and fitness to practise: treating addicted doctors. </a:t>
            </a:r>
            <a:r>
              <a:rPr lang="en-GB" sz="1200" i="1" dirty="0">
                <a:latin typeface="Calibri" panose="020F0502020204030204" pitchFamily="34" charset="0"/>
                <a:ea typeface="Calibri" panose="020F0502020204030204" pitchFamily="34" charset="0"/>
                <a:cs typeface="Optima-Italic"/>
              </a:rPr>
              <a:t>Occupational Medicine,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"/>
              </a:rPr>
              <a:t> 58: 334-340.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FranklinGothic-Medium"/>
              </a:rPr>
              <a:t>Newbury-Birch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FranklinGothic-Medium"/>
              </a:rPr>
              <a:t>, D., White, M &amp;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FranklinGothic-Medium"/>
              </a:rPr>
              <a:t>Kamali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FranklinGothic-Medium"/>
              </a:rPr>
              <a:t> F (2000) Factors influencing alcohol and illicit drug use amongst medical students. Drug and Alcohol Dependence 59, pp125-130.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NHS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 Centre (2007)</a:t>
            </a:r>
            <a:r>
              <a:rPr lang="en-GB" sz="12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Adult psychiatric morbidity in England, 2007, Results of a household survey 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 Health England (2016)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Guidance: Health matters: harmful drinking and alcohol dependence https://www.gov.uk/government/publications/health-matters-harmful-drinking-and-alcohol-dependence/health-matters-harmful-drinking-and-alcohol-dependence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Optima-Bold"/>
              </a:rPr>
              <a:t>The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-Bold"/>
              </a:rPr>
              <a:t>Association of Anaesthetists of Great Britain and Ireland, (2011) Drug and Alcohol Abuse amongst Anaesthetists Guidance on Identification and Management.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http://</a:t>
            </a:r>
            <a:r>
              <a:rPr lang="en-GB" sz="1200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www.aagbi.org/sites/default/files/drug_and_alcohol_abuse_2011_0.pdf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Optima-Bold"/>
              </a:rPr>
              <a:t> 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GB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References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1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Substance problems is not uncommon among medical students and doctors </a:t>
            </a:r>
            <a:endParaRPr lang="en-GB" dirty="0"/>
          </a:p>
          <a:p>
            <a:r>
              <a:rPr lang="en-GB" dirty="0" smtClean="0"/>
              <a:t>The pattern of substance misuse can start in medical school</a:t>
            </a:r>
          </a:p>
          <a:p>
            <a:r>
              <a:rPr lang="en-GB" dirty="0" smtClean="0"/>
              <a:t>Many of the doctors who face GMC disciplinary proceedings have substance problems</a:t>
            </a:r>
          </a:p>
          <a:p>
            <a:r>
              <a:rPr lang="en-GB" dirty="0" smtClean="0"/>
              <a:t>There are serious potential problems for doctors who misuse substances including removal from the medical register</a:t>
            </a:r>
          </a:p>
          <a:p>
            <a:r>
              <a:rPr lang="en-GB" dirty="0" smtClean="0"/>
              <a:t>Alcohol misuse is associated with depression and anxiety</a:t>
            </a:r>
          </a:p>
          <a:p>
            <a:r>
              <a:rPr lang="en-GB" dirty="0" smtClean="0"/>
              <a:t>Anaesthetists are more likely than other doctors to use narcotics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6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Medical students: approximately 10% smoke tobacco, 17% drink above recommended limits, 37% had used other drugs, 9% current drug use</a:t>
            </a:r>
          </a:p>
          <a:p>
            <a:r>
              <a:rPr lang="en-GB" dirty="0" smtClean="0"/>
              <a:t>Any issues relating to substance use in students will be viewed in the same light as qualified doctors</a:t>
            </a:r>
          </a:p>
          <a:p>
            <a:r>
              <a:rPr lang="en-GB" dirty="0" smtClean="0"/>
              <a:t>Even actions in leisure time e.g. conviction for drink driving, can have an impact as this is notifiable to the GMC by police and the doctor</a:t>
            </a:r>
          </a:p>
          <a:p>
            <a:r>
              <a:rPr lang="en-GB" dirty="0" smtClean="0"/>
              <a:t>A caution for possession of cannabis will lead to GMC referral</a:t>
            </a:r>
          </a:p>
          <a:p>
            <a:r>
              <a:rPr lang="en-GB" dirty="0" smtClean="0"/>
              <a:t>Substance problems impact on the individual, families, professional career including colleagues, patients</a:t>
            </a:r>
            <a:r>
              <a:rPr lang="en-GB" dirty="0"/>
              <a:t> </a:t>
            </a:r>
            <a:r>
              <a:rPr lang="en-GB" dirty="0" smtClean="0"/>
              <a:t>and organisations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CONTEXT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454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are concerned about a student or a colleague, consider whether substance use may be a factor </a:t>
            </a:r>
          </a:p>
          <a:p>
            <a:r>
              <a:rPr lang="en-GB" dirty="0" smtClean="0"/>
              <a:t>Doctors and medical students should monitor their own alcohol consumption </a:t>
            </a:r>
          </a:p>
          <a:p>
            <a:r>
              <a:rPr lang="en-GB" dirty="0" smtClean="0"/>
              <a:t>Doctors and medical students have a responsibility  to promote sensible drinking and healthy life style, to be accountable for their behaviour and promote a healthy life style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27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Medical students and doctors may present at a late stage in an effort to conceal problems due to the serious consequences on careers</a:t>
            </a:r>
          </a:p>
          <a:p>
            <a:r>
              <a:rPr lang="en-GB" dirty="0" smtClean="0"/>
              <a:t>Self treatment with controlled drugs </a:t>
            </a:r>
          </a:p>
          <a:p>
            <a:r>
              <a:rPr lang="en-GB" dirty="0" smtClean="0"/>
              <a:t>All doctors have a duty to act when they believe that patients’ safety, care and dignity </a:t>
            </a:r>
          </a:p>
          <a:p>
            <a:r>
              <a:rPr lang="en-GB" dirty="0" smtClean="0"/>
              <a:t>Specialities most at risk at A&amp;E, anaesthetics, psychiatry, primary care</a:t>
            </a:r>
          </a:p>
          <a:p>
            <a:r>
              <a:rPr lang="en-GB" dirty="0" smtClean="0"/>
              <a:t>A doctor’s fitness to practise may be brought into question if that doctor has a medical condition </a:t>
            </a:r>
            <a:r>
              <a:rPr lang="en-GB" dirty="0" err="1" smtClean="0"/>
              <a:t>eg</a:t>
            </a:r>
            <a:r>
              <a:rPr lang="en-GB" dirty="0" smtClean="0"/>
              <a:t> drug and alcohol addiction, and does not appear to follow appropriate medical advice about minimising risks to patients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56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WARNING SIGNS TABLES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340" y="1325862"/>
            <a:ext cx="495463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3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WARNING SIGNS TABLES 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31" y="1584655"/>
            <a:ext cx="4145781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480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Same as any other patient BUT sensitivity about confidentiality</a:t>
            </a:r>
          </a:p>
          <a:p>
            <a:r>
              <a:rPr lang="en-GB" dirty="0" smtClean="0"/>
              <a:t>Special services e.g. NHS Practitioner Health Programme</a:t>
            </a:r>
          </a:p>
          <a:p>
            <a:r>
              <a:rPr lang="en-GB" dirty="0" smtClean="0"/>
              <a:t>Medical students can be advised to seek help from their GP and occupational health doctor</a:t>
            </a:r>
          </a:p>
          <a:p>
            <a:r>
              <a:rPr lang="en-GB" dirty="0" smtClean="0"/>
              <a:t>Doctors may feel the need for out of area services in BMA or Sick Doctors Trust</a:t>
            </a:r>
          </a:p>
          <a:p>
            <a:r>
              <a:rPr lang="en-GB" dirty="0" smtClean="0"/>
              <a:t>Most common pre-disposing factors are family stress, anxiety, depression and personality difficulties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204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1227</Words>
  <Application>Microsoft Office PowerPoint</Application>
  <PresentationFormat>Widescreen</PresentationFormat>
  <Paragraphs>151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6" baseType="lpstr">
      <vt:lpstr>Arial</vt:lpstr>
      <vt:lpstr>Bliss2</vt:lpstr>
      <vt:lpstr>Calibri</vt:lpstr>
      <vt:lpstr>FranklinGothic-Book</vt:lpstr>
      <vt:lpstr>FranklinGothic-BookItalic</vt:lpstr>
      <vt:lpstr>FranklinGothic-Medium</vt:lpstr>
      <vt:lpstr>Lucida Sans Unicode</vt:lpstr>
      <vt:lpstr>Optima</vt:lpstr>
      <vt:lpstr>Optima-Bold</vt:lpstr>
      <vt:lpstr>Optima-Italic</vt:lpstr>
      <vt:lpstr>Times New Roman</vt:lpstr>
      <vt:lpstr>Verdana</vt:lpstr>
      <vt:lpstr>Wingdings 2</vt:lpstr>
      <vt:lpstr>Wingdings 3</vt:lpstr>
      <vt:lpstr>1_Concourse</vt:lpstr>
      <vt:lpstr>PowerPoint Presentation</vt:lpstr>
      <vt:lpstr>LEARNING OUTCOMES</vt:lpstr>
      <vt:lpstr>CONTEXT</vt:lpstr>
      <vt:lpstr>CONTEXT </vt:lpstr>
      <vt:lpstr>PowerPoint Presentation</vt:lpstr>
      <vt:lpstr>SPECIAL FEATURES</vt:lpstr>
      <vt:lpstr>WARNING SIGNS TABLES</vt:lpstr>
      <vt:lpstr>WARNING SIGNS TABLES </vt:lpstr>
      <vt:lpstr>ASSESSMENT</vt:lpstr>
      <vt:lpstr>TREATMENT</vt:lpstr>
      <vt:lpstr>EARLY SIGNS</vt:lpstr>
      <vt:lpstr>RECOGNITION and BARRIERS</vt:lpstr>
      <vt:lpstr>TREATMENTS</vt:lpstr>
      <vt:lpstr>SPECIFIC HELP FOR DOCTORS AND DENTISTS</vt:lpstr>
      <vt:lpstr>NHS PRACTITIONER HEALTH PROGRAMME</vt:lpstr>
      <vt:lpstr>SICK DOCTORS TRUST</vt:lpstr>
      <vt:lpstr>GENERAL MEDICAL COUNCIL </vt:lpstr>
      <vt:lpstr>BMA SERVICES</vt:lpstr>
      <vt:lpstr>ADVICE AND SUPPORT WHEN RAISING A CONCERN</vt:lpstr>
      <vt:lpstr>References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HEALTH OF DOCTORS</dc:title>
  <dc:creator>Benjamin8</dc:creator>
  <cp:lastModifiedBy>Christine Mary Goodair</cp:lastModifiedBy>
  <cp:revision>21</cp:revision>
  <dcterms:created xsi:type="dcterms:W3CDTF">2015-07-31T13:33:56Z</dcterms:created>
  <dcterms:modified xsi:type="dcterms:W3CDTF">2018-02-20T15:02:11Z</dcterms:modified>
</cp:coreProperties>
</file>