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60" r:id="rId3"/>
    <p:sldId id="277" r:id="rId4"/>
    <p:sldId id="279" r:id="rId5"/>
    <p:sldId id="278" r:id="rId6"/>
    <p:sldId id="259" r:id="rId7"/>
    <p:sldId id="262" r:id="rId8"/>
    <p:sldId id="264" r:id="rId9"/>
    <p:sldId id="266" r:id="rId10"/>
    <p:sldId id="280" r:id="rId11"/>
    <p:sldId id="269" r:id="rId12"/>
    <p:sldId id="281" r:id="rId13"/>
    <p:sldId id="275" r:id="rId14"/>
    <p:sldId id="257" r:id="rId15"/>
    <p:sldId id="276" r:id="rId1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y Pat Sullivan" initials="MP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Financial</c:v>
                </c:pt>
                <c:pt idx="1">
                  <c:v>Emotion</c:v>
                </c:pt>
                <c:pt idx="2">
                  <c:v>Physical</c:v>
                </c:pt>
                <c:pt idx="3">
                  <c:v>Neglect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53</c:v>
                </c:pt>
                <c:pt idx="1">
                  <c:v>5</c:v>
                </c:pt>
                <c:pt idx="2">
                  <c:v>18</c:v>
                </c:pt>
                <c:pt idx="3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Alc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Financial</c:v>
                </c:pt>
                <c:pt idx="1">
                  <c:v>Emotion</c:v>
                </c:pt>
                <c:pt idx="2">
                  <c:v>Physical</c:v>
                </c:pt>
                <c:pt idx="3">
                  <c:v>Neglect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</c:v>
                </c:pt>
                <c:pt idx="1">
                  <c:v>9</c:v>
                </c:pt>
                <c:pt idx="2">
                  <c:v>21</c:v>
                </c:pt>
                <c:pt idx="3">
                  <c:v>37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Financial</c:v>
                </c:pt>
                <c:pt idx="1">
                  <c:v>Emotion</c:v>
                </c:pt>
                <c:pt idx="2">
                  <c:v>Physical</c:v>
                </c:pt>
                <c:pt idx="3">
                  <c:v>Neglect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03360"/>
        <c:axId val="25105152"/>
      </c:barChart>
      <c:catAx>
        <c:axId val="25103360"/>
        <c:scaling>
          <c:orientation val="minMax"/>
        </c:scaling>
        <c:delete val="0"/>
        <c:axPos val="b"/>
        <c:majorTickMark val="out"/>
        <c:minorTickMark val="none"/>
        <c:tickLblPos val="nextTo"/>
        <c:crossAx val="25105152"/>
        <c:crosses val="autoZero"/>
        <c:auto val="1"/>
        <c:lblAlgn val="ctr"/>
        <c:lblOffset val="100"/>
        <c:noMultiLvlLbl val="0"/>
      </c:catAx>
      <c:valAx>
        <c:axId val="25105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103360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4868438320209982"/>
          <c:y val="0.44456616194166909"/>
          <c:w val="0.14977240692135704"/>
          <c:h val="0.1557639777435212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96019-FAAC-43E6-ACAF-62DC452E4D32}" type="datetimeFigureOut">
              <a:rPr lang="en-GB" smtClean="0"/>
              <a:pPr/>
              <a:t>13/03/2015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C798F-A6B0-4CC8-9D87-82D2FC40DD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658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Adjusted prevalence is 8.6% or more than 500,000 (last year’s stats for LA was</a:t>
            </a:r>
            <a:r>
              <a:rPr lang="en-GB" baseline="0" dirty="0" smtClean="0"/>
              <a:t> just over 61,000)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C798F-A6B0-4CC8-9D87-82D2FC40DD3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C798F-A6B0-4CC8-9D87-82D2FC40DD3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C798F-A6B0-4CC8-9D87-82D2FC40DD31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5F2C-92AF-49D7-88E7-8DE6C4DCFCD1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6F8AD-0410-4AA0-B930-BBA18ED9E570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CF7A8-66DC-4CF7-BD9B-91D91383DF25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5B62-8008-4213-990E-D9DCB825965F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BFD9A-6AFA-4405-957C-DF54F12D6352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54066-44B7-4690-9EF4-26411B56DD4A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D7FD1-842F-44FC-BB83-AF9E61FBEFD6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F07D-64FC-4D3C-9727-955EA38D7F77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EEBC-F4F3-42FC-8103-C6CBBCD2AD67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D449-B905-47BD-9E3C-C9666B802D86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28F5B-16C2-49C6-9570-8F84657B5FE4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9177D-B973-4512-B9D6-E0178F9CAD97}" type="datetime1">
              <a:rPr lang="en-GB" smtClean="0"/>
              <a:pPr/>
              <a:t>13/03/2015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8104F-490B-4340-AF93-BE87B868B72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Use as Abuse: Findings from a Feasibility Study on Alcohol-related Elder Abuse and Neglect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4578896"/>
            <a:ext cx="8568952" cy="158640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dirty="0" smtClean="0">
                <a:solidFill>
                  <a:schemeClr val="tx1"/>
                </a:solidFill>
              </a:rPr>
              <a:t>Mary Pat Sullivan, Mary </a:t>
            </a:r>
            <a:r>
              <a:rPr lang="en-GB" sz="1800" dirty="0" err="1" smtClean="0">
                <a:solidFill>
                  <a:schemeClr val="tx1"/>
                </a:solidFill>
              </a:rPr>
              <a:t>Gilhooly</a:t>
            </a:r>
            <a:r>
              <a:rPr lang="en-GB" sz="1800" dirty="0" smtClean="0">
                <a:solidFill>
                  <a:schemeClr val="tx1"/>
                </a:solidFill>
              </a:rPr>
              <a:t>, Christina Victor, Ken </a:t>
            </a:r>
            <a:r>
              <a:rPr lang="en-GB" sz="1800" dirty="0" err="1" smtClean="0">
                <a:solidFill>
                  <a:schemeClr val="tx1"/>
                </a:solidFill>
              </a:rPr>
              <a:t>Gilhooly</a:t>
            </a:r>
            <a:r>
              <a:rPr lang="en-GB" sz="1800" dirty="0" smtClean="0">
                <a:solidFill>
                  <a:schemeClr val="tx1"/>
                </a:solidFill>
              </a:rPr>
              <a:t>, Brunel University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dirty="0" smtClean="0">
                <a:solidFill>
                  <a:schemeClr val="tx1"/>
                </a:solidFill>
              </a:rPr>
              <a:t>Sarah </a:t>
            </a:r>
            <a:r>
              <a:rPr lang="en-GB" sz="1800" dirty="0" err="1" smtClean="0">
                <a:solidFill>
                  <a:schemeClr val="tx1"/>
                </a:solidFill>
              </a:rPr>
              <a:t>Wadd</a:t>
            </a:r>
            <a:r>
              <a:rPr lang="en-GB" sz="1800" dirty="0" smtClean="0">
                <a:solidFill>
                  <a:schemeClr val="tx1"/>
                </a:solidFill>
              </a:rPr>
              <a:t>, University of Bedfordshire and Nick </a:t>
            </a:r>
            <a:r>
              <a:rPr lang="en-GB" sz="1800" dirty="0" err="1" smtClean="0">
                <a:solidFill>
                  <a:schemeClr val="tx1"/>
                </a:solidFill>
              </a:rPr>
              <a:t>Ellender</a:t>
            </a:r>
            <a:r>
              <a:rPr lang="en-GB" sz="1800" dirty="0" smtClean="0">
                <a:solidFill>
                  <a:schemeClr val="tx1"/>
                </a:solidFill>
              </a:rPr>
              <a:t>, London Borough of Hillingdon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sz="18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dirty="0" smtClean="0">
                <a:solidFill>
                  <a:schemeClr val="tx1"/>
                </a:solidFill>
              </a:rPr>
              <a:t>Society for the Study of Addiction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dirty="0" smtClean="0">
                <a:solidFill>
                  <a:schemeClr val="tx1"/>
                </a:solidFill>
              </a:rPr>
              <a:t>7 &amp; 8 November 2013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dirty="0" smtClean="0">
                <a:solidFill>
                  <a:schemeClr val="tx1"/>
                </a:solidFill>
              </a:rPr>
              <a:t>York</a:t>
            </a: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4" name="Picture 25" descr="Small Brunel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173" y="150380"/>
            <a:ext cx="1853539" cy="147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6" name="Picture 27" descr="bia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60648"/>
            <a:ext cx="2718944" cy="139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Victim Characteristics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9512" y="1628800"/>
            <a:ext cx="8748464" cy="47089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2"/>
            <a:r>
              <a:rPr lang="en-GB" b="1" dirty="0" smtClean="0"/>
              <a:t>                          </a:t>
            </a:r>
            <a:r>
              <a:rPr lang="en-GB" sz="2000" b="1" dirty="0" smtClean="0"/>
              <a:t>Alcohol Use Victims                                            Other Victims </a:t>
            </a:r>
          </a:p>
          <a:p>
            <a:pPr lvl="2"/>
            <a:r>
              <a:rPr lang="en-GB" sz="2000" b="1" dirty="0" smtClean="0"/>
              <a:t>	                  (n=41, 5%)			         (n=866, 95%)</a:t>
            </a:r>
          </a:p>
          <a:p>
            <a:r>
              <a:rPr lang="en-GB" sz="2000" dirty="0" smtClean="0"/>
              <a:t> </a:t>
            </a:r>
          </a:p>
          <a:p>
            <a:r>
              <a:rPr lang="en-GB" sz="2000" dirty="0" smtClean="0"/>
              <a:t>Mean Age                                      72.6                                                                   81.4 </a:t>
            </a:r>
          </a:p>
          <a:p>
            <a:r>
              <a:rPr lang="en-GB" sz="2000" dirty="0" smtClean="0"/>
              <a:t> </a:t>
            </a:r>
          </a:p>
          <a:p>
            <a:r>
              <a:rPr lang="en-GB" sz="2000" dirty="0" smtClean="0"/>
              <a:t>Male ( % )                                        75                                                                     25</a:t>
            </a:r>
          </a:p>
          <a:p>
            <a:r>
              <a:rPr lang="en-GB" sz="2000" dirty="0" smtClean="0"/>
              <a:t> </a:t>
            </a:r>
          </a:p>
          <a:p>
            <a:r>
              <a:rPr lang="en-GB" sz="2000" dirty="0" smtClean="0"/>
              <a:t>Financial Abuse ( % )                     53                                                                     26</a:t>
            </a:r>
          </a:p>
          <a:p>
            <a:r>
              <a:rPr lang="en-GB" sz="2000" dirty="0" smtClean="0"/>
              <a:t> </a:t>
            </a:r>
          </a:p>
          <a:p>
            <a:r>
              <a:rPr lang="en-GB" sz="2000" dirty="0" err="1" smtClean="0"/>
              <a:t>Perp</a:t>
            </a:r>
            <a:r>
              <a:rPr lang="en-GB" sz="2000" dirty="0" smtClean="0"/>
              <a:t> </a:t>
            </a:r>
            <a:r>
              <a:rPr lang="en-GB" sz="2000" dirty="0" err="1" smtClean="0"/>
              <a:t>Alc</a:t>
            </a:r>
            <a:r>
              <a:rPr lang="en-GB" sz="2000" dirty="0" smtClean="0"/>
              <a:t> Use ( % )                          66                                                                      33</a:t>
            </a:r>
          </a:p>
          <a:p>
            <a:r>
              <a:rPr lang="en-GB" sz="2000" dirty="0" smtClean="0"/>
              <a:t> </a:t>
            </a:r>
          </a:p>
          <a:p>
            <a:r>
              <a:rPr lang="en-GB" sz="2000" dirty="0" smtClean="0"/>
              <a:t>Friend/Neighbour ( % )                 24                                                                       6</a:t>
            </a:r>
          </a:p>
          <a:p>
            <a:r>
              <a:rPr lang="en-GB" sz="2000" dirty="0" smtClean="0"/>
              <a:t> </a:t>
            </a:r>
          </a:p>
          <a:p>
            <a:r>
              <a:rPr lang="en-GB" sz="2000" dirty="0" smtClean="0"/>
              <a:t>Prof Carer  ( % )                              20                                                                       54</a:t>
            </a:r>
          </a:p>
          <a:p>
            <a:r>
              <a:rPr lang="en-GB" sz="2000" dirty="0" smtClean="0"/>
              <a:t> </a:t>
            </a:r>
            <a:endParaRPr lang="en-GB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Victim Profile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Male living alone (60-80 yrs of age)</a:t>
            </a:r>
          </a:p>
          <a:p>
            <a:r>
              <a:rPr lang="en-GB" dirty="0" smtClean="0"/>
              <a:t>Longstanding heavy alcohol use</a:t>
            </a:r>
          </a:p>
          <a:p>
            <a:r>
              <a:rPr lang="en-GB" dirty="0" smtClean="0"/>
              <a:t>Socially distant from family</a:t>
            </a:r>
          </a:p>
          <a:p>
            <a:r>
              <a:rPr lang="en-GB" dirty="0" smtClean="0"/>
              <a:t>Multiple physical health problems </a:t>
            </a:r>
          </a:p>
          <a:p>
            <a:r>
              <a:rPr lang="en-GB" dirty="0" smtClean="0"/>
              <a:t>Has ‘capacity’</a:t>
            </a:r>
          </a:p>
          <a:p>
            <a:r>
              <a:rPr lang="en-GB" dirty="0" smtClean="0"/>
              <a:t>Drinking with friends/neighbours (sometimes local gangs)</a:t>
            </a:r>
          </a:p>
          <a:p>
            <a:r>
              <a:rPr lang="en-GB" dirty="0" smtClean="0"/>
              <a:t>Sharing bank card, friends buying the alcohol, possessions in home disappearing</a:t>
            </a:r>
          </a:p>
          <a:p>
            <a:r>
              <a:rPr lang="en-GB" dirty="0" smtClean="0"/>
              <a:t>Unsubstantiated</a:t>
            </a:r>
          </a:p>
          <a:p>
            <a:r>
              <a:rPr lang="en-GB" dirty="0" smtClean="0"/>
              <a:t>‘Monitoring’ via carers or landlord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Interventions and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Monitoring</a:t>
            </a:r>
          </a:p>
          <a:p>
            <a:r>
              <a:rPr lang="en-GB" dirty="0" smtClean="0"/>
              <a:t>Financial advice/advocacy</a:t>
            </a:r>
          </a:p>
          <a:p>
            <a:r>
              <a:rPr lang="en-GB" dirty="0" smtClean="0"/>
              <a:t>3+ others involved/liaised with</a:t>
            </a:r>
          </a:p>
          <a:p>
            <a:r>
              <a:rPr lang="en-GB" dirty="0" smtClean="0"/>
              <a:t>2 where alcohol services were involved</a:t>
            </a:r>
          </a:p>
          <a:p>
            <a:r>
              <a:rPr lang="en-GB" dirty="0" smtClean="0"/>
              <a:t>Not recording information on the perpetrator</a:t>
            </a:r>
          </a:p>
          <a:p>
            <a:r>
              <a:rPr lang="en-GB" dirty="0" smtClean="0"/>
              <a:t>No intervention with perpetrator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r>
              <a:rPr lang="en-GB" sz="2400" dirty="0" smtClean="0"/>
              <a:t>Nature of the problem only partially understood by using safeguarding reporting data</a:t>
            </a:r>
          </a:p>
          <a:p>
            <a:r>
              <a:rPr lang="en-GB" sz="2400" dirty="0" smtClean="0"/>
              <a:t>Victim’s alcohol use is partially related to financial abuse; other forms of abuse not related to the victim’s alcohol use</a:t>
            </a:r>
          </a:p>
          <a:p>
            <a:r>
              <a:rPr lang="en-GB" sz="2400" dirty="0" smtClean="0"/>
              <a:t>Characteristics of victims with alcohol use reported are typically younger, male, being abused by a friend or neighbour who is also using alcohol</a:t>
            </a:r>
          </a:p>
          <a:p>
            <a:r>
              <a:rPr lang="en-GB" sz="2400" dirty="0" smtClean="0"/>
              <a:t>Nature of intervention reflects the limitations of England’s SA policy framework</a:t>
            </a:r>
          </a:p>
          <a:p>
            <a:r>
              <a:rPr lang="en-GB" sz="2400" dirty="0" smtClean="0"/>
              <a:t>Lack of understanding of alcohol problems among older people and  elder abuse  and how to intervene</a:t>
            </a:r>
          </a:p>
          <a:p>
            <a:r>
              <a:rPr lang="en-GB" sz="2400" dirty="0" smtClean="0"/>
              <a:t>Stigma and discrimination (alcohol abuse and elder abuse)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470025"/>
          </a:xfrm>
        </p:spPr>
        <p:txBody>
          <a:bodyPr/>
          <a:lstStyle/>
          <a:p>
            <a:r>
              <a:rPr lang="en-GB" dirty="0" smtClean="0"/>
              <a:t>Acknowledgements:</a:t>
            </a:r>
            <a:endParaRPr lang="en-GB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Alcohol Research UK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Grant: SG/11/12/172</a:t>
            </a:r>
          </a:p>
          <a:p>
            <a:endParaRPr lang="en-GB" sz="2000" dirty="0" smtClean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Some 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67944"/>
          </a:xfrm>
        </p:spPr>
        <p:txBody>
          <a:bodyPr>
            <a:normAutofit fontScale="25000" lnSpcReduction="20000"/>
          </a:bodyPr>
          <a:lstStyle/>
          <a:p>
            <a:r>
              <a:rPr lang="en-GB" sz="6400" dirty="0" err="1" smtClean="0"/>
              <a:t>Amstadter</a:t>
            </a:r>
            <a:r>
              <a:rPr lang="en-GB" sz="6400" dirty="0" smtClean="0"/>
              <a:t> A.B., </a:t>
            </a:r>
            <a:r>
              <a:rPr lang="en-GB" sz="6400" dirty="0" err="1" smtClean="0"/>
              <a:t>Cisler</a:t>
            </a:r>
            <a:r>
              <a:rPr lang="en-GB" sz="6400" dirty="0" smtClean="0"/>
              <a:t> J.M., McCauley J.L., Hernandez M.A., Muzzy W. and </a:t>
            </a:r>
            <a:r>
              <a:rPr lang="en-GB" sz="6400" dirty="0" err="1" smtClean="0"/>
              <a:t>Acierno</a:t>
            </a:r>
            <a:r>
              <a:rPr lang="en-GB" sz="6400" dirty="0" smtClean="0"/>
              <a:t> R. (2011) Do incident and perpetrator characteristics of elder mistreatment differ by gender of the victim? Results from the national elder mistreatment study.  </a:t>
            </a:r>
            <a:r>
              <a:rPr lang="en-GB" sz="6400" i="1" dirty="0" smtClean="0"/>
              <a:t>Journal of Elder Abuse &amp; Neglect</a:t>
            </a:r>
            <a:r>
              <a:rPr lang="en-GB" sz="6400" dirty="0" smtClean="0"/>
              <a:t>, 23, 43-57.</a:t>
            </a:r>
          </a:p>
          <a:p>
            <a:r>
              <a:rPr lang="en-GB" sz="6400" dirty="0" smtClean="0"/>
              <a:t>Biggs S., </a:t>
            </a:r>
            <a:r>
              <a:rPr lang="en-GB" sz="6400" dirty="0" err="1" smtClean="0"/>
              <a:t>Manthorpe</a:t>
            </a:r>
            <a:r>
              <a:rPr lang="en-GB" sz="6400" dirty="0" smtClean="0"/>
              <a:t> J., Tinker A., Doyle M., and </a:t>
            </a:r>
            <a:r>
              <a:rPr lang="en-GB" sz="6400" dirty="0" err="1" smtClean="0"/>
              <a:t>Erens</a:t>
            </a:r>
            <a:r>
              <a:rPr lang="en-GB" sz="6400" dirty="0" smtClean="0"/>
              <a:t> B. (2009). Mistreatment of older people in the United Kingdom: Findings from the first national prevalence study. </a:t>
            </a:r>
            <a:r>
              <a:rPr lang="en-GB" sz="6400" i="1" dirty="0" smtClean="0"/>
              <a:t>Journal of Elder Abuse &amp; Neglect, </a:t>
            </a:r>
            <a:r>
              <a:rPr lang="en-GB" sz="6400" dirty="0" smtClean="0"/>
              <a:t>21, 1–14</a:t>
            </a:r>
            <a:r>
              <a:rPr lang="en-GB" sz="6400" i="1" dirty="0" smtClean="0"/>
              <a:t>. </a:t>
            </a:r>
          </a:p>
          <a:p>
            <a:r>
              <a:rPr lang="en-GB" sz="6400" dirty="0" smtClean="0"/>
              <a:t>Campbell </a:t>
            </a:r>
            <a:r>
              <a:rPr lang="en-GB" sz="6400" dirty="0" err="1" smtClean="0"/>
              <a:t>Reay</a:t>
            </a:r>
            <a:r>
              <a:rPr lang="en-GB" sz="6400" dirty="0" smtClean="0"/>
              <a:t> A.M. and Browne K.D. (2001) Risk factor characteristics in carers who physically abuse or neglect their elder dependents. </a:t>
            </a:r>
            <a:r>
              <a:rPr lang="en-GB" sz="6400" i="1" dirty="0" smtClean="0"/>
              <a:t>Aging &amp; Mental Health, </a:t>
            </a:r>
            <a:r>
              <a:rPr lang="en-GB" sz="6400" dirty="0" smtClean="0"/>
              <a:t>5(1), 56-62. </a:t>
            </a:r>
          </a:p>
          <a:p>
            <a:r>
              <a:rPr lang="en-GB" sz="6400" dirty="0" err="1" smtClean="0"/>
              <a:t>Choi</a:t>
            </a:r>
            <a:r>
              <a:rPr lang="en-GB" sz="6400" dirty="0" smtClean="0"/>
              <a:t> N.G. and Mayer J. (2000) Elder abuse, neglect and exploitation: Risk factors and prevention strategies. </a:t>
            </a:r>
            <a:r>
              <a:rPr lang="en-GB" sz="6400" i="1" dirty="0" smtClean="0"/>
              <a:t>Journal of </a:t>
            </a:r>
            <a:r>
              <a:rPr lang="en-GB" sz="6400" i="1" dirty="0" err="1" smtClean="0"/>
              <a:t>Geronotological</a:t>
            </a:r>
            <a:r>
              <a:rPr lang="en-GB" sz="6400" i="1" dirty="0" smtClean="0"/>
              <a:t> Social Work, </a:t>
            </a:r>
            <a:r>
              <a:rPr lang="en-GB" sz="6400" dirty="0" smtClean="0"/>
              <a:t>33(2), 5-25. </a:t>
            </a:r>
          </a:p>
          <a:p>
            <a:r>
              <a:rPr lang="en-GB" sz="6400" dirty="0" smtClean="0"/>
              <a:t>Cooper C., </a:t>
            </a:r>
            <a:r>
              <a:rPr lang="en-GB" sz="6400" dirty="0" err="1" smtClean="0"/>
              <a:t>Selwood</a:t>
            </a:r>
            <a:r>
              <a:rPr lang="en-GB" sz="6400" dirty="0" smtClean="0"/>
              <a:t> A. and Livingston G. (2008) The prevalence of elder abuse and neglect: A systematic review. </a:t>
            </a:r>
            <a:r>
              <a:rPr lang="en-GB" sz="6400" i="1" dirty="0" smtClean="0"/>
              <a:t>Age and Ageing, </a:t>
            </a:r>
            <a:r>
              <a:rPr lang="en-GB" sz="6400" dirty="0" smtClean="0"/>
              <a:t>37, 151-160. </a:t>
            </a:r>
            <a:r>
              <a:rPr lang="en-GB" sz="6400" i="1" dirty="0" smtClean="0"/>
              <a:t>	</a:t>
            </a:r>
          </a:p>
          <a:p>
            <a:r>
              <a:rPr lang="en-GB" sz="6400" dirty="0" smtClean="0"/>
              <a:t>Friedman L.S., Avila S., </a:t>
            </a:r>
            <a:r>
              <a:rPr lang="en-GB" sz="6400" dirty="0" err="1" smtClean="0"/>
              <a:t>Tanouye</a:t>
            </a:r>
            <a:r>
              <a:rPr lang="en-GB" sz="6400" dirty="0" smtClean="0"/>
              <a:t> K, and Joseph K. (2011) A case-control study of severe physical abuse of older adults. </a:t>
            </a:r>
            <a:r>
              <a:rPr lang="en-GB" sz="6400" i="1" dirty="0" smtClean="0"/>
              <a:t>Journal of American Geriatrics Society, </a:t>
            </a:r>
            <a:r>
              <a:rPr lang="en-GB" sz="6400" dirty="0" smtClean="0"/>
              <a:t>59, 417-422. </a:t>
            </a:r>
          </a:p>
          <a:p>
            <a:r>
              <a:rPr lang="en-GB" sz="6400" dirty="0" smtClean="0"/>
              <a:t>Humphreys C., Regan L., River D. and </a:t>
            </a:r>
            <a:r>
              <a:rPr lang="en-GB" sz="6400" dirty="0" err="1" smtClean="0"/>
              <a:t>Thiara</a:t>
            </a:r>
            <a:r>
              <a:rPr lang="en-GB" sz="6400" dirty="0" smtClean="0"/>
              <a:t> R.K. (2005) Domestic violence and substance use: tackling complexity. </a:t>
            </a:r>
            <a:r>
              <a:rPr lang="en-GB" sz="6400" i="1" dirty="0" smtClean="0"/>
              <a:t>British Journal of Social Work, </a:t>
            </a:r>
            <a:r>
              <a:rPr lang="en-GB" sz="6400" dirty="0" smtClean="0"/>
              <a:t>35, 1303-1320.</a:t>
            </a:r>
            <a:r>
              <a:rPr lang="en-GB" sz="6400" i="1" dirty="0" smtClean="0"/>
              <a:t>	</a:t>
            </a:r>
          </a:p>
          <a:p>
            <a:r>
              <a:rPr lang="en-GB" sz="6400" dirty="0" smtClean="0"/>
              <a:t>Krug E.G., Mercy J.A., Dahlberg L.L. and </a:t>
            </a:r>
            <a:r>
              <a:rPr lang="en-GB" sz="6400" dirty="0" err="1" smtClean="0"/>
              <a:t>Zwi</a:t>
            </a:r>
            <a:r>
              <a:rPr lang="en-GB" sz="6400" dirty="0" smtClean="0"/>
              <a:t> A.B. (2002) The world report on violence and health. </a:t>
            </a:r>
            <a:r>
              <a:rPr lang="en-GB" sz="6400" i="1" dirty="0" smtClean="0"/>
              <a:t>The Lancet</a:t>
            </a:r>
            <a:r>
              <a:rPr lang="en-GB" sz="6400" dirty="0" smtClean="0"/>
              <a:t>, 360, 1083-88.</a:t>
            </a:r>
          </a:p>
          <a:p>
            <a:r>
              <a:rPr lang="en-GB" sz="6400" dirty="0" err="1" smtClean="0"/>
              <a:t>Podnieks</a:t>
            </a:r>
            <a:r>
              <a:rPr lang="en-GB" sz="6400" dirty="0" smtClean="0"/>
              <a:t> E., </a:t>
            </a:r>
            <a:r>
              <a:rPr lang="en-GB" sz="6400" dirty="0" err="1" smtClean="0"/>
              <a:t>Anetzberger</a:t>
            </a:r>
            <a:r>
              <a:rPr lang="en-GB" sz="6400" dirty="0" smtClean="0"/>
              <a:t> G.J., Wilson S.J., </a:t>
            </a:r>
            <a:r>
              <a:rPr lang="en-GB" sz="6400" dirty="0" err="1" smtClean="0"/>
              <a:t>Teaster</a:t>
            </a:r>
            <a:r>
              <a:rPr lang="en-GB" sz="6400" dirty="0" smtClean="0"/>
              <a:t> P.B. and </a:t>
            </a:r>
            <a:r>
              <a:rPr lang="en-GB" sz="6400" dirty="0" err="1" smtClean="0"/>
              <a:t>Wangmo</a:t>
            </a:r>
            <a:r>
              <a:rPr lang="en-GB" sz="6400" dirty="0" smtClean="0"/>
              <a:t> T. (2010) Worldview Environmental Scan on Elder Abuse. </a:t>
            </a:r>
            <a:r>
              <a:rPr lang="en-GB" sz="6400" i="1" dirty="0" smtClean="0"/>
              <a:t>Journal of Elder Abuse &amp; Neglect, </a:t>
            </a:r>
            <a:r>
              <a:rPr lang="en-GB" sz="6400" dirty="0" smtClean="0"/>
              <a:t>22 (1/2), 164-179.</a:t>
            </a:r>
          </a:p>
          <a:p>
            <a:pPr>
              <a:buNone/>
            </a:pPr>
            <a:r>
              <a:rPr lang="en-GB" sz="4800" dirty="0" smtClean="0"/>
              <a:t>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Elder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6916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single or repeated act or lack of appropriate action, occurring within any relationship</a:t>
            </a:r>
            <a:br>
              <a:rPr lang="en-GB" dirty="0" smtClean="0"/>
            </a:br>
            <a:r>
              <a:rPr lang="en-GB" dirty="0" smtClean="0"/>
              <a:t>where there is an expectation of trust, which causes harm or distress to an older person (WHO).</a:t>
            </a:r>
          </a:p>
          <a:p>
            <a:r>
              <a:rPr lang="en-GB" dirty="0" smtClean="0"/>
              <a:t>No Secrets (2000)  </a:t>
            </a:r>
          </a:p>
          <a:p>
            <a:r>
              <a:rPr lang="en-GB" dirty="0" smtClean="0"/>
              <a:t>Ideological underpinnings: empowerment, protect those in greatest need (i.e. those without mental capacity)</a:t>
            </a:r>
          </a:p>
          <a:p>
            <a:r>
              <a:rPr lang="en-GB" dirty="0" smtClean="0"/>
              <a:t>Elder abuse prevalence rate (UK) (2008) 2.6 – 4 % community dwelling older people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Elder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69160"/>
          </a:xfrm>
        </p:spPr>
        <p:txBody>
          <a:bodyPr>
            <a:normAutofit/>
          </a:bodyPr>
          <a:lstStyle/>
          <a:p>
            <a:r>
              <a:rPr lang="en-GB" dirty="0" smtClean="0"/>
              <a:t>World Environmental Scan (2010)</a:t>
            </a:r>
          </a:p>
          <a:p>
            <a:pPr lvl="2"/>
            <a:r>
              <a:rPr lang="en-GB" dirty="0" smtClean="0"/>
              <a:t>Global problem</a:t>
            </a:r>
          </a:p>
          <a:p>
            <a:pPr lvl="2"/>
            <a:r>
              <a:rPr lang="en-GB" dirty="0" smtClean="0"/>
              <a:t>Social isolation largest risk factor in developed nations</a:t>
            </a:r>
          </a:p>
          <a:p>
            <a:r>
              <a:rPr lang="en-GB" dirty="0" smtClean="0"/>
              <a:t>Older people’s social presentation</a:t>
            </a:r>
          </a:p>
          <a:p>
            <a:r>
              <a:rPr lang="en-GB" dirty="0" smtClean="0"/>
              <a:t>Capacity versus capability</a:t>
            </a:r>
          </a:p>
          <a:p>
            <a:r>
              <a:rPr lang="en-GB" dirty="0" smtClean="0"/>
              <a:t>Little understanding of self neglect</a:t>
            </a:r>
          </a:p>
          <a:p>
            <a:r>
              <a:rPr lang="en-GB" dirty="0" smtClean="0"/>
              <a:t>Absence of theoretical development, including models of detection and intervention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Alcohol and Elder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28592"/>
          </a:xfrm>
          <a:noFill/>
        </p:spPr>
        <p:txBody>
          <a:bodyPr>
            <a:normAutofit/>
          </a:bodyPr>
          <a:lstStyle/>
          <a:p>
            <a:pPr marL="342900" lvl="2" indent="-342900"/>
            <a:r>
              <a:rPr lang="en-GB" sz="3200" dirty="0" smtClean="0"/>
              <a:t>Irish national profile of elder abuse cases (n-1189) - 8% of victims and 31% of perpetrators had alcohol issue (3% &amp; 21% drugs)</a:t>
            </a:r>
            <a:endParaRPr lang="en-GB" sz="3100" dirty="0" smtClean="0"/>
          </a:p>
          <a:p>
            <a:pPr marL="342900" lvl="2" indent="-342900"/>
            <a:r>
              <a:rPr lang="en-GB" sz="3200" dirty="0" smtClean="0"/>
              <a:t>(US) 5,777 random sample  of older people (1/10  reported elder abuse incidents)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31640" y="4005064"/>
          <a:ext cx="6504384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8128"/>
                <a:gridCol w="2313376"/>
                <a:gridCol w="2022880"/>
              </a:tblGrid>
              <a:tr h="630070">
                <a:tc>
                  <a:txBody>
                    <a:bodyPr/>
                    <a:lstStyle/>
                    <a:p>
                      <a:r>
                        <a:rPr lang="en-GB" dirty="0" smtClean="0"/>
                        <a:t>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Female</a:t>
                      </a:r>
                      <a:r>
                        <a:rPr lang="en-GB" baseline="0" dirty="0" smtClean="0"/>
                        <a:t> Perpetrators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Male</a:t>
                      </a:r>
                      <a:r>
                        <a:rPr lang="en-GB" baseline="0" dirty="0" smtClean="0"/>
                        <a:t> Perpetrators</a:t>
                      </a:r>
                      <a:endParaRPr lang="en-GB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Psychological</a:t>
                      </a:r>
                      <a:r>
                        <a:rPr lang="en-GB" b="0" baseline="0" dirty="0" smtClean="0"/>
                        <a:t> abuse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28.9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22</a:t>
                      </a:r>
                      <a:endParaRPr lang="en-GB" b="0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Physical abuse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53.8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65.9</a:t>
                      </a:r>
                      <a:endParaRPr lang="en-GB" b="0" dirty="0"/>
                    </a:p>
                  </a:txBody>
                  <a:tcPr/>
                </a:tc>
              </a:tr>
              <a:tr h="63007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Sexual</a:t>
                      </a:r>
                      <a:r>
                        <a:rPr lang="en-GB" b="0" baseline="0" dirty="0" smtClean="0"/>
                        <a:t> abuse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21.7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 smtClean="0"/>
                        <a:t>26.5</a:t>
                      </a:r>
                      <a:endParaRPr lang="en-GB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Alcohol and Elder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589240"/>
          </a:xfrm>
        </p:spPr>
        <p:txBody>
          <a:bodyPr>
            <a:normAutofit fontScale="47500" lnSpcReduction="20000"/>
          </a:bodyPr>
          <a:lstStyle/>
          <a:p>
            <a:endParaRPr lang="en-GB" dirty="0" smtClean="0"/>
          </a:p>
          <a:p>
            <a:r>
              <a:rPr lang="en-GB" sz="5900" dirty="0" smtClean="0"/>
              <a:t>Undisputed ‘overlap’ between alcohol and domestic violence</a:t>
            </a:r>
          </a:p>
          <a:p>
            <a:r>
              <a:rPr lang="en-GB" sz="5900" dirty="0" smtClean="0"/>
              <a:t>Alcohol dependent family members may be financially dependent and more prone to physical aggression</a:t>
            </a:r>
          </a:p>
          <a:p>
            <a:r>
              <a:rPr lang="en-GB" sz="5900" dirty="0" smtClean="0"/>
              <a:t>Carers may encourage older people to drink to exploit them</a:t>
            </a:r>
          </a:p>
          <a:p>
            <a:r>
              <a:rPr lang="en-GB" sz="5900" dirty="0" smtClean="0"/>
              <a:t>Severe physical abuse, both the perpetrator and older person were found to abuse alcohol</a:t>
            </a:r>
          </a:p>
          <a:p>
            <a:r>
              <a:rPr lang="en-GB" sz="5900" dirty="0" smtClean="0"/>
              <a:t>Self-neglect</a:t>
            </a:r>
          </a:p>
          <a:p>
            <a:r>
              <a:rPr lang="en-GB" sz="5900" dirty="0" smtClean="0"/>
              <a:t>Alcohol treatment alone does not necessarily remove the risk for abuse</a:t>
            </a:r>
          </a:p>
          <a:p>
            <a:r>
              <a:rPr lang="en-GB" sz="5900" dirty="0" smtClean="0"/>
              <a:t>Practitioners not adequately trained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Aims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collect substantive pilot data to:</a:t>
            </a:r>
          </a:p>
          <a:p>
            <a:pPr lvl="2"/>
            <a:r>
              <a:rPr lang="en-GB" sz="2800" dirty="0" smtClean="0"/>
              <a:t>Scope the nature and extent of alcohol-related elder abuse and neglect</a:t>
            </a:r>
          </a:p>
          <a:p>
            <a:pPr lvl="2"/>
            <a:r>
              <a:rPr lang="en-GB" sz="2800" dirty="0" smtClean="0"/>
              <a:t>Evaluate data sources and research methods for consideration of a national study on the role of alcohol in elder abuse cases</a:t>
            </a:r>
          </a:p>
          <a:p>
            <a:pPr lvl="1">
              <a:buNone/>
            </a:pP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en-GB" sz="3800" dirty="0" smtClean="0"/>
              <a:t>Comprehensive review of the literature, including an evaluation of existing data sets</a:t>
            </a:r>
          </a:p>
          <a:p>
            <a:r>
              <a:rPr lang="en-GB" sz="3800" dirty="0" smtClean="0"/>
              <a:t>Analysis of referrals to one Safeguarding Adults Team (2010/2011) for people ≥ 60 years of age (n=1197) </a:t>
            </a:r>
          </a:p>
          <a:p>
            <a:r>
              <a:rPr lang="en-GB" sz="3800" dirty="0" smtClean="0"/>
              <a:t>Interviews with a purposive sample of practitioners (safeguarding and speciality alcohol programmes) using critical incident technique (n=12)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  </a:t>
            </a:r>
          </a:p>
          <a:p>
            <a:pPr>
              <a:buNone/>
            </a:pP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 Referrals (n=907)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GB" dirty="0" smtClean="0"/>
              <a:t>		        Victim</a:t>
            </a:r>
            <a:r>
              <a:rPr lang="en-GB" dirty="0"/>
              <a:t>			Perpetrator</a:t>
            </a:r>
          </a:p>
          <a:p>
            <a:pPr marL="0" indent="0">
              <a:buFontTx/>
              <a:buNone/>
              <a:defRPr/>
            </a:pPr>
            <a:endParaRPr lang="en-GB" dirty="0"/>
          </a:p>
          <a:p>
            <a:pPr marL="0" indent="0">
              <a:buFontTx/>
              <a:buNone/>
              <a:defRPr/>
            </a:pPr>
            <a:r>
              <a:rPr lang="en-GB" dirty="0"/>
              <a:t>Female	      </a:t>
            </a:r>
            <a:r>
              <a:rPr lang="en-GB" dirty="0" smtClean="0"/>
              <a:t>	66</a:t>
            </a:r>
            <a:r>
              <a:rPr lang="en-GB" dirty="0"/>
              <a:t>%			</a:t>
            </a:r>
            <a:r>
              <a:rPr lang="en-GB" dirty="0" smtClean="0"/>
              <a:t>       21</a:t>
            </a:r>
            <a:r>
              <a:rPr lang="en-GB" dirty="0"/>
              <a:t>%</a:t>
            </a:r>
          </a:p>
          <a:p>
            <a:pPr marL="0" indent="0">
              <a:buFontTx/>
              <a:buNone/>
              <a:defRPr/>
            </a:pPr>
            <a:endParaRPr lang="en-GB" dirty="0"/>
          </a:p>
          <a:p>
            <a:pPr marL="0" indent="0">
              <a:buFontTx/>
              <a:buNone/>
              <a:defRPr/>
            </a:pPr>
            <a:r>
              <a:rPr lang="en-GB" dirty="0" smtClean="0"/>
              <a:t>Age (mean)     	80.6 yrs (60-101)</a:t>
            </a:r>
            <a:r>
              <a:rPr lang="en-GB" dirty="0"/>
              <a:t>	    </a:t>
            </a:r>
            <a:r>
              <a:rPr lang="en-GB" dirty="0" smtClean="0"/>
              <a:t>   63.8 </a:t>
            </a:r>
            <a:r>
              <a:rPr lang="en-GB" dirty="0"/>
              <a:t>yrs </a:t>
            </a:r>
          </a:p>
          <a:p>
            <a:pPr marL="0" indent="0">
              <a:buFontTx/>
              <a:buNone/>
              <a:defRPr/>
            </a:pPr>
            <a:endParaRPr lang="en-GB" dirty="0"/>
          </a:p>
          <a:p>
            <a:pPr marL="0" indent="0">
              <a:buFontTx/>
              <a:buNone/>
              <a:defRPr/>
            </a:pPr>
            <a:r>
              <a:rPr lang="en-GB" dirty="0"/>
              <a:t>Alc. </a:t>
            </a:r>
            <a:r>
              <a:rPr lang="en-GB" dirty="0" smtClean="0"/>
              <a:t>Use      	 	5%</a:t>
            </a:r>
            <a:r>
              <a:rPr lang="en-GB" dirty="0"/>
              <a:t>			   </a:t>
            </a:r>
            <a:r>
              <a:rPr lang="en-GB" dirty="0" smtClean="0"/>
              <a:t>     </a:t>
            </a:r>
            <a:r>
              <a:rPr lang="en-GB" dirty="0"/>
              <a:t>39</a:t>
            </a:r>
            <a:r>
              <a:rPr lang="en-GB" dirty="0" smtClean="0"/>
              <a:t>%</a:t>
            </a:r>
          </a:p>
          <a:p>
            <a:pPr marL="0" indent="0">
              <a:buFontTx/>
              <a:buNone/>
              <a:defRPr/>
            </a:pPr>
            <a:endParaRPr lang="en-GB" dirty="0" smtClean="0"/>
          </a:p>
          <a:p>
            <a:pPr marL="0" indent="0">
              <a:buFontTx/>
              <a:buNone/>
              <a:defRPr/>
            </a:pPr>
            <a:r>
              <a:rPr lang="en-GB" dirty="0" smtClean="0"/>
              <a:t>W British</a:t>
            </a:r>
            <a:r>
              <a:rPr lang="en-GB" dirty="0"/>
              <a:t>	</a:t>
            </a:r>
            <a:r>
              <a:rPr lang="en-GB" dirty="0" smtClean="0"/>
              <a:t>            96%				-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8621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Type of elder abuse/victim’s alcohol </a:t>
            </a:r>
            <a:r>
              <a:rPr lang="en-GB" sz="4000" i="1" dirty="0" smtClean="0"/>
              <a:t>use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(e.g. 53% of </a:t>
            </a:r>
            <a:r>
              <a:rPr lang="en-GB" sz="2200" dirty="0" err="1" smtClean="0"/>
              <a:t>alc</a:t>
            </a:r>
            <a:r>
              <a:rPr lang="en-GB" sz="2200" dirty="0" smtClean="0"/>
              <a:t> use victims suffer financial abuse versus 26% of non </a:t>
            </a:r>
            <a:r>
              <a:rPr lang="en-GB" sz="2200" dirty="0" err="1" smtClean="0"/>
              <a:t>alc</a:t>
            </a:r>
            <a:r>
              <a:rPr lang="en-GB" sz="2200" dirty="0" smtClean="0"/>
              <a:t> use )</a:t>
            </a:r>
            <a:endParaRPr lang="en-GB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213285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104F-490B-4340-AF93-BE87B868B72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795</Words>
  <Application>Microsoft Office PowerPoint</Application>
  <PresentationFormat>On-screen Show (4:3)</PresentationFormat>
  <Paragraphs>144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Use as Abuse: Findings from a Feasibility Study on Alcohol-related Elder Abuse and Neglect</vt:lpstr>
      <vt:lpstr>Elder abuse</vt:lpstr>
      <vt:lpstr>Elder abuse</vt:lpstr>
      <vt:lpstr>Alcohol and Elder Abuse</vt:lpstr>
      <vt:lpstr>Alcohol and Elder Abuse</vt:lpstr>
      <vt:lpstr>Study Aims</vt:lpstr>
      <vt:lpstr>Methods</vt:lpstr>
      <vt:lpstr>SA Referrals (n=907)</vt:lpstr>
      <vt:lpstr>Type of elder abuse/victim’s alcohol use (e.g. 53% of alc use victims suffer financial abuse versus 26% of non alc use )</vt:lpstr>
      <vt:lpstr>Victim Characteristics</vt:lpstr>
      <vt:lpstr>Victim Profile</vt:lpstr>
      <vt:lpstr>Interventions and Outcomes</vt:lpstr>
      <vt:lpstr>Conclusions</vt:lpstr>
      <vt:lpstr>Acknowledgements:</vt:lpstr>
      <vt:lpstr>Some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Mary Pat Sullivan</dc:creator>
  <cp:lastModifiedBy>Graham Hunt</cp:lastModifiedBy>
  <cp:revision>111</cp:revision>
  <cp:lastPrinted>2013-09-30T09:08:20Z</cp:lastPrinted>
  <dcterms:created xsi:type="dcterms:W3CDTF">2013-09-06T14:21:22Z</dcterms:created>
  <dcterms:modified xsi:type="dcterms:W3CDTF">2015-03-13T19:58:36Z</dcterms:modified>
</cp:coreProperties>
</file>