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3"/>
  </p:notesMasterIdLst>
  <p:sldIdLst>
    <p:sldId id="256" r:id="rId2"/>
    <p:sldId id="269" r:id="rId3"/>
    <p:sldId id="258" r:id="rId4"/>
    <p:sldId id="259" r:id="rId5"/>
    <p:sldId id="275" r:id="rId6"/>
    <p:sldId id="267" r:id="rId7"/>
    <p:sldId id="280" r:id="rId8"/>
    <p:sldId id="268" r:id="rId9"/>
    <p:sldId id="279" r:id="rId10"/>
    <p:sldId id="271" r:id="rId11"/>
    <p:sldId id="276" r:id="rId12"/>
    <p:sldId id="277" r:id="rId13"/>
    <p:sldId id="278" r:id="rId14"/>
    <p:sldId id="284" r:id="rId15"/>
    <p:sldId id="281" r:id="rId16"/>
    <p:sldId id="283" r:id="rId17"/>
    <p:sldId id="282" r:id="rId18"/>
    <p:sldId id="263" r:id="rId19"/>
    <p:sldId id="287" r:id="rId20"/>
    <p:sldId id="288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376C6-1BE6-4A52-844F-8B667F1FB4E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228862EE-D8C6-4960-A636-251E5853790C}">
      <dgm:prSet phldrT="[Teksts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lv-LV" dirty="0" err="1" smtClean="0">
              <a:solidFill>
                <a:schemeClr val="tx1"/>
              </a:solidFill>
            </a:rPr>
            <a:t>patients</a:t>
          </a:r>
          <a:r>
            <a:rPr lang="lv-LV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were found in the in-patient clinic departments</a:t>
          </a:r>
          <a:r>
            <a:rPr lang="lv-LV" dirty="0" smtClean="0">
              <a:solidFill>
                <a:schemeClr val="tx1"/>
              </a:solidFill>
            </a:rPr>
            <a:t>: </a:t>
          </a:r>
          <a:r>
            <a:rPr lang="lv-LV" dirty="0" err="1" smtClean="0">
              <a:solidFill>
                <a:schemeClr val="tx1"/>
              </a:solidFill>
            </a:rPr>
            <a:t>detoxification</a:t>
          </a:r>
          <a:r>
            <a:rPr lang="lv-LV" dirty="0" smtClean="0">
              <a:solidFill>
                <a:schemeClr val="tx1"/>
              </a:solidFill>
            </a:rPr>
            <a:t> </a:t>
          </a:r>
          <a:r>
            <a:rPr lang="lv-LV" dirty="0" err="1" smtClean="0">
              <a:solidFill>
                <a:schemeClr val="tx1"/>
              </a:solidFill>
            </a:rPr>
            <a:t>or</a:t>
          </a:r>
          <a:r>
            <a:rPr lang="lv-LV" dirty="0" smtClean="0">
              <a:solidFill>
                <a:schemeClr val="tx1"/>
              </a:solidFill>
            </a:rPr>
            <a:t> MP</a:t>
          </a:r>
          <a:endParaRPr lang="lv-LV" dirty="0">
            <a:solidFill>
              <a:schemeClr val="tx1"/>
            </a:solidFill>
          </a:endParaRPr>
        </a:p>
      </dgm:t>
    </dgm:pt>
    <dgm:pt modelId="{0D6F7B4F-DCE9-4DEB-B9F7-E5BC7E8F1799}" type="parTrans" cxnId="{139BF45E-EE06-4FDF-BD42-B22F8B11279F}">
      <dgm:prSet/>
      <dgm:spPr/>
      <dgm:t>
        <a:bodyPr/>
        <a:lstStyle/>
        <a:p>
          <a:endParaRPr lang="lv-LV"/>
        </a:p>
      </dgm:t>
    </dgm:pt>
    <dgm:pt modelId="{BB0AAC51-505C-494E-A71D-58B7A9A3B3CC}" type="sibTrans" cxnId="{139BF45E-EE06-4FDF-BD42-B22F8B11279F}">
      <dgm:prSet/>
      <dgm:spPr/>
      <dgm:t>
        <a:bodyPr/>
        <a:lstStyle/>
        <a:p>
          <a:endParaRPr lang="lv-LV"/>
        </a:p>
      </dgm:t>
    </dgm:pt>
    <dgm:pt modelId="{EC1DFE73-BF48-45FE-9689-D3E608714923}">
      <dgm:prSet phldrT="[Teksts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patient was given an addiction diagnosis (F10.2-F19.2) according to ICD-10</a:t>
          </a:r>
          <a:endParaRPr lang="lv-LV" dirty="0">
            <a:solidFill>
              <a:schemeClr val="tx1"/>
            </a:solidFill>
          </a:endParaRPr>
        </a:p>
      </dgm:t>
    </dgm:pt>
    <dgm:pt modelId="{E6BB44F2-1647-4A49-A052-936A50F88132}" type="parTrans" cxnId="{1E9C23DA-7AB9-4EA1-A657-0B51CF0C6284}">
      <dgm:prSet/>
      <dgm:spPr/>
      <dgm:t>
        <a:bodyPr/>
        <a:lstStyle/>
        <a:p>
          <a:endParaRPr lang="lv-LV"/>
        </a:p>
      </dgm:t>
    </dgm:pt>
    <dgm:pt modelId="{6E1DA2FC-3592-445D-9CB0-C4846A184016}" type="sibTrans" cxnId="{1E9C23DA-7AB9-4EA1-A657-0B51CF0C6284}">
      <dgm:prSet/>
      <dgm:spPr/>
      <dgm:t>
        <a:bodyPr/>
        <a:lstStyle/>
        <a:p>
          <a:endParaRPr lang="lv-LV"/>
        </a:p>
      </dgm:t>
    </dgm:pt>
    <dgm:pt modelId="{9EC12DBB-D40F-4321-9969-BCB57C90396C}">
      <dgm:prSet phldrT="[Teksts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patients are at least 18 years of age</a:t>
          </a:r>
          <a:endParaRPr lang="lv-LV" dirty="0">
            <a:solidFill>
              <a:schemeClr val="tx1"/>
            </a:solidFill>
          </a:endParaRPr>
        </a:p>
      </dgm:t>
    </dgm:pt>
    <dgm:pt modelId="{3AF9B0A7-50B2-4860-AD73-67E6AB5D2D08}" type="parTrans" cxnId="{B3C6829D-A625-4D61-8123-2DA893C6F8C2}">
      <dgm:prSet/>
      <dgm:spPr/>
      <dgm:t>
        <a:bodyPr/>
        <a:lstStyle/>
        <a:p>
          <a:endParaRPr lang="lv-LV"/>
        </a:p>
      </dgm:t>
    </dgm:pt>
    <dgm:pt modelId="{6AD734D1-E41E-486E-9CA1-D1A130BE7615}" type="sibTrans" cxnId="{B3C6829D-A625-4D61-8123-2DA893C6F8C2}">
      <dgm:prSet/>
      <dgm:spPr/>
      <dgm:t>
        <a:bodyPr/>
        <a:lstStyle/>
        <a:p>
          <a:endParaRPr lang="lv-LV"/>
        </a:p>
      </dgm:t>
    </dgm:pt>
    <dgm:pt modelId="{CA22CE66-EBB5-4087-99A5-53DBA92091EE}">
      <dgm:prSet phldrT="[Teksts]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filled out the </a:t>
          </a:r>
          <a:r>
            <a:rPr lang="lv-LV" dirty="0" smtClean="0">
              <a:solidFill>
                <a:schemeClr val="tx1"/>
              </a:solidFill>
            </a:rPr>
            <a:t>TSIS</a:t>
          </a:r>
          <a:r>
            <a:rPr lang="en-US" dirty="0" smtClean="0">
              <a:solidFill>
                <a:schemeClr val="tx1"/>
              </a:solidFill>
            </a:rPr>
            <a:t> completely</a:t>
          </a:r>
          <a:endParaRPr lang="lv-LV" dirty="0">
            <a:solidFill>
              <a:schemeClr val="tx1"/>
            </a:solidFill>
          </a:endParaRPr>
        </a:p>
      </dgm:t>
    </dgm:pt>
    <dgm:pt modelId="{AF9144A3-26D7-4AE0-8D29-9C726C54A018}" type="parTrans" cxnId="{EEE3CB4C-BAB7-4DE1-B928-FC451929CA68}">
      <dgm:prSet/>
      <dgm:spPr/>
      <dgm:t>
        <a:bodyPr/>
        <a:lstStyle/>
        <a:p>
          <a:endParaRPr lang="lv-LV"/>
        </a:p>
      </dgm:t>
    </dgm:pt>
    <dgm:pt modelId="{646F8E0F-6AB8-42CA-98D5-4E767E50FFAF}" type="sibTrans" cxnId="{EEE3CB4C-BAB7-4DE1-B928-FC451929CA68}">
      <dgm:prSet/>
      <dgm:spPr/>
      <dgm:t>
        <a:bodyPr/>
        <a:lstStyle/>
        <a:p>
          <a:endParaRPr lang="lv-LV"/>
        </a:p>
      </dgm:t>
    </dgm:pt>
    <dgm:pt modelId="{07EB6A19-A4F6-4698-BEA5-498B1CC90972}">
      <dgm:prSet phldrT="[Teksts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understood Latvian</a:t>
          </a:r>
          <a:endParaRPr lang="lv-LV" dirty="0">
            <a:solidFill>
              <a:schemeClr val="tx1"/>
            </a:solidFill>
          </a:endParaRPr>
        </a:p>
      </dgm:t>
    </dgm:pt>
    <dgm:pt modelId="{05E1F133-466F-4D22-90FC-E3643E11B717}" type="parTrans" cxnId="{8524B2ED-BAD8-474B-B336-ECB9F48BC15B}">
      <dgm:prSet/>
      <dgm:spPr/>
      <dgm:t>
        <a:bodyPr/>
        <a:lstStyle/>
        <a:p>
          <a:endParaRPr lang="lv-LV"/>
        </a:p>
      </dgm:t>
    </dgm:pt>
    <dgm:pt modelId="{571FB936-502B-41F5-A4BA-38A8D7D83AE4}" type="sibTrans" cxnId="{8524B2ED-BAD8-474B-B336-ECB9F48BC15B}">
      <dgm:prSet/>
      <dgm:spPr/>
      <dgm:t>
        <a:bodyPr/>
        <a:lstStyle/>
        <a:p>
          <a:endParaRPr lang="lv-LV"/>
        </a:p>
      </dgm:t>
    </dgm:pt>
    <dgm:pt modelId="{FA456990-D5A3-43E2-AF9E-01E6043B7C5A}">
      <dgm:prSet phldrT="[Teksts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lv-LV" dirty="0" err="1" smtClean="0">
              <a:solidFill>
                <a:schemeClr val="tx1"/>
              </a:solidFill>
            </a:rPr>
            <a:t>patients</a:t>
          </a:r>
          <a:r>
            <a:rPr lang="lv-LV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were not in an acute condition</a:t>
          </a:r>
          <a:endParaRPr lang="lv-LV" dirty="0">
            <a:solidFill>
              <a:schemeClr val="tx1"/>
            </a:solidFill>
          </a:endParaRPr>
        </a:p>
      </dgm:t>
    </dgm:pt>
    <dgm:pt modelId="{F2F1BDCF-AC1D-46D1-A465-7AB1A8C37913}" type="parTrans" cxnId="{51DE2041-04AD-49AA-9327-5FD96DE17EED}">
      <dgm:prSet/>
      <dgm:spPr/>
      <dgm:t>
        <a:bodyPr/>
        <a:lstStyle/>
        <a:p>
          <a:endParaRPr lang="lv-LV"/>
        </a:p>
      </dgm:t>
    </dgm:pt>
    <dgm:pt modelId="{00670585-EBFA-4013-A58D-17A9D58D287A}" type="sibTrans" cxnId="{51DE2041-04AD-49AA-9327-5FD96DE17EED}">
      <dgm:prSet/>
      <dgm:spPr/>
      <dgm:t>
        <a:bodyPr/>
        <a:lstStyle/>
        <a:p>
          <a:endParaRPr lang="lv-LV"/>
        </a:p>
      </dgm:t>
    </dgm:pt>
    <dgm:pt modelId="{0E9EDBDE-20E5-4EBB-871B-2ED270548C93}">
      <dgm:prSet phldrT="[Teksts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p</a:t>
          </a:r>
          <a:r>
            <a:rPr lang="en-US" dirty="0" err="1" smtClean="0">
              <a:solidFill>
                <a:schemeClr val="tx1"/>
              </a:solidFill>
            </a:rPr>
            <a:t>atients</a:t>
          </a:r>
          <a:r>
            <a:rPr lang="en-US" dirty="0" smtClean="0">
              <a:solidFill>
                <a:schemeClr val="tx1"/>
              </a:solidFill>
            </a:rPr>
            <a:t> that have come only to the Motivational course (7-12 days long</a:t>
          </a:r>
          <a:r>
            <a:rPr lang="lv-LV" dirty="0" smtClean="0">
              <a:solidFill>
                <a:schemeClr val="tx1"/>
              </a:solidFill>
            </a:rPr>
            <a:t>)</a:t>
          </a:r>
          <a:endParaRPr lang="lv-LV" dirty="0">
            <a:solidFill>
              <a:schemeClr val="tx1"/>
            </a:solidFill>
          </a:endParaRPr>
        </a:p>
      </dgm:t>
    </dgm:pt>
    <dgm:pt modelId="{F1BFA5E3-418C-41A5-855C-AEC84EA1C22E}" type="parTrans" cxnId="{44151716-C397-4653-B43F-6C54675A0457}">
      <dgm:prSet/>
      <dgm:spPr/>
      <dgm:t>
        <a:bodyPr/>
        <a:lstStyle/>
        <a:p>
          <a:endParaRPr lang="lv-LV"/>
        </a:p>
      </dgm:t>
    </dgm:pt>
    <dgm:pt modelId="{B91389F6-3601-435F-94C6-93C177E15FE3}" type="sibTrans" cxnId="{44151716-C397-4653-B43F-6C54675A0457}">
      <dgm:prSet/>
      <dgm:spPr/>
      <dgm:t>
        <a:bodyPr/>
        <a:lstStyle/>
        <a:p>
          <a:endParaRPr lang="lv-LV"/>
        </a:p>
      </dgm:t>
    </dgm:pt>
    <dgm:pt modelId="{B54D9D16-2466-4BAC-8E73-2C93B8827E25}">
      <dgm:prSet phldrT="[Teksts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patients who either refused to fill out or filled-out the </a:t>
          </a:r>
          <a:r>
            <a:rPr lang="lv-LV" dirty="0" smtClean="0">
              <a:solidFill>
                <a:schemeClr val="tx1"/>
              </a:solidFill>
            </a:rPr>
            <a:t>TSIS</a:t>
          </a:r>
          <a:r>
            <a:rPr lang="en-US" dirty="0" smtClean="0">
              <a:solidFill>
                <a:schemeClr val="tx1"/>
              </a:solidFill>
            </a:rPr>
            <a:t> incompletely</a:t>
          </a:r>
          <a:endParaRPr lang="lv-LV" dirty="0">
            <a:solidFill>
              <a:schemeClr val="tx1"/>
            </a:solidFill>
          </a:endParaRPr>
        </a:p>
      </dgm:t>
    </dgm:pt>
    <dgm:pt modelId="{163B3A2B-62C4-4FFD-8C93-676431A4C1F0}" type="parTrans" cxnId="{DD986FFE-5465-4D44-AFF5-2C7DC225E163}">
      <dgm:prSet/>
      <dgm:spPr/>
      <dgm:t>
        <a:bodyPr/>
        <a:lstStyle/>
        <a:p>
          <a:endParaRPr lang="lv-LV"/>
        </a:p>
      </dgm:t>
    </dgm:pt>
    <dgm:pt modelId="{D73302AC-A33C-4765-8184-D41BE1CA9E8F}" type="sibTrans" cxnId="{DD986FFE-5465-4D44-AFF5-2C7DC225E163}">
      <dgm:prSet/>
      <dgm:spPr/>
      <dgm:t>
        <a:bodyPr/>
        <a:lstStyle/>
        <a:p>
          <a:endParaRPr lang="lv-LV"/>
        </a:p>
      </dgm:t>
    </dgm:pt>
    <dgm:pt modelId="{AD3EDB04-FE5D-4DA0-9BDC-2C8CFB1546BF}" type="pres">
      <dgm:prSet presAssocID="{9EA376C6-1BE6-4A52-844F-8B667F1FB4E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lv-LV"/>
        </a:p>
      </dgm:t>
    </dgm:pt>
    <dgm:pt modelId="{29734123-A88C-4D29-8C42-10BF02A10FB5}" type="pres">
      <dgm:prSet presAssocID="{228862EE-D8C6-4960-A636-251E5853790C}" presName="compNode" presStyleCnt="0"/>
      <dgm:spPr/>
    </dgm:pt>
    <dgm:pt modelId="{808250AE-E019-4A96-9239-66D65A725E65}" type="pres">
      <dgm:prSet presAssocID="{228862EE-D8C6-4960-A636-251E5853790C}" presName="dummyConnPt" presStyleCnt="0"/>
      <dgm:spPr/>
    </dgm:pt>
    <dgm:pt modelId="{C9C8AFA3-8F94-46BF-A9F7-7FF310A1F893}" type="pres">
      <dgm:prSet presAssocID="{228862EE-D8C6-4960-A636-251E5853790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B182037-493E-44D4-837C-7D9BBE3E2C01}" type="pres">
      <dgm:prSet presAssocID="{BB0AAC51-505C-494E-A71D-58B7A9A3B3CC}" presName="sibTrans" presStyleLbl="bgSibTrans2D1" presStyleIdx="0" presStyleCnt="7"/>
      <dgm:spPr/>
      <dgm:t>
        <a:bodyPr/>
        <a:lstStyle/>
        <a:p>
          <a:endParaRPr lang="lv-LV"/>
        </a:p>
      </dgm:t>
    </dgm:pt>
    <dgm:pt modelId="{4DA33DE3-578F-47EF-847A-A8D5C67455B8}" type="pres">
      <dgm:prSet presAssocID="{EC1DFE73-BF48-45FE-9689-D3E608714923}" presName="compNode" presStyleCnt="0"/>
      <dgm:spPr/>
    </dgm:pt>
    <dgm:pt modelId="{206F822C-51AB-48DC-BFA9-470FFC16EB85}" type="pres">
      <dgm:prSet presAssocID="{EC1DFE73-BF48-45FE-9689-D3E608714923}" presName="dummyConnPt" presStyleCnt="0"/>
      <dgm:spPr/>
    </dgm:pt>
    <dgm:pt modelId="{D2E7D9DD-615A-4323-810B-ABD34CA1C091}" type="pres">
      <dgm:prSet presAssocID="{EC1DFE73-BF48-45FE-9689-D3E60871492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E4A44F9-0DEA-4249-924B-A6D41AD5980F}" type="pres">
      <dgm:prSet presAssocID="{6E1DA2FC-3592-445D-9CB0-C4846A184016}" presName="sibTrans" presStyleLbl="bgSibTrans2D1" presStyleIdx="1" presStyleCnt="7"/>
      <dgm:spPr/>
      <dgm:t>
        <a:bodyPr/>
        <a:lstStyle/>
        <a:p>
          <a:endParaRPr lang="lv-LV"/>
        </a:p>
      </dgm:t>
    </dgm:pt>
    <dgm:pt modelId="{99E9B720-6DD3-4F26-BF14-0A64981D3618}" type="pres">
      <dgm:prSet presAssocID="{9EC12DBB-D40F-4321-9969-BCB57C90396C}" presName="compNode" presStyleCnt="0"/>
      <dgm:spPr/>
    </dgm:pt>
    <dgm:pt modelId="{3231B36F-2A9E-48E1-AC12-2F02B9058764}" type="pres">
      <dgm:prSet presAssocID="{9EC12DBB-D40F-4321-9969-BCB57C90396C}" presName="dummyConnPt" presStyleCnt="0"/>
      <dgm:spPr/>
    </dgm:pt>
    <dgm:pt modelId="{21945976-7833-454A-9AE6-1C3D2FEC942B}" type="pres">
      <dgm:prSet presAssocID="{9EC12DBB-D40F-4321-9969-BCB57C90396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1690C47-35B3-49BF-B5AC-0D749CFCD176}" type="pres">
      <dgm:prSet presAssocID="{6AD734D1-E41E-486E-9CA1-D1A130BE7615}" presName="sibTrans" presStyleLbl="bgSibTrans2D1" presStyleIdx="2" presStyleCnt="7"/>
      <dgm:spPr/>
      <dgm:t>
        <a:bodyPr/>
        <a:lstStyle/>
        <a:p>
          <a:endParaRPr lang="lv-LV"/>
        </a:p>
      </dgm:t>
    </dgm:pt>
    <dgm:pt modelId="{2A7F3991-13D2-4BF4-94FC-C0587FE11B5A}" type="pres">
      <dgm:prSet presAssocID="{CA22CE66-EBB5-4087-99A5-53DBA92091EE}" presName="compNode" presStyleCnt="0"/>
      <dgm:spPr/>
    </dgm:pt>
    <dgm:pt modelId="{E3F15B09-8026-411D-825A-BD375049ECF6}" type="pres">
      <dgm:prSet presAssocID="{CA22CE66-EBB5-4087-99A5-53DBA92091EE}" presName="dummyConnPt" presStyleCnt="0"/>
      <dgm:spPr/>
    </dgm:pt>
    <dgm:pt modelId="{652D51D4-3530-4575-8B97-DA6996852EA2}" type="pres">
      <dgm:prSet presAssocID="{CA22CE66-EBB5-4087-99A5-53DBA92091E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982434C-775C-4197-AB9C-EEDEAF38B3AA}" type="pres">
      <dgm:prSet presAssocID="{646F8E0F-6AB8-42CA-98D5-4E767E50FFAF}" presName="sibTrans" presStyleLbl="bgSibTrans2D1" presStyleIdx="3" presStyleCnt="7"/>
      <dgm:spPr/>
      <dgm:t>
        <a:bodyPr/>
        <a:lstStyle/>
        <a:p>
          <a:endParaRPr lang="lv-LV"/>
        </a:p>
      </dgm:t>
    </dgm:pt>
    <dgm:pt modelId="{6029ED73-8DF1-41B9-BDF6-C4C6D110F02D}" type="pres">
      <dgm:prSet presAssocID="{07EB6A19-A4F6-4698-BEA5-498B1CC90972}" presName="compNode" presStyleCnt="0"/>
      <dgm:spPr/>
    </dgm:pt>
    <dgm:pt modelId="{6053F549-DE0B-4F0E-9D39-7E01EC41F2DE}" type="pres">
      <dgm:prSet presAssocID="{07EB6A19-A4F6-4698-BEA5-498B1CC90972}" presName="dummyConnPt" presStyleCnt="0"/>
      <dgm:spPr/>
    </dgm:pt>
    <dgm:pt modelId="{1F4BD2CC-2435-4AA1-BF1B-7EBC8A2B00FD}" type="pres">
      <dgm:prSet presAssocID="{07EB6A19-A4F6-4698-BEA5-498B1CC9097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34F08EA-88FD-4F5F-9200-802CD7A1B294}" type="pres">
      <dgm:prSet presAssocID="{571FB936-502B-41F5-A4BA-38A8D7D83AE4}" presName="sibTrans" presStyleLbl="bgSibTrans2D1" presStyleIdx="4" presStyleCnt="7"/>
      <dgm:spPr/>
      <dgm:t>
        <a:bodyPr/>
        <a:lstStyle/>
        <a:p>
          <a:endParaRPr lang="lv-LV"/>
        </a:p>
      </dgm:t>
    </dgm:pt>
    <dgm:pt modelId="{2CBE9571-DD4E-4AAE-A49F-118F18F2322C}" type="pres">
      <dgm:prSet presAssocID="{FA456990-D5A3-43E2-AF9E-01E6043B7C5A}" presName="compNode" presStyleCnt="0"/>
      <dgm:spPr/>
    </dgm:pt>
    <dgm:pt modelId="{C2E08BD7-B16A-40BD-A0A9-5A09BE935098}" type="pres">
      <dgm:prSet presAssocID="{FA456990-D5A3-43E2-AF9E-01E6043B7C5A}" presName="dummyConnPt" presStyleCnt="0"/>
      <dgm:spPr/>
    </dgm:pt>
    <dgm:pt modelId="{0D195EAA-D86A-4751-814E-CCE0389902A3}" type="pres">
      <dgm:prSet presAssocID="{FA456990-D5A3-43E2-AF9E-01E6043B7C5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6B0D5DD-D319-48E9-9522-7E20E10DF3A7}" type="pres">
      <dgm:prSet presAssocID="{00670585-EBFA-4013-A58D-17A9D58D287A}" presName="sibTrans" presStyleLbl="bgSibTrans2D1" presStyleIdx="5" presStyleCnt="7"/>
      <dgm:spPr/>
      <dgm:t>
        <a:bodyPr/>
        <a:lstStyle/>
        <a:p>
          <a:endParaRPr lang="lv-LV"/>
        </a:p>
      </dgm:t>
    </dgm:pt>
    <dgm:pt modelId="{9FFDEA74-5577-4083-8E77-0393C5A57F2E}" type="pres">
      <dgm:prSet presAssocID="{0E9EDBDE-20E5-4EBB-871B-2ED270548C93}" presName="compNode" presStyleCnt="0"/>
      <dgm:spPr/>
    </dgm:pt>
    <dgm:pt modelId="{4425693B-5D2B-4096-B2B3-1BC818D3963D}" type="pres">
      <dgm:prSet presAssocID="{0E9EDBDE-20E5-4EBB-871B-2ED270548C93}" presName="dummyConnPt" presStyleCnt="0"/>
      <dgm:spPr/>
    </dgm:pt>
    <dgm:pt modelId="{EF804C72-7384-47DB-B049-1042CAA4CCDA}" type="pres">
      <dgm:prSet presAssocID="{0E9EDBDE-20E5-4EBB-871B-2ED270548C9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CA1D7E6-F94C-4136-BD85-DF2147ABEFE6}" type="pres">
      <dgm:prSet presAssocID="{B91389F6-3601-435F-94C6-93C177E15FE3}" presName="sibTrans" presStyleLbl="bgSibTrans2D1" presStyleIdx="6" presStyleCnt="7"/>
      <dgm:spPr/>
      <dgm:t>
        <a:bodyPr/>
        <a:lstStyle/>
        <a:p>
          <a:endParaRPr lang="lv-LV"/>
        </a:p>
      </dgm:t>
    </dgm:pt>
    <dgm:pt modelId="{FC911DBB-A8B9-4FF5-93D8-5DD8BD391E8D}" type="pres">
      <dgm:prSet presAssocID="{B54D9D16-2466-4BAC-8E73-2C93B8827E25}" presName="compNode" presStyleCnt="0"/>
      <dgm:spPr/>
    </dgm:pt>
    <dgm:pt modelId="{99CDD036-15D7-4CB4-B83D-485E40CF8C7E}" type="pres">
      <dgm:prSet presAssocID="{B54D9D16-2466-4BAC-8E73-2C93B8827E25}" presName="dummyConnPt" presStyleCnt="0"/>
      <dgm:spPr/>
    </dgm:pt>
    <dgm:pt modelId="{51BE4B77-6537-400A-8900-D296B805280A}" type="pres">
      <dgm:prSet presAssocID="{B54D9D16-2466-4BAC-8E73-2C93B8827E2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EEE3CB4C-BAB7-4DE1-B928-FC451929CA68}" srcId="{9EA376C6-1BE6-4A52-844F-8B667F1FB4E2}" destId="{CA22CE66-EBB5-4087-99A5-53DBA92091EE}" srcOrd="3" destOrd="0" parTransId="{AF9144A3-26D7-4AE0-8D29-9C726C54A018}" sibTransId="{646F8E0F-6AB8-42CA-98D5-4E767E50FFAF}"/>
    <dgm:cxn modelId="{13469636-D30D-42D9-BC63-8EFB71C0ADB5}" type="presOf" srcId="{00670585-EBFA-4013-A58D-17A9D58D287A}" destId="{36B0D5DD-D319-48E9-9522-7E20E10DF3A7}" srcOrd="0" destOrd="0" presId="urn:microsoft.com/office/officeart/2005/8/layout/bProcess4"/>
    <dgm:cxn modelId="{C8A7E77D-B5B7-47E9-A0D9-D6F7032F7ABB}" type="presOf" srcId="{646F8E0F-6AB8-42CA-98D5-4E767E50FFAF}" destId="{F982434C-775C-4197-AB9C-EEDEAF38B3AA}" srcOrd="0" destOrd="0" presId="urn:microsoft.com/office/officeart/2005/8/layout/bProcess4"/>
    <dgm:cxn modelId="{DC931C58-73F1-489A-85A4-1F0A202A3AEB}" type="presOf" srcId="{BB0AAC51-505C-494E-A71D-58B7A9A3B3CC}" destId="{1B182037-493E-44D4-837C-7D9BBE3E2C01}" srcOrd="0" destOrd="0" presId="urn:microsoft.com/office/officeart/2005/8/layout/bProcess4"/>
    <dgm:cxn modelId="{139BF45E-EE06-4FDF-BD42-B22F8B11279F}" srcId="{9EA376C6-1BE6-4A52-844F-8B667F1FB4E2}" destId="{228862EE-D8C6-4960-A636-251E5853790C}" srcOrd="0" destOrd="0" parTransId="{0D6F7B4F-DCE9-4DEB-B9F7-E5BC7E8F1799}" sibTransId="{BB0AAC51-505C-494E-A71D-58B7A9A3B3CC}"/>
    <dgm:cxn modelId="{66EC48A3-C709-430E-8541-9456FD049AE8}" type="presOf" srcId="{228862EE-D8C6-4960-A636-251E5853790C}" destId="{C9C8AFA3-8F94-46BF-A9F7-7FF310A1F893}" srcOrd="0" destOrd="0" presId="urn:microsoft.com/office/officeart/2005/8/layout/bProcess4"/>
    <dgm:cxn modelId="{137D082F-38B9-4252-80B7-34D1104AF8E0}" type="presOf" srcId="{6E1DA2FC-3592-445D-9CB0-C4846A184016}" destId="{3E4A44F9-0DEA-4249-924B-A6D41AD5980F}" srcOrd="0" destOrd="0" presId="urn:microsoft.com/office/officeart/2005/8/layout/bProcess4"/>
    <dgm:cxn modelId="{8524B2ED-BAD8-474B-B336-ECB9F48BC15B}" srcId="{9EA376C6-1BE6-4A52-844F-8B667F1FB4E2}" destId="{07EB6A19-A4F6-4698-BEA5-498B1CC90972}" srcOrd="4" destOrd="0" parTransId="{05E1F133-466F-4D22-90FC-E3643E11B717}" sibTransId="{571FB936-502B-41F5-A4BA-38A8D7D83AE4}"/>
    <dgm:cxn modelId="{D75878A5-DDF1-46CC-AADF-078AA2ED62AC}" type="presOf" srcId="{0E9EDBDE-20E5-4EBB-871B-2ED270548C93}" destId="{EF804C72-7384-47DB-B049-1042CAA4CCDA}" srcOrd="0" destOrd="0" presId="urn:microsoft.com/office/officeart/2005/8/layout/bProcess4"/>
    <dgm:cxn modelId="{1E9C23DA-7AB9-4EA1-A657-0B51CF0C6284}" srcId="{9EA376C6-1BE6-4A52-844F-8B667F1FB4E2}" destId="{EC1DFE73-BF48-45FE-9689-D3E608714923}" srcOrd="1" destOrd="0" parTransId="{E6BB44F2-1647-4A49-A052-936A50F88132}" sibTransId="{6E1DA2FC-3592-445D-9CB0-C4846A184016}"/>
    <dgm:cxn modelId="{A06C0BF8-A3DD-418D-8786-168AE9753E91}" type="presOf" srcId="{B54D9D16-2466-4BAC-8E73-2C93B8827E25}" destId="{51BE4B77-6537-400A-8900-D296B805280A}" srcOrd="0" destOrd="0" presId="urn:microsoft.com/office/officeart/2005/8/layout/bProcess4"/>
    <dgm:cxn modelId="{A64826C9-CF40-412F-BA9A-B398B1870C3C}" type="presOf" srcId="{07EB6A19-A4F6-4698-BEA5-498B1CC90972}" destId="{1F4BD2CC-2435-4AA1-BF1B-7EBC8A2B00FD}" srcOrd="0" destOrd="0" presId="urn:microsoft.com/office/officeart/2005/8/layout/bProcess4"/>
    <dgm:cxn modelId="{B3C6829D-A625-4D61-8123-2DA893C6F8C2}" srcId="{9EA376C6-1BE6-4A52-844F-8B667F1FB4E2}" destId="{9EC12DBB-D40F-4321-9969-BCB57C90396C}" srcOrd="2" destOrd="0" parTransId="{3AF9B0A7-50B2-4860-AD73-67E6AB5D2D08}" sibTransId="{6AD734D1-E41E-486E-9CA1-D1A130BE7615}"/>
    <dgm:cxn modelId="{5B71AB3E-91B6-4C9E-8648-0E7B275CEDC7}" type="presOf" srcId="{9EA376C6-1BE6-4A52-844F-8B667F1FB4E2}" destId="{AD3EDB04-FE5D-4DA0-9BDC-2C8CFB1546BF}" srcOrd="0" destOrd="0" presId="urn:microsoft.com/office/officeart/2005/8/layout/bProcess4"/>
    <dgm:cxn modelId="{44151716-C397-4653-B43F-6C54675A0457}" srcId="{9EA376C6-1BE6-4A52-844F-8B667F1FB4E2}" destId="{0E9EDBDE-20E5-4EBB-871B-2ED270548C93}" srcOrd="6" destOrd="0" parTransId="{F1BFA5E3-418C-41A5-855C-AEC84EA1C22E}" sibTransId="{B91389F6-3601-435F-94C6-93C177E15FE3}"/>
    <dgm:cxn modelId="{A7465275-EC0B-465F-B1A0-E39FBC37E28D}" type="presOf" srcId="{6AD734D1-E41E-486E-9CA1-D1A130BE7615}" destId="{81690C47-35B3-49BF-B5AC-0D749CFCD176}" srcOrd="0" destOrd="0" presId="urn:microsoft.com/office/officeart/2005/8/layout/bProcess4"/>
    <dgm:cxn modelId="{46EC8356-5642-4308-8752-38E5E805856C}" type="presOf" srcId="{CA22CE66-EBB5-4087-99A5-53DBA92091EE}" destId="{652D51D4-3530-4575-8B97-DA6996852EA2}" srcOrd="0" destOrd="0" presId="urn:microsoft.com/office/officeart/2005/8/layout/bProcess4"/>
    <dgm:cxn modelId="{48BF060E-DDFA-4522-977D-0E03ECDD152A}" type="presOf" srcId="{FA456990-D5A3-43E2-AF9E-01E6043B7C5A}" destId="{0D195EAA-D86A-4751-814E-CCE0389902A3}" srcOrd="0" destOrd="0" presId="urn:microsoft.com/office/officeart/2005/8/layout/bProcess4"/>
    <dgm:cxn modelId="{DD986FFE-5465-4D44-AFF5-2C7DC225E163}" srcId="{9EA376C6-1BE6-4A52-844F-8B667F1FB4E2}" destId="{B54D9D16-2466-4BAC-8E73-2C93B8827E25}" srcOrd="7" destOrd="0" parTransId="{163B3A2B-62C4-4FFD-8C93-676431A4C1F0}" sibTransId="{D73302AC-A33C-4765-8184-D41BE1CA9E8F}"/>
    <dgm:cxn modelId="{67DFDFE2-C65A-4760-9CE9-DBAE9606728F}" type="presOf" srcId="{9EC12DBB-D40F-4321-9969-BCB57C90396C}" destId="{21945976-7833-454A-9AE6-1C3D2FEC942B}" srcOrd="0" destOrd="0" presId="urn:microsoft.com/office/officeart/2005/8/layout/bProcess4"/>
    <dgm:cxn modelId="{51DE2041-04AD-49AA-9327-5FD96DE17EED}" srcId="{9EA376C6-1BE6-4A52-844F-8B667F1FB4E2}" destId="{FA456990-D5A3-43E2-AF9E-01E6043B7C5A}" srcOrd="5" destOrd="0" parTransId="{F2F1BDCF-AC1D-46D1-A465-7AB1A8C37913}" sibTransId="{00670585-EBFA-4013-A58D-17A9D58D287A}"/>
    <dgm:cxn modelId="{9874A306-31F8-4792-ACCF-392065F00D6F}" type="presOf" srcId="{571FB936-502B-41F5-A4BA-38A8D7D83AE4}" destId="{534F08EA-88FD-4F5F-9200-802CD7A1B294}" srcOrd="0" destOrd="0" presId="urn:microsoft.com/office/officeart/2005/8/layout/bProcess4"/>
    <dgm:cxn modelId="{4D3FA79D-1AAA-42C2-83F4-EFF592F0E618}" type="presOf" srcId="{B91389F6-3601-435F-94C6-93C177E15FE3}" destId="{ECA1D7E6-F94C-4136-BD85-DF2147ABEFE6}" srcOrd="0" destOrd="0" presId="urn:microsoft.com/office/officeart/2005/8/layout/bProcess4"/>
    <dgm:cxn modelId="{143B1C55-E50C-4E0B-B7ED-B01C4F1A4F6A}" type="presOf" srcId="{EC1DFE73-BF48-45FE-9689-D3E608714923}" destId="{D2E7D9DD-615A-4323-810B-ABD34CA1C091}" srcOrd="0" destOrd="0" presId="urn:microsoft.com/office/officeart/2005/8/layout/bProcess4"/>
    <dgm:cxn modelId="{A3D345F6-C700-487B-A195-6D3293CF3426}" type="presParOf" srcId="{AD3EDB04-FE5D-4DA0-9BDC-2C8CFB1546BF}" destId="{29734123-A88C-4D29-8C42-10BF02A10FB5}" srcOrd="0" destOrd="0" presId="urn:microsoft.com/office/officeart/2005/8/layout/bProcess4"/>
    <dgm:cxn modelId="{D34BE184-F37B-459A-B838-158173725B11}" type="presParOf" srcId="{29734123-A88C-4D29-8C42-10BF02A10FB5}" destId="{808250AE-E019-4A96-9239-66D65A725E65}" srcOrd="0" destOrd="0" presId="urn:microsoft.com/office/officeart/2005/8/layout/bProcess4"/>
    <dgm:cxn modelId="{922382EB-D6F4-4C65-8A41-70E8D132311C}" type="presParOf" srcId="{29734123-A88C-4D29-8C42-10BF02A10FB5}" destId="{C9C8AFA3-8F94-46BF-A9F7-7FF310A1F893}" srcOrd="1" destOrd="0" presId="urn:microsoft.com/office/officeart/2005/8/layout/bProcess4"/>
    <dgm:cxn modelId="{21C56457-C98A-4E43-A2B7-E74AED7AEFA2}" type="presParOf" srcId="{AD3EDB04-FE5D-4DA0-9BDC-2C8CFB1546BF}" destId="{1B182037-493E-44D4-837C-7D9BBE3E2C01}" srcOrd="1" destOrd="0" presId="urn:microsoft.com/office/officeart/2005/8/layout/bProcess4"/>
    <dgm:cxn modelId="{BFC2C3CF-770F-4065-9ABE-342DE92B8F24}" type="presParOf" srcId="{AD3EDB04-FE5D-4DA0-9BDC-2C8CFB1546BF}" destId="{4DA33DE3-578F-47EF-847A-A8D5C67455B8}" srcOrd="2" destOrd="0" presId="urn:microsoft.com/office/officeart/2005/8/layout/bProcess4"/>
    <dgm:cxn modelId="{F68AC133-97D1-4816-A039-5E0E27745079}" type="presParOf" srcId="{4DA33DE3-578F-47EF-847A-A8D5C67455B8}" destId="{206F822C-51AB-48DC-BFA9-470FFC16EB85}" srcOrd="0" destOrd="0" presId="urn:microsoft.com/office/officeart/2005/8/layout/bProcess4"/>
    <dgm:cxn modelId="{6319A713-9447-4B52-BC2F-EE67D967EBFC}" type="presParOf" srcId="{4DA33DE3-578F-47EF-847A-A8D5C67455B8}" destId="{D2E7D9DD-615A-4323-810B-ABD34CA1C091}" srcOrd="1" destOrd="0" presId="urn:microsoft.com/office/officeart/2005/8/layout/bProcess4"/>
    <dgm:cxn modelId="{4ECC1A0B-E921-45FF-A50E-F4DB4E7340A6}" type="presParOf" srcId="{AD3EDB04-FE5D-4DA0-9BDC-2C8CFB1546BF}" destId="{3E4A44F9-0DEA-4249-924B-A6D41AD5980F}" srcOrd="3" destOrd="0" presId="urn:microsoft.com/office/officeart/2005/8/layout/bProcess4"/>
    <dgm:cxn modelId="{0CF55CFF-F3C7-4D7C-B9B0-86DB6A7BB48E}" type="presParOf" srcId="{AD3EDB04-FE5D-4DA0-9BDC-2C8CFB1546BF}" destId="{99E9B720-6DD3-4F26-BF14-0A64981D3618}" srcOrd="4" destOrd="0" presId="urn:microsoft.com/office/officeart/2005/8/layout/bProcess4"/>
    <dgm:cxn modelId="{BB7E5264-89AF-4576-A2B3-1BD3BF8F5ADF}" type="presParOf" srcId="{99E9B720-6DD3-4F26-BF14-0A64981D3618}" destId="{3231B36F-2A9E-48E1-AC12-2F02B9058764}" srcOrd="0" destOrd="0" presId="urn:microsoft.com/office/officeart/2005/8/layout/bProcess4"/>
    <dgm:cxn modelId="{0693CADB-EDD7-47DC-A213-F40BADFB2AD4}" type="presParOf" srcId="{99E9B720-6DD3-4F26-BF14-0A64981D3618}" destId="{21945976-7833-454A-9AE6-1C3D2FEC942B}" srcOrd="1" destOrd="0" presId="urn:microsoft.com/office/officeart/2005/8/layout/bProcess4"/>
    <dgm:cxn modelId="{D2BB9267-E395-47F2-BFD8-7121FBB58C11}" type="presParOf" srcId="{AD3EDB04-FE5D-4DA0-9BDC-2C8CFB1546BF}" destId="{81690C47-35B3-49BF-B5AC-0D749CFCD176}" srcOrd="5" destOrd="0" presId="urn:microsoft.com/office/officeart/2005/8/layout/bProcess4"/>
    <dgm:cxn modelId="{1BE61E81-90AA-4FEC-B272-07E2E60568AD}" type="presParOf" srcId="{AD3EDB04-FE5D-4DA0-9BDC-2C8CFB1546BF}" destId="{2A7F3991-13D2-4BF4-94FC-C0587FE11B5A}" srcOrd="6" destOrd="0" presId="urn:microsoft.com/office/officeart/2005/8/layout/bProcess4"/>
    <dgm:cxn modelId="{EBFD66CA-2523-4DAF-9845-22EEE6EBC20C}" type="presParOf" srcId="{2A7F3991-13D2-4BF4-94FC-C0587FE11B5A}" destId="{E3F15B09-8026-411D-825A-BD375049ECF6}" srcOrd="0" destOrd="0" presId="urn:microsoft.com/office/officeart/2005/8/layout/bProcess4"/>
    <dgm:cxn modelId="{27A33FB0-C8B5-4C46-8A10-D2A0783A7186}" type="presParOf" srcId="{2A7F3991-13D2-4BF4-94FC-C0587FE11B5A}" destId="{652D51D4-3530-4575-8B97-DA6996852EA2}" srcOrd="1" destOrd="0" presId="urn:microsoft.com/office/officeart/2005/8/layout/bProcess4"/>
    <dgm:cxn modelId="{69E6CF4C-3C2E-4849-BDD2-3301DD47229E}" type="presParOf" srcId="{AD3EDB04-FE5D-4DA0-9BDC-2C8CFB1546BF}" destId="{F982434C-775C-4197-AB9C-EEDEAF38B3AA}" srcOrd="7" destOrd="0" presId="urn:microsoft.com/office/officeart/2005/8/layout/bProcess4"/>
    <dgm:cxn modelId="{FA044D89-E926-4D30-859F-C1F1FBC2837B}" type="presParOf" srcId="{AD3EDB04-FE5D-4DA0-9BDC-2C8CFB1546BF}" destId="{6029ED73-8DF1-41B9-BDF6-C4C6D110F02D}" srcOrd="8" destOrd="0" presId="urn:microsoft.com/office/officeart/2005/8/layout/bProcess4"/>
    <dgm:cxn modelId="{F162A1EE-4EC3-4201-86C6-8971D42DE4CA}" type="presParOf" srcId="{6029ED73-8DF1-41B9-BDF6-C4C6D110F02D}" destId="{6053F549-DE0B-4F0E-9D39-7E01EC41F2DE}" srcOrd="0" destOrd="0" presId="urn:microsoft.com/office/officeart/2005/8/layout/bProcess4"/>
    <dgm:cxn modelId="{096EF8D7-A329-4948-B631-56997F91F311}" type="presParOf" srcId="{6029ED73-8DF1-41B9-BDF6-C4C6D110F02D}" destId="{1F4BD2CC-2435-4AA1-BF1B-7EBC8A2B00FD}" srcOrd="1" destOrd="0" presId="urn:microsoft.com/office/officeart/2005/8/layout/bProcess4"/>
    <dgm:cxn modelId="{AF6AA913-C994-4297-8410-55B661BC6084}" type="presParOf" srcId="{AD3EDB04-FE5D-4DA0-9BDC-2C8CFB1546BF}" destId="{534F08EA-88FD-4F5F-9200-802CD7A1B294}" srcOrd="9" destOrd="0" presId="urn:microsoft.com/office/officeart/2005/8/layout/bProcess4"/>
    <dgm:cxn modelId="{039BEBC5-EF13-4374-AD66-B256F0761F77}" type="presParOf" srcId="{AD3EDB04-FE5D-4DA0-9BDC-2C8CFB1546BF}" destId="{2CBE9571-DD4E-4AAE-A49F-118F18F2322C}" srcOrd="10" destOrd="0" presId="urn:microsoft.com/office/officeart/2005/8/layout/bProcess4"/>
    <dgm:cxn modelId="{57E7DF5D-95FC-4FE9-9466-4994490C62B8}" type="presParOf" srcId="{2CBE9571-DD4E-4AAE-A49F-118F18F2322C}" destId="{C2E08BD7-B16A-40BD-A0A9-5A09BE935098}" srcOrd="0" destOrd="0" presId="urn:microsoft.com/office/officeart/2005/8/layout/bProcess4"/>
    <dgm:cxn modelId="{397C0B90-5B62-4024-BE4C-4764B81535DB}" type="presParOf" srcId="{2CBE9571-DD4E-4AAE-A49F-118F18F2322C}" destId="{0D195EAA-D86A-4751-814E-CCE0389902A3}" srcOrd="1" destOrd="0" presId="urn:microsoft.com/office/officeart/2005/8/layout/bProcess4"/>
    <dgm:cxn modelId="{6B573F0D-653F-4A3F-829F-EE8A338BE2EC}" type="presParOf" srcId="{AD3EDB04-FE5D-4DA0-9BDC-2C8CFB1546BF}" destId="{36B0D5DD-D319-48E9-9522-7E20E10DF3A7}" srcOrd="11" destOrd="0" presId="urn:microsoft.com/office/officeart/2005/8/layout/bProcess4"/>
    <dgm:cxn modelId="{1B50C699-0CCA-4094-B8F0-5F4083F08888}" type="presParOf" srcId="{AD3EDB04-FE5D-4DA0-9BDC-2C8CFB1546BF}" destId="{9FFDEA74-5577-4083-8E77-0393C5A57F2E}" srcOrd="12" destOrd="0" presId="urn:microsoft.com/office/officeart/2005/8/layout/bProcess4"/>
    <dgm:cxn modelId="{CC989724-3E23-4AD9-A1C3-2C724BB28545}" type="presParOf" srcId="{9FFDEA74-5577-4083-8E77-0393C5A57F2E}" destId="{4425693B-5D2B-4096-B2B3-1BC818D3963D}" srcOrd="0" destOrd="0" presId="urn:microsoft.com/office/officeart/2005/8/layout/bProcess4"/>
    <dgm:cxn modelId="{AFBF12C4-CE23-421C-B2B2-EAA5AF26515B}" type="presParOf" srcId="{9FFDEA74-5577-4083-8E77-0393C5A57F2E}" destId="{EF804C72-7384-47DB-B049-1042CAA4CCDA}" srcOrd="1" destOrd="0" presId="urn:microsoft.com/office/officeart/2005/8/layout/bProcess4"/>
    <dgm:cxn modelId="{8AFD343F-41AF-42FD-B471-A64A4373500F}" type="presParOf" srcId="{AD3EDB04-FE5D-4DA0-9BDC-2C8CFB1546BF}" destId="{ECA1D7E6-F94C-4136-BD85-DF2147ABEFE6}" srcOrd="13" destOrd="0" presId="urn:microsoft.com/office/officeart/2005/8/layout/bProcess4"/>
    <dgm:cxn modelId="{4C829BBB-6FED-4F66-8AA1-8467A10976F7}" type="presParOf" srcId="{AD3EDB04-FE5D-4DA0-9BDC-2C8CFB1546BF}" destId="{FC911DBB-A8B9-4FF5-93D8-5DD8BD391E8D}" srcOrd="14" destOrd="0" presId="urn:microsoft.com/office/officeart/2005/8/layout/bProcess4"/>
    <dgm:cxn modelId="{721A917A-1D03-469D-99A3-06335C36C6AA}" type="presParOf" srcId="{FC911DBB-A8B9-4FF5-93D8-5DD8BD391E8D}" destId="{99CDD036-15D7-4CB4-B83D-485E40CF8C7E}" srcOrd="0" destOrd="0" presId="urn:microsoft.com/office/officeart/2005/8/layout/bProcess4"/>
    <dgm:cxn modelId="{96FCAE16-8F24-4BB6-AB9D-B8682FFFA079}" type="presParOf" srcId="{FC911DBB-A8B9-4FF5-93D8-5DD8BD391E8D}" destId="{51BE4B77-6537-400A-8900-D296B805280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2037-493E-44D4-837C-7D9BBE3E2C01}">
      <dsp:nvSpPr>
        <dsp:cNvPr id="0" name=""/>
        <dsp:cNvSpPr/>
      </dsp:nvSpPr>
      <dsp:spPr>
        <a:xfrm rot="5400000">
          <a:off x="-213166" y="921035"/>
          <a:ext cx="1434025" cy="1732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8AFA3-8F94-46BF-A9F7-7FF310A1F893}">
      <dsp:nvSpPr>
        <dsp:cNvPr id="0" name=""/>
        <dsp:cNvSpPr/>
      </dsp:nvSpPr>
      <dsp:spPr>
        <a:xfrm>
          <a:off x="114134" y="2021"/>
          <a:ext cx="1924737" cy="115484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 err="1" smtClean="0">
              <a:solidFill>
                <a:schemeClr val="tx1"/>
              </a:solidFill>
            </a:rPr>
            <a:t>patients</a:t>
          </a:r>
          <a:r>
            <a:rPr lang="lv-LV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smtClean="0">
              <a:solidFill>
                <a:schemeClr val="tx1"/>
              </a:solidFill>
            </a:rPr>
            <a:t>were found in the in-patient clinic departments</a:t>
          </a:r>
          <a:r>
            <a:rPr lang="lv-LV" sz="1500" kern="1200" dirty="0" smtClean="0">
              <a:solidFill>
                <a:schemeClr val="tx1"/>
              </a:solidFill>
            </a:rPr>
            <a:t>: </a:t>
          </a:r>
          <a:r>
            <a:rPr lang="lv-LV" sz="1500" kern="1200" dirty="0" err="1" smtClean="0">
              <a:solidFill>
                <a:schemeClr val="tx1"/>
              </a:solidFill>
            </a:rPr>
            <a:t>detoxification</a:t>
          </a:r>
          <a:r>
            <a:rPr lang="lv-LV" sz="1500" kern="1200" dirty="0" smtClean="0">
              <a:solidFill>
                <a:schemeClr val="tx1"/>
              </a:solidFill>
            </a:rPr>
            <a:t> </a:t>
          </a:r>
          <a:r>
            <a:rPr lang="lv-LV" sz="1500" kern="1200" dirty="0" err="1" smtClean="0">
              <a:solidFill>
                <a:schemeClr val="tx1"/>
              </a:solidFill>
            </a:rPr>
            <a:t>or</a:t>
          </a:r>
          <a:r>
            <a:rPr lang="lv-LV" sz="1500" kern="1200" dirty="0" smtClean="0">
              <a:solidFill>
                <a:schemeClr val="tx1"/>
              </a:solidFill>
            </a:rPr>
            <a:t> MP</a:t>
          </a:r>
          <a:endParaRPr lang="lv-LV" sz="1500" kern="1200" dirty="0">
            <a:solidFill>
              <a:schemeClr val="tx1"/>
            </a:solidFill>
          </a:endParaRPr>
        </a:p>
      </dsp:txBody>
      <dsp:txXfrm>
        <a:off x="147958" y="35845"/>
        <a:ext cx="1857089" cy="1087194"/>
      </dsp:txXfrm>
    </dsp:sp>
    <dsp:sp modelId="{3E4A44F9-0DEA-4249-924B-A6D41AD5980F}">
      <dsp:nvSpPr>
        <dsp:cNvPr id="0" name=""/>
        <dsp:cNvSpPr/>
      </dsp:nvSpPr>
      <dsp:spPr>
        <a:xfrm rot="5400000">
          <a:off x="-213166" y="2364588"/>
          <a:ext cx="1434025" cy="1732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7D9DD-615A-4323-810B-ABD34CA1C091}">
      <dsp:nvSpPr>
        <dsp:cNvPr id="0" name=""/>
        <dsp:cNvSpPr/>
      </dsp:nvSpPr>
      <dsp:spPr>
        <a:xfrm>
          <a:off x="114134" y="1445574"/>
          <a:ext cx="1924737" cy="115484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patient was given an addiction diagnosis (F10.2-F19.2) according to ICD-10</a:t>
          </a:r>
          <a:endParaRPr lang="lv-LV" sz="1500" kern="1200" dirty="0">
            <a:solidFill>
              <a:schemeClr val="tx1"/>
            </a:solidFill>
          </a:endParaRPr>
        </a:p>
      </dsp:txBody>
      <dsp:txXfrm>
        <a:off x="147958" y="1479398"/>
        <a:ext cx="1857089" cy="1087194"/>
      </dsp:txXfrm>
    </dsp:sp>
    <dsp:sp modelId="{81690C47-35B3-49BF-B5AC-0D749CFCD176}">
      <dsp:nvSpPr>
        <dsp:cNvPr id="0" name=""/>
        <dsp:cNvSpPr/>
      </dsp:nvSpPr>
      <dsp:spPr>
        <a:xfrm>
          <a:off x="508609" y="3086364"/>
          <a:ext cx="2550372" cy="1732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45976-7833-454A-9AE6-1C3D2FEC942B}">
      <dsp:nvSpPr>
        <dsp:cNvPr id="0" name=""/>
        <dsp:cNvSpPr/>
      </dsp:nvSpPr>
      <dsp:spPr>
        <a:xfrm>
          <a:off x="114134" y="2889127"/>
          <a:ext cx="1924737" cy="115484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patients are at least 18 years of age</a:t>
          </a:r>
          <a:endParaRPr lang="lv-LV" sz="1500" kern="1200" dirty="0">
            <a:solidFill>
              <a:schemeClr val="tx1"/>
            </a:solidFill>
          </a:endParaRPr>
        </a:p>
      </dsp:txBody>
      <dsp:txXfrm>
        <a:off x="147958" y="2922951"/>
        <a:ext cx="1857089" cy="1087194"/>
      </dsp:txXfrm>
    </dsp:sp>
    <dsp:sp modelId="{F982434C-775C-4197-AB9C-EEDEAF38B3AA}">
      <dsp:nvSpPr>
        <dsp:cNvPr id="0" name=""/>
        <dsp:cNvSpPr/>
      </dsp:nvSpPr>
      <dsp:spPr>
        <a:xfrm rot="16200000">
          <a:off x="2346733" y="2364588"/>
          <a:ext cx="1434025" cy="1732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D51D4-3530-4575-8B97-DA6996852EA2}">
      <dsp:nvSpPr>
        <dsp:cNvPr id="0" name=""/>
        <dsp:cNvSpPr/>
      </dsp:nvSpPr>
      <dsp:spPr>
        <a:xfrm>
          <a:off x="2674034" y="2889127"/>
          <a:ext cx="1924737" cy="115484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filled out the </a:t>
          </a:r>
          <a:r>
            <a:rPr lang="lv-LV" sz="1500" kern="1200" dirty="0" smtClean="0">
              <a:solidFill>
                <a:schemeClr val="tx1"/>
              </a:solidFill>
            </a:rPr>
            <a:t>TSIS</a:t>
          </a:r>
          <a:r>
            <a:rPr lang="en-US" sz="1500" kern="1200" dirty="0" smtClean="0">
              <a:solidFill>
                <a:schemeClr val="tx1"/>
              </a:solidFill>
            </a:rPr>
            <a:t> completely</a:t>
          </a:r>
          <a:endParaRPr lang="lv-LV" sz="1500" kern="1200" dirty="0">
            <a:solidFill>
              <a:schemeClr val="tx1"/>
            </a:solidFill>
          </a:endParaRPr>
        </a:p>
      </dsp:txBody>
      <dsp:txXfrm>
        <a:off x="2707858" y="2922951"/>
        <a:ext cx="1857089" cy="1087194"/>
      </dsp:txXfrm>
    </dsp:sp>
    <dsp:sp modelId="{534F08EA-88FD-4F5F-9200-802CD7A1B294}">
      <dsp:nvSpPr>
        <dsp:cNvPr id="0" name=""/>
        <dsp:cNvSpPr/>
      </dsp:nvSpPr>
      <dsp:spPr>
        <a:xfrm rot="16200000">
          <a:off x="2346733" y="921035"/>
          <a:ext cx="1434025" cy="1732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BD2CC-2435-4AA1-BF1B-7EBC8A2B00FD}">
      <dsp:nvSpPr>
        <dsp:cNvPr id="0" name=""/>
        <dsp:cNvSpPr/>
      </dsp:nvSpPr>
      <dsp:spPr>
        <a:xfrm>
          <a:off x="2674034" y="1445574"/>
          <a:ext cx="1924737" cy="115484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understood Latvian</a:t>
          </a:r>
          <a:endParaRPr lang="lv-LV" sz="1500" kern="1200" dirty="0">
            <a:solidFill>
              <a:schemeClr val="tx1"/>
            </a:solidFill>
          </a:endParaRPr>
        </a:p>
      </dsp:txBody>
      <dsp:txXfrm>
        <a:off x="2707858" y="1479398"/>
        <a:ext cx="1857089" cy="1087194"/>
      </dsp:txXfrm>
    </dsp:sp>
    <dsp:sp modelId="{36B0D5DD-D319-48E9-9522-7E20E10DF3A7}">
      <dsp:nvSpPr>
        <dsp:cNvPr id="0" name=""/>
        <dsp:cNvSpPr/>
      </dsp:nvSpPr>
      <dsp:spPr>
        <a:xfrm>
          <a:off x="3068509" y="199259"/>
          <a:ext cx="2550372" cy="1732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95EAA-D86A-4751-814E-CCE0389902A3}">
      <dsp:nvSpPr>
        <dsp:cNvPr id="0" name=""/>
        <dsp:cNvSpPr/>
      </dsp:nvSpPr>
      <dsp:spPr>
        <a:xfrm>
          <a:off x="2674034" y="2021"/>
          <a:ext cx="1924737" cy="115484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 err="1" smtClean="0">
              <a:solidFill>
                <a:schemeClr val="tx1"/>
              </a:solidFill>
            </a:rPr>
            <a:t>patients</a:t>
          </a:r>
          <a:r>
            <a:rPr lang="lv-LV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smtClean="0">
              <a:solidFill>
                <a:schemeClr val="tx1"/>
              </a:solidFill>
            </a:rPr>
            <a:t>were not in an acute condition</a:t>
          </a:r>
          <a:endParaRPr lang="lv-LV" sz="1500" kern="1200" dirty="0">
            <a:solidFill>
              <a:schemeClr val="tx1"/>
            </a:solidFill>
          </a:endParaRPr>
        </a:p>
      </dsp:txBody>
      <dsp:txXfrm>
        <a:off x="2707858" y="35845"/>
        <a:ext cx="1857089" cy="1087194"/>
      </dsp:txXfrm>
    </dsp:sp>
    <dsp:sp modelId="{ECA1D7E6-F94C-4136-BD85-DF2147ABEFE6}">
      <dsp:nvSpPr>
        <dsp:cNvPr id="0" name=""/>
        <dsp:cNvSpPr/>
      </dsp:nvSpPr>
      <dsp:spPr>
        <a:xfrm rot="5400000">
          <a:off x="4906633" y="921035"/>
          <a:ext cx="1434025" cy="17322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04C72-7384-47DB-B049-1042CAA4CCDA}">
      <dsp:nvSpPr>
        <dsp:cNvPr id="0" name=""/>
        <dsp:cNvSpPr/>
      </dsp:nvSpPr>
      <dsp:spPr>
        <a:xfrm>
          <a:off x="5233935" y="2021"/>
          <a:ext cx="1924737" cy="115484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 smtClean="0">
              <a:solidFill>
                <a:schemeClr val="tx1"/>
              </a:solidFill>
            </a:rPr>
            <a:t>p</a:t>
          </a:r>
          <a:r>
            <a:rPr lang="en-US" sz="1500" kern="1200" dirty="0" err="1" smtClean="0">
              <a:solidFill>
                <a:schemeClr val="tx1"/>
              </a:solidFill>
            </a:rPr>
            <a:t>atients</a:t>
          </a:r>
          <a:r>
            <a:rPr lang="en-US" sz="1500" kern="1200" dirty="0" smtClean="0">
              <a:solidFill>
                <a:schemeClr val="tx1"/>
              </a:solidFill>
            </a:rPr>
            <a:t> that have come only to the Motivational course (7-12 days long</a:t>
          </a:r>
          <a:r>
            <a:rPr lang="lv-LV" sz="1500" kern="1200" dirty="0" smtClean="0">
              <a:solidFill>
                <a:schemeClr val="tx1"/>
              </a:solidFill>
            </a:rPr>
            <a:t>)</a:t>
          </a:r>
          <a:endParaRPr lang="lv-LV" sz="1500" kern="1200" dirty="0">
            <a:solidFill>
              <a:schemeClr val="tx1"/>
            </a:solidFill>
          </a:endParaRPr>
        </a:p>
      </dsp:txBody>
      <dsp:txXfrm>
        <a:off x="5267759" y="35845"/>
        <a:ext cx="1857089" cy="1087194"/>
      </dsp:txXfrm>
    </dsp:sp>
    <dsp:sp modelId="{51BE4B77-6537-400A-8900-D296B805280A}">
      <dsp:nvSpPr>
        <dsp:cNvPr id="0" name=""/>
        <dsp:cNvSpPr/>
      </dsp:nvSpPr>
      <dsp:spPr>
        <a:xfrm>
          <a:off x="5233935" y="1445574"/>
          <a:ext cx="1924737" cy="115484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patients who either refused to fill out or filled-out the </a:t>
          </a:r>
          <a:r>
            <a:rPr lang="lv-LV" sz="1500" kern="1200" dirty="0" smtClean="0">
              <a:solidFill>
                <a:schemeClr val="tx1"/>
              </a:solidFill>
            </a:rPr>
            <a:t>TSIS</a:t>
          </a:r>
          <a:r>
            <a:rPr lang="en-US" sz="1500" kern="1200" dirty="0" smtClean="0">
              <a:solidFill>
                <a:schemeClr val="tx1"/>
              </a:solidFill>
            </a:rPr>
            <a:t> incompletely</a:t>
          </a:r>
          <a:endParaRPr lang="lv-LV" sz="1500" kern="1200" dirty="0">
            <a:solidFill>
              <a:schemeClr val="tx1"/>
            </a:solidFill>
          </a:endParaRPr>
        </a:p>
      </dsp:txBody>
      <dsp:txXfrm>
        <a:off x="5267759" y="1479398"/>
        <a:ext cx="1857089" cy="1087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1FE8C-11A8-41F0-8E63-47C3A43D3986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E429B-D4E5-4110-A1B0-09F58712F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9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r>
              <a:rPr lang="en-US" smtClean="0"/>
              <a:t>8-9/11/2012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439E28D-CEA3-43DA-A410-A3E706121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8-9/11/2012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8-9/11/2012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8-9/11/2012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8-9/11/2012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8-9/11/2012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8-9/11/2012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8-9/11/2012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8-9/11/2012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r>
              <a:rPr lang="en-US" smtClean="0"/>
              <a:t>8-9/11/2012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439E28D-CEA3-43DA-A410-A3E706121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r>
              <a:rPr lang="en-US" smtClean="0"/>
              <a:t>8-9/11/2012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439E28D-CEA3-43DA-A410-A3E706121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8-9/11/2012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39E28D-CEA3-43DA-A410-A3E7061212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043608" y="1124745"/>
            <a:ext cx="7414592" cy="2475706"/>
          </a:xfrm>
        </p:spPr>
        <p:txBody>
          <a:bodyPr>
            <a:normAutofit/>
          </a:bodyPr>
          <a:lstStyle/>
          <a:p>
            <a:r>
              <a:rPr lang="lv-LV" sz="3200" b="1" dirty="0"/>
              <a:t>CHANGES OF INDICATORS OF SOCIAL INTELLIGENCE FOR  SUBSTANCE USE DISORDERS PATIENTS AFTER TREATMENT </a:t>
            </a:r>
            <a:endParaRPr lang="en-US" sz="3200" b="1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971600" y="3736622"/>
            <a:ext cx="5167263" cy="1996634"/>
          </a:xfrm>
        </p:spPr>
        <p:txBody>
          <a:bodyPr/>
          <a:lstStyle/>
          <a:p>
            <a:r>
              <a:rPr lang="lv-LV" dirty="0"/>
              <a:t>Velga </a:t>
            </a:r>
            <a:r>
              <a:rPr lang="lv-LV" dirty="0" err="1"/>
              <a:t>Sudraba,</a:t>
            </a:r>
            <a:r>
              <a:rPr lang="lv-LV" sz="1800" dirty="0" err="1"/>
              <a:t>MD</a:t>
            </a:r>
            <a:endParaRPr lang="lv-LV" sz="1800" dirty="0"/>
          </a:p>
          <a:p>
            <a:r>
              <a:rPr lang="lv-LV" sz="2000" i="1" dirty="0" err="1" smtClean="0"/>
              <a:t>Riga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Centre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of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Psychiatry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and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Addiction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Disorders</a:t>
            </a:r>
            <a:r>
              <a:rPr lang="lv-LV" sz="2000" dirty="0" smtClean="0"/>
              <a:t>, </a:t>
            </a:r>
          </a:p>
          <a:p>
            <a:r>
              <a:rPr lang="lv-LV" sz="2000" dirty="0" err="1" smtClean="0"/>
              <a:t>Assoc</a:t>
            </a:r>
            <a:r>
              <a:rPr lang="lv-LV" sz="2000" dirty="0" smtClean="0"/>
              <a:t>. </a:t>
            </a:r>
            <a:r>
              <a:rPr lang="lv-LV" sz="2000" dirty="0" err="1" smtClean="0"/>
              <a:t>Proffes</a:t>
            </a:r>
            <a:r>
              <a:rPr lang="lv-LV" sz="2000" dirty="0" smtClean="0"/>
              <a:t>. </a:t>
            </a:r>
            <a:r>
              <a:rPr lang="lv-LV" dirty="0" err="1" smtClean="0"/>
              <a:t>Kristine</a:t>
            </a:r>
            <a:r>
              <a:rPr lang="lv-LV" dirty="0" smtClean="0"/>
              <a:t> </a:t>
            </a:r>
            <a:r>
              <a:rPr lang="lv-LV" dirty="0" err="1" smtClean="0"/>
              <a:t>Martinsone</a:t>
            </a:r>
            <a:r>
              <a:rPr lang="lv-LV" sz="2000" dirty="0" smtClean="0"/>
              <a:t>, </a:t>
            </a:r>
            <a:r>
              <a:rPr lang="lv-LV" sz="2000" dirty="0" err="1" smtClean="0"/>
              <a:t>PhD</a:t>
            </a:r>
            <a:endParaRPr lang="lv-LV" sz="2000" dirty="0" smtClean="0"/>
          </a:p>
          <a:p>
            <a:r>
              <a:rPr lang="lv-LV" sz="2000" i="1" dirty="0" err="1" smtClean="0"/>
              <a:t>Riga</a:t>
            </a:r>
            <a:r>
              <a:rPr lang="lv-LV" sz="2000" i="1" dirty="0" smtClean="0"/>
              <a:t> Stradiņš </a:t>
            </a:r>
            <a:r>
              <a:rPr lang="lv-LV" sz="2000" i="1" dirty="0" err="1" smtClean="0"/>
              <a:t>University</a:t>
            </a:r>
            <a:r>
              <a:rPr lang="lv-LV" sz="2000" i="1" dirty="0" smtClean="0"/>
              <a:t>, </a:t>
            </a:r>
            <a:r>
              <a:rPr lang="lv-LV" sz="2000" i="1" dirty="0" err="1" smtClean="0"/>
              <a:t>Latvia</a:t>
            </a:r>
            <a:endParaRPr lang="en-US" sz="2000" i="1" dirty="0"/>
          </a:p>
        </p:txBody>
      </p:sp>
      <p:pic>
        <p:nvPicPr>
          <p:cNvPr id="4" name="Picture 5" descr="http://msiveta.files.wordpress.com/2011/01/jdaniels_h600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59228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70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err="1" smtClean="0"/>
              <a:t>Research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instrument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416824" cy="403244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dirty="0" err="1">
                <a:solidFill>
                  <a:srgbClr val="FF0000"/>
                </a:solidFill>
              </a:rPr>
              <a:t>Tromso</a:t>
            </a:r>
            <a:r>
              <a:rPr lang="en-US" sz="2000" dirty="0">
                <a:solidFill>
                  <a:srgbClr val="FF0000"/>
                </a:solidFill>
              </a:rPr>
              <a:t> Social Intelligence </a:t>
            </a:r>
            <a:r>
              <a:rPr lang="en-US" sz="2000" dirty="0" smtClean="0">
                <a:solidFill>
                  <a:srgbClr val="FF0000"/>
                </a:solidFill>
              </a:rPr>
              <a:t>Scale</a:t>
            </a:r>
            <a:r>
              <a:rPr lang="lv-LV" sz="2000" dirty="0" smtClean="0">
                <a:solidFill>
                  <a:srgbClr val="FF0000"/>
                </a:solidFill>
              </a:rPr>
              <a:t> </a:t>
            </a:r>
            <a:r>
              <a:rPr lang="lv-LV" sz="2000" dirty="0" smtClean="0"/>
              <a:t>(</a:t>
            </a:r>
            <a:r>
              <a:rPr lang="en-US" sz="2000" dirty="0" smtClean="0"/>
              <a:t>TSIS</a:t>
            </a:r>
            <a:r>
              <a:rPr lang="lv-LV" sz="2000" dirty="0" smtClean="0"/>
              <a:t>)</a:t>
            </a:r>
          </a:p>
          <a:p>
            <a:pPr marL="0" indent="0">
              <a:buNone/>
            </a:pPr>
            <a:r>
              <a:rPr lang="lv-LV" sz="2000" dirty="0" smtClean="0"/>
              <a:t>     </a:t>
            </a:r>
            <a:r>
              <a:rPr lang="en-US" sz="2000" dirty="0" smtClean="0"/>
              <a:t>(</a:t>
            </a:r>
            <a:r>
              <a:rPr lang="en-US" sz="2000" dirty="0" err="1"/>
              <a:t>Silvera</a:t>
            </a:r>
            <a:r>
              <a:rPr lang="en-US" sz="2000" dirty="0"/>
              <a:t>, </a:t>
            </a:r>
            <a:r>
              <a:rPr lang="en-US" sz="2000" dirty="0" err="1"/>
              <a:t>Martinussen</a:t>
            </a:r>
            <a:r>
              <a:rPr lang="en-US" sz="2000" dirty="0"/>
              <a:t>, Dahl, 2001) </a:t>
            </a:r>
            <a:endParaRPr lang="lv-LV" sz="2000" dirty="0" smtClean="0"/>
          </a:p>
          <a:p>
            <a:r>
              <a:rPr lang="en-US" sz="2000" dirty="0"/>
              <a:t>contains 21 </a:t>
            </a:r>
            <a:r>
              <a:rPr lang="en-US" sz="2000" dirty="0" smtClean="0"/>
              <a:t>assertions</a:t>
            </a:r>
            <a:endParaRPr lang="lv-LV" sz="2000" dirty="0" smtClean="0"/>
          </a:p>
          <a:p>
            <a:r>
              <a:rPr lang="en-US" sz="2000" dirty="0" smtClean="0"/>
              <a:t>seven </a:t>
            </a:r>
            <a:r>
              <a:rPr lang="en-US" sz="2000" dirty="0"/>
              <a:t>assertions in each </a:t>
            </a:r>
            <a:r>
              <a:rPr lang="lv-LV" sz="2000" dirty="0" smtClean="0"/>
              <a:t>SI </a:t>
            </a:r>
            <a:r>
              <a:rPr lang="en-US" sz="2000" dirty="0" smtClean="0"/>
              <a:t>component (</a:t>
            </a:r>
            <a:r>
              <a:rPr lang="lv-LV" sz="2000" b="1" i="1" dirty="0" smtClean="0">
                <a:solidFill>
                  <a:srgbClr val="0070C0"/>
                </a:solidFill>
              </a:rPr>
              <a:t>S</a:t>
            </a:r>
            <a:r>
              <a:rPr lang="en-US" sz="2000" b="1" i="1" dirty="0" err="1" smtClean="0">
                <a:solidFill>
                  <a:srgbClr val="0070C0"/>
                </a:solidFill>
              </a:rPr>
              <a:t>ocial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information processing, </a:t>
            </a:r>
            <a:r>
              <a:rPr lang="lv-LV" sz="2000" b="1" i="1" dirty="0" smtClean="0">
                <a:solidFill>
                  <a:srgbClr val="0070C0"/>
                </a:solidFill>
              </a:rPr>
              <a:t>S</a:t>
            </a:r>
            <a:r>
              <a:rPr lang="en-US" sz="2000" b="1" i="1" dirty="0" err="1" smtClean="0">
                <a:solidFill>
                  <a:srgbClr val="0070C0"/>
                </a:solidFill>
              </a:rPr>
              <a:t>ocial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skills and </a:t>
            </a:r>
            <a:r>
              <a:rPr lang="lv-LV" sz="2000" b="1" i="1" dirty="0" smtClean="0">
                <a:solidFill>
                  <a:srgbClr val="0070C0"/>
                </a:solidFill>
              </a:rPr>
              <a:t>S</a:t>
            </a:r>
            <a:r>
              <a:rPr lang="en-US" sz="2000" b="1" i="1" dirty="0" err="1" smtClean="0">
                <a:solidFill>
                  <a:srgbClr val="0070C0"/>
                </a:solidFill>
              </a:rPr>
              <a:t>ocial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awareness</a:t>
            </a:r>
            <a:r>
              <a:rPr lang="en-US" sz="2000" dirty="0" smtClean="0"/>
              <a:t>)</a:t>
            </a:r>
            <a:endParaRPr lang="lv-LV" sz="2000" dirty="0" smtClean="0"/>
          </a:p>
          <a:p>
            <a:r>
              <a:rPr lang="lv-LV" sz="2000" dirty="0"/>
              <a:t>t</a:t>
            </a:r>
            <a:r>
              <a:rPr lang="en-US" sz="2000" dirty="0" smtClean="0"/>
              <a:t>he res</a:t>
            </a:r>
            <a:r>
              <a:rPr lang="lv-LV" sz="2000" dirty="0" err="1" smtClean="0"/>
              <a:t>pondents</a:t>
            </a:r>
            <a:r>
              <a:rPr lang="lv-LV" sz="2000" dirty="0" smtClean="0"/>
              <a:t> </a:t>
            </a:r>
            <a:r>
              <a:rPr lang="en-US" sz="2000" dirty="0" smtClean="0"/>
              <a:t>must </a:t>
            </a:r>
            <a:r>
              <a:rPr lang="en-US" sz="2000" dirty="0"/>
              <a:t>assess themselves by giving an assessment from one to seven; one  </a:t>
            </a:r>
            <a:r>
              <a:rPr lang="en-US" sz="2000" dirty="0" smtClean="0"/>
              <a:t>meaning</a:t>
            </a:r>
            <a:r>
              <a:rPr lang="lv-LV" sz="2000" dirty="0" smtClean="0"/>
              <a:t> </a:t>
            </a:r>
            <a:r>
              <a:rPr lang="en-US" sz="2000" dirty="0" smtClean="0"/>
              <a:t>’</a:t>
            </a:r>
            <a:r>
              <a:rPr lang="en-US" sz="2000" dirty="0"/>
              <a:t>’completely unsuitable’’ and seven meaning ’’completely suitable</a:t>
            </a:r>
            <a:r>
              <a:rPr lang="en-US" dirty="0"/>
              <a:t>.’’ </a:t>
            </a:r>
            <a:endParaRPr lang="lv-LV" dirty="0" smtClean="0"/>
          </a:p>
          <a:p>
            <a:r>
              <a:rPr lang="lv-LV" sz="1900" dirty="0" smtClean="0"/>
              <a:t>TSIS </a:t>
            </a:r>
            <a:r>
              <a:rPr lang="en-US" sz="1900" dirty="0" smtClean="0"/>
              <a:t>was </a:t>
            </a:r>
            <a:r>
              <a:rPr lang="en-US" sz="1900" dirty="0"/>
              <a:t>adapted in </a:t>
            </a:r>
            <a:r>
              <a:rPr lang="en-US" sz="1900" dirty="0" smtClean="0"/>
              <a:t>Latvia</a:t>
            </a:r>
            <a:r>
              <a:rPr lang="lv-LV" sz="1900" dirty="0" smtClean="0"/>
              <a:t> </a:t>
            </a:r>
            <a:r>
              <a:rPr lang="en-US" sz="1900" dirty="0" smtClean="0"/>
              <a:t>in 2006 </a:t>
            </a:r>
            <a:r>
              <a:rPr lang="en-US" sz="1900" dirty="0"/>
              <a:t>(</a:t>
            </a:r>
            <a:r>
              <a:rPr lang="en-US" sz="1900" dirty="0" err="1"/>
              <a:t>Kuzņecova</a:t>
            </a:r>
            <a:r>
              <a:rPr lang="en-US" sz="1900" dirty="0"/>
              <a:t>, </a:t>
            </a:r>
            <a:r>
              <a:rPr lang="en-US" sz="1900" dirty="0" err="1"/>
              <a:t>Šlosberga</a:t>
            </a:r>
            <a:r>
              <a:rPr lang="en-US" sz="1900" dirty="0"/>
              <a:t>, 2006</a:t>
            </a:r>
            <a:r>
              <a:rPr lang="en-US" sz="1900" dirty="0" smtClean="0"/>
              <a:t>)</a:t>
            </a:r>
            <a:endParaRPr lang="lv-LV" sz="1900" dirty="0" smtClean="0"/>
          </a:p>
          <a:p>
            <a:pPr marL="0" indent="0">
              <a:buNone/>
            </a:pPr>
            <a:endParaRPr lang="en-US" sz="1900" dirty="0"/>
          </a:p>
          <a:p>
            <a:endParaRPr lang="en-US" dirty="0"/>
          </a:p>
        </p:txBody>
      </p:sp>
      <p:pic>
        <p:nvPicPr>
          <p:cNvPr id="4" name="Picture 8" descr="http://www.sv.uit.no/hjem/aar04/bilder/psykologi/davidsil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099" y="116632"/>
            <a:ext cx="1076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sv.uit.no/hjem/aar04/bilder/psykologi/mo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23" y="1669207"/>
            <a:ext cx="1076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Tove Irene Da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60" y="3112734"/>
            <a:ext cx="10810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Results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SI </a:t>
            </a:r>
            <a:r>
              <a:rPr lang="lv-LV" dirty="0" err="1"/>
              <a:t>indicators</a:t>
            </a:r>
            <a:r>
              <a:rPr lang="lv-LV" dirty="0"/>
              <a:t> </a:t>
            </a:r>
            <a:r>
              <a:rPr lang="lv-LV" dirty="0" err="1"/>
              <a:t>were</a:t>
            </a:r>
            <a:r>
              <a:rPr lang="lv-LV" dirty="0"/>
              <a:t> </a:t>
            </a:r>
            <a:r>
              <a:rPr lang="lv-LV" dirty="0" err="1"/>
              <a:t>counted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compared</a:t>
            </a:r>
            <a:r>
              <a:rPr lang="lv-LV" dirty="0"/>
              <a:t> </a:t>
            </a:r>
            <a:r>
              <a:rPr lang="lv-LV" dirty="0" err="1"/>
              <a:t>according</a:t>
            </a:r>
            <a:r>
              <a:rPr lang="lv-LV" dirty="0"/>
              <a:t> to </a:t>
            </a:r>
            <a:r>
              <a:rPr lang="lv-LV" dirty="0" err="1"/>
              <a:t>respondent`s</a:t>
            </a:r>
            <a:r>
              <a:rPr lang="lv-LV" dirty="0"/>
              <a:t> </a:t>
            </a:r>
            <a:r>
              <a:rPr lang="lv-LV" dirty="0" err="1"/>
              <a:t>addictions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treatment</a:t>
            </a:r>
            <a:r>
              <a:rPr lang="lv-LV" dirty="0"/>
              <a:t> </a:t>
            </a:r>
            <a:r>
              <a:rPr lang="lv-LV" dirty="0" err="1"/>
              <a:t>departments</a:t>
            </a:r>
            <a:r>
              <a:rPr lang="lv-LV" dirty="0"/>
              <a:t>.</a:t>
            </a:r>
            <a:endParaRPr lang="en-US" dirty="0"/>
          </a:p>
          <a:p>
            <a:r>
              <a:rPr lang="lv-LV" dirty="0"/>
              <a:t> SI </a:t>
            </a:r>
            <a:r>
              <a:rPr lang="lv-LV" dirty="0" err="1"/>
              <a:t>questionnaires</a:t>
            </a:r>
            <a:r>
              <a:rPr lang="lv-LV" dirty="0"/>
              <a:t> </a:t>
            </a:r>
            <a:r>
              <a:rPr lang="lv-LV" dirty="0" err="1"/>
              <a:t>only</a:t>
            </a:r>
            <a:r>
              <a:rPr lang="lv-LV" dirty="0"/>
              <a:t> </a:t>
            </a:r>
            <a:r>
              <a:rPr lang="lv-LV" dirty="0" err="1"/>
              <a:t>from</a:t>
            </a:r>
            <a:r>
              <a:rPr lang="lv-LV" dirty="0"/>
              <a:t> </a:t>
            </a:r>
            <a:r>
              <a:rPr lang="lv-LV" dirty="0" err="1"/>
              <a:t>patients</a:t>
            </a:r>
            <a:r>
              <a:rPr lang="lv-LV" dirty="0"/>
              <a:t>, </a:t>
            </a:r>
            <a:r>
              <a:rPr lang="lv-LV" dirty="0" err="1"/>
              <a:t>who</a:t>
            </a:r>
            <a:r>
              <a:rPr lang="lv-LV" dirty="0"/>
              <a:t> </a:t>
            </a:r>
            <a:r>
              <a:rPr lang="lv-LV" dirty="0" err="1"/>
              <a:t>took</a:t>
            </a:r>
            <a:r>
              <a:rPr lang="lv-LV" dirty="0"/>
              <a:t> </a:t>
            </a:r>
            <a:r>
              <a:rPr lang="lv-LV" dirty="0" err="1"/>
              <a:t>part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both</a:t>
            </a:r>
            <a:r>
              <a:rPr lang="lv-LV" dirty="0"/>
              <a:t> </a:t>
            </a:r>
            <a:r>
              <a:rPr lang="lv-LV" dirty="0" err="1"/>
              <a:t>measurements</a:t>
            </a:r>
            <a:r>
              <a:rPr lang="lv-LV" dirty="0"/>
              <a:t> </a:t>
            </a:r>
            <a:r>
              <a:rPr lang="lv-LV" dirty="0" err="1"/>
              <a:t>were</a:t>
            </a:r>
            <a:r>
              <a:rPr lang="lv-LV" dirty="0"/>
              <a:t> </a:t>
            </a:r>
            <a:r>
              <a:rPr lang="lv-LV" dirty="0" err="1"/>
              <a:t>counted</a:t>
            </a:r>
            <a:r>
              <a:rPr lang="lv-LV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err="1" smtClean="0"/>
              <a:t>Descriptive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statistics</a:t>
            </a:r>
            <a:r>
              <a:rPr lang="lv-LV" sz="3200" b="1" dirty="0" smtClean="0"/>
              <a:t> r</a:t>
            </a:r>
            <a:r>
              <a:rPr lang="en-US" sz="3200" b="1" dirty="0" err="1" smtClean="0"/>
              <a:t>esults</a:t>
            </a:r>
            <a:r>
              <a:rPr lang="lv-LV" sz="3200" b="1" dirty="0" smtClean="0"/>
              <a:t> (</a:t>
            </a:r>
            <a:r>
              <a:rPr lang="lv-LV" sz="3200" b="1" dirty="0" err="1" smtClean="0">
                <a:solidFill>
                  <a:srgbClr val="FF0000"/>
                </a:solidFill>
              </a:rPr>
              <a:t>male</a:t>
            </a:r>
            <a:r>
              <a:rPr lang="lv-LV" sz="3200" b="1" dirty="0" smtClean="0"/>
              <a:t>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942236"/>
              </p:ext>
            </p:extLst>
          </p:nvPr>
        </p:nvGraphicFramePr>
        <p:xfrm>
          <a:off x="395529" y="1844823"/>
          <a:ext cx="849695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5"/>
                <a:gridCol w="849695"/>
                <a:gridCol w="849695"/>
                <a:gridCol w="849695"/>
                <a:gridCol w="849695"/>
                <a:gridCol w="849695"/>
                <a:gridCol w="849695"/>
                <a:gridCol w="849695"/>
                <a:gridCol w="849695"/>
                <a:gridCol w="849695"/>
              </a:tblGrid>
              <a:tr h="432048">
                <a:tc rowSpan="3">
                  <a:txBody>
                    <a:bodyPr/>
                    <a:lstStyle/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endParaRPr lang="lv-LV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1st </a:t>
                      </a:r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measurement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2nd </a:t>
                      </a:r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measurement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b="1" dirty="0" err="1" smtClean="0"/>
                        <a:t>Alcoholics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b="1" dirty="0" err="1" smtClean="0"/>
                        <a:t>Drug</a:t>
                      </a:r>
                      <a:r>
                        <a:rPr lang="lv-LV" b="1" dirty="0" smtClean="0"/>
                        <a:t> </a:t>
                      </a:r>
                      <a:r>
                        <a:rPr lang="lv-LV" b="1" dirty="0" err="1" smtClean="0"/>
                        <a:t>addicts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b="1" dirty="0" err="1" smtClean="0"/>
                        <a:t>Alcoholics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b="1" dirty="0" err="1" smtClean="0"/>
                        <a:t>Drug</a:t>
                      </a:r>
                      <a:r>
                        <a:rPr lang="lv-LV" b="1" dirty="0" smtClean="0"/>
                        <a:t> </a:t>
                      </a:r>
                      <a:r>
                        <a:rPr lang="lv-LV" b="1" dirty="0" err="1" smtClean="0"/>
                        <a:t>addicts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M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SD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M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SD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M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SD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M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SD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32048">
                <a:tc rowSpan="2">
                  <a:txBody>
                    <a:bodyPr/>
                    <a:lstStyle/>
                    <a:p>
                      <a:r>
                        <a:rPr lang="lv-LV" b="1" dirty="0" smtClean="0"/>
                        <a:t>SP</a:t>
                      </a:r>
                      <a:endParaRPr lang="en-US" b="1" dirty="0"/>
                    </a:p>
                  </a:txBody>
                  <a:tcPr marL="68846" marR="68846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MP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30,75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(7,89)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30,31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(7,14)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32,91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(7,60)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34,25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(5,57)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err="1" smtClean="0"/>
                        <a:t>Dx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33,09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(6,21)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30,83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(12,70)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31,22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(7,51)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34,67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(5,78)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32048">
                <a:tc rowSpan="2">
                  <a:txBody>
                    <a:bodyPr/>
                    <a:lstStyle/>
                    <a:p>
                      <a:r>
                        <a:rPr lang="lv-LV" b="1" dirty="0" smtClean="0"/>
                        <a:t>SS</a:t>
                      </a:r>
                      <a:endParaRPr lang="en-US" b="1" dirty="0"/>
                    </a:p>
                  </a:txBody>
                  <a:tcPr marL="68846" marR="68846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MP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28,79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(8,85)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30,69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(9,83)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32,54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(8,89)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33,88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(9,98)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err="1" smtClean="0"/>
                        <a:t>Dx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29,76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(7,82)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35,33</a:t>
                      </a:r>
                      <a:endParaRPr lang="en-US" sz="1800" i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(7,76)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30,83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(5,84)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30,33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(9,77)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  <a:tr h="432048">
                <a:tc rowSpan="2">
                  <a:txBody>
                    <a:bodyPr/>
                    <a:lstStyle/>
                    <a:p>
                      <a:r>
                        <a:rPr lang="lv-LV" b="1" dirty="0" smtClean="0"/>
                        <a:t>SA</a:t>
                      </a:r>
                      <a:endParaRPr lang="en-US" b="1" dirty="0"/>
                    </a:p>
                  </a:txBody>
                  <a:tcPr marL="68846" marR="68846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MP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28,93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(8,18)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29,88</a:t>
                      </a:r>
                      <a:endParaRPr lang="en-US" sz="1800" i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(6,82)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33,16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(6,69)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30,19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(7,14)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err="1" smtClean="0"/>
                        <a:t>Dx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(8,10)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27,50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(7,26)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28,02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(6,89)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31,17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(9,06)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32048">
                <a:tc rowSpan="2">
                  <a:txBody>
                    <a:bodyPr/>
                    <a:lstStyle/>
                    <a:p>
                      <a:r>
                        <a:rPr lang="lv-LV" b="1" dirty="0" err="1" smtClean="0"/>
                        <a:t>Comm</a:t>
                      </a:r>
                      <a:endParaRPr lang="en-US" b="1" dirty="0"/>
                    </a:p>
                  </a:txBody>
                  <a:tcPr marL="68846" marR="68846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MP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88,47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(19,57)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90,88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(16,67)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98,61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(17,56)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98,31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(17,84)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err="1" smtClean="0"/>
                        <a:t>Dx</a:t>
                      </a:r>
                      <a:endParaRPr lang="en-US" b="1" dirty="0"/>
                    </a:p>
                  </a:txBody>
                  <a:tcPr marL="68846" marR="6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90,96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(12,67)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93,67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(19,05)</a:t>
                      </a:r>
                      <a:endParaRPr lang="en-US" sz="18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90,07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(14,18)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96,17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(23,20)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smtClean="0"/>
              <a:t>ANOVA r</a:t>
            </a:r>
            <a:r>
              <a:rPr lang="en-US" sz="3200" b="1" dirty="0" err="1" smtClean="0"/>
              <a:t>esults</a:t>
            </a:r>
            <a:r>
              <a:rPr lang="lv-LV" sz="3200" b="1" dirty="0" smtClean="0"/>
              <a:t> (</a:t>
            </a:r>
            <a:r>
              <a:rPr lang="lv-LV" sz="3200" b="1" dirty="0" err="1" smtClean="0">
                <a:solidFill>
                  <a:srgbClr val="FF0000"/>
                </a:solidFill>
              </a:rPr>
              <a:t>male</a:t>
            </a:r>
            <a:r>
              <a:rPr lang="lv-LV" sz="3200" b="1" dirty="0"/>
              <a:t>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477535"/>
              </p:ext>
            </p:extLst>
          </p:nvPr>
        </p:nvGraphicFramePr>
        <p:xfrm>
          <a:off x="1043609" y="2119310"/>
          <a:ext cx="7200798" cy="314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33"/>
                <a:gridCol w="1200133"/>
                <a:gridCol w="1200133"/>
                <a:gridCol w="1200133"/>
                <a:gridCol w="1200133"/>
                <a:gridCol w="1200133"/>
              </a:tblGrid>
              <a:tr h="1131053">
                <a:tc>
                  <a:txBody>
                    <a:bodyPr/>
                    <a:lstStyle/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endParaRPr lang="lv-LV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 x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 x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addiction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groups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addictions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8705">
                <a:tc>
                  <a:txBody>
                    <a:bodyPr/>
                    <a:lstStyle/>
                    <a:p>
                      <a:r>
                        <a:rPr lang="lv-LV" b="1" dirty="0" smtClean="0"/>
                        <a:t>SP</a:t>
                      </a:r>
                      <a:endParaRPr lang="en-US" b="1" dirty="0"/>
                    </a:p>
                  </a:txBody>
                  <a:tcPr marL="68846" marR="6884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58705">
                <a:tc>
                  <a:txBody>
                    <a:bodyPr/>
                    <a:lstStyle/>
                    <a:p>
                      <a:r>
                        <a:rPr lang="lv-LV" b="1" dirty="0" smtClean="0"/>
                        <a:t>SS</a:t>
                      </a:r>
                      <a:endParaRPr lang="en-US" b="1" dirty="0"/>
                    </a:p>
                  </a:txBody>
                  <a:tcPr marL="68846" marR="6884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3,94</a:t>
                      </a: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58705">
                <a:tc>
                  <a:txBody>
                    <a:bodyPr/>
                    <a:lstStyle/>
                    <a:p>
                      <a:r>
                        <a:rPr lang="lv-LV" b="1" dirty="0" smtClean="0"/>
                        <a:t>SA</a:t>
                      </a:r>
                      <a:endParaRPr lang="en-US" b="1" dirty="0"/>
                    </a:p>
                  </a:txBody>
                  <a:tcPr marL="68846" marR="6884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2,73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1,55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58705">
                <a:tc>
                  <a:txBody>
                    <a:bodyPr/>
                    <a:lstStyle/>
                    <a:p>
                      <a:r>
                        <a:rPr lang="lv-LV" b="1" dirty="0" err="1" smtClean="0"/>
                        <a:t>Comm</a:t>
                      </a:r>
                      <a:r>
                        <a:rPr lang="lv-LV" b="1" dirty="0" smtClean="0"/>
                        <a:t> </a:t>
                      </a:r>
                      <a:r>
                        <a:rPr lang="lv-LV" b="1" dirty="0" err="1" smtClean="0"/>
                        <a:t>on</a:t>
                      </a:r>
                      <a:r>
                        <a:rPr lang="lv-LV" b="1" dirty="0" smtClean="0"/>
                        <a:t> SI</a:t>
                      </a:r>
                      <a:endParaRPr lang="en-US" b="1" dirty="0"/>
                    </a:p>
                  </a:txBody>
                  <a:tcPr marL="68846" marR="6884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3,01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07904" y="5288434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/>
              <a:t>* -  p≤0,05</a:t>
            </a:r>
            <a:endParaRPr lang="en-US" sz="1400" dirty="0"/>
          </a:p>
          <a:p>
            <a:r>
              <a:rPr lang="lv-LV" sz="1400" dirty="0" smtClean="0"/>
              <a:t>F(2,245</a:t>
            </a:r>
            <a:r>
              <a:rPr lang="lv-LV" sz="1400" dirty="0"/>
              <a:t>)-</a:t>
            </a:r>
            <a:r>
              <a:rPr lang="lv-LV" sz="1400" dirty="0" smtClean="0"/>
              <a:t>1st </a:t>
            </a:r>
            <a:r>
              <a:rPr lang="lv-LV" sz="1400" dirty="0" err="1" smtClean="0"/>
              <a:t>measurement</a:t>
            </a:r>
            <a:r>
              <a:rPr lang="lv-LV" sz="1400" dirty="0" smtClean="0"/>
              <a:t>; </a:t>
            </a:r>
          </a:p>
          <a:p>
            <a:r>
              <a:rPr lang="lv-LV" sz="1400" dirty="0" smtClean="0"/>
              <a:t>F(2,131</a:t>
            </a:r>
            <a:r>
              <a:rPr lang="lv-LV" sz="1400" dirty="0"/>
              <a:t>)- </a:t>
            </a:r>
            <a:r>
              <a:rPr lang="lv-LV" sz="1400" dirty="0" smtClean="0"/>
              <a:t>2nd </a:t>
            </a:r>
            <a:r>
              <a:rPr lang="lv-LV" sz="1400" dirty="0" err="1"/>
              <a:t>measurement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b="1" dirty="0" err="1" smtClean="0"/>
              <a:t>The</a:t>
            </a:r>
            <a:r>
              <a:rPr lang="lv-LV" sz="2800" b="1" dirty="0" smtClean="0"/>
              <a:t> </a:t>
            </a:r>
            <a:r>
              <a:rPr lang="lv-LV" sz="2800" b="1" dirty="0" err="1" smtClean="0"/>
              <a:t>interaction</a:t>
            </a:r>
            <a:r>
              <a:rPr lang="lv-LV" sz="2800" b="1" dirty="0" smtClean="0"/>
              <a:t> </a:t>
            </a:r>
            <a:r>
              <a:rPr lang="lv-LV" sz="2800" b="1" dirty="0" err="1" smtClean="0"/>
              <a:t>of</a:t>
            </a:r>
            <a:r>
              <a:rPr lang="lv-LV" sz="2800" b="1" dirty="0" smtClean="0"/>
              <a:t> </a:t>
            </a:r>
            <a:r>
              <a:rPr lang="lv-LV" sz="2800" b="1" dirty="0" err="1" smtClean="0"/>
              <a:t>time</a:t>
            </a:r>
            <a:r>
              <a:rPr lang="lv-LV" sz="2800" b="1" dirty="0" smtClean="0"/>
              <a:t> </a:t>
            </a:r>
            <a:r>
              <a:rPr lang="lv-LV" sz="2800" b="1" dirty="0" err="1" smtClean="0"/>
              <a:t>and</a:t>
            </a:r>
            <a:r>
              <a:rPr lang="lv-LV" sz="2800" b="1" dirty="0" smtClean="0"/>
              <a:t> </a:t>
            </a:r>
            <a:r>
              <a:rPr lang="lv-LV" sz="2800" b="1" dirty="0" err="1" smtClean="0"/>
              <a:t>group</a:t>
            </a:r>
            <a:r>
              <a:rPr lang="lv-LV" sz="2800" b="1" dirty="0" smtClean="0"/>
              <a:t> </a:t>
            </a:r>
            <a:r>
              <a:rPr lang="lv-LV" sz="2800" b="1" dirty="0" err="1" smtClean="0"/>
              <a:t>in</a:t>
            </a:r>
            <a:r>
              <a:rPr lang="lv-LV" sz="2800" b="1" dirty="0" smtClean="0"/>
              <a:t> </a:t>
            </a:r>
            <a:r>
              <a:rPr lang="lv-LV" sz="2800" b="1" dirty="0" err="1" smtClean="0">
                <a:solidFill>
                  <a:srgbClr val="FF0000"/>
                </a:solidFill>
              </a:rPr>
              <a:t>Social</a:t>
            </a:r>
            <a:r>
              <a:rPr lang="lv-LV" sz="2800" b="1" dirty="0" smtClean="0">
                <a:solidFill>
                  <a:srgbClr val="FF0000"/>
                </a:solidFill>
              </a:rPr>
              <a:t> </a:t>
            </a:r>
            <a:r>
              <a:rPr lang="lv-LV" sz="2800" b="1" dirty="0" err="1" smtClean="0">
                <a:solidFill>
                  <a:srgbClr val="FF0000"/>
                </a:solidFill>
              </a:rPr>
              <a:t>Skills</a:t>
            </a:r>
            <a:r>
              <a:rPr lang="lv-LV" sz="2800" b="1" dirty="0" smtClean="0">
                <a:solidFill>
                  <a:srgbClr val="FF0000"/>
                </a:solidFill>
              </a:rPr>
              <a:t> </a:t>
            </a:r>
            <a:r>
              <a:rPr lang="lv-LV" sz="2800" b="1" dirty="0" smtClean="0"/>
              <a:t>(SS) </a:t>
            </a:r>
            <a:r>
              <a:rPr lang="lv-LV" sz="2800" b="1" dirty="0" err="1" smtClean="0"/>
              <a:t>factor</a:t>
            </a:r>
            <a:r>
              <a:rPr lang="lv-LV" sz="2800" b="1" dirty="0" smtClean="0"/>
              <a:t> (</a:t>
            </a:r>
            <a:r>
              <a:rPr lang="lv-LV" sz="2800" b="1" dirty="0" err="1" smtClean="0">
                <a:solidFill>
                  <a:srgbClr val="FF0000"/>
                </a:solidFill>
              </a:rPr>
              <a:t>male</a:t>
            </a:r>
            <a:r>
              <a:rPr lang="lv-LV" sz="2800" b="1" dirty="0" smtClean="0"/>
              <a:t>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120680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1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err="1"/>
              <a:t>Descriptive</a:t>
            </a:r>
            <a:r>
              <a:rPr lang="lv-LV" sz="3200" b="1" dirty="0"/>
              <a:t> </a:t>
            </a:r>
            <a:r>
              <a:rPr lang="lv-LV" sz="3200" b="1" dirty="0" err="1"/>
              <a:t>statistics</a:t>
            </a:r>
            <a:r>
              <a:rPr lang="lv-LV" sz="3200" b="1" dirty="0"/>
              <a:t> r</a:t>
            </a:r>
            <a:r>
              <a:rPr lang="en-US" sz="3200" b="1" dirty="0" err="1" smtClean="0"/>
              <a:t>esults</a:t>
            </a:r>
            <a:r>
              <a:rPr lang="lv-LV" sz="3200" b="1" dirty="0" smtClean="0"/>
              <a:t> (</a:t>
            </a:r>
            <a:r>
              <a:rPr lang="lv-LV" sz="3200" b="1" dirty="0" err="1" smtClean="0">
                <a:solidFill>
                  <a:srgbClr val="FF0000"/>
                </a:solidFill>
              </a:rPr>
              <a:t>female</a:t>
            </a:r>
            <a:r>
              <a:rPr lang="lv-LV" sz="3200" b="1" dirty="0" smtClean="0"/>
              <a:t>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651499"/>
              </p:ext>
            </p:extLst>
          </p:nvPr>
        </p:nvGraphicFramePr>
        <p:xfrm>
          <a:off x="457200" y="2060847"/>
          <a:ext cx="8507288" cy="4608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792088"/>
                <a:gridCol w="792088"/>
                <a:gridCol w="936104"/>
                <a:gridCol w="720080"/>
                <a:gridCol w="936104"/>
                <a:gridCol w="925800"/>
                <a:gridCol w="946408"/>
                <a:gridCol w="740648"/>
                <a:gridCol w="915536"/>
              </a:tblGrid>
              <a:tr h="418956">
                <a:tc rowSpan="3">
                  <a:txBody>
                    <a:bodyPr/>
                    <a:lstStyle/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endParaRPr lang="lv-LV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1st </a:t>
                      </a:r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measurement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2nd </a:t>
                      </a:r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measurement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95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b="1" dirty="0" err="1" smtClean="0">
                          <a:solidFill>
                            <a:schemeClr val="tx1"/>
                          </a:solidFill>
                        </a:rPr>
                        <a:t>Alcoholics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b="1" dirty="0" err="1" smtClean="0">
                          <a:solidFill>
                            <a:schemeClr val="tx1"/>
                          </a:solidFill>
                        </a:rPr>
                        <a:t>Drug</a:t>
                      </a:r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b="1" dirty="0" err="1" smtClean="0">
                          <a:solidFill>
                            <a:schemeClr val="tx1"/>
                          </a:solidFill>
                        </a:rPr>
                        <a:t>addicts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b="1" dirty="0" err="1" smtClean="0">
                          <a:solidFill>
                            <a:schemeClr val="tx1"/>
                          </a:solidFill>
                        </a:rPr>
                        <a:t>Alcoholics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b="1" dirty="0" err="1" smtClean="0">
                          <a:solidFill>
                            <a:schemeClr val="tx1"/>
                          </a:solidFill>
                        </a:rPr>
                        <a:t>Drug</a:t>
                      </a:r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b="1" dirty="0" err="1" smtClean="0">
                          <a:solidFill>
                            <a:schemeClr val="tx1"/>
                          </a:solidFill>
                        </a:rPr>
                        <a:t>addicts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18956">
                <a:tc rowSpan="2"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SP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MP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30,41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(7,22)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28,71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(10,66)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32,48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(8,02)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30,14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(8,39)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  <a:tr h="418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err="1" smtClean="0">
                          <a:solidFill>
                            <a:schemeClr val="tx1"/>
                          </a:solidFill>
                        </a:rPr>
                        <a:t>Dx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30,96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(10,55)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33,57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(7,96)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(6,26)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25,71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(4,39)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  <a:tr h="418956">
                <a:tc rowSpan="2"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SS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MP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29,59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(8,18)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31,14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(10,78)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30,34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(8,08)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32,71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(10,09)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18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err="1" smtClean="0">
                          <a:solidFill>
                            <a:schemeClr val="tx1"/>
                          </a:solidFill>
                        </a:rPr>
                        <a:t>Dx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31,26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(9,61)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34,57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(11,12)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32,11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(7,68)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(6,81)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18956">
                <a:tc rowSpan="2"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SA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MP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(7,59)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25,71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(9,01)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30,21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(7,22)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31,86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(6,52)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  <a:tr h="418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err="1" smtClean="0">
                          <a:solidFill>
                            <a:schemeClr val="tx1"/>
                          </a:solidFill>
                        </a:rPr>
                        <a:t>Dx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27,56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(9,76)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29,71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(6,52)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32,07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(7,03)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29,14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(5,21)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  <a:tr h="418956">
                <a:tc rowSpan="2">
                  <a:txBody>
                    <a:bodyPr/>
                    <a:lstStyle/>
                    <a:p>
                      <a:r>
                        <a:rPr lang="lv-LV" sz="1600" b="1" dirty="0" err="1" smtClean="0">
                          <a:solidFill>
                            <a:schemeClr val="tx1"/>
                          </a:solidFill>
                        </a:rPr>
                        <a:t>Comm</a:t>
                      </a:r>
                      <a:endParaRPr lang="lv-LV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v-LV" sz="1800" b="1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MP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(17,57)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85,57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(19,59)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93,03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(19,31)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94,71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(17,82)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  <a:tr h="418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err="1" smtClean="0">
                          <a:solidFill>
                            <a:schemeClr val="tx1"/>
                          </a:solidFill>
                        </a:rPr>
                        <a:t>Dx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89,78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(20,36)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97,86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(21,99)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90,19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(12,72)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80,86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(9,96)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/>
              <a:t>ANOVA r</a:t>
            </a:r>
            <a:r>
              <a:rPr lang="en-US" sz="3200" b="1" dirty="0" err="1"/>
              <a:t>esults</a:t>
            </a:r>
            <a:r>
              <a:rPr lang="lv-LV" sz="3200" b="1" dirty="0" smtClean="0"/>
              <a:t> </a:t>
            </a:r>
            <a:r>
              <a:rPr lang="lv-LV" sz="3200" b="1" dirty="0"/>
              <a:t>(</a:t>
            </a:r>
            <a:r>
              <a:rPr lang="lv-LV" sz="3200" b="1" dirty="0" err="1">
                <a:solidFill>
                  <a:srgbClr val="FF0000"/>
                </a:solidFill>
              </a:rPr>
              <a:t>female</a:t>
            </a:r>
            <a:r>
              <a:rPr lang="lv-LV" sz="3200" b="1" dirty="0"/>
              <a:t>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324847"/>
              </p:ext>
            </p:extLst>
          </p:nvPr>
        </p:nvGraphicFramePr>
        <p:xfrm>
          <a:off x="971599" y="2119314"/>
          <a:ext cx="7272810" cy="3037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35"/>
                <a:gridCol w="1212135"/>
                <a:gridCol w="1212135"/>
                <a:gridCol w="1212135"/>
                <a:gridCol w="1212135"/>
                <a:gridCol w="1212135"/>
              </a:tblGrid>
              <a:tr h="1158513">
                <a:tc>
                  <a:txBody>
                    <a:bodyPr/>
                    <a:lstStyle/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endParaRPr lang="lv-LV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 x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 x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addiction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groups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lv-LV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lv-LV" dirty="0" err="1" smtClean="0">
                          <a:solidFill>
                            <a:schemeClr val="tx1"/>
                          </a:solidFill>
                        </a:rPr>
                        <a:t>addictions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846" marR="6884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9841">
                <a:tc>
                  <a:txBody>
                    <a:bodyPr/>
                    <a:lstStyle/>
                    <a:p>
                      <a:r>
                        <a:rPr lang="lv-LV" b="1" dirty="0" smtClean="0"/>
                        <a:t>SP</a:t>
                      </a:r>
                      <a:endParaRPr lang="en-US" b="1" dirty="0"/>
                    </a:p>
                  </a:txBody>
                  <a:tcPr marL="68846" marR="6884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5,90</a:t>
                      </a: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0,61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69841">
                <a:tc>
                  <a:txBody>
                    <a:bodyPr/>
                    <a:lstStyle/>
                    <a:p>
                      <a:r>
                        <a:rPr lang="lv-LV" b="1" dirty="0" smtClean="0"/>
                        <a:t>SS</a:t>
                      </a:r>
                      <a:endParaRPr lang="en-US" b="1" dirty="0"/>
                    </a:p>
                  </a:txBody>
                  <a:tcPr marL="68846" marR="6884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69841">
                <a:tc>
                  <a:txBody>
                    <a:bodyPr/>
                    <a:lstStyle/>
                    <a:p>
                      <a:r>
                        <a:rPr lang="lv-LV" b="1" dirty="0" smtClean="0"/>
                        <a:t>SA</a:t>
                      </a:r>
                      <a:endParaRPr lang="en-US" b="1" dirty="0"/>
                    </a:p>
                  </a:txBody>
                  <a:tcPr marL="68846" marR="6884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4,34</a:t>
                      </a: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469841">
                <a:tc>
                  <a:txBody>
                    <a:bodyPr/>
                    <a:lstStyle/>
                    <a:p>
                      <a:r>
                        <a:rPr lang="lv-LV" b="1" dirty="0" err="1" smtClean="0"/>
                        <a:t>Comm</a:t>
                      </a:r>
                      <a:r>
                        <a:rPr lang="lv-LV" b="1" dirty="0" smtClean="0"/>
                        <a:t> SI</a:t>
                      </a:r>
                      <a:endParaRPr lang="en-US" b="1" dirty="0"/>
                    </a:p>
                  </a:txBody>
                  <a:tcPr marL="68846" marR="6884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4,83</a:t>
                      </a: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4" marR="516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75856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1400" dirty="0"/>
              <a:t>* -  p≤0,05</a:t>
            </a:r>
            <a:endParaRPr lang="en-US" sz="1400" dirty="0"/>
          </a:p>
          <a:p>
            <a:r>
              <a:rPr lang="lv-LV" sz="1400" dirty="0" smtClean="0"/>
              <a:t>F(2,125)-</a:t>
            </a:r>
            <a:r>
              <a:rPr lang="lv-LV" sz="1400" dirty="0"/>
              <a:t>1st </a:t>
            </a:r>
            <a:r>
              <a:rPr lang="lv-LV" sz="1400" dirty="0" err="1"/>
              <a:t>measurement</a:t>
            </a:r>
            <a:r>
              <a:rPr lang="lv-LV" sz="1400" dirty="0"/>
              <a:t>; </a:t>
            </a:r>
          </a:p>
          <a:p>
            <a:r>
              <a:rPr lang="lv-LV" sz="1400" dirty="0" smtClean="0"/>
              <a:t>F(2,68)- </a:t>
            </a:r>
            <a:r>
              <a:rPr lang="lv-LV" sz="1400" dirty="0"/>
              <a:t>2nd </a:t>
            </a:r>
            <a:r>
              <a:rPr lang="lv-LV" sz="1400" dirty="0" err="1"/>
              <a:t>measurement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b="1" dirty="0" err="1"/>
              <a:t>The</a:t>
            </a:r>
            <a:r>
              <a:rPr lang="lv-LV" sz="2800" b="1" dirty="0"/>
              <a:t> </a:t>
            </a:r>
            <a:r>
              <a:rPr lang="lv-LV" sz="2800" b="1" dirty="0" err="1"/>
              <a:t>interaction</a:t>
            </a:r>
            <a:r>
              <a:rPr lang="lv-LV" sz="2800" b="1" dirty="0"/>
              <a:t> </a:t>
            </a:r>
            <a:r>
              <a:rPr lang="lv-LV" sz="2800" b="1" dirty="0" err="1"/>
              <a:t>of</a:t>
            </a:r>
            <a:r>
              <a:rPr lang="lv-LV" sz="2800" b="1" dirty="0"/>
              <a:t> </a:t>
            </a:r>
            <a:r>
              <a:rPr lang="lv-LV" sz="2800" b="1" dirty="0" err="1"/>
              <a:t>time</a:t>
            </a:r>
            <a:r>
              <a:rPr lang="lv-LV" sz="2800" b="1" dirty="0"/>
              <a:t> </a:t>
            </a:r>
            <a:r>
              <a:rPr lang="lv-LV" sz="2800" b="1" dirty="0" err="1"/>
              <a:t>and</a:t>
            </a:r>
            <a:r>
              <a:rPr lang="lv-LV" sz="2800" b="1" dirty="0"/>
              <a:t> </a:t>
            </a:r>
            <a:r>
              <a:rPr lang="lv-LV" sz="2800" b="1" dirty="0" err="1"/>
              <a:t>group</a:t>
            </a:r>
            <a:r>
              <a:rPr lang="lv-LV" sz="2800" b="1" dirty="0"/>
              <a:t> </a:t>
            </a:r>
            <a:r>
              <a:rPr lang="lv-LV" sz="2800" b="1" dirty="0" err="1"/>
              <a:t>in</a:t>
            </a:r>
            <a:r>
              <a:rPr lang="lv-LV" sz="2800" b="1" dirty="0"/>
              <a:t> </a:t>
            </a:r>
            <a:r>
              <a:rPr lang="lv-LV" sz="2800" b="1" dirty="0" err="1">
                <a:solidFill>
                  <a:srgbClr val="FF0000"/>
                </a:solidFill>
              </a:rPr>
              <a:t>Social</a:t>
            </a:r>
            <a:r>
              <a:rPr lang="lv-LV" sz="2800" b="1" dirty="0">
                <a:solidFill>
                  <a:srgbClr val="FF0000"/>
                </a:solidFill>
              </a:rPr>
              <a:t> </a:t>
            </a:r>
            <a:r>
              <a:rPr lang="lv-LV" sz="2800" b="1" dirty="0" err="1" smtClean="0">
                <a:solidFill>
                  <a:srgbClr val="FF0000"/>
                </a:solidFill>
              </a:rPr>
              <a:t>information</a:t>
            </a:r>
            <a:r>
              <a:rPr lang="lv-LV" sz="2800" b="1" dirty="0" smtClean="0">
                <a:solidFill>
                  <a:srgbClr val="FF0000"/>
                </a:solidFill>
              </a:rPr>
              <a:t> </a:t>
            </a:r>
            <a:r>
              <a:rPr lang="lv-LV" sz="2800" b="1" dirty="0" err="1" smtClean="0">
                <a:solidFill>
                  <a:srgbClr val="FF0000"/>
                </a:solidFill>
              </a:rPr>
              <a:t>processing</a:t>
            </a:r>
            <a:r>
              <a:rPr lang="lv-LV" sz="2800" b="1" dirty="0" smtClean="0">
                <a:solidFill>
                  <a:srgbClr val="FF0000"/>
                </a:solidFill>
              </a:rPr>
              <a:t> </a:t>
            </a:r>
            <a:r>
              <a:rPr lang="lv-LV" sz="2800" b="1" dirty="0" smtClean="0"/>
              <a:t>(SP) </a:t>
            </a:r>
            <a:r>
              <a:rPr lang="lv-LV" sz="2800" b="1" dirty="0" err="1" smtClean="0"/>
              <a:t>factor</a:t>
            </a:r>
            <a:r>
              <a:rPr lang="lv-LV" sz="2800" b="1" dirty="0" smtClean="0"/>
              <a:t> (</a:t>
            </a:r>
            <a:r>
              <a:rPr lang="lv-LV" sz="2800" b="1" dirty="0" err="1" smtClean="0">
                <a:solidFill>
                  <a:srgbClr val="FF0000"/>
                </a:solidFill>
              </a:rPr>
              <a:t>female</a:t>
            </a:r>
            <a:r>
              <a:rPr lang="lv-LV" sz="2800" b="1" dirty="0"/>
              <a:t>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472607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1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lv-LV" sz="3600" b="1" dirty="0" err="1" smtClean="0"/>
              <a:t>Conclu</a:t>
            </a:r>
            <a:r>
              <a:rPr lang="en-US" sz="3600" b="1" dirty="0" err="1" smtClean="0"/>
              <a:t>sion</a:t>
            </a:r>
            <a:r>
              <a:rPr lang="en-US" sz="3600" b="1" dirty="0" smtClean="0"/>
              <a:t> 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339752" y="1628800"/>
            <a:ext cx="5976664" cy="460851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algn="just"/>
            <a:r>
              <a:rPr lang="lv-LV" sz="6400" dirty="0" err="1"/>
              <a:t>After</a:t>
            </a:r>
            <a:r>
              <a:rPr lang="lv-LV" sz="6400" dirty="0"/>
              <a:t> </a:t>
            </a:r>
            <a:r>
              <a:rPr lang="lv-LV" sz="6400" dirty="0" err="1"/>
              <a:t>results</a:t>
            </a:r>
            <a:r>
              <a:rPr lang="lv-LV" sz="6400" dirty="0"/>
              <a:t> </a:t>
            </a:r>
            <a:r>
              <a:rPr lang="lv-LV" sz="6400" dirty="0" err="1"/>
              <a:t>we</a:t>
            </a:r>
            <a:r>
              <a:rPr lang="lv-LV" sz="6400" dirty="0"/>
              <a:t> </a:t>
            </a:r>
            <a:r>
              <a:rPr lang="lv-LV" sz="6400" dirty="0" err="1"/>
              <a:t>gained</a:t>
            </a:r>
            <a:r>
              <a:rPr lang="lv-LV" sz="6400" dirty="0"/>
              <a:t>, </a:t>
            </a:r>
            <a:r>
              <a:rPr lang="lv-LV" sz="6400" dirty="0" err="1"/>
              <a:t>we</a:t>
            </a:r>
            <a:r>
              <a:rPr lang="lv-LV" sz="6400" dirty="0"/>
              <a:t> </a:t>
            </a:r>
            <a:r>
              <a:rPr lang="lv-LV" sz="6400" dirty="0" err="1"/>
              <a:t>found</a:t>
            </a:r>
            <a:r>
              <a:rPr lang="lv-LV" sz="6400" dirty="0"/>
              <a:t> </a:t>
            </a:r>
            <a:r>
              <a:rPr lang="lv-LV" sz="6400" dirty="0" err="1"/>
              <a:t>out</a:t>
            </a:r>
            <a:r>
              <a:rPr lang="lv-LV" sz="6400" dirty="0"/>
              <a:t>, </a:t>
            </a:r>
            <a:r>
              <a:rPr lang="lv-LV" sz="6400" dirty="0" err="1"/>
              <a:t>that</a:t>
            </a:r>
            <a:r>
              <a:rPr lang="lv-LV" sz="6400" dirty="0"/>
              <a:t> </a:t>
            </a:r>
            <a:r>
              <a:rPr lang="lv-LV" sz="6400" dirty="0" err="1"/>
              <a:t>increase</a:t>
            </a:r>
            <a:r>
              <a:rPr lang="lv-LV" sz="6400" dirty="0"/>
              <a:t> </a:t>
            </a:r>
            <a:r>
              <a:rPr lang="lv-LV" sz="6400" dirty="0" err="1"/>
              <a:t>of</a:t>
            </a:r>
            <a:r>
              <a:rPr lang="lv-LV" sz="6400" dirty="0"/>
              <a:t> SI </a:t>
            </a:r>
            <a:r>
              <a:rPr lang="lv-LV" sz="6400" dirty="0" err="1"/>
              <a:t>indicators</a:t>
            </a:r>
            <a:r>
              <a:rPr lang="lv-LV" sz="6400" dirty="0"/>
              <a:t> </a:t>
            </a:r>
            <a:r>
              <a:rPr lang="lv-LV" sz="6400" dirty="0" err="1"/>
              <a:t>is</a:t>
            </a:r>
            <a:r>
              <a:rPr lang="lv-LV" sz="6400" dirty="0"/>
              <a:t> </a:t>
            </a:r>
            <a:r>
              <a:rPr lang="lv-LV" sz="6400" dirty="0" err="1"/>
              <a:t>higher</a:t>
            </a:r>
            <a:r>
              <a:rPr lang="lv-LV" sz="6400" dirty="0"/>
              <a:t> </a:t>
            </a:r>
            <a:r>
              <a:rPr lang="lv-LV" sz="6400" dirty="0" err="1"/>
              <a:t>for</a:t>
            </a:r>
            <a:r>
              <a:rPr lang="lv-LV" sz="6400" dirty="0"/>
              <a:t> respondents </a:t>
            </a:r>
            <a:r>
              <a:rPr lang="lv-LV" sz="6400" dirty="0" err="1"/>
              <a:t>of</a:t>
            </a:r>
            <a:r>
              <a:rPr lang="lv-LV" sz="6400" dirty="0"/>
              <a:t> </a:t>
            </a:r>
            <a:r>
              <a:rPr lang="lv-LV" sz="6400" dirty="0" err="1"/>
              <a:t>Minnesota</a:t>
            </a:r>
            <a:r>
              <a:rPr lang="lv-LV" sz="6400" dirty="0"/>
              <a:t> </a:t>
            </a:r>
            <a:r>
              <a:rPr lang="lv-LV" sz="6400" dirty="0" err="1"/>
              <a:t>program</a:t>
            </a:r>
            <a:r>
              <a:rPr lang="lv-LV" sz="6400" dirty="0"/>
              <a:t>. </a:t>
            </a:r>
            <a:r>
              <a:rPr lang="lv-LV" sz="6400" dirty="0" err="1"/>
              <a:t>Related</a:t>
            </a:r>
            <a:r>
              <a:rPr lang="lv-LV" sz="6400" dirty="0"/>
              <a:t> </a:t>
            </a:r>
            <a:r>
              <a:rPr lang="lv-LV" sz="6400" dirty="0" err="1"/>
              <a:t>investigations</a:t>
            </a:r>
            <a:r>
              <a:rPr lang="lv-LV" sz="6400" dirty="0"/>
              <a:t> </a:t>
            </a:r>
            <a:r>
              <a:rPr lang="lv-LV" sz="6400" dirty="0" err="1"/>
              <a:t>show</a:t>
            </a:r>
            <a:r>
              <a:rPr lang="lv-LV" sz="6400" dirty="0"/>
              <a:t> </a:t>
            </a:r>
            <a:r>
              <a:rPr lang="lv-LV" sz="6400" dirty="0" err="1"/>
              <a:t>the</a:t>
            </a:r>
            <a:r>
              <a:rPr lang="lv-LV" sz="6400" dirty="0"/>
              <a:t> </a:t>
            </a:r>
            <a:r>
              <a:rPr lang="lv-LV" sz="6400" dirty="0" err="1"/>
              <a:t>same</a:t>
            </a:r>
            <a:r>
              <a:rPr lang="lv-LV" sz="6400" dirty="0"/>
              <a:t> </a:t>
            </a:r>
            <a:r>
              <a:rPr lang="lv-LV" sz="6400" dirty="0" err="1"/>
              <a:t>results</a:t>
            </a:r>
            <a:r>
              <a:rPr lang="lv-LV" sz="6400" dirty="0"/>
              <a:t> (</a:t>
            </a:r>
            <a:r>
              <a:rPr lang="lv-LV" sz="6400" dirty="0" err="1"/>
              <a:t>Dawson</a:t>
            </a:r>
            <a:r>
              <a:rPr lang="lv-LV" sz="6400" dirty="0"/>
              <a:t> </a:t>
            </a:r>
            <a:r>
              <a:rPr lang="lv-LV" sz="6400" dirty="0" err="1"/>
              <a:t>et</a:t>
            </a:r>
            <a:r>
              <a:rPr lang="lv-LV" sz="6400" dirty="0"/>
              <a:t> </a:t>
            </a:r>
            <a:r>
              <a:rPr lang="lv-LV" sz="6400" dirty="0" err="1"/>
              <a:t>al</a:t>
            </a:r>
            <a:r>
              <a:rPr lang="lv-LV" sz="6400" dirty="0"/>
              <a:t>., 2005; </a:t>
            </a:r>
            <a:r>
              <a:rPr lang="lv-LV" sz="6400" dirty="0" err="1"/>
              <a:t>Dawson</a:t>
            </a:r>
            <a:r>
              <a:rPr lang="lv-LV" sz="6400" dirty="0"/>
              <a:t> </a:t>
            </a:r>
            <a:r>
              <a:rPr lang="lv-LV" sz="6400" dirty="0" err="1"/>
              <a:t>et</a:t>
            </a:r>
            <a:r>
              <a:rPr lang="lv-LV" sz="6400" dirty="0"/>
              <a:t> </a:t>
            </a:r>
            <a:r>
              <a:rPr lang="lv-LV" sz="6400" dirty="0" err="1"/>
              <a:t>al</a:t>
            </a:r>
            <a:r>
              <a:rPr lang="lv-LV" sz="6400" dirty="0"/>
              <a:t>., 2007), </a:t>
            </a:r>
            <a:r>
              <a:rPr lang="lv-LV" sz="6400" dirty="0" err="1"/>
              <a:t>what</a:t>
            </a:r>
            <a:r>
              <a:rPr lang="lv-LV" sz="6400" dirty="0"/>
              <a:t> </a:t>
            </a:r>
            <a:r>
              <a:rPr lang="lv-LV" sz="6400" dirty="0" err="1"/>
              <a:t>points</a:t>
            </a:r>
            <a:r>
              <a:rPr lang="lv-LV" sz="6400" dirty="0"/>
              <a:t> </a:t>
            </a:r>
            <a:r>
              <a:rPr lang="lv-LV" sz="6400" dirty="0" err="1"/>
              <a:t>out</a:t>
            </a:r>
            <a:r>
              <a:rPr lang="lv-LV" sz="6400" dirty="0"/>
              <a:t>, </a:t>
            </a:r>
            <a:r>
              <a:rPr lang="lv-LV" sz="6400" dirty="0" err="1"/>
              <a:t>that</a:t>
            </a:r>
            <a:r>
              <a:rPr lang="lv-LV" sz="6400" dirty="0"/>
              <a:t> MP </a:t>
            </a:r>
            <a:r>
              <a:rPr lang="lv-LV" sz="6400" dirty="0" err="1"/>
              <a:t>offer</a:t>
            </a:r>
            <a:r>
              <a:rPr lang="lv-LV" sz="6400" dirty="0"/>
              <a:t> a </a:t>
            </a:r>
            <a:r>
              <a:rPr lang="lv-LV" sz="6400" dirty="0" err="1"/>
              <a:t>treatment</a:t>
            </a:r>
            <a:r>
              <a:rPr lang="lv-LV" sz="6400" dirty="0"/>
              <a:t> </a:t>
            </a:r>
            <a:r>
              <a:rPr lang="lv-LV" sz="6400" dirty="0" err="1"/>
              <a:t>that</a:t>
            </a:r>
            <a:r>
              <a:rPr lang="lv-LV" sz="6400" dirty="0"/>
              <a:t> </a:t>
            </a:r>
            <a:r>
              <a:rPr lang="lv-LV" sz="6400" dirty="0" err="1"/>
              <a:t>is</a:t>
            </a:r>
            <a:r>
              <a:rPr lang="lv-LV" sz="6400" dirty="0"/>
              <a:t> </a:t>
            </a:r>
            <a:r>
              <a:rPr lang="lv-LV" sz="6400" dirty="0" err="1"/>
              <a:t>focused</a:t>
            </a:r>
            <a:r>
              <a:rPr lang="lv-LV" sz="6400" dirty="0"/>
              <a:t> </a:t>
            </a:r>
            <a:r>
              <a:rPr lang="lv-LV" sz="6400" dirty="0" err="1"/>
              <a:t>on</a:t>
            </a:r>
            <a:r>
              <a:rPr lang="lv-LV" sz="6400" dirty="0"/>
              <a:t> </a:t>
            </a:r>
            <a:r>
              <a:rPr lang="lv-LV" sz="6400" dirty="0" err="1"/>
              <a:t>changes</a:t>
            </a:r>
            <a:r>
              <a:rPr lang="lv-LV" sz="6400" dirty="0"/>
              <a:t> </a:t>
            </a:r>
            <a:r>
              <a:rPr lang="lv-LV" sz="6400" dirty="0" err="1"/>
              <a:t>in</a:t>
            </a:r>
            <a:r>
              <a:rPr lang="lv-LV" sz="6400" dirty="0"/>
              <a:t> </a:t>
            </a:r>
            <a:r>
              <a:rPr lang="lv-LV" sz="6400" dirty="0" err="1"/>
              <a:t>patients</a:t>
            </a:r>
            <a:r>
              <a:rPr lang="lv-LV" sz="6400" dirty="0"/>
              <a:t> </a:t>
            </a:r>
            <a:r>
              <a:rPr lang="lv-LV" sz="6400" dirty="0" err="1"/>
              <a:t>thinking</a:t>
            </a:r>
            <a:r>
              <a:rPr lang="lv-LV" sz="6400" dirty="0"/>
              <a:t> </a:t>
            </a:r>
            <a:r>
              <a:rPr lang="lv-LV" sz="6400" dirty="0" err="1"/>
              <a:t>and</a:t>
            </a:r>
            <a:r>
              <a:rPr lang="lv-LV" sz="6400" dirty="0"/>
              <a:t> </a:t>
            </a:r>
            <a:r>
              <a:rPr lang="lv-LV" sz="6400" dirty="0" err="1"/>
              <a:t>behaviour</a:t>
            </a:r>
            <a:r>
              <a:rPr lang="lv-LV" sz="6400" dirty="0"/>
              <a:t> </a:t>
            </a:r>
            <a:r>
              <a:rPr lang="lv-LV" sz="6400" dirty="0" err="1"/>
              <a:t>and</a:t>
            </a:r>
            <a:r>
              <a:rPr lang="lv-LV" sz="6400" dirty="0"/>
              <a:t> </a:t>
            </a:r>
            <a:r>
              <a:rPr lang="lv-LV" sz="6400" dirty="0" err="1"/>
              <a:t>towards</a:t>
            </a:r>
            <a:r>
              <a:rPr lang="lv-LV" sz="6400" dirty="0"/>
              <a:t> </a:t>
            </a:r>
            <a:r>
              <a:rPr lang="lv-LV" sz="6400" dirty="0" err="1"/>
              <a:t>their</a:t>
            </a:r>
            <a:r>
              <a:rPr lang="lv-LV" sz="6400" dirty="0"/>
              <a:t> </a:t>
            </a:r>
            <a:r>
              <a:rPr lang="lv-LV" sz="6400" dirty="0" err="1"/>
              <a:t>skills</a:t>
            </a:r>
            <a:r>
              <a:rPr lang="lv-LV" sz="6400" dirty="0"/>
              <a:t> </a:t>
            </a:r>
            <a:r>
              <a:rPr lang="lv-LV" sz="6400" dirty="0" err="1"/>
              <a:t>of</a:t>
            </a:r>
            <a:r>
              <a:rPr lang="lv-LV" sz="6400" dirty="0"/>
              <a:t> </a:t>
            </a:r>
            <a:r>
              <a:rPr lang="lv-LV" sz="6400" dirty="0" err="1"/>
              <a:t>obtaining</a:t>
            </a:r>
            <a:r>
              <a:rPr lang="lv-LV" sz="6400" dirty="0"/>
              <a:t> </a:t>
            </a:r>
            <a:r>
              <a:rPr lang="lv-LV" sz="6400" dirty="0" err="1"/>
              <a:t>new</a:t>
            </a:r>
            <a:r>
              <a:rPr lang="lv-LV" sz="6400" dirty="0"/>
              <a:t> </a:t>
            </a:r>
            <a:r>
              <a:rPr lang="lv-LV" sz="6400" dirty="0" err="1"/>
              <a:t>patterns</a:t>
            </a:r>
            <a:r>
              <a:rPr lang="lv-LV" sz="6400" dirty="0" smtClean="0"/>
              <a:t>.</a:t>
            </a:r>
            <a:endParaRPr lang="en-US" sz="6400" dirty="0"/>
          </a:p>
          <a:p>
            <a:pPr algn="just"/>
            <a:r>
              <a:rPr lang="lv-LV" sz="6400" dirty="0" smtClean="0"/>
              <a:t>It </a:t>
            </a:r>
            <a:r>
              <a:rPr lang="lv-LV" sz="6400" dirty="0" err="1"/>
              <a:t>is</a:t>
            </a:r>
            <a:r>
              <a:rPr lang="lv-LV" sz="6400" dirty="0"/>
              <a:t> </a:t>
            </a:r>
            <a:r>
              <a:rPr lang="lv-LV" sz="6400" dirty="0" err="1"/>
              <a:t>necessary</a:t>
            </a:r>
            <a:r>
              <a:rPr lang="lv-LV" sz="6400" dirty="0"/>
              <a:t> to </a:t>
            </a:r>
            <a:r>
              <a:rPr lang="lv-LV" sz="6400" dirty="0" err="1"/>
              <a:t>continue</a:t>
            </a:r>
            <a:r>
              <a:rPr lang="lv-LV" sz="6400" dirty="0"/>
              <a:t> </a:t>
            </a:r>
            <a:r>
              <a:rPr lang="lv-LV" sz="6400" dirty="0" err="1"/>
              <a:t>investigation</a:t>
            </a:r>
            <a:r>
              <a:rPr lang="lv-LV" sz="6400" dirty="0"/>
              <a:t>, </a:t>
            </a:r>
            <a:r>
              <a:rPr lang="lv-LV" sz="6400" dirty="0" err="1"/>
              <a:t>so</a:t>
            </a:r>
            <a:r>
              <a:rPr lang="lv-LV" sz="6400" dirty="0"/>
              <a:t> </a:t>
            </a:r>
            <a:r>
              <a:rPr lang="lv-LV" sz="6400" dirty="0" err="1"/>
              <a:t>we</a:t>
            </a:r>
            <a:r>
              <a:rPr lang="lv-LV" sz="6400" dirty="0"/>
              <a:t> </a:t>
            </a:r>
            <a:r>
              <a:rPr lang="lv-LV" sz="6400" dirty="0" err="1"/>
              <a:t>can</a:t>
            </a:r>
            <a:r>
              <a:rPr lang="lv-LV" sz="6400" dirty="0"/>
              <a:t> </a:t>
            </a:r>
            <a:r>
              <a:rPr lang="lv-LV" sz="6400" dirty="0" err="1"/>
              <a:t>estimate</a:t>
            </a:r>
            <a:r>
              <a:rPr lang="lv-LV" sz="6400" dirty="0"/>
              <a:t> </a:t>
            </a:r>
            <a:r>
              <a:rPr lang="lv-LV" sz="6400" dirty="0" err="1"/>
              <a:t>the</a:t>
            </a:r>
            <a:r>
              <a:rPr lang="lv-LV" sz="6400" dirty="0"/>
              <a:t> </a:t>
            </a:r>
            <a:r>
              <a:rPr lang="lv-LV" sz="6400" dirty="0" err="1"/>
              <a:t>duration</a:t>
            </a:r>
            <a:r>
              <a:rPr lang="lv-LV" sz="6400" dirty="0"/>
              <a:t> </a:t>
            </a:r>
            <a:r>
              <a:rPr lang="lv-LV" sz="6400" dirty="0" err="1"/>
              <a:t>of</a:t>
            </a:r>
            <a:r>
              <a:rPr lang="lv-LV" sz="6400" dirty="0"/>
              <a:t> </a:t>
            </a:r>
            <a:r>
              <a:rPr lang="lv-LV" sz="6400" dirty="0" err="1"/>
              <a:t>changes</a:t>
            </a:r>
            <a:r>
              <a:rPr lang="lv-LV" sz="6400" dirty="0" smtClean="0"/>
              <a:t>.</a:t>
            </a:r>
            <a:endParaRPr lang="en-US" sz="6400" dirty="0"/>
          </a:p>
          <a:p>
            <a:pPr algn="just"/>
            <a:r>
              <a:rPr lang="lv-LV" sz="6400" dirty="0" err="1" smtClean="0"/>
              <a:t>Results</a:t>
            </a:r>
            <a:r>
              <a:rPr lang="lv-LV" sz="6400" dirty="0" smtClean="0"/>
              <a:t> </a:t>
            </a:r>
            <a:r>
              <a:rPr lang="lv-LV" sz="6400" dirty="0" err="1"/>
              <a:t>are</a:t>
            </a:r>
            <a:r>
              <a:rPr lang="lv-LV" sz="6400" dirty="0"/>
              <a:t> </a:t>
            </a:r>
            <a:r>
              <a:rPr lang="lv-LV" sz="6400" dirty="0" err="1"/>
              <a:t>helpful</a:t>
            </a:r>
            <a:r>
              <a:rPr lang="lv-LV" sz="6400" dirty="0"/>
              <a:t> </a:t>
            </a:r>
            <a:r>
              <a:rPr lang="lv-LV" sz="6400" dirty="0" err="1"/>
              <a:t>for</a:t>
            </a:r>
            <a:r>
              <a:rPr lang="lv-LV" sz="6400" dirty="0"/>
              <a:t> </a:t>
            </a:r>
            <a:r>
              <a:rPr lang="lv-LV" sz="6400" dirty="0" err="1"/>
              <a:t>specialists</a:t>
            </a:r>
            <a:r>
              <a:rPr lang="lv-LV" sz="6400" dirty="0"/>
              <a:t> to </a:t>
            </a:r>
            <a:r>
              <a:rPr lang="lv-LV" sz="6400" dirty="0" err="1"/>
              <a:t>understand</a:t>
            </a:r>
            <a:r>
              <a:rPr lang="lv-LV" sz="6400" dirty="0"/>
              <a:t> </a:t>
            </a:r>
            <a:r>
              <a:rPr lang="lv-LV" sz="6400" dirty="0" err="1"/>
              <a:t>more</a:t>
            </a:r>
            <a:r>
              <a:rPr lang="lv-LV" sz="6400" dirty="0"/>
              <a:t> </a:t>
            </a:r>
            <a:r>
              <a:rPr lang="lv-LV" sz="6400" dirty="0" err="1"/>
              <a:t>about</a:t>
            </a:r>
            <a:r>
              <a:rPr lang="lv-LV" sz="6400" dirty="0"/>
              <a:t> </a:t>
            </a:r>
            <a:r>
              <a:rPr lang="lv-LV" sz="6400" dirty="0" err="1"/>
              <a:t>acute</a:t>
            </a:r>
            <a:r>
              <a:rPr lang="lv-LV" sz="6400" dirty="0"/>
              <a:t> </a:t>
            </a:r>
            <a:r>
              <a:rPr lang="lv-LV" sz="6400" dirty="0" err="1"/>
              <a:t>and</a:t>
            </a:r>
            <a:r>
              <a:rPr lang="lv-LV" sz="6400" dirty="0"/>
              <a:t> </a:t>
            </a:r>
            <a:r>
              <a:rPr lang="lv-LV" sz="6400" dirty="0" err="1"/>
              <a:t>psychotherapeautical</a:t>
            </a:r>
            <a:r>
              <a:rPr lang="lv-LV" sz="6400" dirty="0"/>
              <a:t> </a:t>
            </a:r>
            <a:r>
              <a:rPr lang="lv-LV" sz="6400" dirty="0" err="1"/>
              <a:t>treatment</a:t>
            </a:r>
            <a:r>
              <a:rPr lang="lv-LV" sz="6400" dirty="0"/>
              <a:t> influence </a:t>
            </a:r>
            <a:r>
              <a:rPr lang="lv-LV" sz="6400" dirty="0" err="1"/>
              <a:t>on</a:t>
            </a:r>
            <a:r>
              <a:rPr lang="lv-LV" sz="6400" dirty="0"/>
              <a:t> </a:t>
            </a:r>
            <a:r>
              <a:rPr lang="lv-LV" sz="6400" dirty="0" err="1"/>
              <a:t>the</a:t>
            </a:r>
            <a:r>
              <a:rPr lang="lv-LV" sz="6400" dirty="0"/>
              <a:t> </a:t>
            </a:r>
            <a:r>
              <a:rPr lang="lv-LV" sz="6400" dirty="0" err="1"/>
              <a:t>changes</a:t>
            </a:r>
            <a:r>
              <a:rPr lang="lv-LV" sz="6400" dirty="0"/>
              <a:t> </a:t>
            </a:r>
            <a:r>
              <a:rPr lang="lv-LV" sz="6400" dirty="0" err="1"/>
              <a:t>of</a:t>
            </a:r>
            <a:r>
              <a:rPr lang="lv-LV" sz="6400" dirty="0"/>
              <a:t> </a:t>
            </a:r>
            <a:r>
              <a:rPr lang="lv-LV" sz="6400" dirty="0" err="1"/>
              <a:t>Social</a:t>
            </a:r>
            <a:r>
              <a:rPr lang="lv-LV" sz="6400" dirty="0"/>
              <a:t> </a:t>
            </a:r>
            <a:r>
              <a:rPr lang="lv-LV" sz="6400" dirty="0" err="1"/>
              <a:t>intellect</a:t>
            </a:r>
            <a:r>
              <a:rPr lang="lv-LV" sz="6400" dirty="0"/>
              <a:t> </a:t>
            </a:r>
            <a:r>
              <a:rPr lang="lv-LV" sz="6400" dirty="0" err="1"/>
              <a:t>during</a:t>
            </a:r>
            <a:r>
              <a:rPr lang="lv-LV" sz="6400" dirty="0"/>
              <a:t> </a:t>
            </a:r>
            <a:r>
              <a:rPr lang="lv-LV" sz="6400" dirty="0" err="1"/>
              <a:t>therapy</a:t>
            </a:r>
            <a:r>
              <a:rPr lang="lv-LV" sz="6400" dirty="0"/>
              <a:t> </a:t>
            </a:r>
            <a:r>
              <a:rPr lang="lv-LV" sz="6400" dirty="0" err="1"/>
              <a:t>process.Information</a:t>
            </a:r>
            <a:r>
              <a:rPr lang="lv-LV" sz="6400" dirty="0"/>
              <a:t> </a:t>
            </a:r>
            <a:r>
              <a:rPr lang="lv-LV" sz="6400" dirty="0" err="1"/>
              <a:t>of</a:t>
            </a:r>
            <a:r>
              <a:rPr lang="lv-LV" sz="6400" dirty="0"/>
              <a:t> </a:t>
            </a:r>
            <a:r>
              <a:rPr lang="lv-LV" sz="6400" dirty="0" err="1"/>
              <a:t>results</a:t>
            </a:r>
            <a:r>
              <a:rPr lang="lv-LV" sz="6400" dirty="0"/>
              <a:t> </a:t>
            </a:r>
            <a:r>
              <a:rPr lang="lv-LV" sz="6400" dirty="0" err="1"/>
              <a:t>might</a:t>
            </a:r>
            <a:r>
              <a:rPr lang="lv-LV" sz="6400" dirty="0"/>
              <a:t> </a:t>
            </a:r>
            <a:r>
              <a:rPr lang="lv-LV" sz="6400" dirty="0" err="1"/>
              <a:t>help</a:t>
            </a:r>
            <a:r>
              <a:rPr lang="lv-LV" sz="6400" dirty="0"/>
              <a:t> to </a:t>
            </a:r>
            <a:r>
              <a:rPr lang="lv-LV" sz="6400" dirty="0" err="1"/>
              <a:t>improve</a:t>
            </a:r>
            <a:r>
              <a:rPr lang="lv-LV" sz="6400" dirty="0"/>
              <a:t> </a:t>
            </a:r>
            <a:r>
              <a:rPr lang="lv-LV" sz="6400" dirty="0" err="1"/>
              <a:t>psychosocial</a:t>
            </a:r>
            <a:r>
              <a:rPr lang="lv-LV" sz="6400" dirty="0"/>
              <a:t> </a:t>
            </a:r>
            <a:r>
              <a:rPr lang="lv-LV" sz="6400" dirty="0" err="1"/>
              <a:t>functioning</a:t>
            </a:r>
            <a:r>
              <a:rPr lang="lv-LV" sz="6400" dirty="0"/>
              <a:t> </a:t>
            </a:r>
            <a:r>
              <a:rPr lang="lv-LV" sz="6400" dirty="0" err="1"/>
              <a:t>for</a:t>
            </a:r>
            <a:r>
              <a:rPr lang="lv-LV" sz="6400" dirty="0"/>
              <a:t> SUD </a:t>
            </a:r>
            <a:r>
              <a:rPr lang="lv-LV" sz="6400" dirty="0" err="1"/>
              <a:t>patients</a:t>
            </a:r>
            <a:r>
              <a:rPr lang="lv-LV" sz="6400" dirty="0"/>
              <a:t> </a:t>
            </a:r>
            <a:r>
              <a:rPr lang="lv-LV" sz="6400" dirty="0" err="1"/>
              <a:t>and</a:t>
            </a:r>
            <a:r>
              <a:rPr lang="lv-LV" sz="6400" dirty="0"/>
              <a:t> </a:t>
            </a:r>
            <a:r>
              <a:rPr lang="lv-LV" sz="6400" dirty="0" err="1"/>
              <a:t>help</a:t>
            </a:r>
            <a:r>
              <a:rPr lang="lv-LV" sz="6400" dirty="0"/>
              <a:t> </a:t>
            </a:r>
            <a:r>
              <a:rPr lang="lv-LV" sz="6400" dirty="0" err="1"/>
              <a:t>them</a:t>
            </a:r>
            <a:r>
              <a:rPr lang="lv-LV" sz="6400" dirty="0"/>
              <a:t> to </a:t>
            </a:r>
            <a:r>
              <a:rPr lang="lv-LV" sz="6400" dirty="0" err="1"/>
              <a:t>integrate</a:t>
            </a:r>
            <a:r>
              <a:rPr lang="lv-LV" sz="6400" dirty="0"/>
              <a:t> </a:t>
            </a:r>
            <a:r>
              <a:rPr lang="lv-LV" sz="6400" dirty="0" err="1"/>
              <a:t>into</a:t>
            </a:r>
            <a:r>
              <a:rPr lang="lv-LV" sz="6400" dirty="0"/>
              <a:t> </a:t>
            </a:r>
            <a:r>
              <a:rPr lang="lv-LV" sz="6400" dirty="0" err="1"/>
              <a:t>society</a:t>
            </a:r>
            <a:r>
              <a:rPr lang="lv-LV" sz="6400" dirty="0"/>
              <a:t> </a:t>
            </a:r>
            <a:r>
              <a:rPr lang="lv-LV" sz="6400" dirty="0" err="1"/>
              <a:t>without</a:t>
            </a:r>
            <a:r>
              <a:rPr lang="lv-LV" sz="6400" dirty="0"/>
              <a:t> </a:t>
            </a:r>
            <a:r>
              <a:rPr lang="lv-LV" sz="6400" dirty="0" err="1"/>
              <a:t>use</a:t>
            </a:r>
            <a:r>
              <a:rPr lang="lv-LV" sz="6400" dirty="0"/>
              <a:t> </a:t>
            </a:r>
            <a:r>
              <a:rPr lang="lv-LV" sz="6400" dirty="0" err="1"/>
              <a:t>of</a:t>
            </a:r>
            <a:r>
              <a:rPr lang="lv-LV" sz="6400" dirty="0"/>
              <a:t> </a:t>
            </a:r>
            <a:r>
              <a:rPr lang="lv-LV" sz="6400" dirty="0" err="1"/>
              <a:t>psychoactive</a:t>
            </a:r>
            <a:r>
              <a:rPr lang="lv-LV" sz="6400" dirty="0"/>
              <a:t> substances.</a:t>
            </a:r>
            <a:endParaRPr lang="en-US" sz="6400" dirty="0"/>
          </a:p>
          <a:p>
            <a:pPr marL="0" indent="0" algn="just">
              <a:buNone/>
            </a:pPr>
            <a:r>
              <a:rPr lang="en-US" sz="6400" dirty="0" smtClean="0"/>
              <a:t> </a:t>
            </a:r>
            <a:endParaRPr lang="en-US" sz="6400" dirty="0"/>
          </a:p>
        </p:txBody>
      </p:sp>
      <p:pic>
        <p:nvPicPr>
          <p:cNvPr id="5" name="Picture 4" descr="http://addictiontreatmenttips.com/wp-content/uploads/2010/08/addi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5662">
            <a:off x="614939" y="4161709"/>
            <a:ext cx="2222853" cy="219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83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smtClean="0"/>
              <a:t>References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19256"/>
            <a:ext cx="7416824" cy="3974039"/>
          </a:xfrm>
        </p:spPr>
        <p:txBody>
          <a:bodyPr>
            <a:normAutofit fontScale="70000" lnSpcReduction="20000"/>
          </a:bodyPr>
          <a:lstStyle/>
          <a:p>
            <a:pPr lvl="0">
              <a:buFont typeface="Courier New" pitchFamily="49" charset="0"/>
              <a:buChar char="o"/>
            </a:pPr>
            <a:r>
              <a:rPr lang="lv-LV" sz="2800" b="1" dirty="0"/>
              <a:t> </a:t>
            </a:r>
            <a:r>
              <a:rPr lang="lv-LV" dirty="0" err="1"/>
              <a:t>Ham</a:t>
            </a:r>
            <a:r>
              <a:rPr lang="lv-LV" dirty="0"/>
              <a:t> LS, </a:t>
            </a:r>
            <a:r>
              <a:rPr lang="lv-LV" dirty="0" err="1"/>
              <a:t>Garcia</a:t>
            </a:r>
            <a:r>
              <a:rPr lang="lv-LV" dirty="0"/>
              <a:t> TA. (2010) </a:t>
            </a:r>
            <a:r>
              <a:rPr lang="lv-LV" dirty="0" err="1"/>
              <a:t>Assessment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Social</a:t>
            </a:r>
            <a:r>
              <a:rPr lang="lv-LV" dirty="0"/>
              <a:t> </a:t>
            </a:r>
            <a:r>
              <a:rPr lang="lv-LV" dirty="0" err="1"/>
              <a:t>Skills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Substance </a:t>
            </a:r>
            <a:r>
              <a:rPr lang="lv-LV" dirty="0" err="1"/>
              <a:t>Use</a:t>
            </a:r>
            <a:r>
              <a:rPr lang="lv-LV" dirty="0"/>
              <a:t> </a:t>
            </a:r>
            <a:r>
              <a:rPr lang="lv-LV" dirty="0" err="1"/>
              <a:t>Disorders</a:t>
            </a:r>
            <a:r>
              <a:rPr lang="lv-LV" dirty="0"/>
              <a:t> .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Nangle</a:t>
            </a:r>
            <a:r>
              <a:rPr lang="lv-LV" dirty="0"/>
              <a:t> D.V., </a:t>
            </a:r>
            <a:r>
              <a:rPr lang="lv-LV" dirty="0" err="1"/>
              <a:t>Hansen</a:t>
            </a:r>
            <a:r>
              <a:rPr lang="lv-LV" dirty="0"/>
              <a:t> D.J., </a:t>
            </a:r>
            <a:r>
              <a:rPr lang="lv-LV" dirty="0" err="1"/>
              <a:t>Erdley</a:t>
            </a:r>
            <a:r>
              <a:rPr lang="lv-LV" dirty="0"/>
              <a:t> C.A., </a:t>
            </a:r>
            <a:r>
              <a:rPr lang="lv-LV" dirty="0" err="1"/>
              <a:t>Norton</a:t>
            </a:r>
            <a:r>
              <a:rPr lang="lv-LV" dirty="0"/>
              <a:t> P.J. (</a:t>
            </a:r>
            <a:r>
              <a:rPr lang="lv-LV" dirty="0" err="1"/>
              <a:t>eds</a:t>
            </a:r>
            <a:r>
              <a:rPr lang="lv-LV" dirty="0"/>
              <a:t>). </a:t>
            </a:r>
            <a:r>
              <a:rPr lang="lv-LV" i="1" dirty="0" err="1"/>
              <a:t>Practitioner’s</a:t>
            </a:r>
            <a:r>
              <a:rPr lang="lv-LV" i="1" dirty="0"/>
              <a:t> </a:t>
            </a:r>
            <a:r>
              <a:rPr lang="lv-LV" i="1" dirty="0" err="1"/>
              <a:t>Guide</a:t>
            </a:r>
            <a:r>
              <a:rPr lang="lv-LV" i="1" dirty="0"/>
              <a:t> to </a:t>
            </a:r>
            <a:r>
              <a:rPr lang="lv-LV" i="1" dirty="0" err="1"/>
              <a:t>Empirically</a:t>
            </a:r>
            <a:r>
              <a:rPr lang="lv-LV" i="1" dirty="0"/>
              <a:t> </a:t>
            </a:r>
            <a:r>
              <a:rPr lang="lv-LV" i="1" dirty="0" err="1"/>
              <a:t>Based</a:t>
            </a:r>
            <a:r>
              <a:rPr lang="lv-LV" i="1" dirty="0"/>
              <a:t> </a:t>
            </a:r>
            <a:r>
              <a:rPr lang="lv-LV" i="1" dirty="0" err="1"/>
              <a:t>Measures</a:t>
            </a:r>
            <a:r>
              <a:rPr lang="lv-LV" i="1" dirty="0"/>
              <a:t> </a:t>
            </a:r>
            <a:r>
              <a:rPr lang="lv-LV" i="1" dirty="0" err="1"/>
              <a:t>of</a:t>
            </a:r>
            <a:r>
              <a:rPr lang="lv-LV" i="1" dirty="0"/>
              <a:t> </a:t>
            </a:r>
            <a:r>
              <a:rPr lang="lv-LV" i="1" dirty="0" err="1"/>
              <a:t>Social</a:t>
            </a:r>
            <a:r>
              <a:rPr lang="lv-LV" i="1" dirty="0"/>
              <a:t> </a:t>
            </a:r>
            <a:r>
              <a:rPr lang="lv-LV" i="1" dirty="0" err="1"/>
              <a:t>Skills</a:t>
            </a:r>
            <a:r>
              <a:rPr lang="lv-LV" i="1" dirty="0"/>
              <a:t>.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York</a:t>
            </a:r>
            <a:r>
              <a:rPr lang="lv-LV" dirty="0"/>
              <a:t>: </a:t>
            </a:r>
            <a:r>
              <a:rPr lang="lv-LV" dirty="0" err="1"/>
              <a:t>Springer</a:t>
            </a:r>
            <a:r>
              <a:rPr lang="lv-LV" dirty="0"/>
              <a:t> </a:t>
            </a:r>
            <a:r>
              <a:rPr lang="lv-LV" dirty="0" err="1"/>
              <a:t>Science+Business</a:t>
            </a:r>
            <a:r>
              <a:rPr lang="lv-LV" dirty="0"/>
              <a:t> </a:t>
            </a:r>
            <a:r>
              <a:rPr lang="lv-LV" dirty="0" err="1"/>
              <a:t>Media</a:t>
            </a:r>
            <a:r>
              <a:rPr lang="lv-LV" dirty="0"/>
              <a:t>. </a:t>
            </a:r>
            <a:r>
              <a:rPr lang="lv-LV" dirty="0" err="1"/>
              <a:t>pp</a:t>
            </a:r>
            <a:r>
              <a:rPr lang="lv-LV" dirty="0"/>
              <a:t>. </a:t>
            </a:r>
            <a:r>
              <a:rPr lang="lv-LV" i="1" dirty="0"/>
              <a:t> </a:t>
            </a:r>
            <a:r>
              <a:rPr lang="lv-LV" dirty="0"/>
              <a:t>225-246.</a:t>
            </a:r>
            <a:endParaRPr lang="en-US" dirty="0"/>
          </a:p>
          <a:p>
            <a:pPr lvl="0">
              <a:buFont typeface="Courier New" pitchFamily="49" charset="0"/>
              <a:buChar char="o"/>
            </a:pPr>
            <a:r>
              <a:rPr lang="lv-LV" dirty="0" err="1"/>
              <a:t>Scheier</a:t>
            </a:r>
            <a:r>
              <a:rPr lang="lv-LV" dirty="0"/>
              <a:t> LM, </a:t>
            </a:r>
            <a:r>
              <a:rPr lang="lv-LV" dirty="0" err="1"/>
              <a:t>Botvin</a:t>
            </a:r>
            <a:r>
              <a:rPr lang="lv-LV" dirty="0"/>
              <a:t> GJ, </a:t>
            </a:r>
            <a:r>
              <a:rPr lang="lv-LV" dirty="0" err="1"/>
              <a:t>Diaz</a:t>
            </a:r>
            <a:r>
              <a:rPr lang="lv-LV" dirty="0"/>
              <a:t> T, </a:t>
            </a:r>
            <a:r>
              <a:rPr lang="lv-LV" dirty="0" err="1"/>
              <a:t>Griffin</a:t>
            </a:r>
            <a:r>
              <a:rPr lang="lv-LV" dirty="0"/>
              <a:t> KW. (1999). </a:t>
            </a:r>
            <a:r>
              <a:rPr lang="lv-LV" dirty="0" err="1"/>
              <a:t>Social</a:t>
            </a:r>
            <a:r>
              <a:rPr lang="lv-LV" dirty="0"/>
              <a:t> </a:t>
            </a:r>
            <a:r>
              <a:rPr lang="lv-LV" dirty="0" err="1"/>
              <a:t>skills</a:t>
            </a:r>
            <a:r>
              <a:rPr lang="lv-LV" dirty="0"/>
              <a:t>, </a:t>
            </a:r>
            <a:r>
              <a:rPr lang="lv-LV" dirty="0" err="1"/>
              <a:t>competence</a:t>
            </a:r>
            <a:r>
              <a:rPr lang="lv-LV" dirty="0"/>
              <a:t>,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drug</a:t>
            </a:r>
            <a:r>
              <a:rPr lang="lv-LV" dirty="0"/>
              <a:t> </a:t>
            </a:r>
            <a:r>
              <a:rPr lang="lv-LV" dirty="0" err="1"/>
              <a:t>refusal</a:t>
            </a:r>
            <a:r>
              <a:rPr lang="lv-LV" dirty="0"/>
              <a:t> </a:t>
            </a:r>
            <a:r>
              <a:rPr lang="lv-LV" dirty="0" err="1"/>
              <a:t>efficacy</a:t>
            </a:r>
            <a:r>
              <a:rPr lang="lv-LV" dirty="0"/>
              <a:t> </a:t>
            </a:r>
            <a:r>
              <a:rPr lang="lv-LV" dirty="0" err="1"/>
              <a:t>as</a:t>
            </a:r>
            <a:r>
              <a:rPr lang="lv-LV" dirty="0"/>
              <a:t> </a:t>
            </a:r>
            <a:r>
              <a:rPr lang="lv-LV" dirty="0" err="1"/>
              <a:t>predictors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adolescent</a:t>
            </a:r>
            <a:r>
              <a:rPr lang="lv-LV" dirty="0"/>
              <a:t> </a:t>
            </a:r>
            <a:r>
              <a:rPr lang="lv-LV" dirty="0" err="1"/>
              <a:t>alcohol</a:t>
            </a:r>
            <a:r>
              <a:rPr lang="lv-LV" dirty="0"/>
              <a:t> </a:t>
            </a:r>
            <a:r>
              <a:rPr lang="lv-LV" dirty="0" err="1"/>
              <a:t>use</a:t>
            </a:r>
            <a:r>
              <a:rPr lang="lv-LV" dirty="0"/>
              <a:t>. </a:t>
            </a:r>
            <a:r>
              <a:rPr lang="lv-LV" i="1" dirty="0" err="1"/>
              <a:t>Journal</a:t>
            </a:r>
            <a:r>
              <a:rPr lang="lv-LV" i="1" dirty="0"/>
              <a:t> </a:t>
            </a:r>
            <a:r>
              <a:rPr lang="lv-LV" i="1" dirty="0" err="1"/>
              <a:t>of</a:t>
            </a:r>
            <a:r>
              <a:rPr lang="lv-LV" i="1" dirty="0"/>
              <a:t> </a:t>
            </a:r>
            <a:r>
              <a:rPr lang="lv-LV" i="1" dirty="0" err="1"/>
              <a:t>Drug</a:t>
            </a:r>
            <a:r>
              <a:rPr lang="lv-LV" i="1" dirty="0"/>
              <a:t> Education</a:t>
            </a:r>
            <a:r>
              <a:rPr lang="lv-LV" dirty="0"/>
              <a:t>,29(3):251-278.</a:t>
            </a:r>
            <a:endParaRPr lang="en-US" dirty="0"/>
          </a:p>
          <a:p>
            <a:pPr lvl="0">
              <a:buFont typeface="Courier New" pitchFamily="49" charset="0"/>
              <a:buChar char="o"/>
            </a:pPr>
            <a:r>
              <a:rPr lang="lv-LV" dirty="0" err="1"/>
              <a:t>Silvera</a:t>
            </a:r>
            <a:r>
              <a:rPr lang="lv-LV" dirty="0"/>
              <a:t> D.H., </a:t>
            </a:r>
            <a:r>
              <a:rPr lang="lv-LV" dirty="0" err="1"/>
              <a:t>Martinussen</a:t>
            </a:r>
            <a:r>
              <a:rPr lang="lv-LV" dirty="0"/>
              <a:t> M., </a:t>
            </a:r>
            <a:r>
              <a:rPr lang="lv-LV" dirty="0" err="1"/>
              <a:t>Dahl</a:t>
            </a:r>
            <a:r>
              <a:rPr lang="lv-LV" dirty="0"/>
              <a:t> T. (2001)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Tromso</a:t>
            </a:r>
            <a:r>
              <a:rPr lang="lv-LV" dirty="0"/>
              <a:t> </a:t>
            </a:r>
            <a:r>
              <a:rPr lang="lv-LV" dirty="0" err="1"/>
              <a:t>Social</a:t>
            </a:r>
            <a:r>
              <a:rPr lang="lv-LV" dirty="0"/>
              <a:t> </a:t>
            </a:r>
            <a:r>
              <a:rPr lang="lv-LV" dirty="0" err="1"/>
              <a:t>Intelligence</a:t>
            </a:r>
            <a:r>
              <a:rPr lang="lv-LV" dirty="0"/>
              <a:t> </a:t>
            </a:r>
            <a:r>
              <a:rPr lang="lv-LV" dirty="0" err="1"/>
              <a:t>Scale</a:t>
            </a:r>
            <a:r>
              <a:rPr lang="lv-LV" dirty="0"/>
              <a:t>, a </a:t>
            </a:r>
            <a:r>
              <a:rPr lang="lv-LV" dirty="0" err="1"/>
              <a:t>self-report</a:t>
            </a:r>
            <a:r>
              <a:rPr lang="lv-LV" dirty="0"/>
              <a:t> </a:t>
            </a:r>
            <a:r>
              <a:rPr lang="lv-LV" dirty="0" err="1"/>
              <a:t>measure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social</a:t>
            </a:r>
            <a:r>
              <a:rPr lang="lv-LV" dirty="0"/>
              <a:t> </a:t>
            </a:r>
            <a:r>
              <a:rPr lang="lv-LV" dirty="0" err="1"/>
              <a:t>intelligence</a:t>
            </a:r>
            <a:r>
              <a:rPr lang="lv-LV" dirty="0"/>
              <a:t>. </a:t>
            </a:r>
            <a:r>
              <a:rPr lang="lv-LV" i="1" dirty="0" err="1"/>
              <a:t>Scandinavian</a:t>
            </a:r>
            <a:r>
              <a:rPr lang="lv-LV" i="1" dirty="0"/>
              <a:t> </a:t>
            </a:r>
            <a:r>
              <a:rPr lang="lv-LV" i="1" dirty="0" err="1"/>
              <a:t>Journal</a:t>
            </a:r>
            <a:r>
              <a:rPr lang="lv-LV" i="1" dirty="0"/>
              <a:t> </a:t>
            </a:r>
            <a:r>
              <a:rPr lang="lv-LV" i="1" dirty="0" err="1"/>
              <a:t>of</a:t>
            </a:r>
            <a:r>
              <a:rPr lang="lv-LV" i="1" dirty="0"/>
              <a:t> </a:t>
            </a:r>
            <a:r>
              <a:rPr lang="lv-LV" i="1" dirty="0" err="1"/>
              <a:t>Psychology</a:t>
            </a:r>
            <a:r>
              <a:rPr lang="lv-LV" dirty="0"/>
              <a:t>, 42, 313-319.</a:t>
            </a:r>
            <a:endParaRPr lang="en-US" dirty="0"/>
          </a:p>
          <a:p>
            <a:pPr lvl="0">
              <a:buFont typeface="Courier New" pitchFamily="49" charset="0"/>
              <a:buChar char="o"/>
            </a:pPr>
            <a:r>
              <a:rPr lang="lv-LV" dirty="0" err="1"/>
              <a:t>Dawson</a:t>
            </a:r>
            <a:r>
              <a:rPr lang="lv-LV" dirty="0"/>
              <a:t> DA, </a:t>
            </a:r>
            <a:r>
              <a:rPr lang="lv-LV" dirty="0" err="1"/>
              <a:t>Goldstein</a:t>
            </a:r>
            <a:r>
              <a:rPr lang="lv-LV" dirty="0"/>
              <a:t> RB, </a:t>
            </a:r>
            <a:r>
              <a:rPr lang="lv-LV" dirty="0" err="1"/>
              <a:t>Grant</a:t>
            </a:r>
            <a:r>
              <a:rPr lang="lv-LV" dirty="0"/>
              <a:t> BF. 2007. </a:t>
            </a:r>
            <a:r>
              <a:rPr lang="lv-LV" dirty="0" err="1"/>
              <a:t>Rates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correlates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relapse</a:t>
            </a:r>
            <a:r>
              <a:rPr lang="lv-LV" dirty="0"/>
              <a:t> </a:t>
            </a:r>
            <a:r>
              <a:rPr lang="lv-LV" dirty="0" err="1"/>
              <a:t>among</a:t>
            </a:r>
            <a:r>
              <a:rPr lang="lv-LV" dirty="0"/>
              <a:t> individuāls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remission</a:t>
            </a:r>
            <a:r>
              <a:rPr lang="lv-LV" dirty="0"/>
              <a:t> </a:t>
            </a:r>
            <a:r>
              <a:rPr lang="lv-LV" dirty="0" err="1"/>
              <a:t>from</a:t>
            </a:r>
            <a:r>
              <a:rPr lang="lv-LV" dirty="0"/>
              <a:t> DSM-IV </a:t>
            </a:r>
            <a:r>
              <a:rPr lang="lv-LV" dirty="0" err="1"/>
              <a:t>alcohol</a:t>
            </a:r>
            <a:r>
              <a:rPr lang="lv-LV" dirty="0"/>
              <a:t> </a:t>
            </a:r>
            <a:r>
              <a:rPr lang="lv-LV" dirty="0" err="1"/>
              <a:t>dependence</a:t>
            </a:r>
            <a:r>
              <a:rPr lang="lv-LV" dirty="0"/>
              <a:t>: a 3-year </a:t>
            </a:r>
            <a:r>
              <a:rPr lang="lv-LV" dirty="0" err="1"/>
              <a:t>follow-up.</a:t>
            </a:r>
            <a:r>
              <a:rPr lang="lv-LV" dirty="0"/>
              <a:t> </a:t>
            </a:r>
            <a:r>
              <a:rPr lang="lv-LV" dirty="0" err="1"/>
              <a:t>Alcohol</a:t>
            </a:r>
            <a:r>
              <a:rPr lang="lv-LV" dirty="0"/>
              <a:t> </a:t>
            </a:r>
            <a:r>
              <a:rPr lang="lv-LV" dirty="0" err="1"/>
              <a:t>Clin</a:t>
            </a:r>
            <a:r>
              <a:rPr lang="lv-LV" dirty="0"/>
              <a:t> </a:t>
            </a:r>
            <a:r>
              <a:rPr lang="lv-LV" dirty="0" err="1"/>
              <a:t>Exp</a:t>
            </a:r>
            <a:r>
              <a:rPr lang="lv-LV" dirty="0"/>
              <a:t> </a:t>
            </a:r>
            <a:r>
              <a:rPr lang="lv-LV" dirty="0" err="1"/>
              <a:t>Res</a:t>
            </a:r>
            <a:r>
              <a:rPr lang="lv-LV" dirty="0"/>
              <a:t>. 2007;31(12):2036-45</a:t>
            </a:r>
            <a:r>
              <a:rPr lang="lv-LV" dirty="0" smtClean="0"/>
              <a:t>.</a:t>
            </a:r>
            <a:endParaRPr lang="en-US" dirty="0"/>
          </a:p>
          <a:p>
            <a:pPr lvl="0">
              <a:buFont typeface="Courier New" pitchFamily="49" charset="0"/>
              <a:buChar char="o"/>
            </a:pPr>
            <a:r>
              <a:rPr lang="lv-LV" dirty="0" err="1"/>
              <a:t>Dawson</a:t>
            </a:r>
            <a:r>
              <a:rPr lang="lv-LV" dirty="0"/>
              <a:t> DA, </a:t>
            </a:r>
            <a:r>
              <a:rPr lang="lv-LV" dirty="0" err="1"/>
              <a:t>Grant</a:t>
            </a:r>
            <a:r>
              <a:rPr lang="lv-LV" dirty="0"/>
              <a:t> BF, </a:t>
            </a:r>
            <a:r>
              <a:rPr lang="lv-LV" dirty="0" err="1"/>
              <a:t>Stinson</a:t>
            </a:r>
            <a:r>
              <a:rPr lang="lv-LV" dirty="0"/>
              <a:t> FS, </a:t>
            </a:r>
            <a:r>
              <a:rPr lang="lv-LV" dirty="0" err="1"/>
              <a:t>Chou</a:t>
            </a:r>
            <a:r>
              <a:rPr lang="lv-LV" dirty="0"/>
              <a:t> PS, </a:t>
            </a:r>
            <a:r>
              <a:rPr lang="lv-LV" dirty="0" err="1"/>
              <a:t>Huang</a:t>
            </a:r>
            <a:r>
              <a:rPr lang="lv-LV" dirty="0"/>
              <a:t> B, </a:t>
            </a:r>
            <a:r>
              <a:rPr lang="lv-LV" dirty="0" err="1"/>
              <a:t>Ruan</a:t>
            </a:r>
            <a:r>
              <a:rPr lang="lv-LV" dirty="0"/>
              <a:t> WJ., 2005. </a:t>
            </a:r>
            <a:r>
              <a:rPr lang="lv-LV" dirty="0" err="1"/>
              <a:t>Recovery</a:t>
            </a:r>
            <a:r>
              <a:rPr lang="lv-LV" dirty="0"/>
              <a:t> </a:t>
            </a:r>
            <a:r>
              <a:rPr lang="lv-LV" dirty="0" err="1"/>
              <a:t>from</a:t>
            </a:r>
            <a:r>
              <a:rPr lang="lv-LV" dirty="0"/>
              <a:t> DSM-IV </a:t>
            </a:r>
            <a:r>
              <a:rPr lang="lv-LV" dirty="0" err="1"/>
              <a:t>alcohol</a:t>
            </a:r>
            <a:r>
              <a:rPr lang="lv-LV" dirty="0"/>
              <a:t> </a:t>
            </a:r>
            <a:r>
              <a:rPr lang="lv-LV" dirty="0" err="1"/>
              <a:t>dependence</a:t>
            </a:r>
            <a:r>
              <a:rPr lang="lv-LV" dirty="0"/>
              <a:t>: </a:t>
            </a:r>
            <a:r>
              <a:rPr lang="lv-LV" dirty="0" err="1"/>
              <a:t>United</a:t>
            </a:r>
            <a:r>
              <a:rPr lang="lv-LV" dirty="0"/>
              <a:t> </a:t>
            </a:r>
            <a:r>
              <a:rPr lang="lv-LV" dirty="0" err="1"/>
              <a:t>States</a:t>
            </a:r>
            <a:r>
              <a:rPr lang="lv-LV" dirty="0"/>
              <a:t>, 2001-2002.  : </a:t>
            </a:r>
            <a:r>
              <a:rPr lang="lv-LV" dirty="0" err="1"/>
              <a:t>Addiction</a:t>
            </a:r>
            <a:r>
              <a:rPr lang="lv-LV" dirty="0"/>
              <a:t>. 100(3):281-92.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6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Background</a:t>
            </a:r>
            <a:r>
              <a:rPr lang="lv-LV" sz="3200" b="1" dirty="0" smtClean="0"/>
              <a:t> (1)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7"/>
            <a:ext cx="6262938" cy="40324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Social Intelligence is defined as a personality’s capacity, which is based on cognitive processes, emotional and social experience, understanding one-self and others and predicting his or her behavior</a:t>
            </a:r>
            <a:r>
              <a:rPr lang="en-US" dirty="0" smtClean="0"/>
              <a:t>.</a:t>
            </a:r>
            <a:endParaRPr lang="lv-LV" dirty="0" smtClean="0"/>
          </a:p>
          <a:p>
            <a:r>
              <a:rPr lang="en-US" dirty="0"/>
              <a:t>Social Intelligence describes and establishes a personality’s skill: to successfully navigate through different social situations; to correctly define personal and external experiences; and allows taking adequate action in these situations.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5" y="29167"/>
            <a:ext cx="2146300" cy="239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err="1" smtClean="0"/>
              <a:t>Thank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you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for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your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attention</a:t>
            </a:r>
            <a:r>
              <a:rPr lang="lv-LV" sz="3200" b="1" dirty="0" smtClean="0"/>
              <a:t>!</a:t>
            </a:r>
            <a:endParaRPr lang="en-US" sz="3200" b="1" dirty="0"/>
          </a:p>
        </p:txBody>
      </p:sp>
      <p:pic>
        <p:nvPicPr>
          <p:cNvPr id="6" name="Picture 2" descr="http://i2.orb.lv/img/textimg/20090212222238687756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79" y="2119313"/>
            <a:ext cx="3754404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2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043608" y="1124745"/>
            <a:ext cx="7414592" cy="2475706"/>
          </a:xfrm>
        </p:spPr>
        <p:txBody>
          <a:bodyPr>
            <a:normAutofit/>
          </a:bodyPr>
          <a:lstStyle/>
          <a:p>
            <a:r>
              <a:rPr lang="lv-LV" sz="3200" b="1" dirty="0"/>
              <a:t>CHANGES OF INDICATORS OF SOCIAL INTELLIGENCE FOR  SUBSTANCE USE DISORDERS PATIENTS AFTER TREATMENT </a:t>
            </a:r>
            <a:endParaRPr lang="en-US" sz="3200" b="1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971600" y="4077072"/>
            <a:ext cx="5167263" cy="1656184"/>
          </a:xfrm>
        </p:spPr>
        <p:txBody>
          <a:bodyPr/>
          <a:lstStyle/>
          <a:p>
            <a:r>
              <a:rPr lang="lv-LV" dirty="0"/>
              <a:t>Velga Sudraba</a:t>
            </a:r>
            <a:r>
              <a:rPr lang="lv-LV" dirty="0" smtClean="0"/>
              <a:t>, </a:t>
            </a:r>
            <a:r>
              <a:rPr lang="lv-LV" sz="1800" dirty="0" smtClean="0"/>
              <a:t>MD</a:t>
            </a:r>
            <a:endParaRPr lang="lv-LV" sz="1800" dirty="0"/>
          </a:p>
          <a:p>
            <a:r>
              <a:rPr lang="lv-LV" sz="2000" i="1" dirty="0" err="1" smtClean="0"/>
              <a:t>Riga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Centre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of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Psychiatry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and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Addiction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Disorders</a:t>
            </a:r>
            <a:r>
              <a:rPr lang="lv-LV" sz="2000" dirty="0" smtClean="0"/>
              <a:t>, </a:t>
            </a:r>
            <a:r>
              <a:rPr lang="lv-LV" sz="2000" dirty="0" err="1" smtClean="0"/>
              <a:t>Latvia</a:t>
            </a:r>
            <a:endParaRPr lang="lv-LV" sz="2000" dirty="0" smtClean="0"/>
          </a:p>
          <a:p>
            <a:r>
              <a:rPr lang="lv-LV" sz="2000" dirty="0" smtClean="0"/>
              <a:t>E-</a:t>
            </a:r>
            <a:r>
              <a:rPr lang="lv-LV" sz="2000" dirty="0" err="1" smtClean="0"/>
              <a:t>mail</a:t>
            </a:r>
            <a:r>
              <a:rPr lang="lv-LV" sz="2000" dirty="0" smtClean="0"/>
              <a:t>: </a:t>
            </a:r>
            <a:r>
              <a:rPr lang="lv-LV" sz="2000" dirty="0" err="1" smtClean="0"/>
              <a:t>velgasudraba@gmail.com</a:t>
            </a:r>
            <a:endParaRPr lang="lv-LV" sz="2000" dirty="0" smtClean="0"/>
          </a:p>
        </p:txBody>
      </p:sp>
      <p:pic>
        <p:nvPicPr>
          <p:cNvPr id="4" name="Picture 5" descr="http://msiveta.files.wordpress.com/2011/01/jdaniels_h600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59228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84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Background</a:t>
            </a:r>
            <a:r>
              <a:rPr lang="lv-LV" sz="3200" b="1" dirty="0" smtClean="0"/>
              <a:t> (2)</a:t>
            </a:r>
            <a:endParaRPr lang="en-US" sz="32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pointed out by </a:t>
            </a:r>
            <a:r>
              <a:rPr lang="lv-LV" dirty="0" err="1" smtClean="0"/>
              <a:t>researchers</a:t>
            </a:r>
            <a:r>
              <a:rPr lang="lv-LV" dirty="0" smtClean="0"/>
              <a:t> (</a:t>
            </a:r>
            <a:r>
              <a:rPr lang="en-US" dirty="0" smtClean="0"/>
              <a:t>Ham and Garcia</a:t>
            </a:r>
            <a:r>
              <a:rPr lang="lv-LV" dirty="0" smtClean="0"/>
              <a:t>, </a:t>
            </a:r>
            <a:r>
              <a:rPr lang="en-US" dirty="0" smtClean="0"/>
              <a:t>2010</a:t>
            </a:r>
            <a:r>
              <a:rPr lang="lv-LV" dirty="0" smtClean="0"/>
              <a:t>; </a:t>
            </a:r>
            <a:r>
              <a:rPr lang="en-US" dirty="0" err="1" smtClean="0"/>
              <a:t>Scheier</a:t>
            </a:r>
            <a:r>
              <a:rPr lang="lv-LV" dirty="0"/>
              <a:t> </a:t>
            </a:r>
            <a:r>
              <a:rPr lang="lv-LV" dirty="0" err="1" smtClean="0"/>
              <a:t>et</a:t>
            </a:r>
            <a:r>
              <a:rPr lang="lv-LV" dirty="0" smtClean="0"/>
              <a:t> </a:t>
            </a:r>
            <a:r>
              <a:rPr lang="lv-LV" dirty="0" err="1" smtClean="0"/>
              <a:t>al</a:t>
            </a:r>
            <a:r>
              <a:rPr lang="lv-LV" dirty="0" smtClean="0"/>
              <a:t>.</a:t>
            </a:r>
            <a:r>
              <a:rPr lang="en-US" dirty="0" smtClean="0"/>
              <a:t>, </a:t>
            </a:r>
            <a:r>
              <a:rPr lang="en-US" dirty="0"/>
              <a:t>1999) </a:t>
            </a:r>
            <a:r>
              <a:rPr lang="en-US" dirty="0" smtClean="0"/>
              <a:t>social intelligence skills are directly related to alcohol and drug usage. In fact, the lower the skills, the higher the risk the addict will use drugs and vice versa; substance abuse creates disorders for social intelligence skills. </a:t>
            </a:r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pPr marL="0" indent="0">
              <a:buNone/>
            </a:pPr>
            <a:endParaRPr lang="lv-LV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3600" b="1" dirty="0"/>
              <a:t>Research Objectives 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lv-LV" dirty="0"/>
              <a:t>to </a:t>
            </a:r>
            <a:r>
              <a:rPr lang="lv-LV" dirty="0" err="1"/>
              <a:t>estimate</a:t>
            </a:r>
            <a:r>
              <a:rPr lang="lv-LV" dirty="0"/>
              <a:t> </a:t>
            </a:r>
            <a:r>
              <a:rPr lang="lv-LV" dirty="0" err="1"/>
              <a:t>indicator</a:t>
            </a:r>
            <a:r>
              <a:rPr lang="lv-LV" dirty="0"/>
              <a:t> </a:t>
            </a:r>
            <a:r>
              <a:rPr lang="lv-LV" dirty="0" err="1"/>
              <a:t>changes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Social</a:t>
            </a:r>
            <a:r>
              <a:rPr lang="lv-LV" dirty="0"/>
              <a:t> </a:t>
            </a:r>
            <a:r>
              <a:rPr lang="lv-LV" dirty="0" err="1"/>
              <a:t>Intelligence</a:t>
            </a:r>
            <a:r>
              <a:rPr lang="lv-LV" dirty="0"/>
              <a:t> (SI) </a:t>
            </a:r>
            <a:r>
              <a:rPr lang="lv-LV" dirty="0" err="1"/>
              <a:t>of</a:t>
            </a:r>
            <a:r>
              <a:rPr lang="lv-LV" dirty="0"/>
              <a:t> substance </a:t>
            </a:r>
            <a:r>
              <a:rPr lang="lv-LV" dirty="0" err="1"/>
              <a:t>use</a:t>
            </a:r>
            <a:r>
              <a:rPr lang="lv-LV" dirty="0"/>
              <a:t> </a:t>
            </a:r>
            <a:r>
              <a:rPr lang="lv-LV" dirty="0" err="1"/>
              <a:t>disorders</a:t>
            </a:r>
            <a:r>
              <a:rPr lang="lv-LV" dirty="0"/>
              <a:t> (SUD) </a:t>
            </a:r>
            <a:r>
              <a:rPr lang="lv-LV" dirty="0" err="1"/>
              <a:t>patients</a:t>
            </a:r>
            <a:r>
              <a:rPr lang="lv-LV" dirty="0"/>
              <a:t> </a:t>
            </a:r>
            <a:r>
              <a:rPr lang="lv-LV" dirty="0" err="1"/>
              <a:t>after</a:t>
            </a:r>
            <a:r>
              <a:rPr lang="lv-LV" dirty="0"/>
              <a:t> </a:t>
            </a:r>
            <a:r>
              <a:rPr lang="lv-LV" dirty="0" err="1"/>
              <a:t>detoxification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Minnesota</a:t>
            </a:r>
            <a:r>
              <a:rPr lang="lv-LV" dirty="0"/>
              <a:t> </a:t>
            </a:r>
            <a:r>
              <a:rPr lang="lv-LV" dirty="0" err="1"/>
              <a:t>program</a:t>
            </a:r>
            <a:r>
              <a:rPr lang="lv-LV" dirty="0"/>
              <a:t> </a:t>
            </a:r>
            <a:r>
              <a:rPr lang="lv-LV" dirty="0" smtClean="0"/>
              <a:t>(MP) </a:t>
            </a:r>
            <a:r>
              <a:rPr lang="lv-LV" dirty="0" err="1" smtClean="0"/>
              <a:t>treatment</a:t>
            </a:r>
            <a:endParaRPr lang="en-US" dirty="0"/>
          </a:p>
        </p:txBody>
      </p:sp>
      <p:pic>
        <p:nvPicPr>
          <p:cNvPr id="4" name="Picture 2" descr="http://www.pozitivaszinas.lv/img/posts/medium/5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5447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err="1" smtClean="0"/>
              <a:t>Research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setting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19257"/>
            <a:ext cx="6759853" cy="3603812"/>
          </a:xfrm>
        </p:spPr>
        <p:txBody>
          <a:bodyPr/>
          <a:lstStyle/>
          <a:p>
            <a:r>
              <a:rPr lang="en-US" dirty="0"/>
              <a:t>„Riga Centre of Psychiatry and Addiction Disorders” </a:t>
            </a:r>
            <a:r>
              <a:rPr lang="lv-LV" dirty="0" smtClean="0"/>
              <a:t>SUD </a:t>
            </a:r>
            <a:r>
              <a:rPr lang="en-US" dirty="0" smtClean="0"/>
              <a:t>patients from </a:t>
            </a:r>
            <a:r>
              <a:rPr lang="en-US" dirty="0"/>
              <a:t>two departments: </a:t>
            </a:r>
            <a:endParaRPr lang="lv-LV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Detoxification </a:t>
            </a:r>
            <a:endParaRPr lang="lv-LV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Minnesota Program </a:t>
            </a:r>
          </a:p>
        </p:txBody>
      </p:sp>
      <p:pic>
        <p:nvPicPr>
          <p:cNvPr id="4" name="Picture 19" descr="http://y.delfi.lv/norm/30027/703260_Jaw4p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06" y="4149080"/>
            <a:ext cx="43561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Me</a:t>
            </a:r>
            <a:r>
              <a:rPr lang="lv-LV" sz="3200" b="1" dirty="0" err="1" smtClean="0"/>
              <a:t>asurements</a:t>
            </a:r>
            <a:endParaRPr lang="en-US" sz="32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u="sng" dirty="0" err="1" smtClean="0">
                <a:solidFill>
                  <a:srgbClr val="0070C0"/>
                </a:solidFill>
              </a:rPr>
              <a:t>The</a:t>
            </a:r>
            <a:r>
              <a:rPr lang="lv-LV" u="sng" dirty="0" smtClean="0">
                <a:solidFill>
                  <a:srgbClr val="0070C0"/>
                </a:solidFill>
              </a:rPr>
              <a:t> </a:t>
            </a:r>
            <a:r>
              <a:rPr lang="lv-LV" u="sng" dirty="0">
                <a:solidFill>
                  <a:srgbClr val="0070C0"/>
                </a:solidFill>
              </a:rPr>
              <a:t>first </a:t>
            </a:r>
            <a:r>
              <a:rPr lang="lv-LV" u="sng" dirty="0" err="1">
                <a:solidFill>
                  <a:srgbClr val="0070C0"/>
                </a:solidFill>
              </a:rPr>
              <a:t>measurement</a:t>
            </a:r>
            <a:r>
              <a:rPr lang="lv-LV" u="sng" dirty="0">
                <a:solidFill>
                  <a:srgbClr val="0070C0"/>
                </a:solidFill>
              </a:rPr>
              <a:t> </a:t>
            </a:r>
            <a:r>
              <a:rPr lang="lv-LV" dirty="0" err="1"/>
              <a:t>was</a:t>
            </a:r>
            <a:r>
              <a:rPr lang="lv-LV" dirty="0"/>
              <a:t> </a:t>
            </a:r>
            <a:r>
              <a:rPr lang="lv-LV" dirty="0" err="1"/>
              <a:t>done</a:t>
            </a:r>
            <a:r>
              <a:rPr lang="lv-LV" dirty="0"/>
              <a:t> </a:t>
            </a:r>
            <a:r>
              <a:rPr lang="lv-LV" dirty="0" err="1"/>
              <a:t>at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beginning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treatment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smtClean="0"/>
              <a:t>MP </a:t>
            </a:r>
            <a:r>
              <a:rPr lang="lv-LV" dirty="0" err="1" smtClean="0"/>
              <a:t>or</a:t>
            </a:r>
            <a:r>
              <a:rPr lang="lv-LV" dirty="0" smtClean="0"/>
              <a:t> </a:t>
            </a:r>
            <a:r>
              <a:rPr lang="lv-LV" dirty="0" err="1"/>
              <a:t>when</a:t>
            </a:r>
            <a:r>
              <a:rPr lang="lv-LV" dirty="0"/>
              <a:t> </a:t>
            </a:r>
            <a:r>
              <a:rPr lang="lv-LV" dirty="0" err="1"/>
              <a:t>detoxification</a:t>
            </a:r>
            <a:r>
              <a:rPr lang="lv-LV" dirty="0"/>
              <a:t> </a:t>
            </a:r>
            <a:r>
              <a:rPr lang="lv-LV" dirty="0" err="1" smtClean="0"/>
              <a:t>was</a:t>
            </a:r>
            <a:r>
              <a:rPr lang="lv-LV" dirty="0" smtClean="0"/>
              <a:t> </a:t>
            </a:r>
            <a:r>
              <a:rPr lang="lv-LV" dirty="0" err="1"/>
              <a:t>finished</a:t>
            </a:r>
            <a:r>
              <a:rPr lang="lv-LV" dirty="0"/>
              <a:t> (</a:t>
            </a:r>
            <a:r>
              <a:rPr lang="lv-LV" dirty="0" err="1"/>
              <a:t>patients</a:t>
            </a:r>
            <a:r>
              <a:rPr lang="lv-LV" dirty="0"/>
              <a:t> </a:t>
            </a:r>
            <a:r>
              <a:rPr lang="lv-LV" dirty="0" err="1"/>
              <a:t>are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equal</a:t>
            </a:r>
            <a:r>
              <a:rPr lang="lv-LV" dirty="0"/>
              <a:t> </a:t>
            </a:r>
            <a:r>
              <a:rPr lang="lv-LV" dirty="0" err="1"/>
              <a:t>state</a:t>
            </a:r>
            <a:r>
              <a:rPr lang="lv-LV" dirty="0"/>
              <a:t> </a:t>
            </a:r>
            <a:r>
              <a:rPr lang="lv-LV" dirty="0" err="1"/>
              <a:t>according</a:t>
            </a:r>
            <a:r>
              <a:rPr lang="lv-LV" dirty="0"/>
              <a:t> </a:t>
            </a:r>
            <a:r>
              <a:rPr lang="lv-LV" dirty="0" err="1"/>
              <a:t>towards</a:t>
            </a:r>
            <a:r>
              <a:rPr lang="lv-LV" dirty="0"/>
              <a:t> </a:t>
            </a:r>
            <a:r>
              <a:rPr lang="lv-LV" dirty="0" err="1"/>
              <a:t>uncontrolled</a:t>
            </a:r>
            <a:r>
              <a:rPr lang="lv-LV" dirty="0"/>
              <a:t> </a:t>
            </a:r>
            <a:r>
              <a:rPr lang="lv-LV" dirty="0" err="1"/>
              <a:t>psychoactive</a:t>
            </a:r>
            <a:r>
              <a:rPr lang="lv-LV" dirty="0"/>
              <a:t> </a:t>
            </a:r>
            <a:r>
              <a:rPr lang="lv-LV" dirty="0" smtClean="0"/>
              <a:t>substances </a:t>
            </a:r>
            <a:r>
              <a:rPr lang="lv-LV" dirty="0" err="1" smtClean="0"/>
              <a:t>use</a:t>
            </a:r>
            <a:r>
              <a:rPr lang="lv-LV" dirty="0"/>
              <a:t>. </a:t>
            </a:r>
            <a:endParaRPr lang="lv-LV" dirty="0" smtClean="0"/>
          </a:p>
          <a:p>
            <a:r>
              <a:rPr lang="lv-LV" u="sng" dirty="0" err="1" smtClean="0">
                <a:solidFill>
                  <a:srgbClr val="0070C0"/>
                </a:solidFill>
              </a:rPr>
              <a:t>The</a:t>
            </a:r>
            <a:r>
              <a:rPr lang="lv-LV" u="sng" dirty="0" smtClean="0">
                <a:solidFill>
                  <a:srgbClr val="0070C0"/>
                </a:solidFill>
              </a:rPr>
              <a:t> </a:t>
            </a:r>
            <a:r>
              <a:rPr lang="lv-LV" u="sng" dirty="0" err="1">
                <a:solidFill>
                  <a:srgbClr val="0070C0"/>
                </a:solidFill>
              </a:rPr>
              <a:t>second</a:t>
            </a:r>
            <a:r>
              <a:rPr lang="lv-LV" u="sng" dirty="0">
                <a:solidFill>
                  <a:srgbClr val="0070C0"/>
                </a:solidFill>
              </a:rPr>
              <a:t> </a:t>
            </a:r>
            <a:r>
              <a:rPr lang="lv-LV" u="sng" dirty="0" err="1">
                <a:solidFill>
                  <a:srgbClr val="0070C0"/>
                </a:solidFill>
              </a:rPr>
              <a:t>measurement</a:t>
            </a:r>
            <a:r>
              <a:rPr lang="lv-LV" u="sng" dirty="0">
                <a:solidFill>
                  <a:srgbClr val="0070C0"/>
                </a:solidFill>
              </a:rPr>
              <a:t> </a:t>
            </a:r>
            <a:r>
              <a:rPr lang="lv-LV" dirty="0" err="1"/>
              <a:t>was</a:t>
            </a:r>
            <a:r>
              <a:rPr lang="lv-LV" dirty="0"/>
              <a:t> </a:t>
            </a:r>
            <a:r>
              <a:rPr lang="lv-LV" dirty="0" err="1"/>
              <a:t>done</a:t>
            </a:r>
            <a:r>
              <a:rPr lang="lv-LV" dirty="0"/>
              <a:t> 6 </a:t>
            </a:r>
            <a:r>
              <a:rPr lang="lv-LV" dirty="0" err="1"/>
              <a:t>months</a:t>
            </a:r>
            <a:r>
              <a:rPr lang="lv-LV" dirty="0"/>
              <a:t> </a:t>
            </a:r>
            <a:r>
              <a:rPr lang="lv-LV" dirty="0" err="1"/>
              <a:t>after</a:t>
            </a:r>
            <a:r>
              <a:rPr lang="lv-LV" dirty="0"/>
              <a:t> </a:t>
            </a:r>
            <a:r>
              <a:rPr lang="lv-LV" dirty="0" err="1" smtClean="0"/>
              <a:t>treatment</a:t>
            </a:r>
            <a:r>
              <a:rPr lang="lv-LV" dirty="0" smtClean="0"/>
              <a:t>:</a:t>
            </a:r>
          </a:p>
          <a:p>
            <a:pPr>
              <a:buFont typeface="Wingdings" pitchFamily="2" charset="2"/>
              <a:buChar char="Ø"/>
            </a:pPr>
            <a:endParaRPr lang="lv-LV" dirty="0" smtClean="0"/>
          </a:p>
          <a:p>
            <a:pPr marL="0" indent="0">
              <a:buNone/>
            </a:pPr>
            <a:r>
              <a:rPr lang="lv-LV" dirty="0" err="1" smtClean="0"/>
              <a:t>Descriptive</a:t>
            </a:r>
            <a:r>
              <a:rPr lang="lv-LV" dirty="0" smtClean="0"/>
              <a:t> </a:t>
            </a:r>
            <a:r>
              <a:rPr lang="lv-LV" dirty="0" err="1" smtClean="0"/>
              <a:t>statistic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/>
              <a:t>ANOVA </a:t>
            </a:r>
            <a:r>
              <a:rPr lang="lv-LV" dirty="0" err="1" smtClean="0"/>
              <a:t>were</a:t>
            </a:r>
            <a:r>
              <a:rPr lang="lv-LV" dirty="0" smtClean="0"/>
              <a:t> </a:t>
            </a:r>
            <a:r>
              <a:rPr lang="lv-LV" dirty="0" err="1"/>
              <a:t>used</a:t>
            </a:r>
            <a:r>
              <a:rPr lang="lv-LV" dirty="0"/>
              <a:t> </a:t>
            </a:r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dirty="0" err="1"/>
              <a:t>data</a:t>
            </a:r>
            <a:r>
              <a:rPr lang="lv-LV" dirty="0"/>
              <a:t> </a:t>
            </a:r>
            <a:r>
              <a:rPr lang="lv-LV" dirty="0" err="1"/>
              <a:t>procesing</a:t>
            </a:r>
            <a:r>
              <a:rPr lang="lv-LV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Inclusion </a:t>
            </a:r>
            <a:r>
              <a:rPr lang="lv-LV" sz="3200" b="1" dirty="0" err="1"/>
              <a:t>and</a:t>
            </a:r>
            <a:r>
              <a:rPr lang="lv-LV" sz="3200" b="1" dirty="0"/>
              <a:t> </a:t>
            </a:r>
            <a:r>
              <a:rPr lang="en-US" sz="3200" b="1" dirty="0"/>
              <a:t>Exclusion criteria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103738"/>
              </p:ext>
            </p:extLst>
          </p:nvPr>
        </p:nvGraphicFramePr>
        <p:xfrm>
          <a:off x="971600" y="2119313"/>
          <a:ext cx="7272807" cy="404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7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err="1" smtClean="0"/>
              <a:t>Participants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in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the</a:t>
            </a:r>
            <a:r>
              <a:rPr lang="lv-LV" sz="3200" b="1" dirty="0" smtClean="0"/>
              <a:t> </a:t>
            </a:r>
            <a:r>
              <a:rPr lang="lv-LV" sz="3200" b="1" dirty="0" smtClean="0">
                <a:solidFill>
                  <a:srgbClr val="FF0000"/>
                </a:solidFill>
              </a:rPr>
              <a:t>first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measurement</a:t>
            </a:r>
            <a:endParaRPr lang="en-US" sz="3200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err="1"/>
              <a:t>Selection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research</a:t>
            </a:r>
            <a:r>
              <a:rPr lang="lv-LV" dirty="0"/>
              <a:t> </a:t>
            </a:r>
            <a:r>
              <a:rPr lang="lv-LV" dirty="0" err="1"/>
              <a:t>was</a:t>
            </a:r>
            <a:r>
              <a:rPr lang="lv-LV" dirty="0"/>
              <a:t> </a:t>
            </a:r>
            <a:r>
              <a:rPr lang="lv-LV" dirty="0" err="1"/>
              <a:t>composed</a:t>
            </a:r>
            <a:r>
              <a:rPr lang="lv-LV" dirty="0"/>
              <a:t> </a:t>
            </a:r>
            <a:r>
              <a:rPr lang="lv-LV" dirty="0" err="1"/>
              <a:t>by</a:t>
            </a:r>
            <a:r>
              <a:rPr lang="lv-LV" dirty="0"/>
              <a:t> </a:t>
            </a:r>
            <a:r>
              <a:rPr lang="lv-LV" dirty="0">
                <a:solidFill>
                  <a:srgbClr val="0070C0"/>
                </a:solidFill>
              </a:rPr>
              <a:t>405 respondents </a:t>
            </a:r>
            <a:r>
              <a:rPr lang="lv-LV" dirty="0" err="1"/>
              <a:t>with</a:t>
            </a:r>
            <a:r>
              <a:rPr lang="lv-LV" dirty="0"/>
              <a:t> </a:t>
            </a:r>
            <a:r>
              <a:rPr lang="lv-LV" dirty="0" err="1"/>
              <a:t>diagnosis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smtClean="0"/>
              <a:t>SUD (F10.2 </a:t>
            </a:r>
            <a:r>
              <a:rPr lang="lv-LV" dirty="0"/>
              <a:t>– F19.2, ICD-10</a:t>
            </a:r>
            <a:r>
              <a:rPr lang="lv-LV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lv-LV" dirty="0" err="1" smtClean="0"/>
              <a:t>Patients</a:t>
            </a:r>
            <a:r>
              <a:rPr lang="lv-LV" dirty="0" smtClean="0"/>
              <a:t> </a:t>
            </a:r>
            <a:r>
              <a:rPr lang="lv-LV" dirty="0" err="1">
                <a:solidFill>
                  <a:srgbClr val="0070C0"/>
                </a:solidFill>
              </a:rPr>
              <a:t>from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detoxification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smtClean="0"/>
              <a:t>(n=201</a:t>
            </a:r>
            <a:r>
              <a:rPr lang="lv-LV" dirty="0"/>
              <a:t>) </a:t>
            </a:r>
            <a:r>
              <a:rPr lang="lv-LV" dirty="0" err="1"/>
              <a:t>with</a:t>
            </a:r>
            <a:r>
              <a:rPr lang="lv-LV" dirty="0"/>
              <a:t> </a:t>
            </a:r>
            <a:r>
              <a:rPr lang="lv-LV" dirty="0" err="1"/>
              <a:t>average</a:t>
            </a:r>
            <a:r>
              <a:rPr lang="lv-LV" dirty="0"/>
              <a:t> </a:t>
            </a:r>
            <a:r>
              <a:rPr lang="lv-LV" dirty="0" err="1"/>
              <a:t>age</a:t>
            </a:r>
            <a:r>
              <a:rPr lang="lv-LV" dirty="0"/>
              <a:t> 41,7 (SD=11,0); 70,1% </a:t>
            </a:r>
            <a:r>
              <a:rPr lang="lv-LV" dirty="0" err="1"/>
              <a:t>were</a:t>
            </a:r>
            <a:r>
              <a:rPr lang="lv-LV" dirty="0"/>
              <a:t> </a:t>
            </a:r>
            <a:r>
              <a:rPr lang="lv-LV" dirty="0" err="1"/>
              <a:t>male</a:t>
            </a:r>
            <a:r>
              <a:rPr lang="lv-LV" dirty="0"/>
              <a:t>; 84,1%- </a:t>
            </a:r>
            <a:r>
              <a:rPr lang="lv-LV" dirty="0" err="1" smtClean="0"/>
              <a:t>alcoholics</a:t>
            </a:r>
            <a:endParaRPr lang="lv-LV" dirty="0" smtClean="0"/>
          </a:p>
          <a:p>
            <a:pPr>
              <a:buFont typeface="Wingdings" pitchFamily="2" charset="2"/>
              <a:buChar char="Ø"/>
            </a:pPr>
            <a:r>
              <a:rPr lang="lv-LV" dirty="0" err="1" smtClean="0"/>
              <a:t>Patients</a:t>
            </a:r>
            <a:r>
              <a:rPr lang="lv-LV" dirty="0" smtClean="0"/>
              <a:t> </a:t>
            </a:r>
            <a:r>
              <a:rPr lang="lv-LV" dirty="0" err="1">
                <a:solidFill>
                  <a:srgbClr val="0070C0"/>
                </a:solidFill>
              </a:rPr>
              <a:t>from</a:t>
            </a:r>
            <a:r>
              <a:rPr lang="lv-LV" dirty="0">
                <a:solidFill>
                  <a:srgbClr val="0070C0"/>
                </a:solidFill>
              </a:rPr>
              <a:t> MP </a:t>
            </a:r>
            <a:r>
              <a:rPr lang="lv-LV" dirty="0" smtClean="0"/>
              <a:t>(</a:t>
            </a:r>
            <a:r>
              <a:rPr lang="lv-LV" dirty="0"/>
              <a:t>n=204), </a:t>
            </a:r>
            <a:r>
              <a:rPr lang="lv-LV" dirty="0" err="1"/>
              <a:t>average</a:t>
            </a:r>
            <a:r>
              <a:rPr lang="lv-LV" dirty="0"/>
              <a:t> </a:t>
            </a:r>
            <a:r>
              <a:rPr lang="lv-LV" dirty="0" err="1"/>
              <a:t>age</a:t>
            </a:r>
            <a:r>
              <a:rPr lang="lv-LV" dirty="0"/>
              <a:t> 39,6 (SD=11,1); 61,3%- </a:t>
            </a:r>
            <a:r>
              <a:rPr lang="lv-LV" dirty="0" err="1"/>
              <a:t>male</a:t>
            </a:r>
            <a:r>
              <a:rPr lang="lv-LV" dirty="0"/>
              <a:t>; 79,4%- </a:t>
            </a:r>
            <a:r>
              <a:rPr lang="lv-LV" dirty="0" err="1" smtClean="0"/>
              <a:t>alcoholics</a:t>
            </a:r>
            <a:endParaRPr lang="lv-LV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err="1" smtClean="0"/>
              <a:t>Participants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in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the</a:t>
            </a:r>
            <a:r>
              <a:rPr lang="lv-LV" sz="3200" b="1" dirty="0" smtClean="0"/>
              <a:t> </a:t>
            </a:r>
            <a:r>
              <a:rPr lang="lv-LV" sz="3200" b="1" dirty="0" err="1">
                <a:solidFill>
                  <a:srgbClr val="FF0000"/>
                </a:solidFill>
              </a:rPr>
              <a:t>second</a:t>
            </a:r>
            <a:r>
              <a:rPr lang="lv-LV" sz="3200" b="1" dirty="0"/>
              <a:t> </a:t>
            </a:r>
            <a:r>
              <a:rPr lang="lv-LV" sz="3200" b="1" dirty="0" err="1"/>
              <a:t>measurement</a:t>
            </a:r>
            <a:r>
              <a:rPr lang="lv-LV" sz="3200" b="1" dirty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lv-LV" dirty="0" err="1"/>
              <a:t>Patients</a:t>
            </a:r>
            <a:r>
              <a:rPr lang="lv-LV" dirty="0"/>
              <a:t> </a:t>
            </a:r>
            <a:r>
              <a:rPr lang="lv-LV" dirty="0" err="1">
                <a:solidFill>
                  <a:srgbClr val="0070C0"/>
                </a:solidFill>
              </a:rPr>
              <a:t>from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detoxification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/>
              <a:t>(</a:t>
            </a:r>
            <a:r>
              <a:rPr lang="lv-LV" dirty="0" smtClean="0"/>
              <a:t>n=94); 63,8% </a:t>
            </a:r>
            <a:r>
              <a:rPr lang="lv-LV" dirty="0" err="1"/>
              <a:t>were</a:t>
            </a:r>
            <a:r>
              <a:rPr lang="lv-LV" dirty="0"/>
              <a:t> </a:t>
            </a:r>
            <a:r>
              <a:rPr lang="lv-LV" dirty="0" err="1"/>
              <a:t>male</a:t>
            </a:r>
            <a:r>
              <a:rPr lang="lv-LV" dirty="0"/>
              <a:t>; </a:t>
            </a:r>
            <a:r>
              <a:rPr lang="lv-LV" dirty="0" smtClean="0"/>
              <a:t>86,2%- </a:t>
            </a:r>
            <a:r>
              <a:rPr lang="lv-LV" dirty="0" err="1"/>
              <a:t>alcoholics</a:t>
            </a:r>
            <a:endParaRPr lang="lv-LV" dirty="0"/>
          </a:p>
          <a:p>
            <a:pPr>
              <a:buFont typeface="Wingdings" pitchFamily="2" charset="2"/>
              <a:buChar char="Ø"/>
            </a:pPr>
            <a:r>
              <a:rPr lang="lv-LV" dirty="0" err="1"/>
              <a:t>Patients</a:t>
            </a:r>
            <a:r>
              <a:rPr lang="lv-LV" dirty="0"/>
              <a:t> </a:t>
            </a:r>
            <a:r>
              <a:rPr lang="lv-LV" dirty="0" err="1">
                <a:solidFill>
                  <a:srgbClr val="0070C0"/>
                </a:solidFill>
              </a:rPr>
              <a:t>from</a:t>
            </a:r>
            <a:r>
              <a:rPr lang="lv-LV" dirty="0">
                <a:solidFill>
                  <a:srgbClr val="0070C0"/>
                </a:solidFill>
              </a:rPr>
              <a:t> MP </a:t>
            </a:r>
            <a:r>
              <a:rPr lang="lv-LV" dirty="0"/>
              <a:t>(</a:t>
            </a:r>
            <a:r>
              <a:rPr lang="lv-LV" dirty="0" smtClean="0"/>
              <a:t>n=109); 67,0%- </a:t>
            </a:r>
            <a:r>
              <a:rPr lang="lv-LV" dirty="0" err="1"/>
              <a:t>male</a:t>
            </a:r>
            <a:r>
              <a:rPr lang="lv-LV" dirty="0"/>
              <a:t>; </a:t>
            </a:r>
            <a:r>
              <a:rPr lang="lv-LV" dirty="0" smtClean="0"/>
              <a:t>78,9%- </a:t>
            </a:r>
            <a:r>
              <a:rPr lang="lv-LV" dirty="0" err="1" smtClean="0"/>
              <a:t>alcoholics</a:t>
            </a:r>
            <a:endParaRPr lang="lv-LV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SSA Symposium, 8-9 Nov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E28D-CEA3-43DA-A410-A3E7061212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810</TotalTime>
  <Words>1552</Words>
  <Application>Microsoft Office PowerPoint</Application>
  <PresentationFormat>On-screen Show (4:3)</PresentationFormat>
  <Paragraphs>387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Pushpin</vt:lpstr>
      <vt:lpstr>CHANGES OF INDICATORS OF SOCIAL INTELLIGENCE FOR  SUBSTANCE USE DISORDERS PATIENTS AFTER TREATMENT </vt:lpstr>
      <vt:lpstr>Background (1)</vt:lpstr>
      <vt:lpstr>Background (2)</vt:lpstr>
      <vt:lpstr>  Research Objectives </vt:lpstr>
      <vt:lpstr>Research setting</vt:lpstr>
      <vt:lpstr>Measurements</vt:lpstr>
      <vt:lpstr>Inclusion and Exclusion criteria</vt:lpstr>
      <vt:lpstr>Participants in the first measurement</vt:lpstr>
      <vt:lpstr>Participants in the second measurement </vt:lpstr>
      <vt:lpstr>Research instrument</vt:lpstr>
      <vt:lpstr>Results </vt:lpstr>
      <vt:lpstr>Descriptive statistics results (male)</vt:lpstr>
      <vt:lpstr>ANOVA results (male)</vt:lpstr>
      <vt:lpstr>The interaction of time and group in Social Skills (SS) factor (male) </vt:lpstr>
      <vt:lpstr>Descriptive statistics results (female)</vt:lpstr>
      <vt:lpstr>ANOVA results (female)</vt:lpstr>
      <vt:lpstr>The interaction of time and group in Social information processing (SP) factor (female) </vt:lpstr>
      <vt:lpstr>Conclusion </vt:lpstr>
      <vt:lpstr>References </vt:lpstr>
      <vt:lpstr>Thank you for your attention!</vt:lpstr>
      <vt:lpstr>CHANGES OF INDICATORS OF SOCIAL INTELLIGENCE FOR  SUBSTANCE USE DISORDERS PATIENTS AFTER TREATMENT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uer</dc:creator>
  <cp:lastModifiedBy>user</cp:lastModifiedBy>
  <cp:revision>36</cp:revision>
  <dcterms:created xsi:type="dcterms:W3CDTF">2012-11-04T18:56:22Z</dcterms:created>
  <dcterms:modified xsi:type="dcterms:W3CDTF">2012-11-06T12:39:18Z</dcterms:modified>
</cp:coreProperties>
</file>