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2"/>
    <p:restoredTop sz="94570"/>
  </p:normalViewPr>
  <p:slideViewPr>
    <p:cSldViewPr snapToGrid="0" snapToObjects="1">
      <p:cViewPr varScale="1">
        <p:scale>
          <a:sx n="108" d="100"/>
          <a:sy n="108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5B676E-04A0-ED4C-B446-F412582FA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4CBE633-3940-9840-ADD1-30F1024E8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857BDC-9373-0746-ADEB-201EECFD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B801CA-D6F3-CA45-A001-67484A034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6C8975-F1D7-0B42-9164-35386628E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29D8A8-64C7-DD4B-AD33-0F3E2AA73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D7B7C93-22FD-5542-855E-8A96915C6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6F8C35-4005-BA4C-A389-6698207EC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47606E-2192-2047-BE79-5069A8A2D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881202-DBE0-DC4B-9956-55F7BFD25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D434BA2-3B14-3B43-8744-088378DFB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5E391A-E454-294B-A69C-A002A9A1A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BF9A90-AB07-2745-B867-E6A1B3EC8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7BE610-8558-2D4B-B9A0-35CD7F1E9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936252-14F4-A74F-9AAD-7870D2DB4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7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BC97ED-F450-A948-B613-3409B4168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B7FD70-AB14-E14E-BAC5-4ED62EA9F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C192AB-5B36-274A-B94E-045EB69A1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E6E81A-48B9-4944-9F5E-E289D4BC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79A7C1-CD79-0847-BC28-DE7BDD96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9637DD-D1D6-5F4C-8287-03ED1D514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B43C54C-CE27-7747-B735-1BFDDCBA4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BA8B41-D4C2-D54E-B381-8B5F0DE5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E6B425-F46E-B541-9899-972A16FA3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29A0CD-00E9-504A-B552-04B40E050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E0857C-2CFE-F849-A566-ADE0890E0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8773E8-7CDD-9945-8737-BE2E278A9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B1C109-E2E8-F54D-AB05-16B198B4C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BE0BE8-4311-C44B-9F12-108E41F7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AA701C5-73DD-FA42-99E2-1DD5644BD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65F2542-2DBF-5B41-AE3D-8AD7A779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3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B2A8B5-59CE-9045-8651-36D388915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6814C85-20D0-C549-B1BD-73A6E38C1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87DCF0-CD7A-C048-ADC0-36A29EE10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270BC65-30F2-B24D-8BAD-1E5A1F081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225DDD3-FFEA-6144-AB06-DB46EB581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9A7E7D3-BC0E-2444-BEB7-54D1E243B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7386D82-8103-9B48-890D-294A3B64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0E02A8E-40DB-D84A-8D8B-1A7A8FC2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4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B1A07B-3C5E-1A43-BED3-568BB4830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DE204E2-9BE9-9940-BB3D-DEC9B37F2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07F3C37-6211-D84B-B3F6-90121247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A203A3D-283D-8B44-A615-AAD59DBD4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8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A2F8E4D-2E68-9B49-AE82-8FAF4B20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CAE551C-349A-C142-8AB4-A3B74543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4401AF8-6880-754A-A2A5-1FFA01326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40AC2A-2ED8-3E4A-8017-DD26402A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BF27ED-5A46-3444-99E6-48FB0DE5C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F775F9E-B0E1-344D-9710-6F7BFA68F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614277-4048-DB4B-8D0B-C40190B7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BBA2D99-C2A2-6144-9E4F-DDE4C7C7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1F0B7B-0C59-FD43-A833-57D12401F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1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67126F-D0FE-684F-BE8C-6957A214F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400793C-318D-5042-BEFD-76846F6260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4B91F49-615B-D547-A539-46018E081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8D194C6-F5AD-5C4F-8BD6-A3862B8F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5EF50B-F2D2-2D4F-8991-6EE770379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017644-5CDD-5C46-AD31-E5EAE5EBB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1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5EAD7AA-D75E-BE48-9B4C-FBD0CBECE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B93133-0A1C-DC4A-B63A-BEB8A6432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304C9C-1749-F44D-B3A4-7BCB28191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2E54D-A609-A947-AE3F-62CFBCFC5354}" type="datetimeFigureOut">
              <a:rPr lang="en-US" smtClean="0"/>
              <a:t>11/5/18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7BD6B3-F23B-9743-8ABA-AEB5EC3C3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40412F-4B56-F346-8DB5-275D5B1C0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BF1AF-8B84-A141-B158-D096E393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6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1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2" Type="http://schemas.openxmlformats.org/officeDocument/2006/relationships/hyperlink" Target="mailto:stephanie.fincham-campbell@kcl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507B1-7523-F748-A77A-CB2304B08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3132"/>
            <a:ext cx="9793185" cy="2381814"/>
          </a:xfrm>
        </p:spPr>
        <p:txBody>
          <a:bodyPr>
            <a:normAutofit fontScale="90000"/>
          </a:bodyPr>
          <a:lstStyle/>
          <a:p>
            <a:r>
              <a:rPr lang="en-US" dirty="0"/>
              <a:t>Measuring social networks in alcohol dependence: a systematic review of assessment instruments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7ABF036-371B-0246-B51F-674A1E287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63053"/>
            <a:ext cx="9144000" cy="1037722"/>
          </a:xfrm>
        </p:spPr>
        <p:txBody>
          <a:bodyPr/>
          <a:lstStyle/>
          <a:p>
            <a:r>
              <a:rPr lang="en-US" dirty="0"/>
              <a:t>Stephanie Fincham-Campbell</a:t>
            </a:r>
          </a:p>
          <a:p>
            <a:r>
              <a:rPr lang="en-US" dirty="0"/>
              <a:t>National Addiction Centre, King’s College London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9E65458-BBC4-554A-8CD2-7BB21A57C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511" y="214856"/>
            <a:ext cx="2382978" cy="181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34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F744EA-ACA7-694C-A187-8C09BAD88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5AE1657-931E-8D43-9C9B-930D06461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50827" y="819397"/>
            <a:ext cx="4002974" cy="5064384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sz="3200" dirty="0"/>
              <a:t>Social network terms are often used loosely and interchangeably within addictions</a:t>
            </a:r>
          </a:p>
          <a:p>
            <a:r>
              <a:rPr lang="en-US" sz="3200" dirty="0"/>
              <a:t>Different aspects of relationships may have different pathways to health</a:t>
            </a:r>
          </a:p>
          <a:p>
            <a:r>
              <a:rPr lang="en-US" sz="3200" dirty="0"/>
              <a:t>Identifying social network instruments and deciding what social network constructs to measure is a time consuming and difficult task for researchers in alcohol dependence</a:t>
            </a:r>
          </a:p>
          <a:p>
            <a:endParaRPr lang="en-US" sz="2000" dirty="0"/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A0E5152F-C01E-6440-B5FE-C3C641B49FB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2423" r="1" b="1"/>
          <a:stretch/>
        </p:blipFill>
        <p:spPr>
          <a:xfrm>
            <a:off x="596360" y="1650894"/>
            <a:ext cx="6233160" cy="42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9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BCAF82-2558-E04E-A4EF-6ED88BA8D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Aims and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455449-F40E-C94A-9E78-83411FC1D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Aim</a:t>
            </a:r>
          </a:p>
          <a:p>
            <a:pPr marL="0" indent="0">
              <a:buNone/>
            </a:pPr>
            <a:r>
              <a:rPr lang="en-GB" dirty="0"/>
              <a:t>To identify validated social network instruments in alcohol dependence research and to explore what social network constructs they measure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Objectives</a:t>
            </a:r>
          </a:p>
          <a:p>
            <a:pPr marL="514350" lvl="0" indent="-514350">
              <a:buAutoNum type="arabicParenR"/>
            </a:pPr>
            <a:r>
              <a:rPr lang="en-GB" dirty="0"/>
              <a:t>Identify social network instruments that have been validated in alcohol dependence populations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GB" dirty="0"/>
              <a:t>Critically appraise the psychometric properties of instruments</a:t>
            </a:r>
          </a:p>
          <a:p>
            <a:pPr marL="514350" lvl="0" indent="-514350">
              <a:buAutoNum type="arabicParenR"/>
            </a:pPr>
            <a:r>
              <a:rPr lang="en-GB" dirty="0"/>
              <a:t>Explore what social network constructs instruments utilised in the field alcohol dependence have measured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81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xmlns="" id="{D181D60C-FD0C-574D-90B9-2111D00D0D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64120" y="609600"/>
            <a:ext cx="4929759" cy="5567363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FB72FCF-B2EE-6E4E-A36C-B01A5EF3C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09600"/>
            <a:ext cx="5181600" cy="5567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Validated social network instruments in alcohol dependence 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Important People and Activities Instrument (n= 22)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Important People Drug and Alcohol Instrument (n= 1)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Important People Inventory (n= 7)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Medical Outcomes Study Social Support Survey (n= 1)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Multidimensional Scale of Perceived Social Support (n= 1)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Perceived Social Support Questionnaire (n= 3)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Social Network Index (n= 1)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Social Provisions Scale (n= 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90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4">
            <a:extLst>
              <a:ext uri="{FF2B5EF4-FFF2-40B4-BE49-F238E27FC236}">
                <a16:creationId xmlns:a16="http://schemas.microsoft.com/office/drawing/2014/main" xmlns="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F79BDE-6926-714F-8663-64F8A5951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next?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DEB59DC1-412A-7A44-9F22-A750ADEAA5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4958" y="1675227"/>
            <a:ext cx="7642084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DAE47D-2D24-E345-9B5C-90B80EFC5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812" y="4770894"/>
            <a:ext cx="6025711" cy="489876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hlinkClick r:id="rId2"/>
              </a:rPr>
              <a:t>stephanie.fincham-campbell@kcl.ac.uk</a:t>
            </a:r>
            <a:r>
              <a:rPr lang="en-US" sz="24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92F72B-7637-EB4E-8BCA-E101D5120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566" y="702219"/>
            <a:ext cx="10515600" cy="4079987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/>
              <a:t>Acknowledgements:</a:t>
            </a:r>
          </a:p>
          <a:p>
            <a:r>
              <a:rPr lang="en-US" sz="3600" dirty="0"/>
              <a:t>Professor Colin Drummond</a:t>
            </a:r>
          </a:p>
          <a:p>
            <a:r>
              <a:rPr lang="en-US" sz="3600" dirty="0"/>
              <a:t>Professor Joanne Neale</a:t>
            </a:r>
          </a:p>
          <a:p>
            <a:endParaRPr lang="en-US" dirty="0"/>
          </a:p>
          <a:p>
            <a:r>
              <a:rPr lang="en-US" sz="4200" b="1" dirty="0"/>
              <a:t>References:</a:t>
            </a:r>
          </a:p>
          <a:p>
            <a:r>
              <a:rPr lang="en-GB" dirty="0"/>
              <a:t>Berkman LF, Glass T, Brissette I, Seeman TE. From social integration to health: Durkheim in the new millennium. Social science &amp; medicine. 2000; 51(6):843-57.</a:t>
            </a:r>
          </a:p>
          <a:p>
            <a:r>
              <a:rPr lang="en-GB" dirty="0"/>
              <a:t>Brooks AT, Magana Lopez M, </a:t>
            </a:r>
            <a:r>
              <a:rPr lang="en-GB" dirty="0" err="1"/>
              <a:t>Ranucci</a:t>
            </a:r>
            <a:r>
              <a:rPr lang="en-GB" dirty="0"/>
              <a:t> A, </a:t>
            </a:r>
            <a:r>
              <a:rPr lang="en-GB" dirty="0" err="1"/>
              <a:t>Krumlauf</a:t>
            </a:r>
            <a:r>
              <a:rPr lang="en-GB" dirty="0"/>
              <a:t> M, Wallen GR. A qualitative exploration of social support during treatment for severe alcohol use disorder and recovery. Addictive </a:t>
            </a:r>
            <a:r>
              <a:rPr lang="en-GB" dirty="0" err="1"/>
              <a:t>Behaviors</a:t>
            </a:r>
            <a:r>
              <a:rPr lang="en-GB" dirty="0"/>
              <a:t> Reports. 2017;6:76-82.</a:t>
            </a:r>
          </a:p>
          <a:p>
            <a:r>
              <a:rPr lang="en-GB" dirty="0"/>
              <a:t>Beattie MC, </a:t>
            </a:r>
            <a:r>
              <a:rPr lang="en-GB" dirty="0" err="1"/>
              <a:t>Longabaugh</a:t>
            </a:r>
            <a:r>
              <a:rPr lang="en-GB" dirty="0"/>
              <a:t> R. Interpersonal factors and post‐treatment drinking and subjective wellbeing. Addiction. 1997;92(11):1507-21.</a:t>
            </a:r>
          </a:p>
          <a:p>
            <a:r>
              <a:rPr lang="en-GB" dirty="0"/>
              <a:t>Holt-</a:t>
            </a:r>
            <a:r>
              <a:rPr lang="en-GB" dirty="0" err="1"/>
              <a:t>Lunstad</a:t>
            </a:r>
            <a:r>
              <a:rPr lang="en-GB" dirty="0"/>
              <a:t> J, Smith TB, Layton JB. Social Relationships and Mortality Risk: A Meta-analytic Review. PLOS Medicine. 2010; 7(7).</a:t>
            </a:r>
          </a:p>
          <a:p>
            <a:r>
              <a:rPr lang="en-GB" dirty="0"/>
              <a:t>Miller WR, </a:t>
            </a:r>
            <a:r>
              <a:rPr lang="en-GB" dirty="0" err="1"/>
              <a:t>Wilbourne</a:t>
            </a:r>
            <a:r>
              <a:rPr lang="en-GB" dirty="0"/>
              <a:t> PL. Mesa Grande: a methodological analysis of clinical trials of treatments for alcohol use disorders. Addiction. 2002;97(3):265-77.</a:t>
            </a:r>
          </a:p>
          <a:p>
            <a:r>
              <a:rPr lang="en-GB" dirty="0"/>
              <a:t>Neale J, Parkman T, Day E, Drummond C. Socio-demographic characteristics and stereotyping of people who frequently attend accident and emergency departments for alcohol-related reasons: qualitative study. Drugs: Education, Prevention and Policy. 2016:1-8.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B3BEC18-27CF-2047-97E6-4D673CDC3F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0523" y="4946352"/>
            <a:ext cx="2667341" cy="12042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2D667C2-16AF-9D45-A74E-2F00222FF1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294" y="4944540"/>
            <a:ext cx="1734085" cy="13207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021FCFE-B7C9-3640-8A2E-E87177AF9A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5988" y="5390662"/>
            <a:ext cx="692261" cy="69226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xmlns="" id="{0CE1FD26-16B6-A147-B7B0-7D3BDEF62739}"/>
              </a:ext>
            </a:extLst>
          </p:cNvPr>
          <p:cNvSpPr txBox="1">
            <a:spLocks/>
          </p:cNvSpPr>
          <p:nvPr/>
        </p:nvSpPr>
        <p:spPr>
          <a:xfrm>
            <a:off x="4202118" y="5515585"/>
            <a:ext cx="3079199" cy="4898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/>
              <a:t>@</a:t>
            </a:r>
            <a:r>
              <a:rPr lang="en-US" sz="2400" dirty="0" err="1"/>
              <a:t>Stephanie_F_C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6667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414</Words>
  <Application>Microsoft Macintosh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Measuring social networks in alcohol dependence: a systematic review of assessment instruments </vt:lpstr>
      <vt:lpstr>Background</vt:lpstr>
      <vt:lpstr>Aims and objectives </vt:lpstr>
      <vt:lpstr>PowerPoint Presentation</vt:lpstr>
      <vt:lpstr>What next?</vt:lpstr>
      <vt:lpstr>stephanie.fincham-campbell@kcl.ac.uk 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social networks in alcohol dependence: a systematic review of assessment instruments </dc:title>
  <dc:creator>Stephanie Fincham-Campbell</dc:creator>
  <cp:lastModifiedBy>Microsoft Office User</cp:lastModifiedBy>
  <cp:revision>5</cp:revision>
  <dcterms:created xsi:type="dcterms:W3CDTF">2018-11-02T18:44:15Z</dcterms:created>
  <dcterms:modified xsi:type="dcterms:W3CDTF">2018-11-05T10:08:09Z</dcterms:modified>
</cp:coreProperties>
</file>