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0" r:id="rId3"/>
  </p:sldMasterIdLst>
  <p:notesMasterIdLst>
    <p:notesMasterId r:id="rId47"/>
  </p:notesMasterIdLst>
  <p:sldIdLst>
    <p:sldId id="256" r:id="rId4"/>
    <p:sldId id="257" r:id="rId5"/>
    <p:sldId id="258" r:id="rId6"/>
    <p:sldId id="280" r:id="rId7"/>
    <p:sldId id="281" r:id="rId8"/>
    <p:sldId id="267" r:id="rId9"/>
    <p:sldId id="259" r:id="rId10"/>
    <p:sldId id="277" r:id="rId11"/>
    <p:sldId id="276" r:id="rId12"/>
    <p:sldId id="293" r:id="rId13"/>
    <p:sldId id="279" r:id="rId14"/>
    <p:sldId id="285" r:id="rId15"/>
    <p:sldId id="308" r:id="rId16"/>
    <p:sldId id="273" r:id="rId17"/>
    <p:sldId id="294" r:id="rId18"/>
    <p:sldId id="274" r:id="rId19"/>
    <p:sldId id="295" r:id="rId20"/>
    <p:sldId id="297" r:id="rId21"/>
    <p:sldId id="302" r:id="rId22"/>
    <p:sldId id="303" r:id="rId23"/>
    <p:sldId id="260" r:id="rId24"/>
    <p:sldId id="271" r:id="rId25"/>
    <p:sldId id="272" r:id="rId26"/>
    <p:sldId id="306" r:id="rId27"/>
    <p:sldId id="307" r:id="rId28"/>
    <p:sldId id="326" r:id="rId29"/>
    <p:sldId id="304" r:id="rId30"/>
    <p:sldId id="305" r:id="rId31"/>
    <p:sldId id="327" r:id="rId32"/>
    <p:sldId id="322" r:id="rId33"/>
    <p:sldId id="291" r:id="rId34"/>
    <p:sldId id="261" r:id="rId35"/>
    <p:sldId id="265" r:id="rId36"/>
    <p:sldId id="266" r:id="rId37"/>
    <p:sldId id="328" r:id="rId38"/>
    <p:sldId id="330" r:id="rId39"/>
    <p:sldId id="292" r:id="rId40"/>
    <p:sldId id="286" r:id="rId41"/>
    <p:sldId id="262" r:id="rId42"/>
    <p:sldId id="318" r:id="rId43"/>
    <p:sldId id="333" r:id="rId44"/>
    <p:sldId id="300" r:id="rId45"/>
    <p:sldId id="33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Roger_User:Downloads:NSAIDs_Aug_2013_-_Opioids_Prescribing.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c.gov\private\M806\lbp4\__Vital%20Sign%20of%202011+++++++++++++++++++++++++++++++\Figure%202%20mockup%20with%2009%20mort%20added.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Morphine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1.1133999999999999</c:v>
                </c:pt>
                <c:pt idx="1">
                  <c:v>1.2384999999999999</c:v>
                </c:pt>
                <c:pt idx="2">
                  <c:v>1.4186000000000001</c:v>
                </c:pt>
                <c:pt idx="3">
                  <c:v>1.6645000000000001</c:v>
                </c:pt>
                <c:pt idx="4">
                  <c:v>1.9191</c:v>
                </c:pt>
                <c:pt idx="5">
                  <c:v>2.1749999999999998</c:v>
                </c:pt>
                <c:pt idx="6">
                  <c:v>2.442699999999999</c:v>
                </c:pt>
                <c:pt idx="7">
                  <c:v>2.818299999999998</c:v>
                </c:pt>
                <c:pt idx="8">
                  <c:v>3.2519999999999998</c:v>
                </c:pt>
                <c:pt idx="9">
                  <c:v>3.6332</c:v>
                </c:pt>
              </c:numCache>
            </c:numRef>
          </c:val>
          <c:smooth val="0"/>
        </c:ser>
        <c:ser>
          <c:idx val="1"/>
          <c:order val="1"/>
          <c:tx>
            <c:strRef>
              <c:f>Sheet1!$C$1</c:f>
              <c:strCache>
                <c:ptCount val="1"/>
                <c:pt idx="0">
                  <c:v>Oxycodone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General</c:formatCode>
                <c:ptCount val="10"/>
                <c:pt idx="0">
                  <c:v>0.2084</c:v>
                </c:pt>
                <c:pt idx="1">
                  <c:v>0.29570000000000002</c:v>
                </c:pt>
                <c:pt idx="2">
                  <c:v>0.3876</c:v>
                </c:pt>
                <c:pt idx="3">
                  <c:v>0.50070000000000003</c:v>
                </c:pt>
                <c:pt idx="4">
                  <c:v>0.62280000000000002</c:v>
                </c:pt>
                <c:pt idx="5">
                  <c:v>0.75990000000000002</c:v>
                </c:pt>
                <c:pt idx="6">
                  <c:v>0.89159999999999995</c:v>
                </c:pt>
                <c:pt idx="7">
                  <c:v>0.99509999999999998</c:v>
                </c:pt>
                <c:pt idx="8">
                  <c:v>1.0777000000000001</c:v>
                </c:pt>
                <c:pt idx="9">
                  <c:v>1.1732</c:v>
                </c:pt>
              </c:numCache>
            </c:numRef>
          </c:val>
          <c:smooth val="0"/>
        </c:ser>
        <c:ser>
          <c:idx val="2"/>
          <c:order val="2"/>
          <c:tx>
            <c:strRef>
              <c:f>Sheet1!$D$1</c:f>
              <c:strCache>
                <c:ptCount val="1"/>
                <c:pt idx="0">
                  <c:v>Fentanyl</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General</c:formatCode>
                <c:ptCount val="10"/>
                <c:pt idx="0">
                  <c:v>0.32069999999999999</c:v>
                </c:pt>
                <c:pt idx="1">
                  <c:v>0.39219999999999999</c:v>
                </c:pt>
                <c:pt idx="2">
                  <c:v>0.51249999999999996</c:v>
                </c:pt>
                <c:pt idx="3">
                  <c:v>0.65949999999999998</c:v>
                </c:pt>
                <c:pt idx="4">
                  <c:v>0.79459999999999997</c:v>
                </c:pt>
                <c:pt idx="5">
                  <c:v>0.90169999999999995</c:v>
                </c:pt>
                <c:pt idx="6">
                  <c:v>0.9899</c:v>
                </c:pt>
                <c:pt idx="7">
                  <c:v>1.0627</c:v>
                </c:pt>
                <c:pt idx="8">
                  <c:v>1.1191</c:v>
                </c:pt>
                <c:pt idx="9">
                  <c:v>1.1613</c:v>
                </c:pt>
              </c:numCache>
            </c:numRef>
          </c:val>
          <c:smooth val="0"/>
        </c:ser>
        <c:ser>
          <c:idx val="3"/>
          <c:order val="3"/>
          <c:tx>
            <c:strRef>
              <c:f>Sheet1!$E$1</c:f>
              <c:strCache>
                <c:ptCount val="1"/>
                <c:pt idx="0">
                  <c:v>Buprenorphine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General</c:formatCode>
                <c:ptCount val="10"/>
                <c:pt idx="0">
                  <c:v>0.17580000000000001</c:v>
                </c:pt>
                <c:pt idx="1">
                  <c:v>0.20580000000000001</c:v>
                </c:pt>
                <c:pt idx="2">
                  <c:v>0.34720000000000001</c:v>
                </c:pt>
                <c:pt idx="3">
                  <c:v>0.54179999999999995</c:v>
                </c:pt>
                <c:pt idx="4">
                  <c:v>0.76549999999999996</c:v>
                </c:pt>
                <c:pt idx="5">
                  <c:v>0.99409999999999998</c:v>
                </c:pt>
                <c:pt idx="6">
                  <c:v>1.1941999999999999</c:v>
                </c:pt>
                <c:pt idx="7">
                  <c:v>1.3716999999999999</c:v>
                </c:pt>
                <c:pt idx="8">
                  <c:v>1.5112000000000001</c:v>
                </c:pt>
                <c:pt idx="9">
                  <c:v>1.6336999999999999</c:v>
                </c:pt>
              </c:numCache>
            </c:numRef>
          </c:val>
          <c:smooth val="0"/>
        </c:ser>
        <c:dLbls>
          <c:showLegendKey val="0"/>
          <c:showVal val="0"/>
          <c:showCatName val="0"/>
          <c:showSerName val="0"/>
          <c:showPercent val="0"/>
          <c:showBubbleSize val="0"/>
        </c:dLbls>
        <c:marker val="1"/>
        <c:smooth val="0"/>
        <c:axId val="133261184"/>
        <c:axId val="133271552"/>
      </c:lineChart>
      <c:catAx>
        <c:axId val="133261184"/>
        <c:scaling>
          <c:orientation val="minMax"/>
        </c:scaling>
        <c:delete val="0"/>
        <c:axPos val="b"/>
        <c:numFmt formatCode="General" sourceLinked="1"/>
        <c:majorTickMark val="out"/>
        <c:minorTickMark val="none"/>
        <c:tickLblPos val="nextTo"/>
        <c:txPr>
          <a:bodyPr/>
          <a:lstStyle/>
          <a:p>
            <a:pPr>
              <a:defRPr sz="1200"/>
            </a:pPr>
            <a:endParaRPr lang="en-US"/>
          </a:p>
        </c:txPr>
        <c:crossAx val="133271552"/>
        <c:crosses val="autoZero"/>
        <c:auto val="1"/>
        <c:lblAlgn val="ctr"/>
        <c:lblOffset val="100"/>
        <c:noMultiLvlLbl val="0"/>
      </c:catAx>
      <c:valAx>
        <c:axId val="133271552"/>
        <c:scaling>
          <c:orientation val="minMax"/>
        </c:scaling>
        <c:delete val="0"/>
        <c:axPos val="l"/>
        <c:title>
          <c:tx>
            <c:rich>
              <a:bodyPr rot="-5400000" vert="horz"/>
              <a:lstStyle/>
              <a:p>
                <a:pPr>
                  <a:defRPr sz="1600"/>
                </a:pPr>
                <a:r>
                  <a:rPr lang="en-US" sz="1600" dirty="0" smtClean="0"/>
                  <a:t>Number of items (millions)</a:t>
                </a:r>
                <a:endParaRPr lang="en-US" sz="1600" dirty="0"/>
              </a:p>
            </c:rich>
          </c:tx>
          <c:layout/>
          <c:overlay val="0"/>
        </c:title>
        <c:numFmt formatCode="General" sourceLinked="1"/>
        <c:majorTickMark val="out"/>
        <c:minorTickMark val="none"/>
        <c:tickLblPos val="nextTo"/>
        <c:txPr>
          <a:bodyPr/>
          <a:lstStyle/>
          <a:p>
            <a:pPr>
              <a:defRPr sz="1600"/>
            </a:pPr>
            <a:endParaRPr lang="en-US"/>
          </a:p>
        </c:txPr>
        <c:crossAx val="133261184"/>
        <c:crosses val="autoZero"/>
        <c:crossBetween val="between"/>
      </c:valAx>
      <c:spPr>
        <a:solidFill>
          <a:srgbClr val="FFFFCC"/>
        </a:solidFill>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Morphine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15.030099999999999</c:v>
                </c:pt>
                <c:pt idx="1">
                  <c:v>15.051500000000001</c:v>
                </c:pt>
                <c:pt idx="2">
                  <c:v>16.230799999999981</c:v>
                </c:pt>
                <c:pt idx="3">
                  <c:v>18.203800000000001</c:v>
                </c:pt>
                <c:pt idx="4">
                  <c:v>20.018799999999999</c:v>
                </c:pt>
                <c:pt idx="5">
                  <c:v>21.253299999999999</c:v>
                </c:pt>
                <c:pt idx="6">
                  <c:v>22.679600000000001</c:v>
                </c:pt>
                <c:pt idx="7">
                  <c:v>24.916799999999981</c:v>
                </c:pt>
                <c:pt idx="8">
                  <c:v>27.278400000000001</c:v>
                </c:pt>
                <c:pt idx="9">
                  <c:v>29.8871</c:v>
                </c:pt>
              </c:numCache>
            </c:numRef>
          </c:val>
          <c:smooth val="0"/>
        </c:ser>
        <c:ser>
          <c:idx val="1"/>
          <c:order val="1"/>
          <c:tx>
            <c:strRef>
              <c:f>Sheet1!$C$1</c:f>
              <c:strCache>
                <c:ptCount val="1"/>
                <c:pt idx="0">
                  <c:v>Oxycodone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General</c:formatCode>
                <c:ptCount val="10"/>
                <c:pt idx="0">
                  <c:v>11.426</c:v>
                </c:pt>
                <c:pt idx="1">
                  <c:v>16.296700000000001</c:v>
                </c:pt>
                <c:pt idx="2">
                  <c:v>20.5534</c:v>
                </c:pt>
                <c:pt idx="3">
                  <c:v>26.696999999999999</c:v>
                </c:pt>
                <c:pt idx="4">
                  <c:v>30.584299999999999</c:v>
                </c:pt>
                <c:pt idx="5">
                  <c:v>36.316600000000001</c:v>
                </c:pt>
                <c:pt idx="6">
                  <c:v>44.220100000000002</c:v>
                </c:pt>
                <c:pt idx="7">
                  <c:v>48.845700000000001</c:v>
                </c:pt>
                <c:pt idx="8">
                  <c:v>52.715499999999999</c:v>
                </c:pt>
                <c:pt idx="9">
                  <c:v>56.157200000000003</c:v>
                </c:pt>
              </c:numCache>
            </c:numRef>
          </c:val>
          <c:smooth val="0"/>
        </c:ser>
        <c:ser>
          <c:idx val="2"/>
          <c:order val="2"/>
          <c:tx>
            <c:strRef>
              <c:f>Sheet1!$D$1</c:f>
              <c:strCache>
                <c:ptCount val="1"/>
                <c:pt idx="0">
                  <c:v>Fentanyl</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General</c:formatCode>
                <c:ptCount val="10"/>
                <c:pt idx="0">
                  <c:v>30.394300000000001</c:v>
                </c:pt>
                <c:pt idx="1">
                  <c:v>36.294000000000011</c:v>
                </c:pt>
                <c:pt idx="2">
                  <c:v>44.212400000000002</c:v>
                </c:pt>
                <c:pt idx="3">
                  <c:v>52.713900000000002</c:v>
                </c:pt>
                <c:pt idx="4">
                  <c:v>61.495800000000003</c:v>
                </c:pt>
                <c:pt idx="5">
                  <c:v>67.139200000000002</c:v>
                </c:pt>
                <c:pt idx="6">
                  <c:v>70.885600000000011</c:v>
                </c:pt>
                <c:pt idx="7">
                  <c:v>64.058599999999998</c:v>
                </c:pt>
                <c:pt idx="8">
                  <c:v>56.069499999999998</c:v>
                </c:pt>
                <c:pt idx="9">
                  <c:v>57.514899999999997</c:v>
                </c:pt>
              </c:numCache>
            </c:numRef>
          </c:val>
          <c:smooth val="0"/>
        </c:ser>
        <c:ser>
          <c:idx val="3"/>
          <c:order val="3"/>
          <c:tx>
            <c:strRef>
              <c:f>Sheet1!$E$1</c:f>
              <c:strCache>
                <c:ptCount val="1"/>
                <c:pt idx="0">
                  <c:v>Buprenorphine</c:v>
                </c:pt>
              </c:strCache>
            </c:strRef>
          </c:tx>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General</c:formatCode>
                <c:ptCount val="10"/>
                <c:pt idx="0">
                  <c:v>5.2951000000000006</c:v>
                </c:pt>
                <c:pt idx="1">
                  <c:v>7.1210000000000004</c:v>
                </c:pt>
                <c:pt idx="2">
                  <c:v>13.005100000000001</c:v>
                </c:pt>
                <c:pt idx="3">
                  <c:v>18.831900000000001</c:v>
                </c:pt>
                <c:pt idx="4">
                  <c:v>23.761399999999981</c:v>
                </c:pt>
                <c:pt idx="5">
                  <c:v>30.511800000000001</c:v>
                </c:pt>
                <c:pt idx="6">
                  <c:v>36.651800000000001</c:v>
                </c:pt>
                <c:pt idx="7">
                  <c:v>42.730400000000003</c:v>
                </c:pt>
                <c:pt idx="8">
                  <c:v>47.434699999999999</c:v>
                </c:pt>
                <c:pt idx="9">
                  <c:v>51.830100000000002</c:v>
                </c:pt>
              </c:numCache>
            </c:numRef>
          </c:val>
          <c:smooth val="0"/>
        </c:ser>
        <c:dLbls>
          <c:showLegendKey val="0"/>
          <c:showVal val="0"/>
          <c:showCatName val="0"/>
          <c:showSerName val="0"/>
          <c:showPercent val="0"/>
          <c:showBubbleSize val="0"/>
        </c:dLbls>
        <c:marker val="1"/>
        <c:smooth val="0"/>
        <c:axId val="133358336"/>
        <c:axId val="133360256"/>
      </c:lineChart>
      <c:catAx>
        <c:axId val="133358336"/>
        <c:scaling>
          <c:orientation val="minMax"/>
        </c:scaling>
        <c:delete val="0"/>
        <c:axPos val="b"/>
        <c:numFmt formatCode="General" sourceLinked="1"/>
        <c:majorTickMark val="out"/>
        <c:minorTickMark val="none"/>
        <c:tickLblPos val="nextTo"/>
        <c:txPr>
          <a:bodyPr/>
          <a:lstStyle/>
          <a:p>
            <a:pPr>
              <a:defRPr sz="1200"/>
            </a:pPr>
            <a:endParaRPr lang="en-US"/>
          </a:p>
        </c:txPr>
        <c:crossAx val="133360256"/>
        <c:crosses val="autoZero"/>
        <c:auto val="1"/>
        <c:lblAlgn val="ctr"/>
        <c:lblOffset val="100"/>
        <c:noMultiLvlLbl val="0"/>
      </c:catAx>
      <c:valAx>
        <c:axId val="133360256"/>
        <c:scaling>
          <c:orientation val="minMax"/>
        </c:scaling>
        <c:delete val="0"/>
        <c:axPos val="l"/>
        <c:title>
          <c:tx>
            <c:rich>
              <a:bodyPr rot="-5400000" vert="horz"/>
              <a:lstStyle/>
              <a:p>
                <a:pPr>
                  <a:defRPr sz="1600"/>
                </a:pPr>
                <a:r>
                  <a:rPr lang="en-US" sz="1600" dirty="0" smtClean="0"/>
                  <a:t>Cost (£ million)</a:t>
                </a:r>
                <a:endParaRPr lang="en-US" sz="1600" dirty="0"/>
              </a:p>
            </c:rich>
          </c:tx>
          <c:layout/>
          <c:overlay val="0"/>
        </c:title>
        <c:numFmt formatCode="General" sourceLinked="1"/>
        <c:majorTickMark val="out"/>
        <c:minorTickMark val="none"/>
        <c:tickLblPos val="nextTo"/>
        <c:txPr>
          <a:bodyPr/>
          <a:lstStyle/>
          <a:p>
            <a:pPr>
              <a:defRPr sz="1400"/>
            </a:pPr>
            <a:endParaRPr lang="en-US"/>
          </a:p>
        </c:txPr>
        <c:crossAx val="133358336"/>
        <c:crosses val="autoZero"/>
        <c:crossBetween val="between"/>
      </c:valAx>
      <c:spPr>
        <a:solidFill>
          <a:srgbClr val="FFFFCC"/>
        </a:solidFill>
      </c:spPr>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67652156687999"/>
          <c:y val="8.1501108161953606E-2"/>
          <c:w val="0.75808052295349904"/>
          <c:h val="0.87240527657647204"/>
        </c:manualLayout>
      </c:layout>
      <c:barChart>
        <c:barDir val="col"/>
        <c:grouping val="clustered"/>
        <c:varyColors val="0"/>
        <c:ser>
          <c:idx val="0"/>
          <c:order val="0"/>
          <c:tx>
            <c:strRef>
              <c:f>Sheet1!$B$1</c:f>
              <c:strCache>
                <c:ptCount val="1"/>
                <c:pt idx="0">
                  <c:v>Cancer</c:v>
                </c:pt>
              </c:strCache>
            </c:strRef>
          </c:tx>
          <c:spPr>
            <a:solidFill>
              <a:srgbClr val="6600FF"/>
            </a:solidFill>
            <a:ln>
              <a:solidFill>
                <a:srgbClr val="6600FF"/>
              </a:solidFill>
            </a:ln>
            <a:effectLst>
              <a:outerShdw blurRad="50800" dist="38100" dir="2700000" algn="tl" rotWithShape="0">
                <a:prstClr val="black">
                  <a:alpha val="40000"/>
                </a:prstClr>
              </a:outerShdw>
            </a:effectLst>
          </c:spPr>
          <c:invertIfNegative val="0"/>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1603</c:v>
                </c:pt>
                <c:pt idx="1">
                  <c:v>2123</c:v>
                </c:pt>
                <c:pt idx="2">
                  <c:v>2483</c:v>
                </c:pt>
                <c:pt idx="3">
                  <c:v>3028</c:v>
                </c:pt>
                <c:pt idx="4">
                  <c:v>3710</c:v>
                </c:pt>
                <c:pt idx="5">
                  <c:v>4123</c:v>
                </c:pt>
                <c:pt idx="6">
                  <c:v>4534</c:v>
                </c:pt>
                <c:pt idx="7">
                  <c:v>5059</c:v>
                </c:pt>
                <c:pt idx="8">
                  <c:v>5263</c:v>
                </c:pt>
                <c:pt idx="9">
                  <c:v>5458</c:v>
                </c:pt>
                <c:pt idx="10">
                  <c:v>5689</c:v>
                </c:pt>
              </c:numCache>
            </c:numRef>
          </c:val>
        </c:ser>
        <c:ser>
          <c:idx val="1"/>
          <c:order val="1"/>
          <c:tx>
            <c:strRef>
              <c:f>Sheet1!$C$1</c:f>
              <c:strCache>
                <c:ptCount val="1"/>
                <c:pt idx="0">
                  <c:v>Non-cancer</c:v>
                </c:pt>
              </c:strCache>
            </c:strRef>
          </c:tx>
          <c:spPr>
            <a:solidFill>
              <a:schemeClr val="tx2">
                <a:lumMod val="40000"/>
                <a:lumOff val="60000"/>
              </a:schemeClr>
            </a:solidFill>
            <a:ln>
              <a:solidFill>
                <a:srgbClr val="6699FF"/>
              </a:solidFill>
            </a:ln>
            <a:effectLst>
              <a:outerShdw blurRad="50800" dist="38100" dir="2700000" algn="tl" rotWithShape="0">
                <a:prstClr val="black">
                  <a:alpha val="40000"/>
                </a:prstClr>
              </a:outerShdw>
            </a:effectLst>
          </c:spPr>
          <c:invertIfNegative val="0"/>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General</c:formatCode>
                <c:ptCount val="11"/>
                <c:pt idx="0">
                  <c:v>7876</c:v>
                </c:pt>
                <c:pt idx="1">
                  <c:v>9758</c:v>
                </c:pt>
                <c:pt idx="2">
                  <c:v>12095</c:v>
                </c:pt>
                <c:pt idx="3">
                  <c:v>14628</c:v>
                </c:pt>
                <c:pt idx="4">
                  <c:v>17150</c:v>
                </c:pt>
                <c:pt idx="5">
                  <c:v>21087</c:v>
                </c:pt>
                <c:pt idx="6">
                  <c:v>27297</c:v>
                </c:pt>
                <c:pt idx="7">
                  <c:v>33850</c:v>
                </c:pt>
                <c:pt idx="8">
                  <c:v>39417</c:v>
                </c:pt>
                <c:pt idx="9">
                  <c:v>44199</c:v>
                </c:pt>
                <c:pt idx="10">
                  <c:v>47977</c:v>
                </c:pt>
              </c:numCache>
            </c:numRef>
          </c:val>
        </c:ser>
        <c:dLbls>
          <c:showLegendKey val="0"/>
          <c:showVal val="0"/>
          <c:showCatName val="0"/>
          <c:showSerName val="0"/>
          <c:showPercent val="0"/>
          <c:showBubbleSize val="0"/>
        </c:dLbls>
        <c:gapWidth val="79"/>
        <c:axId val="155195264"/>
        <c:axId val="155222016"/>
      </c:barChart>
      <c:catAx>
        <c:axId val="155195264"/>
        <c:scaling>
          <c:orientation val="minMax"/>
        </c:scaling>
        <c:delete val="0"/>
        <c:axPos val="b"/>
        <c:numFmt formatCode="General" sourceLinked="1"/>
        <c:majorTickMark val="out"/>
        <c:minorTickMark val="none"/>
        <c:tickLblPos val="nextTo"/>
        <c:txPr>
          <a:bodyPr/>
          <a:lstStyle/>
          <a:p>
            <a:pPr>
              <a:defRPr sz="800"/>
            </a:pPr>
            <a:endParaRPr lang="en-US"/>
          </a:p>
        </c:txPr>
        <c:crossAx val="155222016"/>
        <c:crosses val="autoZero"/>
        <c:auto val="1"/>
        <c:lblAlgn val="ctr"/>
        <c:lblOffset val="100"/>
        <c:noMultiLvlLbl val="0"/>
      </c:catAx>
      <c:valAx>
        <c:axId val="155222016"/>
        <c:scaling>
          <c:orientation val="minMax"/>
          <c:max val="50000"/>
        </c:scaling>
        <c:delete val="0"/>
        <c:axPos val="l"/>
        <c:numFmt formatCode="General" sourceLinked="1"/>
        <c:majorTickMark val="out"/>
        <c:minorTickMark val="none"/>
        <c:tickLblPos val="nextTo"/>
        <c:crossAx val="155195264"/>
        <c:crosses val="autoZero"/>
        <c:crossBetween val="between"/>
      </c:valAx>
      <c:spPr>
        <a:solidFill>
          <a:srgbClr val="FFFFCC"/>
        </a:solidFill>
        <a:effectLst>
          <a:outerShdw blurRad="50800" dist="38100" dir="2700000" algn="tl" rotWithShape="0">
            <a:prstClr val="black">
              <a:alpha val="40000"/>
            </a:prstClr>
          </a:outerShdw>
        </a:effectLst>
      </c:spPr>
    </c:plotArea>
    <c:legend>
      <c:legendPos val="r"/>
      <c:layout>
        <c:manualLayout>
          <c:xMode val="edge"/>
          <c:yMode val="edge"/>
          <c:x val="0.26690635368692101"/>
          <c:y val="7.22239664796199E-2"/>
          <c:w val="0.34097756648343502"/>
          <c:h val="0.20067508284977101"/>
        </c:manualLayout>
      </c:layout>
      <c:overlay val="0"/>
      <c:spPr>
        <a:solidFill>
          <a:srgbClr val="FFFFCC"/>
        </a:solidFill>
        <a:ln>
          <a:solidFill>
            <a:schemeClr val="tx1">
              <a:lumMod val="50000"/>
              <a:lumOff val="50000"/>
            </a:schemeClr>
          </a:solidFill>
        </a:ln>
        <a:effectLst>
          <a:outerShdw blurRad="50800" dist="38100" dir="2700000" algn="tl" rotWithShape="0">
            <a:prstClr val="black">
              <a:alpha val="40000"/>
            </a:prstClr>
          </a:outerShdw>
        </a:effectLst>
      </c:spPr>
      <c:txPr>
        <a:bodyPr/>
        <a:lstStyle/>
        <a:p>
          <a:pPr>
            <a:defRPr>
              <a:latin typeface="+mn-lt"/>
            </a:defRPr>
          </a:pPr>
          <a:endParaRPr lang="en-US"/>
        </a:p>
      </c:txPr>
    </c:legend>
    <c:plotVisOnly val="1"/>
    <c:dispBlanksAs val="gap"/>
    <c:showDLblsOverMax val="0"/>
  </c:chart>
  <c:txPr>
    <a:bodyPr/>
    <a:lstStyle/>
    <a:p>
      <a:pPr>
        <a:defRPr sz="1200">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GB"/>
              <a:t>Variation Between Strategic Health Authorities in Prescribing of 
Opioid Analgesics (Quarter to March 2013)</a:t>
            </a:r>
          </a:p>
        </c:rich>
      </c:tx>
      <c:layout>
        <c:manualLayout>
          <c:xMode val="edge"/>
          <c:yMode val="edge"/>
          <c:x val="0.21642512077294701"/>
          <c:y val="1.4347578727343399E-3"/>
        </c:manualLayout>
      </c:layout>
      <c:overlay val="0"/>
      <c:spPr>
        <a:noFill/>
        <a:ln w="25400">
          <a:noFill/>
        </a:ln>
      </c:spPr>
    </c:title>
    <c:autoTitleDeleted val="0"/>
    <c:plotArea>
      <c:layout>
        <c:manualLayout>
          <c:layoutTarget val="inner"/>
          <c:xMode val="edge"/>
          <c:yMode val="edge"/>
          <c:x val="7.6328502415458896E-2"/>
          <c:y val="0.10473457675753201"/>
          <c:w val="0.91594202898550703"/>
          <c:h val="0.69440459110473496"/>
        </c:manualLayout>
      </c:layout>
      <c:barChart>
        <c:barDir val="col"/>
        <c:grouping val="stacked"/>
        <c:varyColors val="0"/>
        <c:ser>
          <c:idx val="1"/>
          <c:order val="0"/>
          <c:tx>
            <c:strRef>
              <c:f>'SHA Data'!$H$1:$I$1</c:f>
              <c:strCache>
                <c:ptCount val="1"/>
                <c:pt idx="0">
                  <c:v>Tramadol</c:v>
                </c:pt>
              </c:strCache>
            </c:strRef>
          </c:tx>
          <c:spPr>
            <a:solidFill>
              <a:srgbClr val="FFFF00"/>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Data'!$I$3:$I$12</c:f>
              <c:numCache>
                <c:formatCode>0.00</c:formatCode>
                <c:ptCount val="10"/>
                <c:pt idx="0">
                  <c:v>19.72</c:v>
                </c:pt>
                <c:pt idx="1">
                  <c:v>26.9</c:v>
                </c:pt>
                <c:pt idx="2">
                  <c:v>33.869999999999997</c:v>
                </c:pt>
                <c:pt idx="3">
                  <c:v>29.04</c:v>
                </c:pt>
                <c:pt idx="4">
                  <c:v>29.44</c:v>
                </c:pt>
                <c:pt idx="5">
                  <c:v>36.020000000000003</c:v>
                </c:pt>
                <c:pt idx="6">
                  <c:v>34.99</c:v>
                </c:pt>
                <c:pt idx="7">
                  <c:v>41.68</c:v>
                </c:pt>
                <c:pt idx="8">
                  <c:v>42.89</c:v>
                </c:pt>
                <c:pt idx="9">
                  <c:v>60.25</c:v>
                </c:pt>
              </c:numCache>
            </c:numRef>
          </c:val>
        </c:ser>
        <c:ser>
          <c:idx val="4"/>
          <c:order val="1"/>
          <c:tx>
            <c:strRef>
              <c:f>'SHA Data'!$J$1:$K$1</c:f>
              <c:strCache>
                <c:ptCount val="1"/>
                <c:pt idx="0">
                  <c:v>Codeine</c:v>
                </c:pt>
              </c:strCache>
            </c:strRef>
          </c:tx>
          <c:spPr>
            <a:solidFill>
              <a:srgbClr val="00FF00"/>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Data'!$K$3:$K$12</c:f>
              <c:numCache>
                <c:formatCode>0.00</c:formatCode>
                <c:ptCount val="10"/>
                <c:pt idx="0">
                  <c:v>5.0199999999999996</c:v>
                </c:pt>
                <c:pt idx="1">
                  <c:v>11.52</c:v>
                </c:pt>
                <c:pt idx="2">
                  <c:v>9.91</c:v>
                </c:pt>
                <c:pt idx="3">
                  <c:v>10.76</c:v>
                </c:pt>
                <c:pt idx="4">
                  <c:v>13.86</c:v>
                </c:pt>
                <c:pt idx="5">
                  <c:v>18.72</c:v>
                </c:pt>
                <c:pt idx="6">
                  <c:v>19.600000000000001</c:v>
                </c:pt>
                <c:pt idx="7">
                  <c:v>18.34</c:v>
                </c:pt>
                <c:pt idx="8">
                  <c:v>18.2</c:v>
                </c:pt>
                <c:pt idx="9">
                  <c:v>67.319999999999993</c:v>
                </c:pt>
              </c:numCache>
            </c:numRef>
          </c:val>
        </c:ser>
        <c:ser>
          <c:idx val="3"/>
          <c:order val="2"/>
          <c:tx>
            <c:strRef>
              <c:f>'SHA Data'!$F$1:$G$1</c:f>
              <c:strCache>
                <c:ptCount val="1"/>
                <c:pt idx="0">
                  <c:v>Morphine </c:v>
                </c:pt>
              </c:strCache>
            </c:strRef>
          </c:tx>
          <c:spPr>
            <a:solidFill>
              <a:srgbClr val="9999FF"/>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Data'!$G$3:$G$12</c:f>
              <c:numCache>
                <c:formatCode>0.00</c:formatCode>
                <c:ptCount val="10"/>
                <c:pt idx="0">
                  <c:v>4.3499999999999996</c:v>
                </c:pt>
                <c:pt idx="1">
                  <c:v>13.22</c:v>
                </c:pt>
                <c:pt idx="2">
                  <c:v>14.3</c:v>
                </c:pt>
                <c:pt idx="3">
                  <c:v>14.52</c:v>
                </c:pt>
                <c:pt idx="4">
                  <c:v>14.32</c:v>
                </c:pt>
                <c:pt idx="5">
                  <c:v>17.39</c:v>
                </c:pt>
                <c:pt idx="6">
                  <c:v>20.13</c:v>
                </c:pt>
                <c:pt idx="7">
                  <c:v>15.67</c:v>
                </c:pt>
                <c:pt idx="8">
                  <c:v>18.670000000000009</c:v>
                </c:pt>
                <c:pt idx="9">
                  <c:v>33.21</c:v>
                </c:pt>
              </c:numCache>
            </c:numRef>
          </c:val>
        </c:ser>
        <c:ser>
          <c:idx val="2"/>
          <c:order val="3"/>
          <c:tx>
            <c:strRef>
              <c:f>'SHA Data'!$B$1:$C$1</c:f>
              <c:strCache>
                <c:ptCount val="1"/>
                <c:pt idx="0">
                  <c:v>Dihydrocodeine</c:v>
                </c:pt>
              </c:strCache>
            </c:strRef>
          </c:tx>
          <c:spPr>
            <a:solidFill>
              <a:srgbClr val="FF0000"/>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Data'!$C$3:$C$12</c:f>
              <c:numCache>
                <c:formatCode>0.00</c:formatCode>
                <c:ptCount val="10"/>
                <c:pt idx="0">
                  <c:v>3.32</c:v>
                </c:pt>
                <c:pt idx="1">
                  <c:v>6.28</c:v>
                </c:pt>
                <c:pt idx="2">
                  <c:v>6.78</c:v>
                </c:pt>
                <c:pt idx="3">
                  <c:v>5.28</c:v>
                </c:pt>
                <c:pt idx="4">
                  <c:v>7.56</c:v>
                </c:pt>
                <c:pt idx="5">
                  <c:v>10.35</c:v>
                </c:pt>
                <c:pt idx="6">
                  <c:v>7.55</c:v>
                </c:pt>
                <c:pt idx="7">
                  <c:v>9.84</c:v>
                </c:pt>
                <c:pt idx="8">
                  <c:v>12.06</c:v>
                </c:pt>
                <c:pt idx="9">
                  <c:v>17.71</c:v>
                </c:pt>
              </c:numCache>
            </c:numRef>
          </c:val>
        </c:ser>
        <c:ser>
          <c:idx val="6"/>
          <c:order val="4"/>
          <c:tx>
            <c:strRef>
              <c:f>'SHA Data'!$N$1:$O$1</c:f>
              <c:strCache>
                <c:ptCount val="1"/>
                <c:pt idx="0">
                  <c:v>Buprenorphine</c:v>
                </c:pt>
              </c:strCache>
            </c:strRef>
          </c:tx>
          <c:spPr>
            <a:solidFill>
              <a:srgbClr val="CCFFFF"/>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Data'!$O$3:$O$12</c:f>
              <c:numCache>
                <c:formatCode>0.00</c:formatCode>
                <c:ptCount val="10"/>
                <c:pt idx="0">
                  <c:v>4.13</c:v>
                </c:pt>
                <c:pt idx="1">
                  <c:v>4.28</c:v>
                </c:pt>
                <c:pt idx="2">
                  <c:v>6.1</c:v>
                </c:pt>
                <c:pt idx="3">
                  <c:v>10.199999999999999</c:v>
                </c:pt>
                <c:pt idx="4">
                  <c:v>7.49</c:v>
                </c:pt>
                <c:pt idx="5">
                  <c:v>6.56</c:v>
                </c:pt>
                <c:pt idx="6">
                  <c:v>7.1</c:v>
                </c:pt>
                <c:pt idx="7">
                  <c:v>9.2000000000000011</c:v>
                </c:pt>
                <c:pt idx="8">
                  <c:v>7.79</c:v>
                </c:pt>
                <c:pt idx="9">
                  <c:v>4.6599999999999957</c:v>
                </c:pt>
              </c:numCache>
            </c:numRef>
          </c:val>
        </c:ser>
        <c:ser>
          <c:idx val="0"/>
          <c:order val="5"/>
          <c:tx>
            <c:strRef>
              <c:f>'SHA Data'!$D$1:$E$1</c:f>
              <c:strCache>
                <c:ptCount val="1"/>
                <c:pt idx="0">
                  <c:v>Fentanyl</c:v>
                </c:pt>
              </c:strCache>
            </c:strRef>
          </c:tx>
          <c:spPr>
            <a:solidFill>
              <a:srgbClr val="FF00FF"/>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Data'!$E$3:$E$12</c:f>
              <c:numCache>
                <c:formatCode>0.00</c:formatCode>
                <c:ptCount val="10"/>
                <c:pt idx="0">
                  <c:v>2.02</c:v>
                </c:pt>
                <c:pt idx="1">
                  <c:v>4.01</c:v>
                </c:pt>
                <c:pt idx="2">
                  <c:v>5.28</c:v>
                </c:pt>
                <c:pt idx="3">
                  <c:v>5.05</c:v>
                </c:pt>
                <c:pt idx="4">
                  <c:v>4.88</c:v>
                </c:pt>
                <c:pt idx="5">
                  <c:v>5.25</c:v>
                </c:pt>
                <c:pt idx="6">
                  <c:v>5.25</c:v>
                </c:pt>
                <c:pt idx="7">
                  <c:v>6.79</c:v>
                </c:pt>
                <c:pt idx="8">
                  <c:v>6.44</c:v>
                </c:pt>
                <c:pt idx="9">
                  <c:v>5.0599999999999996</c:v>
                </c:pt>
              </c:numCache>
            </c:numRef>
          </c:val>
        </c:ser>
        <c:ser>
          <c:idx val="5"/>
          <c:order val="6"/>
          <c:tx>
            <c:strRef>
              <c:f>'SHA Data'!$L$1:$M$1</c:f>
              <c:strCache>
                <c:ptCount val="1"/>
                <c:pt idx="0">
                  <c:v>Oxycodone</c:v>
                </c:pt>
              </c:strCache>
            </c:strRef>
          </c:tx>
          <c:spPr>
            <a:solidFill>
              <a:srgbClr val="0000FF"/>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Data'!$M$3:$M$12</c:f>
              <c:numCache>
                <c:formatCode>General</c:formatCode>
                <c:ptCount val="10"/>
                <c:pt idx="0">
                  <c:v>2.97</c:v>
                </c:pt>
                <c:pt idx="1">
                  <c:v>3.56</c:v>
                </c:pt>
                <c:pt idx="2">
                  <c:v>4.01</c:v>
                </c:pt>
                <c:pt idx="3">
                  <c:v>6.27</c:v>
                </c:pt>
                <c:pt idx="4">
                  <c:v>4.83</c:v>
                </c:pt>
                <c:pt idx="5">
                  <c:v>4.71</c:v>
                </c:pt>
                <c:pt idx="6">
                  <c:v>4.95</c:v>
                </c:pt>
                <c:pt idx="7">
                  <c:v>6.03</c:v>
                </c:pt>
                <c:pt idx="8">
                  <c:v>8.23</c:v>
                </c:pt>
                <c:pt idx="9">
                  <c:v>8.7900000000000009</c:v>
                </c:pt>
              </c:numCache>
            </c:numRef>
          </c:val>
        </c:ser>
        <c:ser>
          <c:idx val="7"/>
          <c:order val="7"/>
          <c:tx>
            <c:strRef>
              <c:f>'SHA Data'!$P$1:$Q$1</c:f>
              <c:strCache>
                <c:ptCount val="1"/>
                <c:pt idx="0">
                  <c:v>Others 4.7.2</c:v>
                </c:pt>
              </c:strCache>
            </c:strRef>
          </c:tx>
          <c:spPr>
            <a:solidFill>
              <a:schemeClr val="tx1">
                <a:lumMod val="50000"/>
                <a:lumOff val="50000"/>
              </a:schemeClr>
            </a:solidFill>
            <a:ln w="12700">
              <a:solidFill>
                <a:srgbClr val="000000"/>
              </a:solidFill>
              <a:prstDash val="solid"/>
            </a:ln>
          </c:spPr>
          <c:invertIfNegative val="0"/>
          <c:cat>
            <c:strRef>
              <c:f>'SHA Data'!$A$3:$A$12</c:f>
              <c:strCache>
                <c:ptCount val="10"/>
                <c:pt idx="0">
                  <c:v>LONDON</c:v>
                </c:pt>
                <c:pt idx="1">
                  <c:v>SOUTH CENTRAL</c:v>
                </c:pt>
                <c:pt idx="2">
                  <c:v>WEST MIDLANDS</c:v>
                </c:pt>
                <c:pt idx="3">
                  <c:v>SOUTH EAST COAST</c:v>
                </c:pt>
                <c:pt idx="4">
                  <c:v>EAST OF ENGLAND</c:v>
                </c:pt>
                <c:pt idx="5">
                  <c:v>EAST MIDLANDS</c:v>
                </c:pt>
                <c:pt idx="6">
                  <c:v>SOUTH WEST</c:v>
                </c:pt>
                <c:pt idx="7">
                  <c:v>YORKSHIRE AND THE HUMBER</c:v>
                </c:pt>
                <c:pt idx="8">
                  <c:v>NORTH WEST</c:v>
                </c:pt>
                <c:pt idx="9">
                  <c:v>NORTH EAST</c:v>
                </c:pt>
              </c:strCache>
            </c:strRef>
          </c:cat>
          <c:val>
            <c:numRef>
              <c:f>'SHA Data'!$Q$3:$Q$12</c:f>
              <c:numCache>
                <c:formatCode>0.00</c:formatCode>
                <c:ptCount val="10"/>
                <c:pt idx="0">
                  <c:v>0.57999999999999996</c:v>
                </c:pt>
                <c:pt idx="1">
                  <c:v>1.02</c:v>
                </c:pt>
                <c:pt idx="2">
                  <c:v>1.42</c:v>
                </c:pt>
                <c:pt idx="3">
                  <c:v>1.1599999999999999</c:v>
                </c:pt>
                <c:pt idx="4">
                  <c:v>2.78</c:v>
                </c:pt>
                <c:pt idx="5">
                  <c:v>1.51</c:v>
                </c:pt>
                <c:pt idx="6">
                  <c:v>2.0299999999999998</c:v>
                </c:pt>
                <c:pt idx="7">
                  <c:v>1.68</c:v>
                </c:pt>
                <c:pt idx="8">
                  <c:v>1.73</c:v>
                </c:pt>
                <c:pt idx="9">
                  <c:v>1.8</c:v>
                </c:pt>
              </c:numCache>
            </c:numRef>
          </c:val>
        </c:ser>
        <c:dLbls>
          <c:showLegendKey val="0"/>
          <c:showVal val="0"/>
          <c:showCatName val="0"/>
          <c:showSerName val="0"/>
          <c:showPercent val="0"/>
          <c:showBubbleSize val="0"/>
        </c:dLbls>
        <c:gapWidth val="50"/>
        <c:overlap val="100"/>
        <c:axId val="73703424"/>
        <c:axId val="73704960"/>
      </c:barChart>
      <c:catAx>
        <c:axId val="73703424"/>
        <c:scaling>
          <c:orientation val="minMax"/>
        </c:scaling>
        <c:delete val="0"/>
        <c:axPos val="b"/>
        <c:numFmt formatCode="General" sourceLinked="1"/>
        <c:majorTickMark val="none"/>
        <c:minorTickMark val="none"/>
        <c:tickLblPos val="nextTo"/>
        <c:spPr>
          <a:ln w="3175">
            <a:solidFill>
              <a:srgbClr val="000000"/>
            </a:solidFill>
            <a:prstDash val="solid"/>
          </a:ln>
        </c:spPr>
        <c:txPr>
          <a:bodyPr rot="5400000" vert="horz"/>
          <a:lstStyle/>
          <a:p>
            <a:pPr>
              <a:defRPr sz="800" b="0" i="0" u="none" strike="noStrike" baseline="0">
                <a:solidFill>
                  <a:srgbClr val="000000"/>
                </a:solidFill>
                <a:latin typeface="Arial"/>
                <a:ea typeface="Arial"/>
                <a:cs typeface="Arial"/>
              </a:defRPr>
            </a:pPr>
            <a:endParaRPr lang="en-US"/>
          </a:p>
        </c:txPr>
        <c:crossAx val="73704960"/>
        <c:crosses val="autoZero"/>
        <c:auto val="0"/>
        <c:lblAlgn val="ctr"/>
        <c:lblOffset val="100"/>
        <c:tickLblSkip val="1"/>
        <c:tickMarkSkip val="1"/>
        <c:noMultiLvlLbl val="0"/>
      </c:catAx>
      <c:valAx>
        <c:axId val="73704960"/>
        <c:scaling>
          <c:orientation val="minMax"/>
        </c:scaling>
        <c:delete val="0"/>
        <c:axPos val="l"/>
        <c:title>
          <c:tx>
            <c:rich>
              <a:bodyPr/>
              <a:lstStyle/>
              <a:p>
                <a:pPr>
                  <a:defRPr sz="1200" b="1" i="0" u="none" strike="noStrike" baseline="0">
                    <a:solidFill>
                      <a:srgbClr val="000000"/>
                    </a:solidFill>
                    <a:latin typeface="Arial"/>
                    <a:ea typeface="Arial"/>
                    <a:cs typeface="Arial"/>
                  </a:defRPr>
                </a:pPr>
                <a:r>
                  <a:rPr lang="en-GB"/>
                  <a:t>Items per 1000 Patients</a:t>
                </a:r>
              </a:p>
            </c:rich>
          </c:tx>
          <c:layout>
            <c:manualLayout>
              <c:xMode val="edge"/>
              <c:yMode val="edge"/>
              <c:x val="3.8647342995169098E-3"/>
              <c:y val="0.304160677199683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73703424"/>
        <c:crosses val="autoZero"/>
        <c:crossBetween val="between"/>
      </c:valAx>
      <c:spPr>
        <a:solidFill>
          <a:srgbClr val="FFFFCC"/>
        </a:solidFill>
        <a:ln w="3175">
          <a:solidFill>
            <a:srgbClr val="000000"/>
          </a:solidFill>
          <a:prstDash val="solid"/>
        </a:ln>
      </c:spPr>
    </c:plotArea>
    <c:legend>
      <c:legendPos val="t"/>
      <c:layout>
        <c:manualLayout>
          <c:xMode val="edge"/>
          <c:yMode val="edge"/>
          <c:x val="9.3630948305374898E-2"/>
          <c:y val="0.124859370356168"/>
          <c:w val="0.53963021289005597"/>
          <c:h val="9.4155853457766503E-2"/>
        </c:manualLayout>
      </c:layout>
      <c:overlay val="0"/>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800"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lineChart>
        <c:grouping val="standard"/>
        <c:varyColors val="0"/>
        <c:ser>
          <c:idx val="0"/>
          <c:order val="0"/>
          <c:tx>
            <c:strRef>
              <c:f>Sheet1!$E$4</c:f>
              <c:strCache>
                <c:ptCount val="1"/>
                <c:pt idx="0">
                  <c:v>OPR Deaths/100,000</c:v>
                </c:pt>
              </c:strCache>
            </c:strRef>
          </c:tx>
          <c:spPr>
            <a:ln w="50800">
              <a:solidFill>
                <a:srgbClr val="FFC000"/>
              </a:solidFill>
            </a:ln>
          </c:spPr>
          <c:marker>
            <c:symbol val="diamond"/>
            <c:size val="5"/>
            <c:spPr>
              <a:solidFill>
                <a:srgbClr val="FFC000"/>
              </a:solidFill>
              <a:ln>
                <a:solidFill>
                  <a:srgbClr val="FFC000"/>
                </a:solidFill>
              </a:ln>
            </c:spPr>
          </c:marker>
          <c:cat>
            <c:numRef>
              <c:f>Sheet1!$D$5:$D$16</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Sheet1!$E$5:$E$16</c:f>
              <c:numCache>
                <c:formatCode>General</c:formatCode>
                <c:ptCount val="12"/>
                <c:pt idx="0">
                  <c:v>1.4</c:v>
                </c:pt>
                <c:pt idx="1">
                  <c:v>1.6</c:v>
                </c:pt>
                <c:pt idx="2">
                  <c:v>1.9</c:v>
                </c:pt>
                <c:pt idx="3">
                  <c:v>2.6</c:v>
                </c:pt>
                <c:pt idx="4">
                  <c:v>2.9</c:v>
                </c:pt>
                <c:pt idx="5">
                  <c:v>3.4</c:v>
                </c:pt>
                <c:pt idx="6">
                  <c:v>3.7</c:v>
                </c:pt>
                <c:pt idx="7">
                  <c:v>4.5999999999999996</c:v>
                </c:pt>
                <c:pt idx="8">
                  <c:v>4.7</c:v>
                </c:pt>
                <c:pt idx="9">
                  <c:v>4.8</c:v>
                </c:pt>
                <c:pt idx="10">
                  <c:v>5</c:v>
                </c:pt>
              </c:numCache>
            </c:numRef>
          </c:val>
          <c:smooth val="0"/>
        </c:ser>
        <c:ser>
          <c:idx val="2"/>
          <c:order val="1"/>
          <c:tx>
            <c:strRef>
              <c:f>Sheet1!$G$4</c:f>
              <c:strCache>
                <c:ptCount val="1"/>
                <c:pt idx="0">
                  <c:v>OPR sales kg/10,000</c:v>
                </c:pt>
              </c:strCache>
            </c:strRef>
          </c:tx>
          <c:spPr>
            <a:ln w="50800">
              <a:solidFill>
                <a:srgbClr val="FFC000"/>
              </a:solidFill>
              <a:prstDash val="sysDash"/>
            </a:ln>
          </c:spPr>
          <c:marker>
            <c:symbol val="none"/>
          </c:marker>
          <c:cat>
            <c:numRef>
              <c:f>Sheet1!$D$5:$D$16</c:f>
              <c:numCache>
                <c:formatCode>General</c:formatCode>
                <c:ptCount val="12"/>
                <c:pt idx="0">
                  <c:v>1999</c:v>
                </c:pt>
                <c:pt idx="1">
                  <c:v>2000</c:v>
                </c:pt>
                <c:pt idx="2">
                  <c:v>2001</c:v>
                </c:pt>
                <c:pt idx="3">
                  <c:v>2002</c:v>
                </c:pt>
                <c:pt idx="4">
                  <c:v>2003</c:v>
                </c:pt>
                <c:pt idx="5">
                  <c:v>2004</c:v>
                </c:pt>
                <c:pt idx="6">
                  <c:v>2005</c:v>
                </c:pt>
                <c:pt idx="7">
                  <c:v>2006</c:v>
                </c:pt>
                <c:pt idx="8">
                  <c:v>2007</c:v>
                </c:pt>
                <c:pt idx="9">
                  <c:v>2008</c:v>
                </c:pt>
                <c:pt idx="10">
                  <c:v>2009</c:v>
                </c:pt>
                <c:pt idx="11">
                  <c:v>2010</c:v>
                </c:pt>
              </c:numCache>
            </c:numRef>
          </c:cat>
          <c:val>
            <c:numRef>
              <c:f>Sheet1!$G$5:$G$16</c:f>
              <c:numCache>
                <c:formatCode>General</c:formatCode>
                <c:ptCount val="12"/>
                <c:pt idx="0">
                  <c:v>1.7640000000000029</c:v>
                </c:pt>
                <c:pt idx="1">
                  <c:v>2.1440000000000001</c:v>
                </c:pt>
                <c:pt idx="2">
                  <c:v>2.734</c:v>
                </c:pt>
                <c:pt idx="3">
                  <c:v>3.3069999999999982</c:v>
                </c:pt>
                <c:pt idx="4">
                  <c:v>4.0890000000000004</c:v>
                </c:pt>
                <c:pt idx="5">
                  <c:v>4.67</c:v>
                </c:pt>
                <c:pt idx="6">
                  <c:v>4.9969999999999999</c:v>
                </c:pt>
                <c:pt idx="7">
                  <c:v>5.79</c:v>
                </c:pt>
                <c:pt idx="8">
                  <c:v>6.3879999999999946</c:v>
                </c:pt>
                <c:pt idx="9">
                  <c:v>6.3760000000000003</c:v>
                </c:pt>
                <c:pt idx="10">
                  <c:v>6.819</c:v>
                </c:pt>
                <c:pt idx="11">
                  <c:v>7.0880000000000001</c:v>
                </c:pt>
              </c:numCache>
            </c:numRef>
          </c:val>
          <c:smooth val="0"/>
        </c:ser>
        <c:dLbls>
          <c:showLegendKey val="0"/>
          <c:showVal val="0"/>
          <c:showCatName val="0"/>
          <c:showSerName val="0"/>
          <c:showPercent val="0"/>
          <c:showBubbleSize val="0"/>
        </c:dLbls>
        <c:marker val="1"/>
        <c:smooth val="0"/>
        <c:axId val="73926528"/>
        <c:axId val="73928064"/>
      </c:lineChart>
      <c:catAx>
        <c:axId val="73926528"/>
        <c:scaling>
          <c:orientation val="minMax"/>
        </c:scaling>
        <c:delete val="0"/>
        <c:axPos val="b"/>
        <c:numFmt formatCode="General" sourceLinked="1"/>
        <c:majorTickMark val="out"/>
        <c:minorTickMark val="none"/>
        <c:tickLblPos val="nextTo"/>
        <c:txPr>
          <a:bodyPr/>
          <a:lstStyle/>
          <a:p>
            <a:pPr>
              <a:defRPr sz="1400"/>
            </a:pPr>
            <a:endParaRPr lang="en-US"/>
          </a:p>
        </c:txPr>
        <c:crossAx val="73928064"/>
        <c:crosses val="autoZero"/>
        <c:auto val="1"/>
        <c:lblAlgn val="ctr"/>
        <c:lblOffset val="100"/>
        <c:noMultiLvlLbl val="0"/>
      </c:catAx>
      <c:valAx>
        <c:axId val="73928064"/>
        <c:scaling>
          <c:orientation val="minMax"/>
        </c:scaling>
        <c:delete val="0"/>
        <c:axPos val="l"/>
        <c:title>
          <c:tx>
            <c:rich>
              <a:bodyPr rot="-5400000" vert="horz"/>
              <a:lstStyle/>
              <a:p>
                <a:pPr>
                  <a:defRPr/>
                </a:pPr>
                <a:r>
                  <a:rPr lang="en-US" dirty="0" smtClean="0"/>
                  <a:t>Rate</a:t>
                </a:r>
                <a:r>
                  <a:rPr lang="en-US" baseline="0" dirty="0" smtClean="0"/>
                  <a:t> per 100,000</a:t>
                </a:r>
                <a:endParaRPr lang="en-US" dirty="0"/>
              </a:p>
            </c:rich>
          </c:tx>
          <c:layout/>
          <c:overlay val="0"/>
        </c:title>
        <c:numFmt formatCode="General" sourceLinked="1"/>
        <c:majorTickMark val="out"/>
        <c:minorTickMark val="none"/>
        <c:tickLblPos val="nextTo"/>
        <c:txPr>
          <a:bodyPr/>
          <a:lstStyle/>
          <a:p>
            <a:pPr>
              <a:defRPr sz="1400"/>
            </a:pPr>
            <a:endParaRPr lang="en-US"/>
          </a:p>
        </c:txPr>
        <c:crossAx val="73926528"/>
        <c:crosses val="autoZero"/>
        <c:crossBetween val="midCat"/>
      </c:valAx>
    </c:plotArea>
    <c:legend>
      <c:legendPos val="t"/>
      <c:layout/>
      <c:overlay val="0"/>
      <c:txPr>
        <a:bodyPr/>
        <a:lstStyle/>
        <a:p>
          <a:pPr>
            <a:defRPr sz="1300" baseline="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8"/>
    </mc:Choice>
    <mc:Fallback>
      <c:style val="28"/>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5434457077072299"/>
          <c:y val="3.4241245136186801E-2"/>
          <c:w val="0.52873137704616102"/>
          <c:h val="0.93151750972762504"/>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cat>
            <c:strRef>
              <c:f>Sheet1!$A$2:$A$5</c:f>
              <c:strCache>
                <c:ptCount val="4"/>
                <c:pt idx="0">
                  <c:v>Past Year Nonmedical users</c:v>
                </c:pt>
                <c:pt idx="1">
                  <c:v>People with abuse/dependence</c:v>
                </c:pt>
                <c:pt idx="2">
                  <c:v>ED visits for misuse or abuse</c:v>
                </c:pt>
                <c:pt idx="3">
                  <c:v>Abuse treatment admissions</c:v>
                </c:pt>
              </c:strCache>
            </c:strRef>
          </c:cat>
          <c:val>
            <c:numRef>
              <c:f>Sheet1!$B$2:$B$5</c:f>
              <c:numCache>
                <c:formatCode>General</c:formatCode>
                <c:ptCount val="4"/>
                <c:pt idx="0">
                  <c:v>5300000</c:v>
                </c:pt>
                <c:pt idx="1">
                  <c:v>1854000</c:v>
                </c:pt>
                <c:pt idx="2">
                  <c:v>397000</c:v>
                </c:pt>
                <c:pt idx="3">
                  <c:v>105680</c:v>
                </c:pt>
              </c:numCache>
            </c:numRef>
          </c:val>
        </c:ser>
        <c:dLbls>
          <c:showLegendKey val="0"/>
          <c:showVal val="0"/>
          <c:showCatName val="0"/>
          <c:showSerName val="0"/>
          <c:showPercent val="0"/>
          <c:showBubbleSize val="0"/>
        </c:dLbls>
        <c:gapWidth val="150"/>
        <c:axId val="73955584"/>
        <c:axId val="73957376"/>
      </c:barChart>
      <c:catAx>
        <c:axId val="73955584"/>
        <c:scaling>
          <c:orientation val="minMax"/>
        </c:scaling>
        <c:delete val="0"/>
        <c:axPos val="l"/>
        <c:numFmt formatCode="General" sourceLinked="1"/>
        <c:majorTickMark val="none"/>
        <c:minorTickMark val="none"/>
        <c:tickLblPos val="nextTo"/>
        <c:txPr>
          <a:bodyPr/>
          <a:lstStyle/>
          <a:p>
            <a:pPr>
              <a:defRPr>
                <a:solidFill>
                  <a:schemeClr val="tx1"/>
                </a:solidFill>
              </a:defRPr>
            </a:pPr>
            <a:endParaRPr lang="en-US"/>
          </a:p>
        </c:txPr>
        <c:crossAx val="73957376"/>
        <c:crosses val="autoZero"/>
        <c:auto val="1"/>
        <c:lblAlgn val="ctr"/>
        <c:lblOffset val="100"/>
        <c:noMultiLvlLbl val="0"/>
      </c:catAx>
      <c:valAx>
        <c:axId val="73957376"/>
        <c:scaling>
          <c:orientation val="minMax"/>
        </c:scaling>
        <c:delete val="0"/>
        <c:axPos val="b"/>
        <c:numFmt formatCode="General" sourceLinked="1"/>
        <c:majorTickMark val="none"/>
        <c:minorTickMark val="none"/>
        <c:tickLblPos val="none"/>
        <c:crossAx val="73955584"/>
        <c:crosses val="autoZero"/>
        <c:crossBetween val="between"/>
      </c:valAx>
      <c:spPr>
        <a:noFill/>
        <a:ln w="25285">
          <a:noFill/>
        </a:ln>
      </c:spPr>
    </c:plotArea>
    <c:plotVisOnly val="1"/>
    <c:dispBlanksAs val="gap"/>
    <c:showDLblsOverMax val="0"/>
  </c:chart>
  <c:spPr>
    <a:solidFill>
      <a:schemeClr val="bg2">
        <a:lumMod val="20000"/>
        <a:lumOff val="80000"/>
      </a:schemeClr>
    </a:solidFill>
  </c:spPr>
  <c:txPr>
    <a:bodyPr/>
    <a:lstStyle/>
    <a:p>
      <a:pPr>
        <a:defRPr sz="1792"/>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0.8705</cdr:x>
      <cdr:y>0</cdr:y>
    </cdr:from>
    <cdr:to>
      <cdr:x>0.99125</cdr:x>
      <cdr:y>0.094</cdr:y>
    </cdr:to>
    <cdr:pic>
      <cdr:nvPicPr>
        <cdr:cNvPr id="84993"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581715" y="0"/>
          <a:ext cx="1190399" cy="62405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0.00389</cdr:x>
      <cdr:y>0.962</cdr:y>
    </cdr:from>
    <cdr:to>
      <cdr:x>0.20014</cdr:x>
      <cdr:y>0.99925</cdr:y>
    </cdr:to>
    <cdr:sp macro="" textlink="">
      <cdr:nvSpPr>
        <cdr:cNvPr id="84994" name="Text Box 2"/>
        <cdr:cNvSpPr txBox="1">
          <a:spLocks xmlns:a="http://schemas.openxmlformats.org/drawingml/2006/main" noChangeArrowheads="1"/>
        </cdr:cNvSpPr>
      </cdr:nvSpPr>
      <cdr:spPr bwMode="auto">
        <a:xfrm xmlns:a="http://schemas.openxmlformats.org/drawingml/2006/main">
          <a:off x="38374" y="6386636"/>
          <a:ext cx="1934706" cy="2473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lnSpc>
              <a:spcPts val="800"/>
            </a:lnSpc>
            <a:defRPr sz="1000"/>
          </a:pPr>
          <a:r>
            <a:rPr lang="en-GB" sz="1000" b="0" i="0" u="none" strike="noStrike" baseline="0">
              <a:solidFill>
                <a:srgbClr val="000000"/>
              </a:solidFill>
              <a:latin typeface="Arial"/>
              <a:cs typeface="Arial"/>
            </a:rPr>
            <a:t>© Copyright NHSBSA 2013</a:t>
          </a:r>
          <a:endParaRPr lang="en-GB" sz="1000" b="0" i="0" u="none" strike="noStrike" baseline="0">
            <a:solidFill>
              <a:srgbClr val="000000"/>
            </a:solidFill>
            <a:latin typeface="Times New Roman"/>
            <a:cs typeface="Times New Roman"/>
          </a:endParaRPr>
        </a:p>
        <a:p xmlns:a="http://schemas.openxmlformats.org/drawingml/2006/main">
          <a:pPr algn="l" rtl="0">
            <a:lnSpc>
              <a:spcPts val="1000"/>
            </a:lnSpc>
            <a:defRPr sz="1000"/>
          </a:pPr>
          <a:endParaRPr lang="en-GB" sz="1000" b="0" i="0" u="none" strike="noStrike" baseline="0">
            <a:solidFill>
              <a:srgbClr val="000000"/>
            </a:solidFill>
            <a:latin typeface="Times New Roman"/>
            <a:cs typeface="Times New Roman"/>
          </a:endParaRPr>
        </a:p>
      </cdr:txBody>
    </cdr:sp>
  </cdr:relSizeAnchor>
  <cdr:relSizeAnchor xmlns:cdr="http://schemas.openxmlformats.org/drawingml/2006/chartDrawing">
    <cdr:from>
      <cdr:x>0.111</cdr:x>
      <cdr:y>0.25825</cdr:y>
    </cdr:from>
    <cdr:to>
      <cdr:x>0.30425</cdr:x>
      <cdr:y>0.30125</cdr:y>
    </cdr:to>
    <cdr:sp macro="" textlink="">
      <cdr:nvSpPr>
        <cdr:cNvPr id="84995" name="Text Box 3"/>
        <cdr:cNvSpPr txBox="1">
          <a:spLocks xmlns:a="http://schemas.openxmlformats.org/drawingml/2006/main" noChangeArrowheads="1"/>
        </cdr:cNvSpPr>
      </cdr:nvSpPr>
      <cdr:spPr bwMode="auto">
        <a:xfrm xmlns:a="http://schemas.openxmlformats.org/drawingml/2006/main">
          <a:off x="1094280" y="1714502"/>
          <a:ext cx="1905131" cy="28547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GB" sz="800" b="1" i="0" u="none" strike="noStrike" baseline="0">
              <a:solidFill>
                <a:srgbClr val="0000FF"/>
              </a:solidFill>
              <a:latin typeface="Arial"/>
              <a:cs typeface="Arial"/>
            </a:rPr>
            <a:t>SHA median 92.8</a:t>
          </a:r>
        </a:p>
      </cdr:txBody>
    </cdr:sp>
  </cdr:relSizeAnchor>
</c:userShapes>
</file>

<file path=ppt/drawings/drawing2.xml><?xml version="1.0" encoding="utf-8"?>
<c:userShapes xmlns:c="http://schemas.openxmlformats.org/drawingml/2006/chart">
  <cdr:relSizeAnchor xmlns:cdr="http://schemas.openxmlformats.org/drawingml/2006/chartDrawing">
    <cdr:from>
      <cdr:x>0.49397</cdr:x>
      <cdr:y>0.09718</cdr:y>
    </cdr:from>
    <cdr:to>
      <cdr:x>0.55117</cdr:x>
      <cdr:y>0.20814</cdr:y>
    </cdr:to>
    <cdr:sp macro="" textlink="">
      <cdr:nvSpPr>
        <cdr:cNvPr id="2" name="TextBox 1"/>
        <cdr:cNvSpPr txBox="1"/>
      </cdr:nvSpPr>
      <cdr:spPr>
        <a:xfrm xmlns:a="http://schemas.openxmlformats.org/drawingml/2006/main">
          <a:off x="4008587" y="418793"/>
          <a:ext cx="422412" cy="460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400" b="1" dirty="0">
            <a:solidFill>
              <a:schemeClr val="tx1"/>
            </a:solidFill>
          </a:endParaRPr>
        </a:p>
      </cdr:txBody>
    </cdr:sp>
  </cdr:relSizeAnchor>
  <cdr:relSizeAnchor xmlns:cdr="http://schemas.openxmlformats.org/drawingml/2006/chartDrawing">
    <cdr:from>
      <cdr:x>0.73064</cdr:x>
      <cdr:y>0.83715</cdr:y>
    </cdr:from>
    <cdr:to>
      <cdr:x>0.98775</cdr:x>
      <cdr:y>0.9695</cdr:y>
    </cdr:to>
    <cdr:sp macro="" textlink="">
      <cdr:nvSpPr>
        <cdr:cNvPr id="4" name="TextBox 3"/>
        <cdr:cNvSpPr txBox="1"/>
      </cdr:nvSpPr>
      <cdr:spPr>
        <a:xfrm xmlns:a="http://schemas.openxmlformats.org/drawingml/2006/main">
          <a:off x="5753498" y="3494875"/>
          <a:ext cx="1897642" cy="551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7C7E0-B58B-1D47-BE53-F9DE1748CF1D}" type="datetimeFigureOut">
              <a:rPr lang="en-US" smtClean="0"/>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F58E0-7666-444C-9B23-71ED6E0ADE4E}" type="slidenum">
              <a:rPr lang="en-US" smtClean="0"/>
              <a:t>‹#›</a:t>
            </a:fld>
            <a:endParaRPr lang="en-US"/>
          </a:p>
        </p:txBody>
      </p:sp>
    </p:spTree>
    <p:extLst>
      <p:ext uri="{BB962C8B-B14F-4D97-AF65-F5344CB8AC3E}">
        <p14:creationId xmlns:p14="http://schemas.microsoft.com/office/powerpoint/2010/main" val="36621034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16AC337-A68D-428C-9589-748801C25AE6}" type="slidenum">
              <a:rPr lang="en-US" smtClean="0"/>
              <a:pPr/>
              <a:t>11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endParaRPr lang="en-US" smtClean="0"/>
          </a:p>
        </p:txBody>
      </p:sp>
    </p:spTree>
    <p:extLst>
      <p:ext uri="{BB962C8B-B14F-4D97-AF65-F5344CB8AC3E}">
        <p14:creationId xmlns:p14="http://schemas.microsoft.com/office/powerpoint/2010/main" val="278472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dirty="0" smtClean="0"/>
              <a:t>During 1999–2008, overdose death rates, sales, and substance abuse treatment admissions related to OPR increased in parallel.</a:t>
            </a:r>
          </a:p>
          <a:p>
            <a:endParaRPr lang="en-US" dirty="0" smtClean="0"/>
          </a:p>
          <a:p>
            <a:pPr>
              <a:buFontTx/>
              <a:buChar char="•"/>
            </a:pPr>
            <a:r>
              <a:rPr lang="en-US" dirty="0" smtClean="0"/>
              <a:t>Sales of prescription painkillers, shown on the top dotted line, in 2010 were four times those in 1999. By 2010, enough OPR were sold to medicate every American adult with a typical dose of 5 mg of hydrocodone every 4 hours for 1 month. </a:t>
            </a:r>
          </a:p>
          <a:p>
            <a:pPr>
              <a:buFontTx/>
              <a:buChar char="•"/>
            </a:pPr>
            <a:endParaRPr lang="en-US" dirty="0" smtClean="0"/>
          </a:p>
          <a:p>
            <a:pPr>
              <a:buFontTx/>
              <a:buChar char="•"/>
            </a:pPr>
            <a:r>
              <a:rPr lang="en-US" dirty="0" smtClean="0"/>
              <a:t>The overdose death rate, the middle solid line, in 2008 was nearly four times the rate in 1999. </a:t>
            </a:r>
          </a:p>
          <a:p>
            <a:pPr>
              <a:buFontTx/>
              <a:buChar char="•"/>
            </a:pPr>
            <a:r>
              <a:rPr lang="en-US" dirty="0" smtClean="0"/>
              <a:t>The substance abuse treatment admission rate, the bottom dotted line, in 2009 was almost six times the rate in 1999. </a:t>
            </a:r>
          </a:p>
          <a:p>
            <a:pPr>
              <a:buFontTx/>
              <a:buChar char="•"/>
            </a:pPr>
            <a:endParaRPr lang="en-US" dirty="0" smtClean="0"/>
          </a:p>
        </p:txBody>
      </p:sp>
      <p:sp>
        <p:nvSpPr>
          <p:cNvPr id="40964" name="Slide Number Placeholder 3"/>
          <p:cNvSpPr>
            <a:spLocks noGrp="1"/>
          </p:cNvSpPr>
          <p:nvPr>
            <p:ph type="sldNum" sz="quarter" idx="5"/>
          </p:nvPr>
        </p:nvSpPr>
        <p:spPr>
          <a:noFill/>
          <a:ln>
            <a:miter lim="800000"/>
            <a:headEnd/>
            <a:tailEnd/>
          </a:ln>
        </p:spPr>
        <p:txBody>
          <a:bodyPr/>
          <a:lstStyle/>
          <a:p>
            <a:fld id="{9E3A5A20-AFE4-43E6-A3A8-012F5206DABE}" type="slidenum">
              <a:rPr lang="en-US" smtClean="0">
                <a:solidFill>
                  <a:srgbClr val="000000"/>
                </a:solidFill>
                <a:latin typeface="Calibri"/>
              </a:rPr>
              <a:pPr/>
              <a:t>22</a:t>
            </a:fld>
            <a:endParaRPr lang="en-US" dirty="0" smtClean="0">
              <a:solidFill>
                <a:srgbClr val="000000"/>
              </a:solidFill>
              <a:latin typeface="Calibri"/>
            </a:endParaRPr>
          </a:p>
        </p:txBody>
      </p:sp>
    </p:spTree>
    <p:extLst>
      <p:ext uri="{BB962C8B-B14F-4D97-AF65-F5344CB8AC3E}">
        <p14:creationId xmlns:p14="http://schemas.microsoft.com/office/powerpoint/2010/main" val="192107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xfrm>
            <a:off x="762000" y="4575176"/>
            <a:ext cx="5372100" cy="3548063"/>
          </a:xfrm>
          <a:noFill/>
        </p:spPr>
        <p:txBody>
          <a:bodyPr wrap="square" numCol="1" anchor="t" anchorCtr="0" compatLnSpc="1">
            <a:prstTxWarp prst="textNoShape">
              <a:avLst/>
            </a:prstTxWarp>
          </a:bodyPr>
          <a:lstStyle/>
          <a:p>
            <a:pPr defTabSz="896889">
              <a:spcBef>
                <a:spcPct val="0"/>
              </a:spcBef>
            </a:pPr>
            <a:r>
              <a:rPr lang="en-US" dirty="0" smtClean="0"/>
              <a:t>What is the total health impact of opioid pain reliever use?</a:t>
            </a:r>
          </a:p>
          <a:p>
            <a:pPr defTabSz="896889">
              <a:spcBef>
                <a:spcPct val="0"/>
              </a:spcBef>
            </a:pPr>
            <a:endParaRPr lang="en-US" dirty="0" smtClean="0"/>
          </a:p>
          <a:p>
            <a:pPr defTabSz="896889">
              <a:spcBef>
                <a:spcPct val="0"/>
              </a:spcBef>
            </a:pPr>
            <a:r>
              <a:rPr lang="en-US" dirty="0" smtClean="0"/>
              <a:t>In 2009, for every 1 overdose death involving opioids there were</a:t>
            </a:r>
          </a:p>
          <a:p>
            <a:pPr defTabSz="896889">
              <a:spcBef>
                <a:spcPct val="0"/>
              </a:spcBef>
            </a:pPr>
            <a:endParaRPr lang="en-US" dirty="0" smtClean="0"/>
          </a:p>
          <a:p>
            <a:pPr defTabSz="896889">
              <a:spcBef>
                <a:spcPct val="0"/>
              </a:spcBef>
            </a:pPr>
            <a:r>
              <a:rPr lang="en-US" dirty="0" smtClean="0"/>
              <a:t>9 substance abuse treatment admissions</a:t>
            </a:r>
          </a:p>
          <a:p>
            <a:pPr defTabSz="896889">
              <a:spcBef>
                <a:spcPct val="0"/>
              </a:spcBef>
            </a:pPr>
            <a:r>
              <a:rPr lang="en-US" dirty="0" smtClean="0"/>
              <a:t>30 emergency department visits for misuse or abuse</a:t>
            </a:r>
          </a:p>
          <a:p>
            <a:pPr defTabSz="896889">
              <a:spcBef>
                <a:spcPct val="0"/>
              </a:spcBef>
            </a:pPr>
            <a:r>
              <a:rPr lang="en-US" dirty="0" smtClean="0"/>
              <a:t>118 people who met the criteria for abuse or dependence on opioids</a:t>
            </a:r>
          </a:p>
          <a:p>
            <a:pPr defTabSz="896889">
              <a:spcBef>
                <a:spcPct val="0"/>
              </a:spcBef>
            </a:pPr>
            <a:r>
              <a:rPr lang="en-US" dirty="0" smtClean="0"/>
              <a:t>795 people 12 and older who reported using these drugs </a:t>
            </a:r>
            <a:r>
              <a:rPr lang="en-US" dirty="0" err="1" smtClean="0"/>
              <a:t>nonmedically</a:t>
            </a:r>
            <a:endParaRPr lang="en-US" dirty="0" smtClean="0"/>
          </a:p>
          <a:p>
            <a:pPr defTabSz="896889">
              <a:spcBef>
                <a:spcPct val="0"/>
              </a:spcBef>
            </a:pPr>
            <a:endParaRPr lang="en-US" dirty="0" smtClean="0"/>
          </a:p>
          <a:p>
            <a:pPr defTabSz="896889">
              <a:spcBef>
                <a:spcPct val="0"/>
              </a:spcBef>
            </a:pPr>
            <a:r>
              <a:rPr lang="en-US" dirty="0" smtClean="0"/>
              <a:t>Clearly the misuse and abuse of opioids exacts enormous consequences on individuals, families, and society as a whole. </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039F9B-5446-40D8-87BA-08953ABF1F47}" type="slidenum">
              <a:rPr lang="en-US" smtClean="0">
                <a:ea typeface="ＭＳ Ｐゴシック" charset="-128"/>
              </a:rPr>
              <a:pPr/>
              <a:t>23</a:t>
            </a:fld>
            <a:endParaRPr lang="en-US" smtClean="0">
              <a:ea typeface="ＭＳ Ｐゴシック" charset="-128"/>
            </a:endParaRPr>
          </a:p>
        </p:txBody>
      </p:sp>
    </p:spTree>
    <p:extLst>
      <p:ext uri="{BB962C8B-B14F-4D97-AF65-F5344CB8AC3E}">
        <p14:creationId xmlns:p14="http://schemas.microsoft.com/office/powerpoint/2010/main" val="2918037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GB"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GB"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2/9/2015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GB"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2/9/2015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GB"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Text Box 5"/>
          <p:cNvSpPr txBox="1">
            <a:spLocks noChangeArrowheads="1"/>
          </p:cNvSpPr>
          <p:nvPr userDrawn="1"/>
        </p:nvSpPr>
        <p:spPr bwMode="auto">
          <a:xfrm>
            <a:off x="8620125" y="6600825"/>
            <a:ext cx="371475" cy="274638"/>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fld id="{EFFF46DD-CD61-4019-8585-B0118926AD13}" type="slidenum">
              <a:rPr lang="en-US" sz="1200">
                <a:solidFill>
                  <a:srgbClr val="242852"/>
                </a:solidFill>
                <a:latin typeface="Arial"/>
              </a:rPr>
              <a:pPr eaLnBrk="0" fontAlgn="base" hangingPunct="0">
                <a:spcBef>
                  <a:spcPct val="50000"/>
                </a:spcBef>
                <a:spcAft>
                  <a:spcPct val="0"/>
                </a:spcAft>
                <a:defRPr/>
              </a:pPr>
              <a:t>‹#›</a:t>
            </a:fld>
            <a:endParaRPr lang="en-US" sz="1200" dirty="0">
              <a:solidFill>
                <a:srgbClr val="242852"/>
              </a:solidFill>
              <a:latin typeface="Arial"/>
            </a:endParaRPr>
          </a:p>
        </p:txBody>
      </p:sp>
    </p:spTree>
    <p:extLst>
      <p:ext uri="{BB962C8B-B14F-4D97-AF65-F5344CB8AC3E}">
        <p14:creationId xmlns:p14="http://schemas.microsoft.com/office/powerpoint/2010/main" val="720437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1" name="Shape 21"/>
          <p:cNvSpPr>
            <a:spLocks noGrp="1"/>
          </p:cNvSpPr>
          <p:nvPr>
            <p:ph type="title"/>
          </p:nvPr>
        </p:nvSpPr>
        <p:spPr>
          <a:prstGeom prst="rect">
            <a:avLst/>
          </a:prstGeom>
        </p:spPr>
        <p:txBody>
          <a:bodyPr/>
          <a:lstStyle/>
          <a:p>
            <a:pPr lvl="0">
              <a:defRPr sz="1800">
                <a:solidFill>
                  <a:srgbClr val="000000"/>
                </a:solidFill>
              </a:defRPr>
            </a:pPr>
            <a:r>
              <a:rPr sz="4000">
                <a:solidFill>
                  <a:srgbClr val="ACCBF9"/>
                </a:solidFill>
              </a:rPr>
              <a:t>Title Text</a:t>
            </a:r>
          </a:p>
        </p:txBody>
      </p:sp>
      <p:sp>
        <p:nvSpPr>
          <p:cNvPr id="22" name="Shape 22"/>
          <p:cNvSpPr>
            <a:spLocks noGrp="1"/>
          </p:cNvSpPr>
          <p:nvPr>
            <p:ph type="body" idx="1"/>
          </p:nvPr>
        </p:nvSpPr>
        <p:spPr>
          <a:xfrm>
            <a:off x="914400" y="2743200"/>
            <a:ext cx="3566160" cy="4114800"/>
          </a:xfrm>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468489"/>
            <a:ext cx="8134672" cy="1104527"/>
          </a:xfrm>
          <a:prstGeom prst="rect">
            <a:avLst/>
          </a:prstGeom>
        </p:spPr>
        <p:txBody>
          <a:bodyPr>
            <a:normAutofit/>
          </a:bodyPr>
          <a:lstStyle>
            <a:lvl1pPr>
              <a:defRPr sz="3600" b="1">
                <a:solidFill>
                  <a:srgbClr val="4BB7E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3528" y="3645024"/>
            <a:ext cx="8136904" cy="1656184"/>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49958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435280" cy="576064"/>
          </a:xfrm>
          <a:prstGeom prst="rect">
            <a:avLst/>
          </a:prstGeom>
        </p:spPr>
        <p:txBody>
          <a:bodyPr/>
          <a:lstStyle>
            <a:lvl1pPr>
              <a:defRPr sz="2400" b="1">
                <a:solidFill>
                  <a:srgbClr val="4BB7E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2276872"/>
            <a:ext cx="8435280" cy="4248472"/>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buFont typeface="Arial" pitchFamily="34" charset="0"/>
              <a:buChar char="•"/>
              <a:defRPr sz="1800">
                <a:latin typeface="Arial" pitchFamily="34" charset="0"/>
                <a:cs typeface="Arial" pitchFamily="34" charset="0"/>
              </a:defRPr>
            </a:lvl2pPr>
            <a:lvl3pPr>
              <a:buFont typeface="Arial" pitchFamily="34" charset="0"/>
              <a:buChar char="•"/>
              <a:defRPr sz="1800">
                <a:latin typeface="Arial" pitchFamily="34" charset="0"/>
                <a:cs typeface="Arial" pitchFamily="34" charset="0"/>
              </a:defRPr>
            </a:lvl3pPr>
            <a:lvl4pPr>
              <a:buFont typeface="Arial" pitchFamily="34" charset="0"/>
              <a:buChar char="•"/>
              <a:defRPr sz="1800">
                <a:latin typeface="Arial" pitchFamily="34" charset="0"/>
                <a:cs typeface="Arial" pitchFamily="34" charset="0"/>
              </a:defRPr>
            </a:lvl4pPr>
            <a:lvl5pPr>
              <a:buFont typeface="Arial" pitchFamily="34" charset="0"/>
              <a:buChar char="•"/>
              <a:defRPr sz="1800">
                <a:latin typeface="Arial" pitchFamily="34" charset="0"/>
                <a:cs typeface="Arial" pitchFamily="34" charset="0"/>
              </a:defRPr>
            </a:lvl5pPr>
          </a:lstStyle>
          <a:p>
            <a:pPr lvl="0"/>
            <a:r>
              <a:rPr lang="en-US" dirty="0" smtClean="0"/>
              <a:t>Click to edit Master text styles</a:t>
            </a:r>
          </a:p>
          <a:p>
            <a:pPr lvl="1"/>
            <a:r>
              <a:rPr lang="en-US" dirty="0" smtClean="0"/>
              <a:t>Text</a:t>
            </a:r>
          </a:p>
          <a:p>
            <a:pPr lvl="2"/>
            <a:r>
              <a:rPr lang="en-US" dirty="0" smtClean="0"/>
              <a:t>Text</a:t>
            </a:r>
          </a:p>
          <a:p>
            <a:pPr lvl="3"/>
            <a:r>
              <a:rPr lang="en-US" dirty="0" smtClean="0"/>
              <a:t>Text</a:t>
            </a:r>
          </a:p>
          <a:p>
            <a:pPr lvl="4"/>
            <a:r>
              <a:rPr lang="en-US" dirty="0" smtClean="0"/>
              <a:t>Text</a:t>
            </a:r>
          </a:p>
        </p:txBody>
      </p:sp>
    </p:spTree>
    <p:extLst>
      <p:ext uri="{BB962C8B-B14F-4D97-AF65-F5344CB8AC3E}">
        <p14:creationId xmlns:p14="http://schemas.microsoft.com/office/powerpoint/2010/main" val="231445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8" name="Shape 8"/>
          <p:cNvSpPr>
            <a:spLocks noGrp="1"/>
          </p:cNvSpPr>
          <p:nvPr>
            <p:ph type="title"/>
          </p:nvPr>
        </p:nvSpPr>
        <p:spPr>
          <a:xfrm>
            <a:off x="914400" y="802123"/>
            <a:ext cx="7315200" cy="4309526"/>
          </a:xfrm>
          <a:prstGeom prst="rect">
            <a:avLst/>
          </a:prstGeom>
        </p:spPr>
        <p:txBody>
          <a:bodyPr/>
          <a:lstStyle>
            <a:lvl1pPr>
              <a:defRPr sz="4800"/>
            </a:lvl1pPr>
          </a:lstStyle>
          <a:p>
            <a:pPr lvl="0">
              <a:defRPr sz="1800">
                <a:solidFill>
                  <a:srgbClr val="000000"/>
                </a:solidFill>
              </a:defRPr>
            </a:pPr>
            <a:r>
              <a:rPr sz="4800">
                <a:solidFill>
                  <a:srgbClr val="ACCBF9"/>
                </a:solidFill>
              </a:rPr>
              <a:t>Title Text</a:t>
            </a:r>
          </a:p>
        </p:txBody>
      </p:sp>
      <p:sp>
        <p:nvSpPr>
          <p:cNvPr id="9" name="Shape 9"/>
          <p:cNvSpPr>
            <a:spLocks noGrp="1"/>
          </p:cNvSpPr>
          <p:nvPr>
            <p:ph type="body" idx="1"/>
          </p:nvPr>
        </p:nvSpPr>
        <p:spPr>
          <a:xfrm>
            <a:off x="914400" y="5166529"/>
            <a:ext cx="7315200" cy="1691471"/>
          </a:xfrm>
          <a:prstGeom prst="rect">
            <a:avLst/>
          </a:prstGeom>
        </p:spPr>
        <p:txBody>
          <a:bodyPr/>
          <a:lstStyle>
            <a:lvl1pPr marL="0" indent="0">
              <a:spcBef>
                <a:spcPts val="500"/>
              </a:spcBef>
              <a:buClrTx/>
              <a:buSzTx/>
              <a:buFontTx/>
              <a:buNone/>
              <a:defRPr sz="2200"/>
            </a:lvl1pPr>
            <a:lvl2pPr marL="0" indent="457200">
              <a:spcBef>
                <a:spcPts val="500"/>
              </a:spcBef>
              <a:buClrTx/>
              <a:buSzTx/>
              <a:buFontTx/>
              <a:buNone/>
              <a:defRPr sz="2200"/>
            </a:lvl2pPr>
            <a:lvl3pPr marL="0" indent="914400">
              <a:spcBef>
                <a:spcPts val="500"/>
              </a:spcBef>
              <a:buClrTx/>
              <a:buSzTx/>
              <a:buFontTx/>
              <a:buNone/>
              <a:defRPr sz="2200"/>
            </a:lvl3pPr>
            <a:lvl4pPr marL="0" indent="1371600">
              <a:spcBef>
                <a:spcPts val="500"/>
              </a:spcBef>
              <a:buClrTx/>
              <a:buSzTx/>
              <a:buFontTx/>
              <a:buNone/>
              <a:defRPr sz="2200"/>
            </a:lvl4pPr>
            <a:lvl5pPr marL="0" indent="1828800">
              <a:spcBef>
                <a:spcPts val="500"/>
              </a:spcBef>
              <a:buClrTx/>
              <a:buSzTx/>
              <a:buFontTx/>
              <a:buNone/>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10" name="Shape 1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4000">
                <a:solidFill>
                  <a:srgbClr val="ACCBF9"/>
                </a:solidFill>
              </a:rPr>
              <a:t>Title Text</a:t>
            </a:r>
          </a:p>
        </p:txBody>
      </p:sp>
      <p:sp>
        <p:nvSpPr>
          <p:cNvPr id="13" name="Shape 13"/>
          <p:cNvSpPr>
            <a:spLocks noGrp="1"/>
          </p:cNvSpPr>
          <p:nvPr>
            <p:ph type="body" idx="1"/>
          </p:nvPr>
        </p:nvSpPr>
        <p:spPr>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 name="Shape 16"/>
          <p:cNvSpPr>
            <a:spLocks noGrp="1"/>
          </p:cNvSpPr>
          <p:nvPr>
            <p:ph type="title"/>
          </p:nvPr>
        </p:nvSpPr>
        <p:spPr>
          <a:xfrm>
            <a:off x="914400" y="5017572"/>
            <a:ext cx="7315200" cy="1840428"/>
          </a:xfrm>
          <a:prstGeom prst="rect">
            <a:avLst/>
          </a:prstGeom>
        </p:spPr>
        <p:txBody>
          <a:bodyPr anchor="t"/>
          <a:lstStyle/>
          <a:p>
            <a:pPr lvl="0">
              <a:defRPr sz="1800">
                <a:solidFill>
                  <a:srgbClr val="000000"/>
                </a:solidFill>
              </a:defRPr>
            </a:pPr>
            <a:r>
              <a:rPr sz="4000">
                <a:solidFill>
                  <a:srgbClr val="ACCBF9"/>
                </a:solidFill>
              </a:rPr>
              <a:t>Title Text</a:t>
            </a:r>
          </a:p>
        </p:txBody>
      </p:sp>
      <p:sp>
        <p:nvSpPr>
          <p:cNvPr id="17" name="Shape 17"/>
          <p:cNvSpPr>
            <a:spLocks noGrp="1"/>
          </p:cNvSpPr>
          <p:nvPr>
            <p:ph type="body" idx="1"/>
          </p:nvPr>
        </p:nvSpPr>
        <p:spPr>
          <a:xfrm>
            <a:off x="914400" y="2150597"/>
            <a:ext cx="7315200" cy="2812939"/>
          </a:xfrm>
          <a:prstGeom prst="rect">
            <a:avLst/>
          </a:prstGeom>
        </p:spPr>
        <p:txBody>
          <a:bodyPr anchor="b"/>
          <a:lstStyle>
            <a:lvl1pPr marL="0" indent="0">
              <a:buClrTx/>
              <a:buSzTx/>
              <a:buFontTx/>
              <a:buNone/>
            </a:lvl1pPr>
            <a:lvl2pPr marL="0" indent="457200">
              <a:buClrTx/>
              <a:buSzTx/>
              <a:buFontTx/>
              <a:buNone/>
            </a:lvl2pPr>
            <a:lvl3pPr marL="0" indent="914400">
              <a:buClrTx/>
              <a:buSzTx/>
              <a:buFontTx/>
              <a:buNone/>
            </a:lvl3pPr>
            <a:lvl4pPr marL="0" indent="1371600">
              <a:buClrTx/>
              <a:buSzTx/>
              <a:buFontTx/>
              <a:buNone/>
            </a:lvl4pPr>
            <a:lvl5pPr marL="0" indent="1828800">
              <a:buClrTx/>
              <a:buSzTx/>
              <a:buFontTx/>
              <a:buNone/>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18" name="Shape 1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21" name="Shape 21"/>
          <p:cNvSpPr>
            <a:spLocks noGrp="1"/>
          </p:cNvSpPr>
          <p:nvPr>
            <p:ph type="title"/>
          </p:nvPr>
        </p:nvSpPr>
        <p:spPr>
          <a:prstGeom prst="rect">
            <a:avLst/>
          </a:prstGeom>
        </p:spPr>
        <p:txBody>
          <a:bodyPr/>
          <a:lstStyle/>
          <a:p>
            <a:pPr lvl="0">
              <a:defRPr sz="1800">
                <a:solidFill>
                  <a:srgbClr val="000000"/>
                </a:solidFill>
              </a:defRPr>
            </a:pPr>
            <a:r>
              <a:rPr sz="4000">
                <a:solidFill>
                  <a:srgbClr val="ACCBF9"/>
                </a:solidFill>
              </a:rPr>
              <a:t>Title Text</a:t>
            </a:r>
          </a:p>
        </p:txBody>
      </p:sp>
      <p:sp>
        <p:nvSpPr>
          <p:cNvPr id="22" name="Shape 22"/>
          <p:cNvSpPr>
            <a:spLocks noGrp="1"/>
          </p:cNvSpPr>
          <p:nvPr>
            <p:ph type="body" idx="1"/>
          </p:nvPr>
        </p:nvSpPr>
        <p:spPr>
          <a:xfrm>
            <a:off x="914400" y="2743200"/>
            <a:ext cx="3566160" cy="4114800"/>
          </a:xfrm>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4" name="Shape 24"/>
          <p:cNvSpPr>
            <a:spLocks noGrp="1"/>
          </p:cNvSpPr>
          <p:nvPr>
            <p:ph type="body" idx="1"/>
          </p:nvPr>
        </p:nvSpPr>
        <p:spPr>
          <a:xfrm>
            <a:off x="1116348" y="2698812"/>
            <a:ext cx="3364992" cy="666180"/>
          </a:xfrm>
          <a:prstGeom prst="rect">
            <a:avLst/>
          </a:prstGeom>
        </p:spPr>
        <p:txBody>
          <a:bodyPr anchor="b">
            <a:noAutofit/>
          </a:bodyPr>
          <a:lstStyle>
            <a:lvl1pPr marL="0" indent="0">
              <a:buClrTx/>
              <a:buSzTx/>
              <a:buFontTx/>
              <a:buNone/>
              <a:defRPr>
                <a:solidFill>
                  <a:srgbClr val="ACCBF9"/>
                </a:solidFill>
                <a:latin typeface="Arial Bold"/>
                <a:ea typeface="Arial Bold"/>
                <a:cs typeface="Arial Bold"/>
                <a:sym typeface="Arial Bold"/>
              </a:defRPr>
            </a:lvl1pPr>
            <a:lvl2pPr marL="0" indent="457200">
              <a:buClrTx/>
              <a:buSzTx/>
              <a:buFontTx/>
              <a:buNone/>
              <a:defRPr>
                <a:solidFill>
                  <a:srgbClr val="ACCBF9"/>
                </a:solidFill>
                <a:latin typeface="Arial Bold"/>
                <a:ea typeface="Arial Bold"/>
                <a:cs typeface="Arial Bold"/>
                <a:sym typeface="Arial Bold"/>
              </a:defRPr>
            </a:lvl2pPr>
            <a:lvl3pPr marL="0" indent="914400">
              <a:buClrTx/>
              <a:buSzTx/>
              <a:buFontTx/>
              <a:buNone/>
              <a:defRPr>
                <a:solidFill>
                  <a:srgbClr val="ACCBF9"/>
                </a:solidFill>
                <a:latin typeface="Arial Bold"/>
                <a:ea typeface="Arial Bold"/>
                <a:cs typeface="Arial Bold"/>
                <a:sym typeface="Arial Bold"/>
              </a:defRPr>
            </a:lvl3pPr>
            <a:lvl4pPr marL="0" indent="1371600">
              <a:buClrTx/>
              <a:buSzTx/>
              <a:buFontTx/>
              <a:buNone/>
              <a:defRPr>
                <a:solidFill>
                  <a:srgbClr val="ACCBF9"/>
                </a:solidFill>
                <a:latin typeface="Arial Bold"/>
                <a:ea typeface="Arial Bold"/>
                <a:cs typeface="Arial Bold"/>
                <a:sym typeface="Arial Bold"/>
              </a:defRPr>
            </a:lvl4pPr>
            <a:lvl5pPr marL="0" indent="1828800">
              <a:buClrTx/>
              <a:buSzTx/>
              <a:buFontTx/>
              <a:buNone/>
              <a:defRPr>
                <a:solidFill>
                  <a:srgbClr val="ACCBF9"/>
                </a:solidFill>
                <a:latin typeface="Arial Bold"/>
                <a:ea typeface="Arial Bold"/>
                <a:cs typeface="Arial Bold"/>
                <a:sym typeface="Arial Bold"/>
              </a:defRPr>
            </a:lvl5pPr>
          </a:lstStyle>
          <a:p>
            <a:pPr lvl="0">
              <a:defRPr sz="1800">
                <a:solidFill>
                  <a:srgbClr val="000000"/>
                </a:solidFill>
              </a:defRPr>
            </a:pPr>
            <a:r>
              <a:rPr sz="2000">
                <a:solidFill>
                  <a:srgbClr val="ACCBF9"/>
                </a:solidFill>
              </a:rPr>
              <a:t>Body Level One</a:t>
            </a:r>
          </a:p>
          <a:p>
            <a:pPr lvl="1">
              <a:defRPr sz="1800">
                <a:solidFill>
                  <a:srgbClr val="000000"/>
                </a:solidFill>
              </a:defRPr>
            </a:pPr>
            <a:r>
              <a:rPr sz="2000">
                <a:solidFill>
                  <a:srgbClr val="ACCBF9"/>
                </a:solidFill>
              </a:rPr>
              <a:t>Body Level Two</a:t>
            </a:r>
          </a:p>
          <a:p>
            <a:pPr lvl="2">
              <a:defRPr sz="1800">
                <a:solidFill>
                  <a:srgbClr val="000000"/>
                </a:solidFill>
              </a:defRPr>
            </a:pPr>
            <a:r>
              <a:rPr sz="2000">
                <a:solidFill>
                  <a:srgbClr val="ACCBF9"/>
                </a:solidFill>
              </a:rPr>
              <a:t>Body Level Three</a:t>
            </a:r>
          </a:p>
          <a:p>
            <a:pPr lvl="3">
              <a:defRPr sz="1800">
                <a:solidFill>
                  <a:srgbClr val="000000"/>
                </a:solidFill>
              </a:defRPr>
            </a:pPr>
            <a:r>
              <a:rPr sz="2000">
                <a:solidFill>
                  <a:srgbClr val="ACCBF9"/>
                </a:solidFill>
              </a:rPr>
              <a:t>Body Level Four</a:t>
            </a:r>
          </a:p>
          <a:p>
            <a:pPr lvl="4">
              <a:defRPr sz="1800">
                <a:solidFill>
                  <a:srgbClr val="000000"/>
                </a:solidFill>
              </a:defRPr>
            </a:pPr>
            <a:r>
              <a:rPr sz="2000">
                <a:solidFill>
                  <a:srgbClr val="ACCBF9"/>
                </a:solidFill>
              </a:rP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26" name="Shape 26"/>
          <p:cNvSpPr>
            <a:spLocks noGrp="1"/>
          </p:cNvSpPr>
          <p:nvPr>
            <p:ph type="title"/>
          </p:nvPr>
        </p:nvSpPr>
        <p:spPr>
          <a:prstGeom prst="rect">
            <a:avLst/>
          </a:prstGeom>
        </p:spPr>
        <p:txBody>
          <a:bodyPr/>
          <a:lstStyle/>
          <a:p>
            <a:pPr lvl="0">
              <a:defRPr sz="1800">
                <a:solidFill>
                  <a:srgbClr val="000000"/>
                </a:solidFill>
              </a:defRPr>
            </a:pPr>
            <a:r>
              <a:rPr sz="4000">
                <a:solidFill>
                  <a:srgbClr val="ACCBF9"/>
                </a:solidFill>
              </a:rP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8" name="Shape 28"/>
          <p:cNvSpPr>
            <a:spLocks noGrp="1"/>
          </p:cNvSpPr>
          <p:nvPr>
            <p:ph type="title"/>
          </p:nvPr>
        </p:nvSpPr>
        <p:spPr>
          <a:xfrm>
            <a:off x="914400" y="1544715"/>
            <a:ext cx="7315200" cy="1154098"/>
          </a:xfrm>
          <a:prstGeom prst="rect">
            <a:avLst/>
          </a:prstGeom>
        </p:spPr>
        <p:txBody>
          <a:bodyPr/>
          <a:lstStyle/>
          <a:p>
            <a:pPr lvl="0">
              <a:defRPr sz="1800">
                <a:solidFill>
                  <a:srgbClr val="000000"/>
                </a:solidFill>
              </a:defRPr>
            </a:pPr>
            <a:r>
              <a:rPr sz="4000">
                <a:solidFill>
                  <a:srgbClr val="ACCBF9"/>
                </a:solidFill>
              </a:rPr>
              <a:t>Title Text</a:t>
            </a:r>
          </a:p>
        </p:txBody>
      </p:sp>
      <p:sp>
        <p:nvSpPr>
          <p:cNvPr id="29" name="Shape 2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FFFFFF"/>
        </a:solidFill>
        <a:effectLst/>
      </p:bgPr>
    </p:bg>
    <p:spTree>
      <p:nvGrpSpPr>
        <p:cNvPr id="1" name=""/>
        <p:cNvGrpSpPr/>
        <p:nvPr/>
      </p:nvGrpSpPr>
      <p:grpSpPr>
        <a:xfrm>
          <a:off x="0" y="0"/>
          <a:ext cx="0" cy="0"/>
          <a:chOff x="0" y="0"/>
          <a:chExt cx="0" cy="0"/>
        </a:xfrm>
      </p:grpSpPr>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914400" y="110862"/>
            <a:ext cx="2950936" cy="3887516"/>
          </a:xfrm>
          <a:prstGeom prst="rect">
            <a:avLst/>
          </a:prstGeom>
        </p:spPr>
        <p:txBody>
          <a:bodyPr/>
          <a:lstStyle>
            <a:lvl1pPr>
              <a:defRPr sz="2800"/>
            </a:lvl1pPr>
          </a:lstStyle>
          <a:p>
            <a:pPr lvl="0">
              <a:defRPr sz="1800">
                <a:solidFill>
                  <a:srgbClr val="000000"/>
                </a:solidFill>
              </a:defRPr>
            </a:pPr>
            <a:r>
              <a:rPr sz="2800">
                <a:solidFill>
                  <a:srgbClr val="ACCBF9"/>
                </a:solidFill>
              </a:rPr>
              <a:t>Title Text</a:t>
            </a:r>
          </a:p>
        </p:txBody>
      </p:sp>
      <p:sp>
        <p:nvSpPr>
          <p:cNvPr id="36" name="Shape 36"/>
          <p:cNvSpPr>
            <a:spLocks noGrp="1"/>
          </p:cNvSpPr>
          <p:nvPr>
            <p:ph type="body" idx="1"/>
          </p:nvPr>
        </p:nvSpPr>
        <p:spPr>
          <a:xfrm>
            <a:off x="4021752" y="1272032"/>
            <a:ext cx="4207848" cy="5585968"/>
          </a:xfrm>
          <a:prstGeom prst="rect">
            <a:avLst/>
          </a:prstGeom>
        </p:spPr>
        <p:txBody>
          <a:bodyPr anchor="ct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9" name="Shape 39"/>
          <p:cNvSpPr>
            <a:spLocks noGrp="1"/>
          </p:cNvSpPr>
          <p:nvPr>
            <p:ph type="title"/>
          </p:nvPr>
        </p:nvSpPr>
        <p:spPr>
          <a:xfrm>
            <a:off x="914400" y="114300"/>
            <a:ext cx="2953512" cy="3890772"/>
          </a:xfrm>
          <a:prstGeom prst="rect">
            <a:avLst/>
          </a:prstGeom>
        </p:spPr>
        <p:txBody>
          <a:bodyPr/>
          <a:lstStyle>
            <a:lvl1pPr>
              <a:defRPr sz="2800"/>
            </a:lvl1pPr>
          </a:lstStyle>
          <a:p>
            <a:pPr lvl="0">
              <a:defRPr sz="1800">
                <a:solidFill>
                  <a:srgbClr val="000000"/>
                </a:solidFill>
              </a:defRPr>
            </a:pPr>
            <a:r>
              <a:rPr sz="2800">
                <a:solidFill>
                  <a:srgbClr val="ACCBF9"/>
                </a:solidFill>
              </a:rPr>
              <a:t>Title Text</a:t>
            </a:r>
          </a:p>
        </p:txBody>
      </p:sp>
      <p:sp>
        <p:nvSpPr>
          <p:cNvPr id="40" name="Shape 40"/>
          <p:cNvSpPr>
            <a:spLocks noGrp="1"/>
          </p:cNvSpPr>
          <p:nvPr>
            <p:ph type="body" idx="1"/>
          </p:nvPr>
        </p:nvSpPr>
        <p:spPr>
          <a:xfrm>
            <a:off x="914400" y="4059935"/>
            <a:ext cx="2953512" cy="2798065"/>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solidFill>
                  <a:srgbClr val="000000"/>
                </a:solidFill>
              </a:defRPr>
            </a:pPr>
            <a:r>
              <a:rPr sz="4000">
                <a:solidFill>
                  <a:srgbClr val="ACCBF9"/>
                </a:solidFill>
              </a:rPr>
              <a:t>Title Text</a:t>
            </a:r>
          </a:p>
        </p:txBody>
      </p:sp>
      <p:sp>
        <p:nvSpPr>
          <p:cNvPr id="44" name="Shape 44"/>
          <p:cNvSpPr>
            <a:spLocks noGrp="1"/>
          </p:cNvSpPr>
          <p:nvPr>
            <p:ph type="body" idx="1"/>
          </p:nvPr>
        </p:nvSpPr>
        <p:spPr>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GB"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GB"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7" name="Shape 47"/>
          <p:cNvSpPr>
            <a:spLocks noGrp="1"/>
          </p:cNvSpPr>
          <p:nvPr>
            <p:ph type="title"/>
          </p:nvPr>
        </p:nvSpPr>
        <p:spPr>
          <a:xfrm>
            <a:off x="6248400" y="112209"/>
            <a:ext cx="1492500" cy="6198955"/>
          </a:xfrm>
          <a:prstGeom prst="rect">
            <a:avLst/>
          </a:prstGeom>
        </p:spPr>
        <p:txBody>
          <a:bodyPr/>
          <a:lstStyle/>
          <a:p>
            <a:pPr lvl="0">
              <a:defRPr sz="1800">
                <a:solidFill>
                  <a:srgbClr val="000000"/>
                </a:solidFill>
              </a:defRPr>
            </a:pPr>
            <a:r>
              <a:rPr sz="4000">
                <a:solidFill>
                  <a:srgbClr val="ACCBF9"/>
                </a:solidFill>
              </a:rPr>
              <a:t>Title Text</a:t>
            </a:r>
          </a:p>
        </p:txBody>
      </p:sp>
      <p:sp>
        <p:nvSpPr>
          <p:cNvPr id="48" name="Shape 48"/>
          <p:cNvSpPr>
            <a:spLocks noGrp="1"/>
          </p:cNvSpPr>
          <p:nvPr>
            <p:ph type="body" idx="1"/>
          </p:nvPr>
        </p:nvSpPr>
        <p:spPr>
          <a:xfrm>
            <a:off x="854524" y="1826709"/>
            <a:ext cx="5241477" cy="5031291"/>
          </a:xfrm>
          <a:prstGeom prst="rect">
            <a:avLst/>
          </a:prstGeom>
        </p:spPr>
        <p:txBody>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asic Content">
    <p:spTree>
      <p:nvGrpSpPr>
        <p:cNvPr id="1" name=""/>
        <p:cNvGrpSpPr/>
        <p:nvPr/>
      </p:nvGrpSpPr>
      <p:grpSpPr>
        <a:xfrm>
          <a:off x="0" y="0"/>
          <a:ext cx="0" cy="0"/>
          <a:chOff x="0" y="0"/>
          <a:chExt cx="0" cy="0"/>
        </a:xfrm>
      </p:grpSpPr>
      <p:sp>
        <p:nvSpPr>
          <p:cNvPr id="51" name="Shape 51"/>
          <p:cNvSpPr>
            <a:spLocks noGrp="1"/>
          </p:cNvSpPr>
          <p:nvPr>
            <p:ph type="title"/>
          </p:nvPr>
        </p:nvSpPr>
        <p:spPr>
          <a:xfrm>
            <a:off x="457200" y="0"/>
            <a:ext cx="8229600" cy="1417638"/>
          </a:xfrm>
          <a:prstGeom prst="rect">
            <a:avLst/>
          </a:prstGeom>
        </p:spPr>
        <p:txBody>
          <a:bodyPr/>
          <a:lstStyle>
            <a:lvl1pPr>
              <a:lnSpc>
                <a:spcPts val="3000"/>
              </a:lnSpc>
              <a:defRPr sz="2800">
                <a:solidFill>
                  <a:srgbClr val="FFFFFF"/>
                </a:solidFill>
                <a:latin typeface="Arial Bold"/>
                <a:ea typeface="Arial Bold"/>
                <a:cs typeface="Arial Bold"/>
                <a:sym typeface="Arial Bold"/>
              </a:defRPr>
            </a:lvl1pPr>
          </a:lstStyle>
          <a:p>
            <a:pPr lvl="0">
              <a:defRPr sz="1800">
                <a:solidFill>
                  <a:srgbClr val="000000"/>
                </a:solidFill>
              </a:defRPr>
            </a:pPr>
            <a:r>
              <a:rPr sz="2800">
                <a:solidFill>
                  <a:srgbClr val="FFFFFF"/>
                </a:solidFill>
              </a:rPr>
              <a:t>Title Text</a:t>
            </a:r>
          </a:p>
        </p:txBody>
      </p:sp>
      <p:sp>
        <p:nvSpPr>
          <p:cNvPr id="52" name="Shape 52"/>
          <p:cNvSpPr>
            <a:spLocks noGrp="1"/>
          </p:cNvSpPr>
          <p:nvPr>
            <p:ph type="body" idx="1"/>
          </p:nvPr>
        </p:nvSpPr>
        <p:spPr>
          <a:xfrm>
            <a:off x="457200" y="1600200"/>
            <a:ext cx="8229600" cy="5257801"/>
          </a:xfrm>
          <a:prstGeom prst="rect">
            <a:avLst/>
          </a:prstGeom>
        </p:spPr>
        <p:txBody>
          <a:bodyPr/>
          <a:lstStyle>
            <a:lvl1pPr>
              <a:spcBef>
                <a:spcPts val="500"/>
              </a:spcBef>
              <a:buClr>
                <a:srgbClr val="FFFFFF"/>
              </a:buClr>
              <a:buSzPct val="70000"/>
              <a:buChar char="❑"/>
              <a:defRPr sz="2400">
                <a:solidFill>
                  <a:srgbClr val="242852"/>
                </a:solidFill>
                <a:latin typeface="Arial Bold"/>
                <a:ea typeface="Arial Bold"/>
                <a:cs typeface="Arial Bold"/>
                <a:sym typeface="Arial Bold"/>
              </a:defRPr>
            </a:lvl1pPr>
            <a:lvl2pPr marL="539495" indent="-219455">
              <a:spcBef>
                <a:spcPts val="500"/>
              </a:spcBef>
              <a:buClr>
                <a:srgbClr val="FFFFFF"/>
              </a:buClr>
              <a:defRPr sz="2400">
                <a:solidFill>
                  <a:srgbClr val="242852"/>
                </a:solidFill>
                <a:latin typeface="Arial Bold"/>
                <a:ea typeface="Arial Bold"/>
                <a:cs typeface="Arial Bold"/>
                <a:sym typeface="Arial Bold"/>
              </a:defRPr>
            </a:lvl2pPr>
            <a:lvl3pPr marL="746759" indent="-243840">
              <a:spcBef>
                <a:spcPts val="500"/>
              </a:spcBef>
              <a:buClr>
                <a:srgbClr val="FFFFFF"/>
              </a:buClr>
              <a:buChar char="•"/>
              <a:defRPr sz="2400">
                <a:solidFill>
                  <a:srgbClr val="242852"/>
                </a:solidFill>
                <a:latin typeface="Arial Bold"/>
                <a:ea typeface="Arial Bold"/>
                <a:cs typeface="Arial Bold"/>
                <a:sym typeface="Arial Bold"/>
              </a:defRPr>
            </a:lvl3pPr>
            <a:lvl4pPr marL="975360" indent="-243840">
              <a:spcBef>
                <a:spcPts val="500"/>
              </a:spcBef>
              <a:buClr>
                <a:srgbClr val="FFFFFF"/>
              </a:buClr>
              <a:buSzPct val="70000"/>
              <a:buChar char="o"/>
              <a:defRPr sz="2400">
                <a:solidFill>
                  <a:srgbClr val="242852"/>
                </a:solidFill>
                <a:latin typeface="Arial Bold"/>
                <a:ea typeface="Arial Bold"/>
                <a:cs typeface="Arial Bold"/>
                <a:sym typeface="Arial Bold"/>
              </a:defRPr>
            </a:lvl4pPr>
            <a:lvl5pPr marL="1203960" indent="-243840">
              <a:spcBef>
                <a:spcPts val="500"/>
              </a:spcBef>
              <a:buClr>
                <a:srgbClr val="FFFFFF"/>
              </a:buClr>
              <a:buSzPct val="70000"/>
              <a:buChar char="•"/>
              <a:defRPr sz="2400">
                <a:solidFill>
                  <a:srgbClr val="242852"/>
                </a:solidFill>
                <a:latin typeface="Arial Bold"/>
                <a:ea typeface="Arial Bold"/>
                <a:cs typeface="Arial Bold"/>
                <a:sym typeface="Arial Bold"/>
              </a:defRPr>
            </a:lvl5pPr>
          </a:lstStyle>
          <a:p>
            <a:pPr lvl="0">
              <a:defRPr sz="1800">
                <a:solidFill>
                  <a:srgbClr val="000000"/>
                </a:solidFill>
              </a:defRPr>
            </a:pPr>
            <a:r>
              <a:rPr sz="2400">
                <a:solidFill>
                  <a:srgbClr val="242852"/>
                </a:solidFill>
              </a:rPr>
              <a:t>Body Level One</a:t>
            </a:r>
          </a:p>
          <a:p>
            <a:pPr lvl="1">
              <a:defRPr sz="1800">
                <a:solidFill>
                  <a:srgbClr val="000000"/>
                </a:solidFill>
              </a:defRPr>
            </a:pPr>
            <a:r>
              <a:rPr sz="2400">
                <a:solidFill>
                  <a:srgbClr val="242852"/>
                </a:solidFill>
              </a:rPr>
              <a:t>Body Level Two</a:t>
            </a:r>
          </a:p>
          <a:p>
            <a:pPr lvl="2">
              <a:defRPr sz="1800">
                <a:solidFill>
                  <a:srgbClr val="000000"/>
                </a:solidFill>
              </a:defRPr>
            </a:pPr>
            <a:r>
              <a:rPr sz="2400">
                <a:solidFill>
                  <a:srgbClr val="242852"/>
                </a:solidFill>
              </a:rPr>
              <a:t>Body Level Three</a:t>
            </a:r>
          </a:p>
          <a:p>
            <a:pPr lvl="3">
              <a:defRPr sz="1800">
                <a:solidFill>
                  <a:srgbClr val="000000"/>
                </a:solidFill>
              </a:defRPr>
            </a:pPr>
            <a:r>
              <a:rPr sz="2400">
                <a:solidFill>
                  <a:srgbClr val="242852"/>
                </a:solidFill>
              </a:rPr>
              <a:t>Body Level Four</a:t>
            </a:r>
          </a:p>
          <a:p>
            <a:pPr lvl="4">
              <a:defRPr sz="1800">
                <a:solidFill>
                  <a:srgbClr val="000000"/>
                </a:solidFill>
              </a:defRPr>
            </a:pPr>
            <a:r>
              <a:rPr sz="2400">
                <a:solidFill>
                  <a:srgbClr val="242852"/>
                </a:solidFill>
              </a:rPr>
              <a:t>Body Level Five</a:t>
            </a:r>
          </a:p>
        </p:txBody>
      </p:sp>
      <p:sp>
        <p:nvSpPr>
          <p:cNvPr id="53" name="Shape 53"/>
          <p:cNvSpPr/>
          <p:nvPr/>
        </p:nvSpPr>
        <p:spPr>
          <a:xfrm>
            <a:off x="8620125" y="6600825"/>
            <a:ext cx="371475" cy="26425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700"/>
              </a:spcBef>
              <a:defRPr sz="1200">
                <a:solidFill>
                  <a:srgbClr val="242852"/>
                </a:solidFill>
              </a:defRPr>
            </a:lvl1pPr>
          </a:lstStyle>
          <a:p>
            <a:pPr>
              <a:defRPr sz="1800">
                <a:solidFill>
                  <a:srgbClr val="000000"/>
                </a:solidFill>
              </a:defRPr>
            </a:pPr>
            <a:r>
              <a:rPr kern="0">
                <a:latin typeface="Arial"/>
                <a:ea typeface="Arial"/>
                <a:cs typeface="Arial"/>
                <a:sym typeface="Arial"/>
              </a:rPr>
              <a:t>‹#›</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Blank">
    <p:bg>
      <p:bgPr>
        <a:solidFill>
          <a:srgbClr val="FFFFFF"/>
        </a:solidFill>
        <a:effectLst/>
      </p:bgPr>
    </p:bg>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6553200" y="6404292"/>
            <a:ext cx="2133600" cy="269241"/>
          </a:xfrm>
          <a:prstGeom prst="rect">
            <a:avLst/>
          </a:prstGeom>
        </p:spPr>
        <p:txBody>
          <a:bodyPr/>
          <a:lstStyle>
            <a:lvl1pPr>
              <a:defRPr>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007690" y="548797"/>
            <a:ext cx="1189132" cy="297918"/>
          </a:xfrm>
          <a:prstGeom prst="rect">
            <a:avLst/>
          </a:prstGeom>
        </p:spPr>
        <p:txBody>
          <a:bodyPr/>
          <a:lstStyle/>
          <a:p>
            <a:fld id="{57447FEB-9D01-452E-849D-53CAD43BE1CE}" type="datetimeFigureOut">
              <a:rPr lang="en-GB" kern="0" smtClean="0">
                <a:solidFill>
                  <a:sysClr val="windowText" lastClr="000000"/>
                </a:solidFill>
                <a:latin typeface="Arial"/>
                <a:ea typeface="Arial"/>
                <a:cs typeface="Arial"/>
                <a:sym typeface="Arial"/>
              </a:rPr>
              <a:pPr/>
              <a:t>09/02/2015</a:t>
            </a:fld>
            <a:endParaRPr lang="en-GB" kern="0">
              <a:solidFill>
                <a:sysClr val="windowText" lastClr="000000"/>
              </a:solidFill>
              <a:latin typeface="Arial"/>
              <a:ea typeface="Arial"/>
              <a:cs typeface="Arial"/>
              <a:sym typeface="Arial"/>
            </a:endParaRPr>
          </a:p>
        </p:txBody>
      </p:sp>
      <p:sp>
        <p:nvSpPr>
          <p:cNvPr id="6" name="Footer Placeholder 5"/>
          <p:cNvSpPr>
            <a:spLocks noGrp="1"/>
          </p:cNvSpPr>
          <p:nvPr>
            <p:ph type="ftr" sz="quarter" idx="11"/>
          </p:nvPr>
        </p:nvSpPr>
        <p:spPr>
          <a:xfrm>
            <a:off x="6008688" y="855956"/>
            <a:ext cx="2246489" cy="301227"/>
          </a:xfrm>
          <a:prstGeom prst="rect">
            <a:avLst/>
          </a:prstGeom>
        </p:spPr>
        <p:txBody>
          <a:bodyPr/>
          <a:lstStyle/>
          <a:p>
            <a:endParaRPr lang="en-GB" kern="0">
              <a:solidFill>
                <a:sysClr val="windowText" lastClr="000000"/>
              </a:solidFill>
              <a:latin typeface="Arial"/>
              <a:ea typeface="Arial"/>
              <a:cs typeface="Arial"/>
              <a:sym typeface="Arial"/>
            </a:endParaRPr>
          </a:p>
        </p:txBody>
      </p:sp>
      <p:sp>
        <p:nvSpPr>
          <p:cNvPr id="7" name="Slide Number Placeholder 6"/>
          <p:cNvSpPr>
            <a:spLocks noGrp="1"/>
          </p:cNvSpPr>
          <p:nvPr>
            <p:ph type="sldNum" sz="quarter" idx="12"/>
          </p:nvPr>
        </p:nvSpPr>
        <p:spPr/>
        <p:txBody>
          <a:bodyPr/>
          <a:lstStyle/>
          <a:p>
            <a:fld id="{ECBDF6A0-C486-4459-B8CA-5B5636B8128A}" type="slidenum">
              <a:rPr lang="en-GB" smtClean="0"/>
              <a:pPr/>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GB"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2/9/2015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2/9/2015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1244A"/>
            </a:gs>
            <a:gs pos="64999">
              <a:srgbClr val="232750"/>
            </a:gs>
            <a:gs pos="100000">
              <a:srgbClr val="494D95"/>
            </a:gs>
          </a:gsLst>
          <a:lin ang="5400000" scaled="0"/>
        </a:gradFill>
        <a:effectLst/>
      </p:bgPr>
    </p:bg>
    <p:spTree>
      <p:nvGrpSpPr>
        <p:cNvPr id="1" name=""/>
        <p:cNvGrpSpPr/>
        <p:nvPr/>
      </p:nvGrpSpPr>
      <p:grpSpPr>
        <a:xfrm>
          <a:off x="0" y="0"/>
          <a:ext cx="0" cy="0"/>
          <a:chOff x="0" y="0"/>
          <a:chExt cx="0" cy="0"/>
        </a:xfrm>
      </p:grpSpPr>
      <p:sp>
        <p:nvSpPr>
          <p:cNvPr id="2" name="Shape 2"/>
          <p:cNvSpPr/>
          <p:nvPr/>
        </p:nvSpPr>
        <p:spPr>
          <a:xfrm>
            <a:off x="8435268" y="573806"/>
            <a:ext cx="86237" cy="572317"/>
          </a:xfrm>
          <a:prstGeom prst="rect">
            <a:avLst/>
          </a:prstGeom>
          <a:solidFill>
            <a:srgbClr val="ACCBF9"/>
          </a:solidFill>
          <a:ln w="12700">
            <a:miter lim="400000"/>
          </a:ln>
        </p:spPr>
        <p:txBody>
          <a:bodyPr lIns="0" tIns="0" rIns="0" bIns="0" anchor="ctr"/>
          <a:lstStyle/>
          <a:p>
            <a:pPr algn="ctr">
              <a:defRPr>
                <a:solidFill>
                  <a:srgbClr val="FFFFFF"/>
                </a:solidFill>
              </a:defRPr>
            </a:pPr>
            <a:endParaRPr kern="0">
              <a:solidFill>
                <a:srgbClr val="FFFFFF"/>
              </a:solidFill>
              <a:latin typeface="Arial"/>
              <a:ea typeface="Arial"/>
              <a:cs typeface="Arial"/>
              <a:sym typeface="Arial"/>
            </a:endParaRPr>
          </a:p>
        </p:txBody>
      </p:sp>
      <p:sp>
        <p:nvSpPr>
          <p:cNvPr id="3" name="Shape 3"/>
          <p:cNvSpPr/>
          <p:nvPr/>
        </p:nvSpPr>
        <p:spPr>
          <a:xfrm>
            <a:off x="8569418" y="573806"/>
            <a:ext cx="576073" cy="572317"/>
          </a:xfrm>
          <a:prstGeom prst="rect">
            <a:avLst/>
          </a:prstGeom>
          <a:solidFill>
            <a:srgbClr val="ACCBF9"/>
          </a:solidFill>
          <a:ln w="12700">
            <a:miter lim="400000"/>
          </a:ln>
        </p:spPr>
        <p:txBody>
          <a:bodyPr lIns="0" tIns="0" rIns="0" bIns="0" anchor="ctr"/>
          <a:lstStyle/>
          <a:p>
            <a:pPr algn="ctr">
              <a:defRPr>
                <a:solidFill>
                  <a:srgbClr val="FFFFFF"/>
                </a:solidFill>
              </a:defRPr>
            </a:pPr>
            <a:endParaRPr kern="0">
              <a:solidFill>
                <a:srgbClr val="FFFFFF"/>
              </a:solidFill>
              <a:latin typeface="Arial"/>
              <a:ea typeface="Arial"/>
              <a:cs typeface="Arial"/>
              <a:sym typeface="Arial"/>
            </a:endParaRPr>
          </a:p>
        </p:txBody>
      </p:sp>
      <p:sp>
        <p:nvSpPr>
          <p:cNvPr id="4" name="Shape 4"/>
          <p:cNvSpPr>
            <a:spLocks noGrp="1"/>
          </p:cNvSpPr>
          <p:nvPr>
            <p:ph type="title"/>
          </p:nvPr>
        </p:nvSpPr>
        <p:spPr>
          <a:xfrm>
            <a:off x="914400" y="0"/>
            <a:ext cx="7315200" cy="269881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lvl="0">
              <a:defRPr sz="1800">
                <a:solidFill>
                  <a:srgbClr val="000000"/>
                </a:solidFill>
              </a:defRPr>
            </a:pPr>
            <a:r>
              <a:rPr sz="4000">
                <a:solidFill>
                  <a:srgbClr val="ACCBF9"/>
                </a:solidFill>
              </a:rPr>
              <a:t>Title Text</a:t>
            </a:r>
          </a:p>
        </p:txBody>
      </p:sp>
      <p:sp>
        <p:nvSpPr>
          <p:cNvPr id="5" name="Shape 5"/>
          <p:cNvSpPr>
            <a:spLocks noGrp="1"/>
          </p:cNvSpPr>
          <p:nvPr>
            <p:ph type="body" idx="1"/>
          </p:nvPr>
        </p:nvSpPr>
        <p:spPr>
          <a:xfrm>
            <a:off x="914400" y="2769833"/>
            <a:ext cx="7315200" cy="408816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6" name="Shape 6"/>
          <p:cNvSpPr>
            <a:spLocks noGrp="1"/>
          </p:cNvSpPr>
          <p:nvPr>
            <p:ph type="sldNum" sz="quarter" idx="2"/>
          </p:nvPr>
        </p:nvSpPr>
        <p:spPr>
          <a:xfrm>
            <a:off x="7314414" y="567545"/>
            <a:ext cx="941204" cy="264256"/>
          </a:xfrm>
          <a:prstGeom prst="rect">
            <a:avLst/>
          </a:prstGeom>
          <a:ln w="12700">
            <a:miter lim="400000"/>
          </a:ln>
        </p:spPr>
        <p:txBody>
          <a:bodyPr lIns="45719" rIns="45719" anchor="ctr">
            <a:spAutoFit/>
          </a:bodyPr>
          <a:lstStyle>
            <a:lvl1pPr algn="r">
              <a:defRPr sz="1200">
                <a:solidFill>
                  <a:srgbClr val="FFFFFF"/>
                </a:solidFill>
              </a:defRPr>
            </a:lvl1pPr>
          </a:lstStyle>
          <a:p>
            <a:fld id="{86CB4B4D-7CA3-9044-876B-883B54F8677D}" type="slidenum">
              <a:rPr kern="0">
                <a:latin typeface="Arial"/>
                <a:ea typeface="Arial"/>
                <a:cs typeface="Arial"/>
                <a:sym typeface="Arial"/>
              </a:rPr>
              <a:pPr/>
              <a:t>‹#›</a:t>
            </a:fld>
            <a:endParaRPr kern="0">
              <a:latin typeface="Aria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ransition spd="med"/>
  <p:txStyles>
    <p:titleStyle>
      <a:lvl1pPr>
        <a:defRPr sz="4000">
          <a:solidFill>
            <a:srgbClr val="ACCBF9"/>
          </a:solidFill>
          <a:latin typeface="Arial"/>
          <a:ea typeface="Arial"/>
          <a:cs typeface="Arial"/>
          <a:sym typeface="Arial"/>
        </a:defRPr>
      </a:lvl1pPr>
      <a:lvl2pPr>
        <a:defRPr sz="4000">
          <a:solidFill>
            <a:srgbClr val="ACCBF9"/>
          </a:solidFill>
          <a:latin typeface="Arial"/>
          <a:ea typeface="Arial"/>
          <a:cs typeface="Arial"/>
          <a:sym typeface="Arial"/>
        </a:defRPr>
      </a:lvl2pPr>
      <a:lvl3pPr>
        <a:defRPr sz="4000">
          <a:solidFill>
            <a:srgbClr val="ACCBF9"/>
          </a:solidFill>
          <a:latin typeface="Arial"/>
          <a:ea typeface="Arial"/>
          <a:cs typeface="Arial"/>
          <a:sym typeface="Arial"/>
        </a:defRPr>
      </a:lvl3pPr>
      <a:lvl4pPr>
        <a:defRPr sz="4000">
          <a:solidFill>
            <a:srgbClr val="ACCBF9"/>
          </a:solidFill>
          <a:latin typeface="Arial"/>
          <a:ea typeface="Arial"/>
          <a:cs typeface="Arial"/>
          <a:sym typeface="Arial"/>
        </a:defRPr>
      </a:lvl4pPr>
      <a:lvl5pPr>
        <a:defRPr sz="4000">
          <a:solidFill>
            <a:srgbClr val="ACCBF9"/>
          </a:solidFill>
          <a:latin typeface="Arial"/>
          <a:ea typeface="Arial"/>
          <a:cs typeface="Arial"/>
          <a:sym typeface="Arial"/>
        </a:defRPr>
      </a:lvl5pPr>
      <a:lvl6pPr>
        <a:defRPr sz="4000">
          <a:solidFill>
            <a:srgbClr val="ACCBF9"/>
          </a:solidFill>
          <a:latin typeface="Arial"/>
          <a:ea typeface="Arial"/>
          <a:cs typeface="Arial"/>
          <a:sym typeface="Arial"/>
        </a:defRPr>
      </a:lvl6pPr>
      <a:lvl7pPr>
        <a:defRPr sz="4000">
          <a:solidFill>
            <a:srgbClr val="ACCBF9"/>
          </a:solidFill>
          <a:latin typeface="Arial"/>
          <a:ea typeface="Arial"/>
          <a:cs typeface="Arial"/>
          <a:sym typeface="Arial"/>
        </a:defRPr>
      </a:lvl7pPr>
      <a:lvl8pPr>
        <a:defRPr sz="4000">
          <a:solidFill>
            <a:srgbClr val="ACCBF9"/>
          </a:solidFill>
          <a:latin typeface="Arial"/>
          <a:ea typeface="Arial"/>
          <a:cs typeface="Arial"/>
          <a:sym typeface="Arial"/>
        </a:defRPr>
      </a:lvl8pPr>
      <a:lvl9pPr>
        <a:defRPr sz="4000">
          <a:solidFill>
            <a:srgbClr val="ACCBF9"/>
          </a:solidFill>
          <a:latin typeface="Arial"/>
          <a:ea typeface="Arial"/>
          <a:cs typeface="Arial"/>
          <a:sym typeface="Arial"/>
        </a:defRPr>
      </a:lvl9pPr>
    </p:titleStyle>
    <p:bodyStyle>
      <a:lvl1pPr marL="228600" indent="-182879">
        <a:spcBef>
          <a:spcPts val="400"/>
        </a:spcBef>
        <a:buClr>
          <a:srgbClr val="ACCBF9"/>
        </a:buClr>
        <a:buSzPct val="100000"/>
        <a:buFont typeface="Wingdings"/>
        <a:buChar char="▪"/>
        <a:defRPr sz="2000">
          <a:solidFill>
            <a:srgbClr val="FFFFFF"/>
          </a:solidFill>
          <a:latin typeface="Arial"/>
          <a:ea typeface="Arial"/>
          <a:cs typeface="Arial"/>
          <a:sym typeface="Arial"/>
        </a:defRPr>
      </a:lvl1pPr>
      <a:lvl2pPr marL="523239" indent="-203199">
        <a:spcBef>
          <a:spcPts val="400"/>
        </a:spcBef>
        <a:buClr>
          <a:srgbClr val="ACCBF9"/>
        </a:buClr>
        <a:buSzPct val="100000"/>
        <a:buFont typeface="Wingdings"/>
        <a:buChar char="▪"/>
        <a:defRPr sz="2000">
          <a:solidFill>
            <a:srgbClr val="FFFFFF"/>
          </a:solidFill>
          <a:latin typeface="Arial"/>
          <a:ea typeface="Arial"/>
          <a:cs typeface="Arial"/>
          <a:sym typeface="Arial"/>
        </a:defRPr>
      </a:lvl2pPr>
      <a:lvl3pPr marL="731519" indent="-228600">
        <a:spcBef>
          <a:spcPts val="400"/>
        </a:spcBef>
        <a:buClr>
          <a:srgbClr val="ACCBF9"/>
        </a:buClr>
        <a:buSzPct val="100000"/>
        <a:buFont typeface="Wingdings"/>
        <a:buChar char="▪"/>
        <a:defRPr sz="2000">
          <a:solidFill>
            <a:srgbClr val="FFFFFF"/>
          </a:solidFill>
          <a:latin typeface="Arial"/>
          <a:ea typeface="Arial"/>
          <a:cs typeface="Arial"/>
          <a:sym typeface="Arial"/>
        </a:defRPr>
      </a:lvl3pPr>
      <a:lvl4pPr marL="9927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4pPr>
      <a:lvl5pPr marL="12213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5pPr>
      <a:lvl6pPr marL="14499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6pPr>
      <a:lvl7pPr marL="16785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7pPr>
      <a:lvl8pPr marL="19071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8pPr>
      <a:lvl9pPr marL="2135777" indent="-261257">
        <a:spcBef>
          <a:spcPts val="400"/>
        </a:spcBef>
        <a:buClr>
          <a:srgbClr val="ACCBF9"/>
        </a:buClr>
        <a:buSzPct val="100000"/>
        <a:buFont typeface="Wingdings"/>
        <a:buChar char="▪"/>
        <a:defRPr sz="2000">
          <a:solidFill>
            <a:srgbClr val="FFFFFF"/>
          </a:solidFill>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indent="457200" algn="r">
        <a:defRPr sz="1200">
          <a:solidFill>
            <a:schemeClr val="tx1"/>
          </a:solidFill>
          <a:latin typeface="+mn-lt"/>
          <a:ea typeface="+mn-ea"/>
          <a:cs typeface="+mn-cs"/>
          <a:sym typeface="Arial"/>
        </a:defRPr>
      </a:lvl2pPr>
      <a:lvl3pPr indent="914400" algn="r">
        <a:defRPr sz="1200">
          <a:solidFill>
            <a:schemeClr val="tx1"/>
          </a:solidFill>
          <a:latin typeface="+mn-lt"/>
          <a:ea typeface="+mn-ea"/>
          <a:cs typeface="+mn-cs"/>
          <a:sym typeface="Arial"/>
        </a:defRPr>
      </a:lvl3pPr>
      <a:lvl4pPr indent="1371600" algn="r">
        <a:defRPr sz="1200">
          <a:solidFill>
            <a:schemeClr val="tx1"/>
          </a:solidFill>
          <a:latin typeface="+mn-lt"/>
          <a:ea typeface="+mn-ea"/>
          <a:cs typeface="+mn-cs"/>
          <a:sym typeface="Arial"/>
        </a:defRPr>
      </a:lvl4pPr>
      <a:lvl5pPr indent="1828800" algn="r">
        <a:defRPr sz="1200">
          <a:solidFill>
            <a:schemeClr val="tx1"/>
          </a:solidFill>
          <a:latin typeface="+mn-lt"/>
          <a:ea typeface="+mn-ea"/>
          <a:cs typeface="+mn-cs"/>
          <a:sym typeface="Arial"/>
        </a:defRPr>
      </a:lvl5pPr>
      <a:lvl6pPr indent="2286000" algn="r">
        <a:defRPr sz="1200">
          <a:solidFill>
            <a:schemeClr val="tx1"/>
          </a:solidFill>
          <a:latin typeface="+mn-lt"/>
          <a:ea typeface="+mn-ea"/>
          <a:cs typeface="+mn-cs"/>
          <a:sym typeface="Arial"/>
        </a:defRPr>
      </a:lvl6pPr>
      <a:lvl7pPr indent="2743200" algn="r">
        <a:defRPr sz="1200">
          <a:solidFill>
            <a:schemeClr val="tx1"/>
          </a:solidFill>
          <a:latin typeface="+mn-lt"/>
          <a:ea typeface="+mn-ea"/>
          <a:cs typeface="+mn-cs"/>
          <a:sym typeface="Arial"/>
        </a:defRPr>
      </a:lvl7pPr>
      <a:lvl8pPr indent="3200400" algn="r">
        <a:defRPr sz="1200">
          <a:solidFill>
            <a:schemeClr val="tx1"/>
          </a:solidFill>
          <a:latin typeface="+mn-lt"/>
          <a:ea typeface="+mn-ea"/>
          <a:cs typeface="+mn-cs"/>
          <a:sym typeface="Arial"/>
        </a:defRPr>
      </a:lvl8pPr>
      <a:lvl9pPr indent="3657600"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9.png"/><Relationship Id="rId7" Type="http://schemas.openxmlformats.org/officeDocument/2006/relationships/image" Target="../media/image47.emf"/><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6.emf"/><Relationship Id="rId4" Type="http://schemas.openxmlformats.org/officeDocument/2006/relationships/oleObject" Target="../embeddings/oleObject2.bin"/><Relationship Id="rId9" Type="http://schemas.openxmlformats.org/officeDocument/2006/relationships/image" Target="../media/image48.emf"/></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Pain and problematic use of opioids</a:t>
            </a:r>
            <a:endParaRPr lang="en-US" dirty="0"/>
          </a:p>
        </p:txBody>
      </p:sp>
      <p:sp>
        <p:nvSpPr>
          <p:cNvPr id="3" name="Subtitle 2"/>
          <p:cNvSpPr>
            <a:spLocks noGrp="1"/>
          </p:cNvSpPr>
          <p:nvPr>
            <p:ph type="subTitle" idx="1"/>
          </p:nvPr>
        </p:nvSpPr>
        <p:spPr/>
        <p:txBody>
          <a:bodyPr/>
          <a:lstStyle/>
          <a:p>
            <a:r>
              <a:rPr lang="en-US" dirty="0" smtClean="0"/>
              <a:t>Society for the Study of Addiction: York 2014</a:t>
            </a:r>
          </a:p>
          <a:p>
            <a:r>
              <a:rPr lang="en-US" dirty="0" err="1" smtClean="0"/>
              <a:t>Dr</a:t>
            </a:r>
            <a:r>
              <a:rPr lang="en-US" dirty="0" smtClean="0"/>
              <a:t> Cathy Stannard: Bristol</a:t>
            </a:r>
          </a:p>
          <a:p>
            <a:endParaRPr lang="en-US" dirty="0"/>
          </a:p>
          <a:p>
            <a:r>
              <a:rPr lang="en-US" dirty="0" err="1" smtClean="0"/>
              <a:t>cfstannard@aol.com</a:t>
            </a:r>
            <a:endParaRPr lang="en-US" dirty="0"/>
          </a:p>
        </p:txBody>
      </p:sp>
    </p:spTree>
    <p:extLst>
      <p:ext uri="{BB962C8B-B14F-4D97-AF65-F5344CB8AC3E}">
        <p14:creationId xmlns:p14="http://schemas.microsoft.com/office/powerpoint/2010/main" val="364465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71525"/>
            <a:ext cx="4953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08104" y="5421833"/>
            <a:ext cx="1326004" cy="369332"/>
          </a:xfrm>
          <a:prstGeom prst="rect">
            <a:avLst/>
          </a:prstGeom>
          <a:noFill/>
        </p:spPr>
        <p:txBody>
          <a:bodyPr wrap="none" rtlCol="0">
            <a:spAutoFit/>
          </a:bodyPr>
          <a:lstStyle/>
          <a:p>
            <a:r>
              <a:rPr lang="en-GB" b="1" dirty="0" smtClean="0">
                <a:solidFill>
                  <a:schemeClr val="bg1"/>
                </a:solidFill>
              </a:rPr>
              <a:t>WHO 1986</a:t>
            </a:r>
            <a:endParaRPr lang="en-GB" b="1" dirty="0">
              <a:solidFill>
                <a:schemeClr val="bg1"/>
              </a:solidFill>
            </a:endParaRPr>
          </a:p>
        </p:txBody>
      </p:sp>
      <p:cxnSp>
        <p:nvCxnSpPr>
          <p:cNvPr id="4" name="Straight Connector 3"/>
          <p:cNvCxnSpPr/>
          <p:nvPr/>
        </p:nvCxnSpPr>
        <p:spPr>
          <a:xfrm>
            <a:off x="1676400" y="381000"/>
            <a:ext cx="5651500" cy="595630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1970008" y="546100"/>
            <a:ext cx="5256292" cy="5791200"/>
          </a:xfrm>
          <a:prstGeom prst="line">
            <a:avLst/>
          </a:prstGeom>
          <a:ln w="762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60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762726" y="2139243"/>
            <a:ext cx="1742263" cy="2306721"/>
          </a:xfrm>
          <a:prstGeom prst="rect">
            <a:avLst/>
          </a:prstGeom>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2843" y="1162620"/>
            <a:ext cx="1624013" cy="233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5" cstate="print"/>
          <a:srcRect/>
          <a:stretch>
            <a:fillRect/>
          </a:stretch>
        </p:blipFill>
        <p:spPr bwMode="auto">
          <a:xfrm>
            <a:off x="1087392" y="1700808"/>
            <a:ext cx="1797970" cy="2542368"/>
          </a:xfrm>
          <a:prstGeom prst="rect">
            <a:avLst/>
          </a:prstGeom>
          <a:noFill/>
          <a:ln w="9525">
            <a:noFill/>
            <a:miter lim="800000"/>
            <a:headEnd/>
            <a:tailEnd/>
          </a:ln>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15419" y="1791546"/>
            <a:ext cx="1731464" cy="245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75544" y="2620507"/>
            <a:ext cx="1619306" cy="224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4" name="Picture 2"/>
          <p:cNvPicPr>
            <a:picLocks noChangeAspect="1" noChangeArrowheads="1"/>
          </p:cNvPicPr>
          <p:nvPr/>
        </p:nvPicPr>
        <p:blipFill>
          <a:blip r:embed="rId8" cstate="print"/>
          <a:srcRect/>
          <a:stretch>
            <a:fillRect/>
          </a:stretch>
        </p:blipFill>
        <p:spPr bwMode="auto">
          <a:xfrm>
            <a:off x="3894850" y="3289698"/>
            <a:ext cx="1744534" cy="2477577"/>
          </a:xfrm>
          <a:prstGeom prst="rect">
            <a:avLst/>
          </a:prstGeom>
          <a:noFill/>
          <a:ln w="9525">
            <a:noFill/>
            <a:miter lim="800000"/>
            <a:headEnd/>
            <a:tailEnd/>
          </a:ln>
        </p:spPr>
      </p:pic>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127770" y="3289698"/>
            <a:ext cx="1746580" cy="247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169222" y="3501008"/>
            <a:ext cx="1818602" cy="2452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6582"/>
            <a:ext cx="7315200" cy="1154097"/>
          </a:xfrm>
        </p:spPr>
        <p:txBody>
          <a:bodyPr rtlCol="0">
            <a:normAutofit fontScale="90000"/>
          </a:bodyPr>
          <a:lstStyle/>
          <a:p>
            <a:pPr algn="l" eaLnBrk="1" fontAlgn="auto" hangingPunct="1">
              <a:spcAft>
                <a:spcPts val="0"/>
              </a:spcAft>
              <a:defRPr/>
            </a:pPr>
            <a:r>
              <a:rPr lang="en-GB" dirty="0" smtClean="0"/>
              <a:t>Why are opioids prescribed?</a:t>
            </a:r>
            <a:endParaRPr lang="en-US" sz="4000" i="1" dirty="0"/>
          </a:p>
        </p:txBody>
      </p:sp>
      <p:sp>
        <p:nvSpPr>
          <p:cNvPr id="29699" name="Content Placeholder 2"/>
          <p:cNvSpPr>
            <a:spLocks noGrp="1"/>
          </p:cNvSpPr>
          <p:nvPr>
            <p:ph idx="1"/>
          </p:nvPr>
        </p:nvSpPr>
        <p:spPr>
          <a:xfrm>
            <a:off x="611560" y="1903760"/>
            <a:ext cx="8229600" cy="5013176"/>
          </a:xfrm>
        </p:spPr>
        <p:txBody>
          <a:bodyPr/>
          <a:lstStyle/>
          <a:p>
            <a:pPr marL="0" indent="0" eaLnBrk="1" hangingPunct="1">
              <a:buNone/>
            </a:pPr>
            <a:r>
              <a:rPr lang="en-GB" sz="2400" i="1" dirty="0" smtClean="0"/>
              <a:t>Because…</a:t>
            </a:r>
          </a:p>
          <a:p>
            <a:pPr eaLnBrk="1" hangingPunct="1"/>
            <a:r>
              <a:rPr lang="en-GB" dirty="0">
                <a:solidFill>
                  <a:schemeClr val="bg2">
                    <a:lumMod val="60000"/>
                    <a:lumOff val="40000"/>
                  </a:schemeClr>
                </a:solidFill>
              </a:rPr>
              <a:t>t</a:t>
            </a:r>
            <a:r>
              <a:rPr lang="en-GB" dirty="0" smtClean="0">
                <a:solidFill>
                  <a:schemeClr val="bg2">
                    <a:lumMod val="60000"/>
                    <a:lumOff val="40000"/>
                  </a:schemeClr>
                </a:solidFill>
              </a:rPr>
              <a:t>hey are strong analgesics</a:t>
            </a:r>
          </a:p>
          <a:p>
            <a:pPr eaLnBrk="1" hangingPunct="1"/>
            <a:r>
              <a:rPr lang="en-GB" dirty="0">
                <a:solidFill>
                  <a:schemeClr val="bg2">
                    <a:lumMod val="60000"/>
                    <a:lumOff val="40000"/>
                  </a:schemeClr>
                </a:solidFill>
              </a:rPr>
              <a:t>p</a:t>
            </a:r>
            <a:r>
              <a:rPr lang="en-GB" dirty="0" smtClean="0">
                <a:solidFill>
                  <a:schemeClr val="bg2">
                    <a:lumMod val="60000"/>
                    <a:lumOff val="40000"/>
                  </a:schemeClr>
                </a:solidFill>
              </a:rPr>
              <a:t>ersistent pain is hard to treat so something strong is a tempting idea</a:t>
            </a:r>
          </a:p>
          <a:p>
            <a:pPr eaLnBrk="1" hangingPunct="1"/>
            <a:r>
              <a:rPr lang="en-GB" dirty="0"/>
              <a:t>p</a:t>
            </a:r>
            <a:r>
              <a:rPr lang="en-GB" dirty="0" smtClean="0"/>
              <a:t>ain sufferers exhibit distress</a:t>
            </a:r>
          </a:p>
          <a:p>
            <a:pPr eaLnBrk="1" hangingPunct="1"/>
            <a:r>
              <a:rPr lang="en-GB" dirty="0"/>
              <a:t>d</a:t>
            </a:r>
            <a:r>
              <a:rPr lang="en-GB" dirty="0" smtClean="0"/>
              <a:t>istress makes clinicians want to do something</a:t>
            </a:r>
          </a:p>
          <a:p>
            <a:pPr eaLnBrk="1" hangingPunct="1"/>
            <a:r>
              <a:rPr lang="en-GB" dirty="0"/>
              <a:t>w</a:t>
            </a:r>
            <a:r>
              <a:rPr lang="en-GB" dirty="0" smtClean="0"/>
              <a:t>e know there are risks but think we can handle them</a:t>
            </a:r>
          </a:p>
          <a:p>
            <a:pPr eaLnBrk="1" hangingPunct="1"/>
            <a:endParaRPr lang="en-GB" sz="2800" dirty="0" smtClean="0"/>
          </a:p>
        </p:txBody>
      </p:sp>
    </p:spTree>
    <p:extLst>
      <p:ext uri="{BB962C8B-B14F-4D97-AF65-F5344CB8AC3E}">
        <p14:creationId xmlns:p14="http://schemas.microsoft.com/office/powerpoint/2010/main" val="3378706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44208" y="3563925"/>
            <a:ext cx="1876261" cy="239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4644008" y="3789040"/>
            <a:ext cx="1942692" cy="2745854"/>
          </a:xfrm>
          <a:prstGeom prst="rect">
            <a:avLst/>
          </a:prstGeom>
          <a:noFill/>
          <a:ln w="9525">
            <a:noFill/>
            <a:miter lim="800000"/>
            <a:headEnd/>
            <a:tailEnd/>
          </a:ln>
        </p:spPr>
      </p:pic>
      <p:pic>
        <p:nvPicPr>
          <p:cNvPr id="3994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3573016"/>
            <a:ext cx="1999967" cy="261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63688" y="4053855"/>
            <a:ext cx="2032942" cy="264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31840" y="3529289"/>
            <a:ext cx="1863198" cy="266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RCOS Data.jp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3528" y="1556792"/>
            <a:ext cx="2543335" cy="142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59832" y="1555724"/>
            <a:ext cx="2748816" cy="142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9" cstate="print"/>
          <a:srcRect/>
          <a:stretch>
            <a:fillRect/>
          </a:stretch>
        </p:blipFill>
        <p:spPr bwMode="auto">
          <a:xfrm>
            <a:off x="6012160" y="1555724"/>
            <a:ext cx="2684609" cy="1412952"/>
          </a:xfrm>
          <a:prstGeom prst="rect">
            <a:avLst/>
          </a:prstGeom>
          <a:noFill/>
          <a:ln w="9525">
            <a:noFill/>
            <a:miter lim="800000"/>
            <a:headEnd/>
            <a:tailEnd/>
          </a:ln>
        </p:spPr>
      </p:pic>
      <p:pic>
        <p:nvPicPr>
          <p:cNvPr id="10" name="Picture 9"/>
          <p:cNvPicPr>
            <a:picLocks noChangeAspect="1"/>
          </p:cNvPicPr>
          <p:nvPr/>
        </p:nvPicPr>
        <p:blipFill>
          <a:blip r:embed="rId10"/>
          <a:stretch>
            <a:fillRect/>
          </a:stretch>
        </p:blipFill>
        <p:spPr>
          <a:xfrm>
            <a:off x="6264986" y="4860594"/>
            <a:ext cx="2377198" cy="1425243"/>
          </a:xfrm>
          <a:prstGeom prst="rect">
            <a:avLst/>
          </a:prstGeom>
        </p:spPr>
      </p:pic>
    </p:spTree>
    <p:extLst>
      <p:ext uri="{BB962C8B-B14F-4D97-AF65-F5344CB8AC3E}">
        <p14:creationId xmlns:p14="http://schemas.microsoft.com/office/powerpoint/2010/main" val="1642220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a:t>Strong opioids:  Prescription Cost </a:t>
            </a:r>
            <a:r>
              <a:rPr lang="en-US" sz="3200" dirty="0" smtClean="0"/>
              <a:t>Analysis</a:t>
            </a:r>
            <a:endParaRPr lang="en-US" sz="3200" dirty="0"/>
          </a:p>
        </p:txBody>
      </p:sp>
      <p:graphicFrame>
        <p:nvGraphicFramePr>
          <p:cNvPr id="2" name="Content Placeholder 2"/>
          <p:cNvGraphicFramePr>
            <a:graphicFrameLocks/>
          </p:cNvGraphicFramePr>
          <p:nvPr>
            <p:extLst/>
          </p:nvPr>
        </p:nvGraphicFramePr>
        <p:xfrm>
          <a:off x="0" y="1934988"/>
          <a:ext cx="3851920"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7"/>
          <p:cNvGraphicFramePr>
            <a:graphicFrameLocks/>
          </p:cNvGraphicFramePr>
          <p:nvPr>
            <p:extLst/>
          </p:nvPr>
        </p:nvGraphicFramePr>
        <p:xfrm>
          <a:off x="3923928" y="1934988"/>
          <a:ext cx="5220073"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18652" y="1729277"/>
            <a:ext cx="65667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Arial"/>
                <a:ea typeface="Arial"/>
                <a:cs typeface="Arial"/>
                <a:sym typeface="Arial"/>
              </a:rPr>
              <a:t>Items</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6" name="TextBox 5"/>
          <p:cNvSpPr txBox="1"/>
          <p:nvPr/>
        </p:nvSpPr>
        <p:spPr>
          <a:xfrm>
            <a:off x="5593818" y="1729277"/>
            <a:ext cx="56695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Arial"/>
                <a:ea typeface="Arial"/>
                <a:cs typeface="Arial"/>
                <a:sym typeface="Arial"/>
              </a:rPr>
              <a:t>Cost</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0792D067-6927-4552-AE2B-5AACE2824C18}" type="slidenum">
              <a:rPr lang="en-US" smtClean="0"/>
              <a:t>14</a:t>
            </a:fld>
            <a:endParaRPr lang="en-US"/>
          </a:p>
        </p:txBody>
      </p:sp>
    </p:spTree>
    <p:extLst>
      <p:ext uri="{BB962C8B-B14F-4D97-AF65-F5344CB8AC3E}">
        <p14:creationId xmlns:p14="http://schemas.microsoft.com/office/powerpoint/2010/main" val="104520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738188" y="1484313"/>
            <a:ext cx="8435975" cy="57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1600" smtClean="0">
                <a:solidFill>
                  <a:schemeClr val="tx1"/>
                </a:solidFill>
                <a:latin typeface="Arial" charset="0"/>
                <a:cs typeface="Arial" charset="0"/>
              </a:rPr>
              <a:t>Trends in Prescribing of Opioid Analgesics on NHS prescriptions in England</a:t>
            </a:r>
            <a:br>
              <a:rPr lang="en-GB" sz="1600" smtClean="0">
                <a:solidFill>
                  <a:schemeClr val="tx1"/>
                </a:solidFill>
                <a:latin typeface="Arial" charset="0"/>
                <a:cs typeface="Arial" charset="0"/>
              </a:rPr>
            </a:br>
            <a:endParaRPr lang="en-GB" sz="1600" smtClean="0">
              <a:solidFill>
                <a:schemeClr val="tx1"/>
              </a:solidFill>
              <a:latin typeface="Arial" charset="0"/>
              <a:cs typeface="Arial" charset="0"/>
            </a:endParaRPr>
          </a:p>
        </p:txBody>
      </p:sp>
      <p:graphicFrame>
        <p:nvGraphicFramePr>
          <p:cNvPr id="4099" name="Chart 3"/>
          <p:cNvGraphicFramePr>
            <a:graphicFrameLocks noGrp="1"/>
          </p:cNvGraphicFramePr>
          <p:nvPr/>
        </p:nvGraphicFramePr>
        <p:xfrm>
          <a:off x="-50800" y="1506538"/>
          <a:ext cx="9066213" cy="4997450"/>
        </p:xfrm>
        <a:graphic>
          <a:graphicData uri="http://schemas.openxmlformats.org/presentationml/2006/ole">
            <mc:AlternateContent xmlns:mc="http://schemas.openxmlformats.org/markup-compatibility/2006">
              <mc:Choice xmlns:v="urn:schemas-microsoft-com:vml" Requires="v">
                <p:oleObj spid="_x0000_s1040" r:id="rId4" imgW="9065538" imgH="4999153" progId="Excel.Chart.8">
                  <p:embed/>
                </p:oleObj>
              </mc:Choice>
              <mc:Fallback>
                <p:oleObj r:id="rId4" imgW="9065538" imgH="499915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506538"/>
                        <a:ext cx="906621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0" name="Text Box 6"/>
          <p:cNvSpPr txBox="1">
            <a:spLocks noChangeArrowheads="1"/>
          </p:cNvSpPr>
          <p:nvPr/>
        </p:nvSpPr>
        <p:spPr bwMode="auto">
          <a:xfrm>
            <a:off x="107950" y="6611938"/>
            <a:ext cx="1830388" cy="2460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sz="1000">
                <a:solidFill>
                  <a:prstClr val="black"/>
                </a:solidFill>
              </a:rPr>
              <a:t>© Copyright NHSBSA 2014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3296247586"/>
              </p:ext>
            </p:extLst>
          </p:nvPr>
        </p:nvGraphicFramePr>
        <p:xfrm>
          <a:off x="2800779" y="137053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756652" y="3201864"/>
            <a:ext cx="204257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Arial"/>
                <a:ea typeface="Arial"/>
                <a:cs typeface="Arial"/>
                <a:sym typeface="Arial"/>
              </a:rPr>
              <a:t>Number of patients</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5" name="Rectangle 4"/>
          <p:cNvSpPr/>
          <p:nvPr/>
        </p:nvSpPr>
        <p:spPr>
          <a:xfrm>
            <a:off x="1073300" y="5879761"/>
            <a:ext cx="3225500" cy="369332"/>
          </a:xfrm>
          <a:prstGeom prst="rect">
            <a:avLst/>
          </a:prstGeom>
        </p:spPr>
        <p:txBody>
          <a:bodyPr wrap="none">
            <a:spAutoFit/>
          </a:bodyPr>
          <a:lstStyle/>
          <a:p>
            <a:r>
              <a:rPr lang="en-US" dirty="0" err="1"/>
              <a:t>Zin</a:t>
            </a:r>
            <a:r>
              <a:rPr lang="en-US" dirty="0"/>
              <a:t> CS </a:t>
            </a:r>
            <a:r>
              <a:rPr lang="en-US" i="1" dirty="0"/>
              <a:t>et al</a:t>
            </a:r>
            <a:r>
              <a:rPr lang="en-US" dirty="0"/>
              <a:t>. </a:t>
            </a:r>
            <a:r>
              <a:rPr lang="en-US" dirty="0" err="1"/>
              <a:t>Eur</a:t>
            </a:r>
            <a:r>
              <a:rPr lang="en-US" dirty="0"/>
              <a:t> J Pain 2014.</a:t>
            </a:r>
          </a:p>
        </p:txBody>
      </p:sp>
      <p:sp>
        <p:nvSpPr>
          <p:cNvPr id="9" name="Title 8"/>
          <p:cNvSpPr>
            <a:spLocks noGrp="1"/>
          </p:cNvSpPr>
          <p:nvPr>
            <p:ph type="title"/>
          </p:nvPr>
        </p:nvSpPr>
        <p:spPr/>
        <p:txBody>
          <a:bodyPr>
            <a:normAutofit/>
          </a:bodyPr>
          <a:lstStyle/>
          <a:p>
            <a:r>
              <a:rPr lang="en-US" sz="3200" dirty="0"/>
              <a:t>Number of patients prescribed </a:t>
            </a:r>
            <a:r>
              <a:rPr lang="en-US" sz="3200" dirty="0" smtClean="0"/>
              <a:t>opioids</a:t>
            </a:r>
            <a:endParaRPr lang="en-US" sz="3200" dirty="0"/>
          </a:p>
        </p:txBody>
      </p:sp>
      <p:sp>
        <p:nvSpPr>
          <p:cNvPr id="6" name="Date Placeholder 5"/>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0792D067-6927-4552-AE2B-5AACE2824C18}" type="slidenum">
              <a:rPr lang="en-US" smtClean="0"/>
              <a:t>16</a:t>
            </a:fld>
            <a:endParaRPr lang="en-US"/>
          </a:p>
        </p:txBody>
      </p:sp>
    </p:spTree>
    <p:extLst>
      <p:ext uri="{BB962C8B-B14F-4D97-AF65-F5344CB8AC3E}">
        <p14:creationId xmlns:p14="http://schemas.microsoft.com/office/powerpoint/2010/main" val="15863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456384" cy="576064"/>
          </a:xfrm>
        </p:spPr>
        <p:txBody>
          <a:bodyPr/>
          <a:lstStyle/>
          <a:p>
            <a:r>
              <a:rPr lang="en-GB" sz="1600" dirty="0" smtClean="0">
                <a:solidFill>
                  <a:schemeClr val="tx1"/>
                </a:solidFill>
              </a:rPr>
              <a:t>Variation Between Clinical Commissioning Groups in Prescribing of Opioid Analgesics (Quarter to June 2014)</a:t>
            </a:r>
            <a:endParaRPr lang="en-GB" sz="1600"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66473" y="1556298"/>
            <a:ext cx="54006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45024"/>
            <a:ext cx="2095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24266" t="24606" r="11170" b="24215"/>
          <a:stretch/>
        </p:blipFill>
        <p:spPr bwMode="auto">
          <a:xfrm>
            <a:off x="7938629" y="5806897"/>
            <a:ext cx="1097867" cy="86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8"/>
          <p:cNvSpPr txBox="1">
            <a:spLocks noChangeArrowheads="1"/>
          </p:cNvSpPr>
          <p:nvPr/>
        </p:nvSpPr>
        <p:spPr bwMode="auto">
          <a:xfrm>
            <a:off x="179388" y="6600905"/>
            <a:ext cx="2089150" cy="2460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1000" dirty="0">
                <a:ea typeface="ヒラギノ角ゴ Pro W3"/>
                <a:cs typeface="ヒラギノ角ゴ Pro W3"/>
              </a:rPr>
              <a:t>© Copyright NHSBSA 2014</a:t>
            </a:r>
          </a:p>
        </p:txBody>
      </p:sp>
      <p:pic>
        <p:nvPicPr>
          <p:cNvPr id="13"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04868" y="6185048"/>
            <a:ext cx="10795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79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168352" cy="1584176"/>
          </a:xfrm>
        </p:spPr>
        <p:txBody>
          <a:bodyPr/>
          <a:lstStyle/>
          <a:p>
            <a:r>
              <a:rPr lang="en-GB" sz="1600" dirty="0" smtClean="0">
                <a:solidFill>
                  <a:schemeClr val="tx1"/>
                </a:solidFill>
              </a:rPr>
              <a:t>Variation Between Clinical Commissioning Groups in Prescribing of Fentanyl </a:t>
            </a:r>
            <a:br>
              <a:rPr lang="en-GB" sz="1600" dirty="0" smtClean="0">
                <a:solidFill>
                  <a:schemeClr val="tx1"/>
                </a:solidFill>
              </a:rPr>
            </a:br>
            <a:r>
              <a:rPr lang="en-GB" sz="1600" dirty="0" smtClean="0">
                <a:solidFill>
                  <a:schemeClr val="tx1"/>
                </a:solidFill>
              </a:rPr>
              <a:t>(BNF 4.7.2)</a:t>
            </a:r>
            <a:br>
              <a:rPr lang="en-GB" sz="1600" dirty="0" smtClean="0">
                <a:solidFill>
                  <a:schemeClr val="tx1"/>
                </a:solidFill>
              </a:rPr>
            </a:br>
            <a:r>
              <a:rPr lang="en-GB" sz="1600" dirty="0" smtClean="0">
                <a:solidFill>
                  <a:schemeClr val="tx1"/>
                </a:solidFill>
              </a:rPr>
              <a:t>(Quarter to June 2014)</a:t>
            </a:r>
            <a:endParaRPr lang="en-GB" sz="1600"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27386" y="1484784"/>
            <a:ext cx="535684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23526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p:cNvSpPr txBox="1">
            <a:spLocks noChangeArrowheads="1"/>
          </p:cNvSpPr>
          <p:nvPr/>
        </p:nvSpPr>
        <p:spPr bwMode="auto">
          <a:xfrm>
            <a:off x="179388" y="6600905"/>
            <a:ext cx="2089150" cy="2460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sz="1000" dirty="0">
                <a:solidFill>
                  <a:prstClr val="black"/>
                </a:solidFill>
                <a:ea typeface="ヒラギノ角ゴ Pro W3"/>
                <a:cs typeface="ヒラギノ角ゴ Pro W3"/>
              </a:rPr>
              <a:t>© Copyright NHSBSA 2014</a:t>
            </a:r>
          </a:p>
        </p:txBody>
      </p:sp>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7792" t="24855" r="13685" b="19305"/>
          <a:stretch/>
        </p:blipFill>
        <p:spPr bwMode="auto">
          <a:xfrm>
            <a:off x="7817333" y="5752005"/>
            <a:ext cx="1147155" cy="91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3273" y="6093296"/>
            <a:ext cx="1079087" cy="246221"/>
          </a:xfrm>
          <a:prstGeom prst="rect">
            <a:avLst/>
          </a:prstGeom>
          <a:noFill/>
        </p:spPr>
        <p:txBody>
          <a:bodyPr wrap="square" rtlCol="0">
            <a:spAutoFit/>
          </a:bodyPr>
          <a:lstStyle/>
          <a:p>
            <a:pPr fontAlgn="base">
              <a:spcBef>
                <a:spcPct val="0"/>
              </a:spcBef>
              <a:spcAft>
                <a:spcPct val="0"/>
              </a:spcAft>
            </a:pPr>
            <a:r>
              <a:rPr lang="en-GB" sz="1000" b="1" dirty="0" smtClean="0">
                <a:solidFill>
                  <a:prstClr val="black"/>
                </a:solidFill>
                <a:latin typeface="Arial" charset="0"/>
                <a:cs typeface="Arial" charset="0"/>
              </a:rPr>
              <a:t>London CCGs</a:t>
            </a:r>
            <a:endParaRPr lang="en-GB" sz="1000" b="1" dirty="0">
              <a:solidFill>
                <a:prstClr val="black"/>
              </a:solidFill>
              <a:latin typeface="Arial" charset="0"/>
              <a:cs typeface="Arial" charset="0"/>
            </a:endParaRPr>
          </a:p>
        </p:txBody>
      </p:sp>
    </p:spTree>
    <p:extLst>
      <p:ext uri="{BB962C8B-B14F-4D97-AF65-F5344CB8AC3E}">
        <p14:creationId xmlns:p14="http://schemas.microsoft.com/office/powerpoint/2010/main" val="15850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ext uri="{D42A27DB-BD31-4B8C-83A1-F6EECF244321}">
                <p14:modId xmlns:p14="http://schemas.microsoft.com/office/powerpoint/2010/main" val="1892993276"/>
              </p:ext>
            </p:extLst>
          </p:nvPr>
        </p:nvGraphicFramePr>
        <p:xfrm>
          <a:off x="0" y="94222"/>
          <a:ext cx="9144000" cy="6195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79371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About pain</a:t>
            </a:r>
          </a:p>
          <a:p>
            <a:r>
              <a:rPr lang="en-US" dirty="0" smtClean="0"/>
              <a:t>About opioids for pain</a:t>
            </a:r>
          </a:p>
          <a:p>
            <a:r>
              <a:rPr lang="en-US" dirty="0" smtClean="0"/>
              <a:t>Prescription opioids: </a:t>
            </a:r>
            <a:r>
              <a:rPr lang="en-US" i="1" dirty="0" smtClean="0"/>
              <a:t>harms data</a:t>
            </a:r>
          </a:p>
          <a:p>
            <a:pPr lvl="1"/>
            <a:r>
              <a:rPr lang="en-US" dirty="0" smtClean="0"/>
              <a:t>US</a:t>
            </a:r>
          </a:p>
          <a:p>
            <a:pPr lvl="1"/>
            <a:r>
              <a:rPr lang="en-US" dirty="0" smtClean="0"/>
              <a:t>UK and Europe</a:t>
            </a:r>
          </a:p>
          <a:p>
            <a:r>
              <a:rPr lang="en-US" dirty="0" smtClean="0"/>
              <a:t>Pain and opioid treatment: a recipe for disaster?</a:t>
            </a:r>
          </a:p>
          <a:p>
            <a:r>
              <a:rPr lang="en-US" dirty="0" smtClean="0"/>
              <a:t>Avoiding prescription opioid related harms</a:t>
            </a:r>
            <a:endParaRPr lang="en-US" dirty="0"/>
          </a:p>
        </p:txBody>
      </p:sp>
    </p:spTree>
    <p:extLst>
      <p:ext uri="{BB962C8B-B14F-4D97-AF65-F5344CB8AC3E}">
        <p14:creationId xmlns:p14="http://schemas.microsoft.com/office/powerpoint/2010/main" val="1161364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5" name="image51.png" descr="regional benz.bmp"/>
          <p:cNvPicPr/>
          <p:nvPr/>
        </p:nvPicPr>
        <p:blipFill>
          <a:blip r:embed="rId2">
            <a:extLst/>
          </a:blip>
          <a:stretch>
            <a:fillRect/>
          </a:stretch>
        </p:blipFill>
        <p:spPr>
          <a:xfrm>
            <a:off x="1691680" y="1268759"/>
            <a:ext cx="5481082" cy="3566147"/>
          </a:xfrm>
          <a:prstGeom prst="rect">
            <a:avLst/>
          </a:prstGeom>
          <a:ln w="3175">
            <a:solidFill>
              <a:srgbClr val="FFFFFF"/>
            </a:solidFill>
            <a:miter/>
          </a:ln>
        </p:spPr>
      </p:pic>
      <p:sp>
        <p:nvSpPr>
          <p:cNvPr id="196" name="Shape 196"/>
          <p:cNvSpPr/>
          <p:nvPr/>
        </p:nvSpPr>
        <p:spPr>
          <a:xfrm>
            <a:off x="1711538" y="5229199"/>
            <a:ext cx="5461222" cy="8840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i="1">
                <a:solidFill>
                  <a:srgbClr val="FFFFFF"/>
                </a:solidFill>
              </a:defRPr>
            </a:lvl1pPr>
          </a:lstStyle>
          <a:p>
            <a:pPr lvl="0">
              <a:defRPr i="0">
                <a:solidFill>
                  <a:srgbClr val="000000"/>
                </a:solidFill>
              </a:defRPr>
            </a:pPr>
            <a:r>
              <a:rPr i="1">
                <a:solidFill>
                  <a:srgbClr val="FFFFFF"/>
                </a:solidFill>
              </a:rPr>
              <a:t>Variation between Strategic Health Authorities in prescribing of Benzodiazepines (Quarter to March 2010) NHS prescribing services.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Opioids </a:t>
            </a:r>
            <a:r>
              <a:rPr lang="en-US" i="1" dirty="0" smtClean="0"/>
              <a:t>harms data</a:t>
            </a:r>
            <a:endParaRPr lang="en-US" i="1" dirty="0"/>
          </a:p>
        </p:txBody>
      </p:sp>
      <p:sp>
        <p:nvSpPr>
          <p:cNvPr id="3" name="Text Placeholder 2"/>
          <p:cNvSpPr>
            <a:spLocks noGrp="1"/>
          </p:cNvSpPr>
          <p:nvPr>
            <p:ph type="body" idx="1"/>
          </p:nvPr>
        </p:nvSpPr>
        <p:spPr/>
        <p:txBody>
          <a:bodyPr/>
          <a:lstStyle/>
          <a:p>
            <a:r>
              <a:rPr lang="en-US" dirty="0"/>
              <a:t>Pain and problematic use of opioids</a:t>
            </a:r>
          </a:p>
        </p:txBody>
      </p:sp>
    </p:spTree>
    <p:extLst>
      <p:ext uri="{BB962C8B-B14F-4D97-AF65-F5344CB8AC3E}">
        <p14:creationId xmlns:p14="http://schemas.microsoft.com/office/powerpoint/2010/main" val="1376284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457200"/>
            <a:ext cx="8229600" cy="1066800"/>
          </a:xfrm>
        </p:spPr>
        <p:txBody>
          <a:bodyPr/>
          <a:lstStyle/>
          <a:p>
            <a:r>
              <a:rPr lang="en-US" dirty="0" smtClean="0">
                <a:solidFill>
                  <a:srgbClr val="FFFF00"/>
                </a:solidFill>
              </a:rPr>
              <a:t>Opioid pain reliever (OPR) death rates and sales, U.S., 1999-2010</a:t>
            </a:r>
          </a:p>
        </p:txBody>
      </p:sp>
      <p:sp>
        <p:nvSpPr>
          <p:cNvPr id="18435" name="Text Placeholder 5"/>
          <p:cNvSpPr>
            <a:spLocks noGrp="1"/>
          </p:cNvSpPr>
          <p:nvPr>
            <p:ph type="body" sz="quarter" idx="10"/>
          </p:nvPr>
        </p:nvSpPr>
        <p:spPr>
          <a:xfrm>
            <a:off x="457200" y="5943600"/>
            <a:ext cx="8324850" cy="457200"/>
          </a:xfrm>
        </p:spPr>
        <p:txBody>
          <a:bodyPr>
            <a:noAutofit/>
          </a:bodyPr>
          <a:lstStyle/>
          <a:p>
            <a:r>
              <a:rPr lang="en-US" sz="1200" dirty="0" smtClean="0">
                <a:solidFill>
                  <a:srgbClr val="FFFF00"/>
                </a:solidFill>
              </a:rPr>
              <a:t>Source: National Vital Statistics System. Age-adjusted rates per 100,000 population for OPR deaths and crude rates per 10,000 population for kilograms of OPR sold. Some overdose deaths were not included in the total for 2009 because of delayed reporting of the final cause of death. The reported 2009 numbers are underestimates.</a:t>
            </a:r>
          </a:p>
        </p:txBody>
      </p:sp>
      <p:graphicFrame>
        <p:nvGraphicFramePr>
          <p:cNvPr id="7" name="Chart 6"/>
          <p:cNvGraphicFramePr>
            <a:graphicFrameLocks/>
          </p:cNvGraphicFramePr>
          <p:nvPr/>
        </p:nvGraphicFramePr>
        <p:xfrm>
          <a:off x="762000" y="1866900"/>
          <a:ext cx="7696200" cy="3695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76256" y="1988840"/>
            <a:ext cx="1646605" cy="369332"/>
          </a:xfrm>
          <a:prstGeom prst="rect">
            <a:avLst/>
          </a:prstGeom>
          <a:noFill/>
        </p:spPr>
        <p:txBody>
          <a:bodyPr wrap="none" rtlCol="0">
            <a:spAutoFit/>
          </a:bodyPr>
          <a:lstStyle/>
          <a:p>
            <a:r>
              <a:rPr lang="en-GB" dirty="0" smtClean="0">
                <a:solidFill>
                  <a:srgbClr val="FF0000"/>
                </a:solidFill>
                <a:latin typeface="Arial"/>
              </a:rPr>
              <a:t>15 000 deaths</a:t>
            </a:r>
            <a:endParaRPr lang="en-GB" dirty="0">
              <a:solidFill>
                <a:srgbClr val="FF0000"/>
              </a:solidFill>
              <a:latin typeface="Arial"/>
            </a:endParaRPr>
          </a:p>
        </p:txBody>
      </p:sp>
    </p:spTree>
    <p:extLst>
      <p:ext uri="{BB962C8B-B14F-4D97-AF65-F5344CB8AC3E}">
        <p14:creationId xmlns:p14="http://schemas.microsoft.com/office/powerpoint/2010/main" val="1470575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t>Public health impact of opioid pain reliever </a:t>
            </a:r>
            <a:r>
              <a:rPr lang="en-US" sz="3200" dirty="0" smtClean="0"/>
              <a:t>use</a:t>
            </a:r>
            <a:endParaRPr lang="en-US" sz="3200" dirty="0"/>
          </a:p>
        </p:txBody>
      </p:sp>
      <p:sp>
        <p:nvSpPr>
          <p:cNvPr id="11267" name="Text Box 9"/>
          <p:cNvSpPr txBox="1">
            <a:spLocks noChangeArrowheads="1"/>
          </p:cNvSpPr>
          <p:nvPr/>
        </p:nvSpPr>
        <p:spPr bwMode="auto">
          <a:xfrm>
            <a:off x="593110" y="5823281"/>
            <a:ext cx="8413317" cy="830997"/>
          </a:xfrm>
          <a:prstGeom prst="rect">
            <a:avLst/>
          </a:prstGeom>
          <a:noFill/>
          <a:ln w="9525">
            <a:noFill/>
            <a:miter lim="800000"/>
            <a:headEnd/>
            <a:tailEnd/>
          </a:ln>
        </p:spPr>
        <p:txBody>
          <a:bodyPr wrap="square">
            <a:spAutoFit/>
          </a:bodyPr>
          <a:lstStyle/>
          <a:p>
            <a:r>
              <a:rPr lang="en-US" sz="1200" dirty="0" smtClean="0"/>
              <a:t>Based on 15,597 OPR overdose deaths in 2009.</a:t>
            </a:r>
          </a:p>
          <a:p>
            <a:r>
              <a:rPr lang="en-US" sz="1200" dirty="0" smtClean="0"/>
              <a:t>Treatment </a:t>
            </a:r>
            <a:r>
              <a:rPr lang="en-US" sz="1200" dirty="0"/>
              <a:t>admissions are for primary use of opioids from Treatment Exposure Data </a:t>
            </a:r>
            <a:r>
              <a:rPr lang="en-US" sz="1200" dirty="0" smtClean="0"/>
              <a:t>set for 2009.</a:t>
            </a:r>
            <a:endParaRPr lang="en-US" sz="1200" dirty="0"/>
          </a:p>
          <a:p>
            <a:r>
              <a:rPr lang="en-US" sz="1200" dirty="0"/>
              <a:t>Emergency </a:t>
            </a:r>
            <a:r>
              <a:rPr lang="en-US" sz="1100" dirty="0"/>
              <a:t>department</a:t>
            </a:r>
            <a:r>
              <a:rPr lang="en-US" sz="1200" dirty="0"/>
              <a:t> (ED) visits are from </a:t>
            </a:r>
            <a:r>
              <a:rPr lang="en-US" sz="1200" dirty="0" smtClean="0"/>
              <a:t>DAWN (Drug </a:t>
            </a:r>
            <a:r>
              <a:rPr lang="en-US" sz="1200" dirty="0"/>
              <a:t>Abuse Warning </a:t>
            </a:r>
            <a:r>
              <a:rPr lang="en-US" sz="1200" dirty="0" smtClean="0"/>
              <a:t>Network) for 2009</a:t>
            </a:r>
          </a:p>
          <a:p>
            <a:r>
              <a:rPr lang="en-US" sz="1200" dirty="0" smtClean="0"/>
              <a:t>Abuse</a:t>
            </a:r>
            <a:r>
              <a:rPr lang="en-US" sz="1200" dirty="0"/>
              <a:t>/dependence and nonmedical use in the past </a:t>
            </a:r>
            <a:r>
              <a:rPr lang="en-US" sz="1200" dirty="0" smtClean="0"/>
              <a:t>year </a:t>
            </a:r>
            <a:r>
              <a:rPr lang="en-US" sz="1200" dirty="0"/>
              <a:t>are from the </a:t>
            </a:r>
            <a:r>
              <a:rPr lang="en-US" sz="1200" dirty="0" smtClean="0"/>
              <a:t>2009 National </a:t>
            </a:r>
            <a:r>
              <a:rPr lang="en-US" sz="1200" dirty="0"/>
              <a:t>Survey on Drug Use and Health</a:t>
            </a:r>
          </a:p>
        </p:txBody>
      </p:sp>
      <p:graphicFrame>
        <p:nvGraphicFramePr>
          <p:cNvPr id="12" name="Content Placeholder 4"/>
          <p:cNvGraphicFramePr>
            <a:graphicFrameLocks/>
          </p:cNvGraphicFramePr>
          <p:nvPr>
            <p:extLst>
              <p:ext uri="{D42A27DB-BD31-4B8C-83A1-F6EECF244321}">
                <p14:modId xmlns:p14="http://schemas.microsoft.com/office/powerpoint/2010/main" val="3302453273"/>
              </p:ext>
            </p:extLst>
          </p:nvPr>
        </p:nvGraphicFramePr>
        <p:xfrm>
          <a:off x="808074" y="1682089"/>
          <a:ext cx="7504113"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28650" y="1038710"/>
            <a:ext cx="7162799" cy="400110"/>
          </a:xfrm>
          <a:prstGeom prst="rect">
            <a:avLst/>
          </a:prstGeom>
          <a:noFill/>
        </p:spPr>
        <p:txBody>
          <a:bodyPr wrap="square">
            <a:spAutoFit/>
          </a:bodyPr>
          <a:lstStyle/>
          <a:p>
            <a:pPr defTabSz="914400" fontAlgn="auto">
              <a:spcBef>
                <a:spcPts val="0"/>
              </a:spcBef>
              <a:spcAft>
                <a:spcPts val="0"/>
              </a:spcAft>
              <a:defRPr/>
            </a:pPr>
            <a:r>
              <a:rPr lang="en-US" sz="2000" i="1" kern="0" dirty="0">
                <a:ea typeface="ＭＳ Ｐゴシック" pitchFamily="34" charset="-128"/>
              </a:rPr>
              <a:t>For </a:t>
            </a:r>
            <a:r>
              <a:rPr lang="en-US" sz="2000" i="1" kern="0" dirty="0" smtClean="0">
                <a:ea typeface="ＭＳ Ｐゴシック" pitchFamily="34" charset="-128"/>
              </a:rPr>
              <a:t>every opioid overdose </a:t>
            </a:r>
            <a:r>
              <a:rPr lang="en-US" sz="2000" i="1" kern="0" dirty="0">
                <a:ea typeface="ＭＳ Ｐゴシック" pitchFamily="34" charset="-128"/>
              </a:rPr>
              <a:t>death </a:t>
            </a:r>
            <a:r>
              <a:rPr lang="en-US" sz="2000" i="1" kern="0" dirty="0" smtClean="0">
                <a:ea typeface="ＭＳ Ｐゴシック" pitchFamily="34" charset="-128"/>
              </a:rPr>
              <a:t>in 2009 there were: </a:t>
            </a:r>
            <a:endParaRPr lang="en-US" sz="2000" i="1" kern="0" dirty="0">
              <a:ea typeface="ＭＳ Ｐゴシック" pitchFamily="34" charset="-128"/>
            </a:endParaRPr>
          </a:p>
        </p:txBody>
      </p:sp>
      <p:sp>
        <p:nvSpPr>
          <p:cNvPr id="11270" name="TextBox 1"/>
          <p:cNvSpPr txBox="1">
            <a:spLocks noChangeArrowheads="1"/>
          </p:cNvSpPr>
          <p:nvPr/>
        </p:nvSpPr>
        <p:spPr bwMode="auto">
          <a:xfrm>
            <a:off x="4423568" y="2636198"/>
            <a:ext cx="728663" cy="460375"/>
          </a:xfrm>
          <a:prstGeom prst="rect">
            <a:avLst/>
          </a:prstGeom>
          <a:noFill/>
          <a:ln w="9525">
            <a:noFill/>
            <a:miter lim="800000"/>
            <a:headEnd/>
            <a:tailEnd/>
          </a:ln>
        </p:spPr>
        <p:txBody>
          <a:bodyPr/>
          <a:lstStyle/>
          <a:p>
            <a:r>
              <a:rPr lang="en-US" sz="2400" b="1"/>
              <a:t>30</a:t>
            </a:r>
          </a:p>
        </p:txBody>
      </p:sp>
      <p:sp>
        <p:nvSpPr>
          <p:cNvPr id="11271" name="TextBox 1"/>
          <p:cNvSpPr txBox="1">
            <a:spLocks noChangeArrowheads="1"/>
          </p:cNvSpPr>
          <p:nvPr/>
        </p:nvSpPr>
        <p:spPr bwMode="auto">
          <a:xfrm>
            <a:off x="5393531" y="3585523"/>
            <a:ext cx="730250" cy="460375"/>
          </a:xfrm>
          <a:prstGeom prst="rect">
            <a:avLst/>
          </a:prstGeom>
          <a:noFill/>
          <a:ln w="9525">
            <a:noFill/>
            <a:miter lim="800000"/>
            <a:headEnd/>
            <a:tailEnd/>
          </a:ln>
        </p:spPr>
        <p:txBody>
          <a:bodyPr/>
          <a:lstStyle/>
          <a:p>
            <a:r>
              <a:rPr lang="en-US" sz="2400" b="1"/>
              <a:t>118</a:t>
            </a:r>
          </a:p>
        </p:txBody>
      </p:sp>
      <p:sp>
        <p:nvSpPr>
          <p:cNvPr id="11272" name="TextBox 1"/>
          <p:cNvSpPr txBox="1">
            <a:spLocks noChangeArrowheads="1"/>
          </p:cNvSpPr>
          <p:nvPr/>
        </p:nvSpPr>
        <p:spPr bwMode="auto">
          <a:xfrm>
            <a:off x="7698581" y="4550723"/>
            <a:ext cx="728662" cy="460375"/>
          </a:xfrm>
          <a:prstGeom prst="rect">
            <a:avLst/>
          </a:prstGeom>
          <a:noFill/>
          <a:ln w="9525">
            <a:noFill/>
            <a:miter lim="800000"/>
            <a:headEnd/>
            <a:tailEnd/>
          </a:ln>
        </p:spPr>
        <p:txBody>
          <a:bodyPr/>
          <a:lstStyle/>
          <a:p>
            <a:r>
              <a:rPr lang="en-US" sz="2400" b="1"/>
              <a:t>795</a:t>
            </a:r>
          </a:p>
        </p:txBody>
      </p:sp>
      <p:sp>
        <p:nvSpPr>
          <p:cNvPr id="11275" name="TextBox 4"/>
          <p:cNvSpPr txBox="1">
            <a:spLocks noChangeArrowheads="1"/>
          </p:cNvSpPr>
          <p:nvPr/>
        </p:nvSpPr>
        <p:spPr bwMode="auto">
          <a:xfrm>
            <a:off x="4247356" y="1682089"/>
            <a:ext cx="357702" cy="461665"/>
          </a:xfrm>
          <a:prstGeom prst="rect">
            <a:avLst/>
          </a:prstGeom>
          <a:solidFill>
            <a:schemeClr val="accent1">
              <a:alpha val="0"/>
            </a:schemeClr>
          </a:solidFill>
          <a:ln w="9525">
            <a:noFill/>
            <a:miter lim="800000"/>
            <a:headEnd/>
            <a:tailEnd/>
          </a:ln>
        </p:spPr>
        <p:txBody>
          <a:bodyPr wrap="none">
            <a:spAutoFit/>
          </a:bodyPr>
          <a:lstStyle/>
          <a:p>
            <a:r>
              <a:rPr lang="en-US" sz="2400" b="1"/>
              <a:t>9</a:t>
            </a:r>
          </a:p>
        </p:txBody>
      </p:sp>
      <p:pic>
        <p:nvPicPr>
          <p:cNvPr id="10" name="Picture 9" descr="Lexapro_pills.jpg"/>
          <p:cNvPicPr>
            <a:picLocks noChangeAspect="1"/>
          </p:cNvPicPr>
          <p:nvPr/>
        </p:nvPicPr>
        <p:blipFill>
          <a:blip r:embed="rId4" cstate="print"/>
          <a:stretch>
            <a:fillRect/>
          </a:stretch>
        </p:blipFill>
        <p:spPr>
          <a:xfrm>
            <a:off x="5620527" y="1550165"/>
            <a:ext cx="257494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r>
              <a:rPr lang="en-US" smtClean="0"/>
              <a:t>14-Oct-2014</a:t>
            </a:r>
            <a:endParaRPr lang="en-US"/>
          </a:p>
        </p:txBody>
      </p:sp>
      <p:sp>
        <p:nvSpPr>
          <p:cNvPr id="4" name="Slide Number Placeholder 3"/>
          <p:cNvSpPr>
            <a:spLocks noGrp="1"/>
          </p:cNvSpPr>
          <p:nvPr>
            <p:ph type="sldNum" sz="quarter" idx="12"/>
          </p:nvPr>
        </p:nvSpPr>
        <p:spPr/>
        <p:txBody>
          <a:bodyPr/>
          <a:lstStyle/>
          <a:p>
            <a:fld id="{0792D067-6927-4552-AE2B-5AACE2824C18}" type="slidenum">
              <a:rPr lang="en-US" smtClean="0"/>
              <a:t>23</a:t>
            </a:fld>
            <a:endParaRPr lang="en-US" dirty="0"/>
          </a:p>
        </p:txBody>
      </p:sp>
    </p:spTree>
    <p:extLst>
      <p:ext uri="{BB962C8B-B14F-4D97-AF65-F5344CB8AC3E}">
        <p14:creationId xmlns:p14="http://schemas.microsoft.com/office/powerpoint/2010/main" val="238658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755576" y="1396153"/>
            <a:ext cx="8045524" cy="428551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539552" y="1484783"/>
            <a:ext cx="2925147" cy="1516743"/>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1250840520"/>
              </p:ext>
            </p:extLst>
          </p:nvPr>
        </p:nvGraphicFramePr>
        <p:xfrm>
          <a:off x="4553849" y="908720"/>
          <a:ext cx="3203575" cy="2135188"/>
        </p:xfrm>
        <a:graphic>
          <a:graphicData uri="http://schemas.openxmlformats.org/presentationml/2006/ole">
            <mc:AlternateContent xmlns:mc="http://schemas.openxmlformats.org/markup-compatibility/2006">
              <mc:Choice xmlns:v="urn:schemas-microsoft-com:vml" Requires="v">
                <p:oleObj spid="_x0000_s3110" name="Chart" r:id="rId4" imgW="6858118" imgH="4572135" progId="MSGraph.Chart.8">
                  <p:embed followColorScheme="full"/>
                </p:oleObj>
              </mc:Choice>
              <mc:Fallback>
                <p:oleObj name="Chart" r:id="rId4" imgW="6858118" imgH="457213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849" y="908720"/>
                        <a:ext cx="3203575" cy="2135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959493436"/>
              </p:ext>
            </p:extLst>
          </p:nvPr>
        </p:nvGraphicFramePr>
        <p:xfrm>
          <a:off x="490538" y="3861048"/>
          <a:ext cx="3346450" cy="2230437"/>
        </p:xfrm>
        <a:graphic>
          <a:graphicData uri="http://schemas.openxmlformats.org/presentationml/2006/ole">
            <mc:AlternateContent xmlns:mc="http://schemas.openxmlformats.org/markup-compatibility/2006">
              <mc:Choice xmlns:v="urn:schemas-microsoft-com:vml" Requires="v">
                <p:oleObj spid="_x0000_s3111" name="Chart" r:id="rId6" imgW="6858118" imgH="4572135" progId="MSGraph.Chart.8">
                  <p:embed followColorScheme="full"/>
                </p:oleObj>
              </mc:Choice>
              <mc:Fallback>
                <p:oleObj name="Chart" r:id="rId6" imgW="6858118" imgH="4572135"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538" y="3861048"/>
                        <a:ext cx="3346450" cy="22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96442265"/>
              </p:ext>
            </p:extLst>
          </p:nvPr>
        </p:nvGraphicFramePr>
        <p:xfrm>
          <a:off x="5257368" y="3789040"/>
          <a:ext cx="2501900" cy="2319337"/>
        </p:xfrm>
        <a:graphic>
          <a:graphicData uri="http://schemas.openxmlformats.org/presentationml/2006/ole">
            <mc:AlternateContent xmlns:mc="http://schemas.openxmlformats.org/markup-compatibility/2006">
              <mc:Choice xmlns:v="urn:schemas-microsoft-com:vml" Requires="v">
                <p:oleObj spid="_x0000_s3112" name="Chart" r:id="rId8" imgW="6858118" imgH="4572135" progId="MSGraph.Chart.8">
                  <p:embed followColorScheme="full"/>
                </p:oleObj>
              </mc:Choice>
              <mc:Fallback>
                <p:oleObj name="Chart" r:id="rId8" imgW="6858118" imgH="4572135" progId="MSGraph.Chart.8">
                  <p:embed followColorScheme="full"/>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368" y="3789040"/>
                        <a:ext cx="2501900" cy="2319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4572000" y="188640"/>
            <a:ext cx="3185424" cy="369332"/>
          </a:xfrm>
          <a:prstGeom prst="rect">
            <a:avLst/>
          </a:prstGeom>
        </p:spPr>
        <p:txBody>
          <a:bodyPr wrap="none">
            <a:spAutoFit/>
          </a:bodyPr>
          <a:lstStyle/>
          <a:p>
            <a:pPr>
              <a:buClr>
                <a:srgbClr val="FF0000"/>
              </a:buClr>
            </a:pPr>
            <a:r>
              <a:rPr lang="en-US" b="1" dirty="0" smtClean="0">
                <a:solidFill>
                  <a:srgbClr val="FFFF00"/>
                </a:solidFill>
              </a:rPr>
              <a:t>DEATHS AND HIGH DOSES</a:t>
            </a:r>
          </a:p>
        </p:txBody>
      </p:sp>
      <p:sp>
        <p:nvSpPr>
          <p:cNvPr id="7" name="Rectangle 6"/>
          <p:cNvSpPr/>
          <p:nvPr/>
        </p:nvSpPr>
        <p:spPr>
          <a:xfrm>
            <a:off x="539552" y="188640"/>
            <a:ext cx="3672408" cy="1323439"/>
          </a:xfrm>
          <a:prstGeom prst="rect">
            <a:avLst/>
          </a:prstGeom>
        </p:spPr>
        <p:txBody>
          <a:bodyPr wrap="square">
            <a:spAutoFit/>
          </a:bodyPr>
          <a:lstStyle/>
          <a:p>
            <a:pPr>
              <a:buClr>
                <a:srgbClr val="FF0000"/>
              </a:buClr>
            </a:pPr>
            <a:r>
              <a:rPr lang="en-US" sz="1600" b="1" dirty="0" smtClean="0">
                <a:solidFill>
                  <a:srgbClr val="FFFF00"/>
                </a:solidFill>
              </a:rPr>
              <a:t>Crude association of daily dosage of opioid analgesics with risk of unintentional drug overdose death, </a:t>
            </a:r>
            <a:br>
              <a:rPr lang="en-US" sz="1600" b="1" dirty="0" smtClean="0">
                <a:solidFill>
                  <a:srgbClr val="FFFF00"/>
                </a:solidFill>
              </a:rPr>
            </a:br>
            <a:r>
              <a:rPr lang="en-US" sz="1600" b="1" dirty="0" smtClean="0">
                <a:solidFill>
                  <a:srgbClr val="FFFF00"/>
                </a:solidFill>
              </a:rPr>
              <a:t>New Mexico, </a:t>
            </a:r>
            <a:r>
              <a:rPr lang="en-US" sz="1600" b="1" dirty="0" smtClean="0">
                <a:solidFill>
                  <a:srgbClr val="C6E7FC"/>
                </a:solidFill>
              </a:rPr>
              <a:t>October, 2006—March, 2008</a:t>
            </a:r>
          </a:p>
        </p:txBody>
      </p:sp>
      <p:sp>
        <p:nvSpPr>
          <p:cNvPr id="8" name="Rectangle 7"/>
          <p:cNvSpPr/>
          <p:nvPr/>
        </p:nvSpPr>
        <p:spPr>
          <a:xfrm>
            <a:off x="378254" y="3232850"/>
            <a:ext cx="3995004" cy="338554"/>
          </a:xfrm>
          <a:prstGeom prst="rect">
            <a:avLst/>
          </a:prstGeom>
        </p:spPr>
        <p:txBody>
          <a:bodyPr wrap="none">
            <a:spAutoFit/>
          </a:bodyPr>
          <a:lstStyle/>
          <a:p>
            <a:r>
              <a:rPr lang="en-US" sz="1600" dirty="0" err="1" smtClean="0">
                <a:solidFill>
                  <a:srgbClr val="FFFF00"/>
                </a:solidFill>
              </a:rPr>
              <a:t>Paulozzi</a:t>
            </a:r>
            <a:r>
              <a:rPr lang="en-US" sz="1600" dirty="0" smtClean="0">
                <a:solidFill>
                  <a:srgbClr val="FFFF00"/>
                </a:solidFill>
              </a:rPr>
              <a:t> , et al.  Pain Med 2012; 13:87-95</a:t>
            </a:r>
            <a:endParaRPr lang="en-US" sz="1600" dirty="0">
              <a:solidFill>
                <a:srgbClr val="FFFF00"/>
              </a:solidFill>
            </a:endParaRPr>
          </a:p>
        </p:txBody>
      </p:sp>
      <p:sp>
        <p:nvSpPr>
          <p:cNvPr id="9" name="Rectangle 8"/>
          <p:cNvSpPr/>
          <p:nvPr/>
        </p:nvSpPr>
        <p:spPr>
          <a:xfrm>
            <a:off x="4536799" y="3232850"/>
            <a:ext cx="3220625" cy="338554"/>
          </a:xfrm>
          <a:prstGeom prst="rect">
            <a:avLst/>
          </a:prstGeom>
        </p:spPr>
        <p:txBody>
          <a:bodyPr wrap="none">
            <a:spAutoFit/>
          </a:bodyPr>
          <a:lstStyle/>
          <a:p>
            <a:pPr>
              <a:defRPr/>
            </a:pPr>
            <a:r>
              <a:rPr lang="en-US" sz="1600" dirty="0">
                <a:solidFill>
                  <a:srgbClr val="FFFF00"/>
                </a:solidFill>
              </a:rPr>
              <a:t>Dunn et al., Annals </a:t>
            </a:r>
            <a:r>
              <a:rPr lang="en-US" sz="1600" dirty="0" err="1">
                <a:solidFill>
                  <a:srgbClr val="FFFF00"/>
                </a:solidFill>
              </a:rPr>
              <a:t>Int</a:t>
            </a:r>
            <a:r>
              <a:rPr lang="en-US" sz="1600" dirty="0">
                <a:solidFill>
                  <a:srgbClr val="FFFF00"/>
                </a:solidFill>
              </a:rPr>
              <a:t> Med, 2010</a:t>
            </a:r>
          </a:p>
        </p:txBody>
      </p:sp>
      <p:sp>
        <p:nvSpPr>
          <p:cNvPr id="10" name="Rectangle 9"/>
          <p:cNvSpPr/>
          <p:nvPr/>
        </p:nvSpPr>
        <p:spPr>
          <a:xfrm>
            <a:off x="470457" y="6237312"/>
            <a:ext cx="3174908" cy="338554"/>
          </a:xfrm>
          <a:prstGeom prst="rect">
            <a:avLst/>
          </a:prstGeom>
        </p:spPr>
        <p:txBody>
          <a:bodyPr wrap="none">
            <a:spAutoFit/>
          </a:bodyPr>
          <a:lstStyle/>
          <a:p>
            <a:pPr>
              <a:defRPr/>
            </a:pPr>
            <a:r>
              <a:rPr lang="en-US" sz="1600" dirty="0">
                <a:solidFill>
                  <a:srgbClr val="FFFF00"/>
                </a:solidFill>
              </a:rPr>
              <a:t>Gomes et al., Arch </a:t>
            </a:r>
            <a:r>
              <a:rPr lang="en-US" sz="1600" dirty="0" err="1">
                <a:solidFill>
                  <a:srgbClr val="FFFF00"/>
                </a:solidFill>
              </a:rPr>
              <a:t>Int</a:t>
            </a:r>
            <a:r>
              <a:rPr lang="en-US" sz="1600" dirty="0">
                <a:solidFill>
                  <a:srgbClr val="FFFF00"/>
                </a:solidFill>
              </a:rPr>
              <a:t> Med, 2011</a:t>
            </a:r>
          </a:p>
        </p:txBody>
      </p:sp>
      <p:sp>
        <p:nvSpPr>
          <p:cNvPr id="11" name="Rectangle 10"/>
          <p:cNvSpPr/>
          <p:nvPr/>
        </p:nvSpPr>
        <p:spPr>
          <a:xfrm>
            <a:off x="5004048" y="6237312"/>
            <a:ext cx="2623603" cy="338554"/>
          </a:xfrm>
          <a:prstGeom prst="rect">
            <a:avLst/>
          </a:prstGeom>
        </p:spPr>
        <p:txBody>
          <a:bodyPr wrap="none">
            <a:spAutoFit/>
          </a:bodyPr>
          <a:lstStyle/>
          <a:p>
            <a:pPr>
              <a:defRPr/>
            </a:pPr>
            <a:r>
              <a:rPr lang="en-US" sz="1600" dirty="0" err="1">
                <a:solidFill>
                  <a:srgbClr val="FFFF00"/>
                </a:solidFill>
              </a:rPr>
              <a:t>Bohnert</a:t>
            </a:r>
            <a:r>
              <a:rPr lang="en-US" sz="1600" dirty="0">
                <a:solidFill>
                  <a:srgbClr val="FFFF00"/>
                </a:solidFill>
              </a:rPr>
              <a:t> et al., JAMA, 2011</a:t>
            </a:r>
          </a:p>
        </p:txBody>
      </p:sp>
    </p:spTree>
    <p:extLst>
      <p:ext uri="{BB962C8B-B14F-4D97-AF65-F5344CB8AC3E}">
        <p14:creationId xmlns:p14="http://schemas.microsoft.com/office/powerpoint/2010/main" val="1672313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165600" y="1598156"/>
            <a:ext cx="4451810" cy="4401205"/>
          </a:xfrm>
          <a:prstGeom prst="rect">
            <a:avLst/>
          </a:prstGeom>
          <a:noFill/>
        </p:spPr>
        <p:txBody>
          <a:bodyPr wrap="none" rtlCol="0">
            <a:spAutoFit/>
          </a:bodyPr>
          <a:lstStyle/>
          <a:p>
            <a:r>
              <a:rPr lang="en-GB" sz="2800" dirty="0"/>
              <a:t>2 955 drug related deaths </a:t>
            </a:r>
            <a:r>
              <a:rPr lang="en-GB" sz="2800" b="1" dirty="0" smtClean="0"/>
              <a:t>↑</a:t>
            </a:r>
          </a:p>
          <a:p>
            <a:r>
              <a:rPr lang="en-GB" sz="2800" dirty="0" smtClean="0"/>
              <a:t> </a:t>
            </a:r>
            <a:endParaRPr lang="en-GB" sz="2800" dirty="0"/>
          </a:p>
          <a:p>
            <a:r>
              <a:rPr lang="en-GB" sz="2800" dirty="0"/>
              <a:t>765 heroin/morphine  </a:t>
            </a:r>
            <a:r>
              <a:rPr lang="en-GB" sz="2800" b="1" dirty="0" smtClean="0"/>
              <a:t>↑</a:t>
            </a:r>
          </a:p>
          <a:p>
            <a:endParaRPr lang="en-GB" sz="2800" b="1" dirty="0"/>
          </a:p>
          <a:p>
            <a:pPr marL="514350" indent="-514350">
              <a:buAutoNum type="arabicPlain" startAt="429"/>
            </a:pPr>
            <a:r>
              <a:rPr lang="en-GB" sz="2800" dirty="0" smtClean="0"/>
              <a:t> methadone </a:t>
            </a:r>
            <a:r>
              <a:rPr lang="en-GB" sz="2800" b="1" dirty="0" smtClean="0"/>
              <a:t>↑</a:t>
            </a:r>
          </a:p>
          <a:p>
            <a:pPr marL="514350" indent="-514350">
              <a:buAutoNum type="arabicPlain" startAt="429"/>
            </a:pPr>
            <a:endParaRPr lang="en-GB" sz="2800" dirty="0"/>
          </a:p>
          <a:p>
            <a:r>
              <a:rPr lang="en-GB" sz="2800" dirty="0"/>
              <a:t>232 codeine, DHC </a:t>
            </a:r>
            <a:r>
              <a:rPr lang="en-GB" sz="2800" b="1" dirty="0" smtClean="0"/>
              <a:t>↓</a:t>
            </a:r>
          </a:p>
          <a:p>
            <a:endParaRPr lang="en-GB" sz="2800" dirty="0"/>
          </a:p>
          <a:p>
            <a:r>
              <a:rPr lang="en-GB" sz="2800" dirty="0"/>
              <a:t>220 tramadol </a:t>
            </a:r>
            <a:r>
              <a:rPr lang="en-GB" sz="2800" b="1" dirty="0"/>
              <a:t>↑ ↑</a:t>
            </a:r>
            <a:endParaRPr lang="en-GB" sz="2800" dirty="0"/>
          </a:p>
          <a:p>
            <a:endParaRPr lang="en-US" sz="2800" dirty="0"/>
          </a:p>
        </p:txBody>
      </p:sp>
      <p:sp>
        <p:nvSpPr>
          <p:cNvPr id="5" name="TextBox 4"/>
          <p:cNvSpPr txBox="1"/>
          <p:nvPr/>
        </p:nvSpPr>
        <p:spPr>
          <a:xfrm>
            <a:off x="1104900" y="228600"/>
            <a:ext cx="7281761" cy="1077218"/>
          </a:xfrm>
          <a:prstGeom prst="rect">
            <a:avLst/>
          </a:prstGeom>
          <a:noFill/>
        </p:spPr>
        <p:txBody>
          <a:bodyPr wrap="none" rtlCol="0">
            <a:spAutoFit/>
          </a:bodyPr>
          <a:lstStyle/>
          <a:p>
            <a:r>
              <a:rPr lang="en-GB" sz="3200" dirty="0">
                <a:solidFill>
                  <a:srgbClr val="FFFF00"/>
                </a:solidFill>
              </a:rPr>
              <a:t>Deaths related to drug poisoning/misuse</a:t>
            </a:r>
            <a:br>
              <a:rPr lang="en-GB" sz="3200" dirty="0">
                <a:solidFill>
                  <a:srgbClr val="FFFF00"/>
                </a:solidFill>
              </a:rPr>
            </a:br>
            <a:r>
              <a:rPr lang="en-GB" sz="3200" dirty="0" smtClean="0">
                <a:solidFill>
                  <a:srgbClr val="FFFF00"/>
                </a:solidFill>
              </a:rPr>
              <a:t>England </a:t>
            </a:r>
            <a:r>
              <a:rPr lang="en-GB" sz="3200" dirty="0">
                <a:solidFill>
                  <a:srgbClr val="FFFF00"/>
                </a:solidFill>
              </a:rPr>
              <a:t>and Wales </a:t>
            </a:r>
            <a:r>
              <a:rPr lang="en-GB" sz="3200" dirty="0" smtClean="0">
                <a:solidFill>
                  <a:srgbClr val="FFFF00"/>
                </a:solidFill>
              </a:rPr>
              <a:t>2013</a:t>
            </a:r>
            <a:endParaRPr lang="en-US" sz="3200" dirty="0">
              <a:solidFill>
                <a:srgbClr val="FFFF00"/>
              </a:solidFill>
            </a:endParaRPr>
          </a:p>
        </p:txBody>
      </p:sp>
      <p:pic>
        <p:nvPicPr>
          <p:cNvPr id="6" name="Picture 5"/>
          <p:cNvPicPr>
            <a:picLocks noChangeAspect="1"/>
          </p:cNvPicPr>
          <p:nvPr/>
        </p:nvPicPr>
        <p:blipFill>
          <a:blip r:embed="rId2"/>
          <a:stretch>
            <a:fillRect/>
          </a:stretch>
        </p:blipFill>
        <p:spPr>
          <a:xfrm>
            <a:off x="948515" y="1598156"/>
            <a:ext cx="2988485" cy="4186912"/>
          </a:xfrm>
          <a:prstGeom prst="rect">
            <a:avLst/>
          </a:prstGeom>
        </p:spPr>
      </p:pic>
    </p:spTree>
    <p:extLst>
      <p:ext uri="{BB962C8B-B14F-4D97-AF65-F5344CB8AC3E}">
        <p14:creationId xmlns:p14="http://schemas.microsoft.com/office/powerpoint/2010/main" val="1046337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a:stretch>
            <a:fillRect/>
          </a:stretch>
        </p:blipFill>
        <p:spPr bwMode="auto">
          <a:xfrm>
            <a:off x="1403648" y="980728"/>
            <a:ext cx="6529536" cy="4160805"/>
          </a:xfrm>
          <a:prstGeom prst="rect">
            <a:avLst/>
          </a:prstGeom>
          <a:noFill/>
          <a:ln w="9525">
            <a:noFill/>
            <a:miter lim="800000"/>
            <a:headEnd/>
            <a:tailEnd/>
          </a:ln>
        </p:spPr>
      </p:pic>
      <p:sp>
        <p:nvSpPr>
          <p:cNvPr id="4" name="Rectangle 3"/>
          <p:cNvSpPr/>
          <p:nvPr/>
        </p:nvSpPr>
        <p:spPr>
          <a:xfrm>
            <a:off x="1403648" y="5445224"/>
            <a:ext cx="6529536" cy="830997"/>
          </a:xfrm>
          <a:prstGeom prst="rect">
            <a:avLst/>
          </a:prstGeom>
        </p:spPr>
        <p:txBody>
          <a:bodyPr wrap="square">
            <a:spAutoFit/>
          </a:bodyPr>
          <a:lstStyle/>
          <a:p>
            <a:r>
              <a:rPr lang="en-US" sz="1600" i="1" dirty="0"/>
              <a:t>Figure 7: POM/OTC compounds </a:t>
            </a:r>
            <a:r>
              <a:rPr lang="en-US" sz="1600" i="1" dirty="0" smtClean="0"/>
              <a:t>identified </a:t>
            </a:r>
            <a:r>
              <a:rPr lang="en-US" sz="1600" i="1" dirty="0"/>
              <a:t>as being problematic by</a:t>
            </a:r>
          </a:p>
          <a:p>
            <a:r>
              <a:rPr lang="en-US" sz="1600" i="1" dirty="0"/>
              <a:t>individuals new to drug treatment who report other illegal drug use</a:t>
            </a:r>
          </a:p>
          <a:p>
            <a:r>
              <a:rPr lang="en-US" sz="1600" i="1" dirty="0"/>
              <a:t>(2005-06 to 2009-10</a:t>
            </a:r>
            <a:r>
              <a:rPr lang="en-US" sz="1600" i="1" dirty="0" smtClean="0"/>
              <a:t>). </a:t>
            </a:r>
            <a:r>
              <a:rPr lang="en-US" sz="1600" b="1" dirty="0" smtClean="0"/>
              <a:t>NTA 2011</a:t>
            </a:r>
            <a:endParaRPr lang="en-US" sz="1600" b="1" dirty="0"/>
          </a:p>
        </p:txBody>
      </p:sp>
      <p:sp>
        <p:nvSpPr>
          <p:cNvPr id="2" name="TextBox 1"/>
          <p:cNvSpPr txBox="1"/>
          <p:nvPr/>
        </p:nvSpPr>
        <p:spPr>
          <a:xfrm>
            <a:off x="5580112" y="548680"/>
            <a:ext cx="2095445" cy="369332"/>
          </a:xfrm>
          <a:prstGeom prst="rect">
            <a:avLst/>
          </a:prstGeom>
          <a:noFill/>
        </p:spPr>
        <p:txBody>
          <a:bodyPr wrap="none" rtlCol="0">
            <a:spAutoFit/>
          </a:bodyPr>
          <a:lstStyle/>
          <a:p>
            <a:r>
              <a:rPr lang="en-GB" b="1" dirty="0" smtClean="0"/>
              <a:t>Population 56.1m</a:t>
            </a:r>
            <a:endParaRPr lang="en-GB" b="1" dirty="0"/>
          </a:p>
        </p:txBody>
      </p:sp>
      <p:pic>
        <p:nvPicPr>
          <p:cNvPr id="6" name="Picture 2" descr="http://t1.gstatic.com/images?q=tbn:ANd9GcRCVvgf9XMkAOAQ7-n_GOgRJny3jj6xq4lPapRqPnmZueJ_gz9B&amp;t=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396676"/>
            <a:ext cx="821008" cy="1016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68416" y="1556792"/>
            <a:ext cx="3211135" cy="369332"/>
          </a:xfrm>
          <a:prstGeom prst="rect">
            <a:avLst/>
          </a:prstGeom>
          <a:noFill/>
        </p:spPr>
        <p:txBody>
          <a:bodyPr wrap="none" rtlCol="0">
            <a:spAutoFit/>
          </a:bodyPr>
          <a:lstStyle/>
          <a:p>
            <a:r>
              <a:rPr lang="en-GB" dirty="0" smtClean="0">
                <a:solidFill>
                  <a:schemeClr val="bg1"/>
                </a:solidFill>
              </a:rPr>
              <a:t>(16% population in treatment)</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105" y="5013176"/>
            <a:ext cx="6481961" cy="1077218"/>
          </a:xfrm>
          <a:prstGeom prst="rect">
            <a:avLst/>
          </a:prstGeom>
        </p:spPr>
        <p:txBody>
          <a:bodyPr wrap="square">
            <a:spAutoFit/>
          </a:bodyPr>
          <a:lstStyle/>
          <a:p>
            <a:r>
              <a:rPr lang="en-US" sz="1600" i="1" dirty="0"/>
              <a:t>Figure 6: POM/OTC compounds </a:t>
            </a:r>
            <a:r>
              <a:rPr lang="en-US" sz="1600" i="1" dirty="0" smtClean="0"/>
              <a:t>identified </a:t>
            </a:r>
            <a:r>
              <a:rPr lang="en-US" sz="1600" i="1" dirty="0"/>
              <a:t>as being problematic by</a:t>
            </a:r>
          </a:p>
          <a:p>
            <a:r>
              <a:rPr lang="en-US" sz="1600" i="1" dirty="0"/>
              <a:t>individuals new to drug treatment services who do not report </a:t>
            </a:r>
            <a:r>
              <a:rPr lang="en-US" sz="1600" i="1" dirty="0" smtClean="0"/>
              <a:t>problems with </a:t>
            </a:r>
            <a:r>
              <a:rPr lang="en-US" sz="1600" i="1" dirty="0"/>
              <a:t>other illegal drug use (2005-06 to 2009-10</a:t>
            </a:r>
            <a:r>
              <a:rPr lang="en-US" sz="1600" i="1" dirty="0" smtClean="0"/>
              <a:t>).</a:t>
            </a:r>
          </a:p>
          <a:p>
            <a:r>
              <a:rPr lang="en-US" sz="1600" b="1" dirty="0" smtClean="0"/>
              <a:t>NTA 2011</a:t>
            </a:r>
            <a:endParaRPr lang="en-US" sz="1600" i="1" dirty="0"/>
          </a:p>
        </p:txBody>
      </p:sp>
      <p:pic>
        <p:nvPicPr>
          <p:cNvPr id="100354" name="Picture 2"/>
          <p:cNvPicPr>
            <a:picLocks noChangeAspect="1" noChangeArrowheads="1"/>
          </p:cNvPicPr>
          <p:nvPr/>
        </p:nvPicPr>
        <p:blipFill>
          <a:blip r:embed="rId2" cstate="print"/>
          <a:srcRect/>
          <a:stretch>
            <a:fillRect/>
          </a:stretch>
        </p:blipFill>
        <p:spPr bwMode="auto">
          <a:xfrm>
            <a:off x="1259632" y="675012"/>
            <a:ext cx="6481961" cy="4050132"/>
          </a:xfrm>
          <a:prstGeom prst="rect">
            <a:avLst/>
          </a:prstGeom>
          <a:noFill/>
          <a:ln w="9525">
            <a:noFill/>
            <a:miter lim="800000"/>
            <a:headEnd/>
            <a:tailEnd/>
          </a:ln>
        </p:spPr>
      </p:pic>
      <p:sp>
        <p:nvSpPr>
          <p:cNvPr id="3" name="Rectangle 2"/>
          <p:cNvSpPr/>
          <p:nvPr/>
        </p:nvSpPr>
        <p:spPr>
          <a:xfrm>
            <a:off x="5619722" y="181718"/>
            <a:ext cx="2095445" cy="369332"/>
          </a:xfrm>
          <a:prstGeom prst="rect">
            <a:avLst/>
          </a:prstGeom>
        </p:spPr>
        <p:txBody>
          <a:bodyPr wrap="none">
            <a:spAutoFit/>
          </a:bodyPr>
          <a:lstStyle/>
          <a:p>
            <a:r>
              <a:rPr lang="en-GB" b="1" dirty="0"/>
              <a:t>Population 56.1m</a:t>
            </a:r>
          </a:p>
        </p:txBody>
      </p:sp>
      <p:pic>
        <p:nvPicPr>
          <p:cNvPr id="6" name="Picture 2" descr="http://t1.gstatic.com/images?q=tbn:ANd9GcRCVvgf9XMkAOAQ7-n_GOgRJny3jj6xq4lPapRqPnmZueJ_gz9B&amp;t=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396676"/>
            <a:ext cx="821008" cy="1016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 y="2349500"/>
            <a:ext cx="8763000" cy="2146300"/>
          </a:xfrm>
          <a:prstGeom prst="rect">
            <a:avLst/>
          </a:prstGeom>
        </p:spPr>
      </p:pic>
      <p:sp>
        <p:nvSpPr>
          <p:cNvPr id="5" name="TextBox 4"/>
          <p:cNvSpPr txBox="1"/>
          <p:nvPr/>
        </p:nvSpPr>
        <p:spPr>
          <a:xfrm>
            <a:off x="1993900" y="5232400"/>
            <a:ext cx="5087261" cy="523220"/>
          </a:xfrm>
          <a:prstGeom prst="rect">
            <a:avLst/>
          </a:prstGeom>
          <a:noFill/>
        </p:spPr>
        <p:txBody>
          <a:bodyPr wrap="none" rtlCol="0">
            <a:spAutoFit/>
          </a:bodyPr>
          <a:lstStyle/>
          <a:p>
            <a:r>
              <a:rPr lang="en-US" sz="2800" dirty="0" smtClean="0"/>
              <a:t>NDTMS </a:t>
            </a:r>
            <a:r>
              <a:rPr lang="en-US" sz="2800" i="1" dirty="0" smtClean="0"/>
              <a:t>personal communication</a:t>
            </a:r>
            <a:endParaRPr lang="en-US" sz="2800" i="1" dirty="0"/>
          </a:p>
        </p:txBody>
      </p:sp>
    </p:spTree>
    <p:extLst>
      <p:ext uri="{BB962C8B-B14F-4D97-AF65-F5344CB8AC3E}">
        <p14:creationId xmlns:p14="http://schemas.microsoft.com/office/powerpoint/2010/main" val="187915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pain</a:t>
            </a:r>
            <a:endParaRPr lang="en-US" dirty="0"/>
          </a:p>
        </p:txBody>
      </p:sp>
      <p:sp>
        <p:nvSpPr>
          <p:cNvPr id="3" name="Text Placeholder 2"/>
          <p:cNvSpPr>
            <a:spLocks noGrp="1"/>
          </p:cNvSpPr>
          <p:nvPr>
            <p:ph type="body" idx="1"/>
          </p:nvPr>
        </p:nvSpPr>
        <p:spPr/>
        <p:txBody>
          <a:bodyPr/>
          <a:lstStyle/>
          <a:p>
            <a:r>
              <a:rPr lang="en-US" dirty="0"/>
              <a:t>Pain and problematic use of opioids</a:t>
            </a:r>
          </a:p>
        </p:txBody>
      </p:sp>
    </p:spTree>
    <p:extLst>
      <p:ext uri="{BB962C8B-B14F-4D97-AF65-F5344CB8AC3E}">
        <p14:creationId xmlns:p14="http://schemas.microsoft.com/office/powerpoint/2010/main" val="4090994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28670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4663603" y="1584325"/>
            <a:ext cx="2894856" cy="4058692"/>
          </a:xfrm>
          <a:prstGeom prst="rect">
            <a:avLst/>
          </a:prstGeom>
        </p:spPr>
      </p:pic>
    </p:spTree>
    <p:extLst>
      <p:ext uri="{BB962C8B-B14F-4D97-AF65-F5344CB8AC3E}">
        <p14:creationId xmlns:p14="http://schemas.microsoft.com/office/powerpoint/2010/main" val="4193968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72755" y="2522653"/>
            <a:ext cx="4999820" cy="3808457"/>
          </a:xfrm>
          <a:prstGeom prst="rect">
            <a:avLst/>
          </a:prstGeom>
        </p:spPr>
      </p:pic>
      <p:pic>
        <p:nvPicPr>
          <p:cNvPr id="2" name="Picture 1"/>
          <p:cNvPicPr>
            <a:picLocks noChangeAspect="1"/>
          </p:cNvPicPr>
          <p:nvPr/>
        </p:nvPicPr>
        <p:blipFill>
          <a:blip r:embed="rId3"/>
          <a:stretch>
            <a:fillRect/>
          </a:stretch>
        </p:blipFill>
        <p:spPr>
          <a:xfrm>
            <a:off x="464330" y="648479"/>
            <a:ext cx="5708335" cy="2639148"/>
          </a:xfrm>
          <a:prstGeom prst="rect">
            <a:avLst/>
          </a:prstGeom>
        </p:spPr>
      </p:pic>
    </p:spTree>
    <p:extLst>
      <p:ext uri="{BB962C8B-B14F-4D97-AF65-F5344CB8AC3E}">
        <p14:creationId xmlns:p14="http://schemas.microsoft.com/office/powerpoint/2010/main" val="3932275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and opioid treatment</a:t>
            </a:r>
            <a:br>
              <a:rPr lang="en-US" dirty="0" smtClean="0"/>
            </a:br>
            <a:r>
              <a:rPr lang="en-US" i="1" dirty="0" smtClean="0"/>
              <a:t>a recipe for disaster?</a:t>
            </a:r>
            <a:endParaRPr lang="en-US" i="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530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20688"/>
            <a:ext cx="5088780" cy="57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972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620688"/>
            <a:ext cx="5088780" cy="570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547664" y="1340768"/>
            <a:ext cx="5688632"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1555692" y="4797152"/>
            <a:ext cx="5688632"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9177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64353"/>
            <a:ext cx="7583488" cy="1283167"/>
          </a:xfrm>
        </p:spPr>
        <p:txBody>
          <a:bodyPr/>
          <a:lstStyle/>
          <a:p>
            <a:r>
              <a:rPr lang="en-US" sz="2800" dirty="0" smtClean="0"/>
              <a:t>Risks of running into problems with high dose opioids</a:t>
            </a:r>
            <a:endParaRPr lang="en-US" sz="2800" i="1" dirty="0"/>
          </a:p>
        </p:txBody>
      </p:sp>
      <p:sp>
        <p:nvSpPr>
          <p:cNvPr id="3" name="Content Placeholder 2"/>
          <p:cNvSpPr>
            <a:spLocks noGrp="1"/>
          </p:cNvSpPr>
          <p:nvPr>
            <p:ph idx="1"/>
          </p:nvPr>
        </p:nvSpPr>
        <p:spPr/>
        <p:txBody>
          <a:bodyPr>
            <a:normAutofit/>
          </a:bodyPr>
          <a:lstStyle/>
          <a:p>
            <a:r>
              <a:rPr lang="en-US" dirty="0" smtClean="0"/>
              <a:t>Patient factors</a:t>
            </a:r>
          </a:p>
          <a:p>
            <a:pPr lvl="1"/>
            <a:r>
              <a:rPr lang="en-US" dirty="0" smtClean="0"/>
              <a:t>Depression/common mental health diagnoses </a:t>
            </a:r>
          </a:p>
          <a:p>
            <a:pPr lvl="1"/>
            <a:r>
              <a:rPr lang="en-US" dirty="0" smtClean="0"/>
              <a:t>Alcohol misuse/non-opioid drug misuse</a:t>
            </a:r>
          </a:p>
          <a:p>
            <a:pPr lvl="1"/>
            <a:r>
              <a:rPr lang="en-US" dirty="0" smtClean="0"/>
              <a:t>Opioid misuse</a:t>
            </a:r>
          </a:p>
          <a:p>
            <a:r>
              <a:rPr lang="en-US" dirty="0" smtClean="0"/>
              <a:t>Drug factors</a:t>
            </a:r>
            <a:endParaRPr lang="en-US" dirty="0"/>
          </a:p>
          <a:p>
            <a:pPr lvl="1"/>
            <a:r>
              <a:rPr lang="en-US" dirty="0" smtClean="0"/>
              <a:t>High doses</a:t>
            </a:r>
          </a:p>
          <a:p>
            <a:pPr lvl="1"/>
            <a:r>
              <a:rPr lang="en-US" dirty="0" smtClean="0"/>
              <a:t>Multiple opioids</a:t>
            </a:r>
          </a:p>
          <a:p>
            <a:pPr lvl="1"/>
            <a:r>
              <a:rPr lang="en-US" dirty="0" smtClean="0"/>
              <a:t>More potent drugs</a:t>
            </a:r>
          </a:p>
          <a:p>
            <a:pPr lvl="1"/>
            <a:r>
              <a:rPr lang="en-US" dirty="0" smtClean="0"/>
              <a:t>Concurrent benzodiazepines/sedative drugs</a:t>
            </a:r>
          </a:p>
          <a:p>
            <a:endParaRPr lang="en-US" dirty="0"/>
          </a:p>
        </p:txBody>
      </p:sp>
    </p:spTree>
    <p:extLst>
      <p:ext uri="{BB962C8B-B14F-4D97-AF65-F5344CB8AC3E}">
        <p14:creationId xmlns:p14="http://schemas.microsoft.com/office/powerpoint/2010/main" val="956199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64353"/>
            <a:ext cx="7583488" cy="1283167"/>
          </a:xfrm>
        </p:spPr>
        <p:txBody>
          <a:bodyPr/>
          <a:lstStyle/>
          <a:p>
            <a:r>
              <a:rPr lang="en-US" sz="2800" dirty="0" smtClean="0"/>
              <a:t>Who gets long term opioid therapy?</a:t>
            </a:r>
            <a:br>
              <a:rPr lang="en-US" sz="2800" dirty="0" smtClean="0"/>
            </a:br>
            <a:r>
              <a:rPr lang="en-US" sz="2800" i="1" dirty="0" smtClean="0"/>
              <a:t>Increased risk includes:</a:t>
            </a:r>
            <a:endParaRPr lang="en-US" sz="2800" i="1" dirty="0"/>
          </a:p>
        </p:txBody>
      </p:sp>
      <p:sp>
        <p:nvSpPr>
          <p:cNvPr id="3" name="Content Placeholder 2"/>
          <p:cNvSpPr>
            <a:spLocks noGrp="1"/>
          </p:cNvSpPr>
          <p:nvPr>
            <p:ph idx="1"/>
          </p:nvPr>
        </p:nvSpPr>
        <p:spPr/>
        <p:txBody>
          <a:bodyPr>
            <a:normAutofit fontScale="92500" lnSpcReduction="10000"/>
          </a:bodyPr>
          <a:lstStyle/>
          <a:p>
            <a:r>
              <a:rPr lang="en-US" dirty="0" smtClean="0"/>
              <a:t>Patient factors</a:t>
            </a:r>
          </a:p>
          <a:p>
            <a:pPr lvl="1"/>
            <a:r>
              <a:rPr lang="en-US" dirty="0" smtClean="0"/>
              <a:t>Depression/common mental health diagnoses (x3-4)</a:t>
            </a:r>
          </a:p>
          <a:p>
            <a:pPr lvl="1"/>
            <a:r>
              <a:rPr lang="en-US" dirty="0" smtClean="0"/>
              <a:t>Alcohol misuse/non-opioid drug misuse (x4-5)</a:t>
            </a:r>
          </a:p>
          <a:p>
            <a:pPr lvl="1"/>
            <a:r>
              <a:rPr lang="en-US" dirty="0" smtClean="0"/>
              <a:t>Opioid misuse (x5-10)</a:t>
            </a:r>
          </a:p>
          <a:p>
            <a:pPr lvl="1"/>
            <a:endParaRPr lang="en-US" dirty="0"/>
          </a:p>
          <a:p>
            <a:pPr marL="282575" lvl="1" indent="0">
              <a:buNone/>
            </a:pPr>
            <a:r>
              <a:rPr lang="en-US" i="1" dirty="0" smtClean="0"/>
              <a:t>and</a:t>
            </a:r>
            <a:endParaRPr lang="en-US" dirty="0"/>
          </a:p>
          <a:p>
            <a:r>
              <a:rPr lang="en-US" dirty="0" smtClean="0"/>
              <a:t>At risk patients are more likely to receive</a:t>
            </a:r>
          </a:p>
          <a:p>
            <a:pPr lvl="1"/>
            <a:r>
              <a:rPr lang="en-US" dirty="0" smtClean="0"/>
              <a:t>High doses</a:t>
            </a:r>
          </a:p>
          <a:p>
            <a:pPr lvl="1"/>
            <a:r>
              <a:rPr lang="en-US" dirty="0" smtClean="0"/>
              <a:t>Multiple opioids</a:t>
            </a:r>
          </a:p>
          <a:p>
            <a:pPr lvl="1"/>
            <a:r>
              <a:rPr lang="en-US" dirty="0" smtClean="0"/>
              <a:t>More potent drugs</a:t>
            </a:r>
          </a:p>
          <a:p>
            <a:pPr lvl="1"/>
            <a:r>
              <a:rPr lang="en-US" dirty="0" smtClean="0"/>
              <a:t>Concurrent benzodiazepines/sedative drugs</a:t>
            </a:r>
          </a:p>
          <a:p>
            <a:endParaRPr lang="en-US" dirty="0"/>
          </a:p>
        </p:txBody>
      </p:sp>
    </p:spTree>
    <p:extLst>
      <p:ext uri="{BB962C8B-B14F-4D97-AF65-F5344CB8AC3E}">
        <p14:creationId xmlns:p14="http://schemas.microsoft.com/office/powerpoint/2010/main" val="1268279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0" y="1573094"/>
            <a:ext cx="8547100" cy="3794509"/>
          </a:xfrm>
          <a:prstGeom prst="rect">
            <a:avLst/>
          </a:prstGeom>
        </p:spPr>
      </p:pic>
    </p:spTree>
    <p:extLst>
      <p:ext uri="{BB962C8B-B14F-4D97-AF65-F5344CB8AC3E}">
        <p14:creationId xmlns:p14="http://schemas.microsoft.com/office/powerpoint/2010/main" val="4210746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Discontinuation of opioids</a:t>
            </a:r>
            <a:endParaRPr lang="en-US" sz="3600" dirty="0"/>
          </a:p>
        </p:txBody>
      </p:sp>
      <p:sp>
        <p:nvSpPr>
          <p:cNvPr id="3" name="Content Placeholder 2"/>
          <p:cNvSpPr>
            <a:spLocks noGrp="1"/>
          </p:cNvSpPr>
          <p:nvPr>
            <p:ph idx="1"/>
          </p:nvPr>
        </p:nvSpPr>
        <p:spPr/>
        <p:txBody>
          <a:bodyPr/>
          <a:lstStyle/>
          <a:p>
            <a:r>
              <a:rPr lang="en-US" sz="2000" dirty="0" smtClean="0"/>
              <a:t>N = 550 616</a:t>
            </a:r>
          </a:p>
          <a:p>
            <a:r>
              <a:rPr lang="en-US" sz="2000" dirty="0" smtClean="0"/>
              <a:t>Fewer than 20% discontinued at 3.5 years</a:t>
            </a:r>
          </a:p>
          <a:p>
            <a:r>
              <a:rPr lang="en-US" sz="2000" dirty="0" smtClean="0"/>
              <a:t>Factors associated with discontinuation</a:t>
            </a:r>
          </a:p>
          <a:p>
            <a:pPr lvl="1"/>
            <a:r>
              <a:rPr lang="en-US" sz="2000" dirty="0" smtClean="0"/>
              <a:t>High doses </a:t>
            </a:r>
            <a:r>
              <a:rPr lang="en-US" sz="2000" dirty="0">
                <a:latin typeface="Wingdings"/>
                <a:ea typeface="Wingdings"/>
                <a:cs typeface="Wingdings"/>
                <a:sym typeface="Wingdings"/>
              </a:rPr>
              <a:t></a:t>
            </a:r>
            <a:endParaRPr lang="en-US" sz="2000" dirty="0" smtClean="0"/>
          </a:p>
          <a:p>
            <a:pPr lvl="1"/>
            <a:r>
              <a:rPr lang="en-US" sz="2000" dirty="0" smtClean="0"/>
              <a:t>Young or old age </a:t>
            </a:r>
            <a:r>
              <a:rPr lang="en-US" sz="2000" dirty="0" smtClean="0">
                <a:latin typeface="Wingdings"/>
                <a:ea typeface="Wingdings"/>
                <a:cs typeface="Wingdings"/>
                <a:sym typeface="Wingdings"/>
              </a:rPr>
              <a:t></a:t>
            </a:r>
            <a:endParaRPr lang="en-US" sz="2000" dirty="0" smtClean="0"/>
          </a:p>
          <a:p>
            <a:pPr lvl="1"/>
            <a:r>
              <a:rPr lang="en-US" sz="2000" dirty="0" smtClean="0"/>
              <a:t>Tobacco consumption </a:t>
            </a:r>
            <a:r>
              <a:rPr lang="en-US" sz="2000" dirty="0" smtClean="0">
                <a:latin typeface="Wingdings"/>
                <a:ea typeface="Wingdings"/>
                <a:cs typeface="Wingdings"/>
                <a:sym typeface="Wingdings"/>
              </a:rPr>
              <a:t></a:t>
            </a:r>
            <a:endParaRPr lang="en-US" sz="2000" dirty="0" smtClean="0"/>
          </a:p>
          <a:p>
            <a:pPr lvl="1"/>
            <a:r>
              <a:rPr lang="en-US" sz="2000" dirty="0" smtClean="0"/>
              <a:t>Mental health disorders and substance misuse disorders</a:t>
            </a:r>
            <a:r>
              <a:rPr lang="en-US" sz="2000" dirty="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smtClean="0"/>
          </a:p>
          <a:p>
            <a:endParaRPr lang="en-US" dirty="0" smtClean="0"/>
          </a:p>
          <a:p>
            <a:endParaRPr lang="en-US" dirty="0"/>
          </a:p>
        </p:txBody>
      </p:sp>
    </p:spTree>
    <p:extLst>
      <p:ext uri="{BB962C8B-B14F-4D97-AF65-F5344CB8AC3E}">
        <p14:creationId xmlns:p14="http://schemas.microsoft.com/office/powerpoint/2010/main" val="1934177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prescription opioid related harms</a:t>
            </a:r>
            <a:endParaRPr lang="en-US" dirty="0"/>
          </a:p>
        </p:txBody>
      </p:sp>
      <p:sp>
        <p:nvSpPr>
          <p:cNvPr id="3" name="Text Placeholder 2"/>
          <p:cNvSpPr>
            <a:spLocks noGrp="1"/>
          </p:cNvSpPr>
          <p:nvPr>
            <p:ph type="body" idx="1"/>
          </p:nvPr>
        </p:nvSpPr>
        <p:spPr/>
        <p:txBody>
          <a:bodyPr/>
          <a:lstStyle/>
          <a:p>
            <a:r>
              <a:rPr lang="en-US" dirty="0"/>
              <a:t>Pain and problematic use of opioids</a:t>
            </a:r>
          </a:p>
        </p:txBody>
      </p:sp>
    </p:spTree>
    <p:extLst>
      <p:ext uri="{BB962C8B-B14F-4D97-AF65-F5344CB8AC3E}">
        <p14:creationId xmlns:p14="http://schemas.microsoft.com/office/powerpoint/2010/main" val="678642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4.png"/>
          <p:cNvPicPr/>
          <p:nvPr/>
        </p:nvPicPr>
        <p:blipFill>
          <a:blip r:embed="rId2">
            <a:extLst/>
          </a:blip>
          <a:stretch>
            <a:fillRect/>
          </a:stretch>
        </p:blipFill>
        <p:spPr>
          <a:xfrm>
            <a:off x="2780803" y="654844"/>
            <a:ext cx="2261738" cy="3389376"/>
          </a:xfrm>
          <a:prstGeom prst="rect">
            <a:avLst/>
          </a:prstGeom>
          <a:ln w="12700">
            <a:miter lim="400000"/>
          </a:ln>
        </p:spPr>
      </p:pic>
      <p:pic>
        <p:nvPicPr>
          <p:cNvPr id="7" name="Picture 6"/>
          <p:cNvPicPr>
            <a:picLocks noChangeAspect="1"/>
          </p:cNvPicPr>
          <p:nvPr/>
        </p:nvPicPr>
        <p:blipFill>
          <a:blip r:embed="rId3"/>
          <a:stretch>
            <a:fillRect/>
          </a:stretch>
        </p:blipFill>
        <p:spPr>
          <a:xfrm>
            <a:off x="6138814" y="1689100"/>
            <a:ext cx="1722486" cy="2578100"/>
          </a:xfrm>
          <a:prstGeom prst="rect">
            <a:avLst/>
          </a:prstGeom>
        </p:spPr>
      </p:pic>
      <p:pic>
        <p:nvPicPr>
          <p:cNvPr id="70" name="image5.png"/>
          <p:cNvPicPr/>
          <p:nvPr/>
        </p:nvPicPr>
        <p:blipFill>
          <a:blip r:embed="rId4">
            <a:extLst/>
          </a:blip>
          <a:stretch>
            <a:fillRect/>
          </a:stretch>
        </p:blipFill>
        <p:spPr>
          <a:xfrm>
            <a:off x="178191" y="4660900"/>
            <a:ext cx="5670001" cy="1444502"/>
          </a:xfrm>
          <a:prstGeom prst="rect">
            <a:avLst/>
          </a:prstGeom>
          <a:ln w="12700">
            <a:miter lim="400000"/>
          </a:ln>
        </p:spPr>
      </p:pic>
      <p:pic>
        <p:nvPicPr>
          <p:cNvPr id="71" name="image6.jpg" descr="http://www.efic.org/userfiles/image/SIP%202011%20logo.jpg"/>
          <p:cNvPicPr/>
          <p:nvPr/>
        </p:nvPicPr>
        <p:blipFill>
          <a:blip r:embed="rId5">
            <a:extLst/>
          </a:blip>
          <a:stretch>
            <a:fillRect/>
          </a:stretch>
        </p:blipFill>
        <p:spPr>
          <a:xfrm>
            <a:off x="4923011" y="2522760"/>
            <a:ext cx="1378397" cy="2027055"/>
          </a:xfrm>
          <a:prstGeom prst="rect">
            <a:avLst/>
          </a:prstGeom>
          <a:ln w="12700">
            <a:miter lim="400000"/>
          </a:ln>
        </p:spPr>
      </p:pic>
      <p:pic>
        <p:nvPicPr>
          <p:cNvPr id="72" name="image7.png"/>
          <p:cNvPicPr/>
          <p:nvPr/>
        </p:nvPicPr>
        <p:blipFill>
          <a:blip r:embed="rId6">
            <a:extLst/>
          </a:blip>
          <a:stretch>
            <a:fillRect/>
          </a:stretch>
        </p:blipFill>
        <p:spPr>
          <a:xfrm>
            <a:off x="4718695" y="430180"/>
            <a:ext cx="1750319" cy="1398620"/>
          </a:xfrm>
          <a:prstGeom prst="rect">
            <a:avLst/>
          </a:prstGeom>
          <a:ln w="12700">
            <a:miter lim="400000"/>
          </a:ln>
        </p:spPr>
      </p:pic>
      <p:pic>
        <p:nvPicPr>
          <p:cNvPr id="73" name="image8.png"/>
          <p:cNvPicPr/>
          <p:nvPr/>
        </p:nvPicPr>
        <p:blipFill>
          <a:blip r:embed="rId7">
            <a:extLst/>
          </a:blip>
          <a:stretch>
            <a:fillRect/>
          </a:stretch>
        </p:blipFill>
        <p:spPr>
          <a:xfrm>
            <a:off x="348525" y="354739"/>
            <a:ext cx="2664667" cy="3397449"/>
          </a:xfrm>
          <a:prstGeom prst="rect">
            <a:avLst/>
          </a:prstGeom>
          <a:ln w="12700">
            <a:miter lim="400000"/>
          </a:ln>
        </p:spPr>
      </p:pic>
      <p:pic>
        <p:nvPicPr>
          <p:cNvPr id="2" name="Picture 1"/>
          <p:cNvPicPr>
            <a:picLocks noChangeAspect="1"/>
          </p:cNvPicPr>
          <p:nvPr/>
        </p:nvPicPr>
        <p:blipFill>
          <a:blip r:embed="rId8"/>
          <a:stretch>
            <a:fillRect/>
          </a:stretch>
        </p:blipFill>
        <p:spPr>
          <a:xfrm>
            <a:off x="6469014" y="4044220"/>
            <a:ext cx="1576180" cy="2197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Sensible prescribing</a:t>
            </a:r>
            <a:endParaRPr lang="en-GB" sz="3600" dirty="0"/>
          </a:p>
        </p:txBody>
      </p:sp>
      <p:sp>
        <p:nvSpPr>
          <p:cNvPr id="3" name="Content Placeholder 2"/>
          <p:cNvSpPr>
            <a:spLocks noGrp="1"/>
          </p:cNvSpPr>
          <p:nvPr>
            <p:ph idx="1"/>
          </p:nvPr>
        </p:nvSpPr>
        <p:spPr/>
        <p:txBody>
          <a:bodyPr/>
          <a:lstStyle/>
          <a:p>
            <a:r>
              <a:rPr lang="en-GB" dirty="0" smtClean="0"/>
              <a:t>Recognition of public concerns and ability to contextualise these</a:t>
            </a:r>
          </a:p>
          <a:p>
            <a:r>
              <a:rPr lang="en-GB" dirty="0" smtClean="0"/>
              <a:t>Awareness of literature on effectiveness and harms</a:t>
            </a:r>
          </a:p>
          <a:p>
            <a:r>
              <a:rPr lang="en-GB" dirty="0" smtClean="0"/>
              <a:t>Comprehensive evaluation and formulation of patient problems</a:t>
            </a:r>
          </a:p>
          <a:p>
            <a:r>
              <a:rPr lang="en-GB" dirty="0" smtClean="0"/>
              <a:t>Practice always underpinned by evidence</a:t>
            </a:r>
          </a:p>
          <a:p>
            <a:pPr marL="45720" indent="0">
              <a:buNone/>
            </a:pPr>
            <a:endParaRPr lang="en-GB" dirty="0" smtClean="0"/>
          </a:p>
          <a:p>
            <a:pPr marL="45720" indent="0">
              <a:buNone/>
            </a:pPr>
            <a:endParaRPr lang="en-GB" dirty="0"/>
          </a:p>
        </p:txBody>
      </p:sp>
    </p:spTree>
    <p:extLst>
      <p:ext uri="{BB962C8B-B14F-4D97-AF65-F5344CB8AC3E}">
        <p14:creationId xmlns:p14="http://schemas.microsoft.com/office/powerpoint/2010/main" val="673167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Sensible prescribing</a:t>
            </a:r>
            <a:endParaRPr lang="en-GB" sz="3600" dirty="0"/>
          </a:p>
        </p:txBody>
      </p:sp>
      <p:sp>
        <p:nvSpPr>
          <p:cNvPr id="3" name="Content Placeholder 2"/>
          <p:cNvSpPr>
            <a:spLocks noGrp="1"/>
          </p:cNvSpPr>
          <p:nvPr>
            <p:ph idx="1"/>
          </p:nvPr>
        </p:nvSpPr>
        <p:spPr/>
        <p:txBody>
          <a:bodyPr>
            <a:normAutofit fontScale="92500" lnSpcReduction="10000"/>
          </a:bodyPr>
          <a:lstStyle/>
          <a:p>
            <a:r>
              <a:rPr lang="en-GB" dirty="0" smtClean="0"/>
              <a:t>Recognition of public concerns and ability to contextualise these</a:t>
            </a:r>
          </a:p>
          <a:p>
            <a:r>
              <a:rPr lang="en-GB" dirty="0" smtClean="0"/>
              <a:t>Awareness of literature on effectiveness and harms</a:t>
            </a:r>
          </a:p>
          <a:p>
            <a:r>
              <a:rPr lang="en-GB" dirty="0" smtClean="0"/>
              <a:t>Comprehensive evaluation and formulation of patient problems</a:t>
            </a:r>
          </a:p>
          <a:p>
            <a:r>
              <a:rPr lang="en-GB" dirty="0" smtClean="0"/>
              <a:t>Practice always underpinned by evidence</a:t>
            </a:r>
          </a:p>
          <a:p>
            <a:r>
              <a:rPr lang="en-GB" dirty="0" smtClean="0"/>
              <a:t>Safest</a:t>
            </a:r>
          </a:p>
          <a:p>
            <a:pPr lvl="1"/>
            <a:r>
              <a:rPr lang="en-GB" dirty="0" smtClean="0"/>
              <a:t>Old</a:t>
            </a:r>
          </a:p>
          <a:p>
            <a:pPr lvl="1"/>
            <a:r>
              <a:rPr lang="en-GB" dirty="0" smtClean="0"/>
              <a:t>Low dose</a:t>
            </a:r>
          </a:p>
          <a:p>
            <a:pPr lvl="1"/>
            <a:r>
              <a:rPr lang="en-GB" dirty="0" smtClean="0"/>
              <a:t>Intermittent</a:t>
            </a:r>
          </a:p>
          <a:p>
            <a:pPr marL="282575" lvl="1" indent="0">
              <a:buNone/>
            </a:pPr>
            <a:endParaRPr lang="en-GB" dirty="0" smtClean="0"/>
          </a:p>
          <a:p>
            <a:pPr marL="45720" indent="0">
              <a:buNone/>
            </a:pPr>
            <a:endParaRPr lang="en-GB" dirty="0" smtClean="0"/>
          </a:p>
          <a:p>
            <a:pPr marL="45720" indent="0">
              <a:buNone/>
            </a:pPr>
            <a:endParaRPr lang="en-GB" dirty="0"/>
          </a:p>
        </p:txBody>
      </p:sp>
      <p:pic>
        <p:nvPicPr>
          <p:cNvPr id="4" name="Picture 3"/>
          <p:cNvPicPr>
            <a:picLocks noChangeAspect="1"/>
          </p:cNvPicPr>
          <p:nvPr/>
        </p:nvPicPr>
        <p:blipFill>
          <a:blip r:embed="rId2"/>
          <a:stretch>
            <a:fillRect/>
          </a:stretch>
        </p:blipFill>
        <p:spPr>
          <a:xfrm>
            <a:off x="6170836" y="4748782"/>
            <a:ext cx="1112932" cy="825926"/>
          </a:xfrm>
          <a:prstGeom prst="rect">
            <a:avLst/>
          </a:prstGeom>
        </p:spPr>
      </p:pic>
      <p:pic>
        <p:nvPicPr>
          <p:cNvPr id="5" name="Picture 4"/>
          <p:cNvPicPr>
            <a:picLocks noChangeAspect="1"/>
          </p:cNvPicPr>
          <p:nvPr/>
        </p:nvPicPr>
        <p:blipFill>
          <a:blip r:embed="rId3"/>
          <a:stretch>
            <a:fillRect/>
          </a:stretch>
        </p:blipFill>
        <p:spPr>
          <a:xfrm>
            <a:off x="4420724" y="4892684"/>
            <a:ext cx="1250131" cy="682024"/>
          </a:xfrm>
          <a:prstGeom prst="rect">
            <a:avLst/>
          </a:prstGeom>
        </p:spPr>
      </p:pic>
      <p:sp>
        <p:nvSpPr>
          <p:cNvPr id="6" name="TextBox 5"/>
          <p:cNvSpPr txBox="1"/>
          <p:nvPr/>
        </p:nvSpPr>
        <p:spPr>
          <a:xfrm rot="19836407">
            <a:off x="1462526" y="3412164"/>
            <a:ext cx="4983856" cy="584776"/>
          </a:xfrm>
          <a:prstGeom prst="rect">
            <a:avLst/>
          </a:prstGeom>
          <a:noFill/>
        </p:spPr>
        <p:txBody>
          <a:bodyPr wrap="none" rtlCol="0">
            <a:spAutoFit/>
          </a:bodyPr>
          <a:lstStyle/>
          <a:p>
            <a:r>
              <a:rPr lang="en-US" sz="3200" dirty="0" smtClean="0"/>
              <a:t>PERSONAL ANECDOTE</a:t>
            </a:r>
            <a:endParaRPr lang="en-US" sz="3200" dirty="0"/>
          </a:p>
        </p:txBody>
      </p:sp>
    </p:spTree>
    <p:extLst>
      <p:ext uri="{BB962C8B-B14F-4D97-AF65-F5344CB8AC3E}">
        <p14:creationId xmlns:p14="http://schemas.microsoft.com/office/powerpoint/2010/main" val="1342555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618" y="1387309"/>
            <a:ext cx="8218025" cy="5126841"/>
          </a:xfrm>
          <a:prstGeom prst="rect">
            <a:avLst/>
          </a:prstGeom>
        </p:spPr>
      </p:pic>
    </p:spTree>
    <p:extLst>
      <p:ext uri="{BB962C8B-B14F-4D97-AF65-F5344CB8AC3E}">
        <p14:creationId xmlns:p14="http://schemas.microsoft.com/office/powerpoint/2010/main" val="303453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Iatrogenesis</a:t>
            </a:r>
            <a:r>
              <a:rPr lang="en-US" sz="2400" dirty="0" smtClean="0"/>
              <a:t> </a:t>
            </a:r>
            <a:br>
              <a:rPr lang="en-US" sz="2400" dirty="0" smtClean="0"/>
            </a:br>
            <a:r>
              <a:rPr lang="en-US" sz="2400" dirty="0" smtClean="0"/>
              <a:t> </a:t>
            </a:r>
            <a:br>
              <a:rPr lang="en-US" sz="2400" dirty="0" smtClean="0"/>
            </a:br>
            <a:r>
              <a:rPr lang="en-US" sz="1800" dirty="0" smtClean="0"/>
              <a:t> </a:t>
            </a:r>
            <a:r>
              <a:rPr lang="en-US" sz="1800" i="1" dirty="0" smtClean="0"/>
              <a:t>Sullivan and Howe Pain 154 (2013) S94-100</a:t>
            </a:r>
            <a:endParaRPr lang="en-US" sz="1800" dirty="0"/>
          </a:p>
        </p:txBody>
      </p:sp>
      <p:sp>
        <p:nvSpPr>
          <p:cNvPr id="3" name="Rectangle 2"/>
          <p:cNvSpPr/>
          <p:nvPr/>
        </p:nvSpPr>
        <p:spPr>
          <a:xfrm>
            <a:off x="984250" y="3231445"/>
            <a:ext cx="8489949" cy="3416320"/>
          </a:xfrm>
          <a:prstGeom prst="rect">
            <a:avLst/>
          </a:prstGeom>
        </p:spPr>
        <p:txBody>
          <a:bodyPr wrap="square">
            <a:spAutoFit/>
          </a:bodyPr>
          <a:lstStyle/>
          <a:p>
            <a:r>
              <a:rPr lang="en-US" i="1" dirty="0" smtClean="0">
                <a:solidFill>
                  <a:srgbClr val="921F07"/>
                </a:solidFill>
              </a:rPr>
              <a:t>“By becoming</a:t>
            </a:r>
            <a:r>
              <a:rPr lang="en-GB" i="1" dirty="0">
                <a:solidFill>
                  <a:srgbClr val="921F07"/>
                </a:solidFill>
              </a:rPr>
              <a:t> </a:t>
            </a:r>
            <a:r>
              <a:rPr lang="en-US" i="1" dirty="0" smtClean="0">
                <a:solidFill>
                  <a:srgbClr val="921F07"/>
                </a:solidFill>
              </a:rPr>
              <a:t>unnecessary</a:t>
            </a:r>
            <a:r>
              <a:rPr lang="en-US" i="1" dirty="0">
                <a:solidFill>
                  <a:srgbClr val="921F07"/>
                </a:solidFill>
              </a:rPr>
              <a:t>, pain has become unbearable. With this</a:t>
            </a:r>
            <a:endParaRPr lang="en-GB" i="1" dirty="0">
              <a:solidFill>
                <a:srgbClr val="921F07"/>
              </a:solidFill>
            </a:endParaRPr>
          </a:p>
          <a:p>
            <a:r>
              <a:rPr lang="en-US" i="1" dirty="0">
                <a:solidFill>
                  <a:srgbClr val="921F07"/>
                </a:solidFill>
              </a:rPr>
              <a:t>attitude, it now seems rational to flee pain rather than to face</a:t>
            </a:r>
            <a:endParaRPr lang="en-GB" i="1" dirty="0">
              <a:solidFill>
                <a:srgbClr val="921F07"/>
              </a:solidFill>
            </a:endParaRPr>
          </a:p>
          <a:p>
            <a:r>
              <a:rPr lang="en-US" i="1" dirty="0">
                <a:solidFill>
                  <a:srgbClr val="921F07"/>
                </a:solidFill>
              </a:rPr>
              <a:t>it, even at the cost of addiction. It also seems reasonable to</a:t>
            </a:r>
            <a:endParaRPr lang="en-GB" i="1" dirty="0">
              <a:solidFill>
                <a:srgbClr val="921F07"/>
              </a:solidFill>
            </a:endParaRPr>
          </a:p>
          <a:p>
            <a:r>
              <a:rPr lang="en-US" i="1" dirty="0">
                <a:solidFill>
                  <a:srgbClr val="921F07"/>
                </a:solidFill>
              </a:rPr>
              <a:t>eliminate pain, even at the cost of health</a:t>
            </a:r>
            <a:r>
              <a:rPr lang="en-US" i="1" dirty="0" smtClean="0">
                <a:solidFill>
                  <a:srgbClr val="921F07"/>
                </a:solidFill>
              </a:rPr>
              <a:t>…</a:t>
            </a:r>
          </a:p>
          <a:p>
            <a:endParaRPr lang="en-GB" i="1" dirty="0">
              <a:solidFill>
                <a:srgbClr val="921F07"/>
              </a:solidFill>
            </a:endParaRPr>
          </a:p>
          <a:p>
            <a:r>
              <a:rPr lang="en-US" i="1" dirty="0">
                <a:solidFill>
                  <a:srgbClr val="921F07"/>
                </a:solidFill>
              </a:rPr>
              <a:t>…For a while it can be argued that the total pain</a:t>
            </a:r>
            <a:endParaRPr lang="en-GB" i="1" dirty="0">
              <a:solidFill>
                <a:srgbClr val="921F07"/>
              </a:solidFill>
            </a:endParaRPr>
          </a:p>
          <a:p>
            <a:r>
              <a:rPr lang="en-US" i="1" dirty="0" err="1">
                <a:solidFill>
                  <a:srgbClr val="921F07"/>
                </a:solidFill>
              </a:rPr>
              <a:t>anaesthetised</a:t>
            </a:r>
            <a:r>
              <a:rPr lang="en-US" i="1" dirty="0">
                <a:solidFill>
                  <a:srgbClr val="921F07"/>
                </a:solidFill>
              </a:rPr>
              <a:t> in a society is greater than the totality of pain</a:t>
            </a:r>
            <a:endParaRPr lang="en-GB" i="1" dirty="0">
              <a:solidFill>
                <a:srgbClr val="921F07"/>
              </a:solidFill>
            </a:endParaRPr>
          </a:p>
          <a:p>
            <a:r>
              <a:rPr lang="en-US" i="1" dirty="0">
                <a:solidFill>
                  <a:srgbClr val="921F07"/>
                </a:solidFill>
              </a:rPr>
              <a:t>newly generated. But at some point, rising marginal</a:t>
            </a:r>
            <a:endParaRPr lang="en-GB" i="1" dirty="0">
              <a:solidFill>
                <a:srgbClr val="921F07"/>
              </a:solidFill>
            </a:endParaRPr>
          </a:p>
          <a:p>
            <a:r>
              <a:rPr lang="en-US" i="1" dirty="0" err="1">
                <a:solidFill>
                  <a:srgbClr val="921F07"/>
                </a:solidFill>
              </a:rPr>
              <a:t>disutilities</a:t>
            </a:r>
            <a:r>
              <a:rPr lang="en-US" i="1" dirty="0">
                <a:solidFill>
                  <a:srgbClr val="921F07"/>
                </a:solidFill>
              </a:rPr>
              <a:t> set in. The new suffering is not only unmanageable,</a:t>
            </a:r>
            <a:endParaRPr lang="en-GB" i="1" dirty="0">
              <a:solidFill>
                <a:srgbClr val="921F07"/>
              </a:solidFill>
            </a:endParaRPr>
          </a:p>
          <a:p>
            <a:r>
              <a:rPr lang="en-US" i="1" dirty="0">
                <a:solidFill>
                  <a:srgbClr val="921F07"/>
                </a:solidFill>
              </a:rPr>
              <a:t>but it has lost its referential character. It has become</a:t>
            </a:r>
            <a:endParaRPr lang="en-GB" i="1" dirty="0">
              <a:solidFill>
                <a:srgbClr val="921F07"/>
              </a:solidFill>
            </a:endParaRPr>
          </a:p>
          <a:p>
            <a:r>
              <a:rPr lang="en-US" i="1" dirty="0">
                <a:solidFill>
                  <a:srgbClr val="921F07"/>
                </a:solidFill>
              </a:rPr>
              <a:t>meaningless, </a:t>
            </a:r>
            <a:r>
              <a:rPr lang="en-US" i="1" dirty="0" err="1">
                <a:solidFill>
                  <a:srgbClr val="921F07"/>
                </a:solidFill>
              </a:rPr>
              <a:t>questionless</a:t>
            </a:r>
            <a:r>
              <a:rPr lang="en-US" i="1" dirty="0">
                <a:solidFill>
                  <a:srgbClr val="921F07"/>
                </a:solidFill>
              </a:rPr>
              <a:t> torture. Only the recovery of the</a:t>
            </a:r>
            <a:endParaRPr lang="en-GB" i="1" dirty="0">
              <a:solidFill>
                <a:srgbClr val="921F07"/>
              </a:solidFill>
            </a:endParaRPr>
          </a:p>
          <a:p>
            <a:r>
              <a:rPr lang="en-US" i="1" dirty="0">
                <a:solidFill>
                  <a:srgbClr val="921F07"/>
                </a:solidFill>
              </a:rPr>
              <a:t>will and ability to suffer can restore health into pain</a:t>
            </a:r>
            <a:r>
              <a:rPr lang="en-US" i="1" dirty="0" smtClean="0">
                <a:solidFill>
                  <a:srgbClr val="921F07"/>
                </a:solidFill>
              </a:rPr>
              <a:t>.”</a:t>
            </a:r>
            <a:endParaRPr lang="en-GB" i="1" dirty="0">
              <a:solidFill>
                <a:srgbClr val="921F07"/>
              </a:solidFill>
            </a:endParaRPr>
          </a:p>
        </p:txBody>
      </p:sp>
      <p:sp>
        <p:nvSpPr>
          <p:cNvPr id="4" name="Rectangle 3"/>
          <p:cNvSpPr/>
          <p:nvPr/>
        </p:nvSpPr>
        <p:spPr>
          <a:xfrm>
            <a:off x="1092200" y="1498600"/>
            <a:ext cx="6997700" cy="1477328"/>
          </a:xfrm>
          <a:prstGeom prst="rect">
            <a:avLst/>
          </a:prstGeom>
        </p:spPr>
        <p:txBody>
          <a:bodyPr wrap="square">
            <a:spAutoFit/>
          </a:bodyPr>
          <a:lstStyle/>
          <a:p>
            <a:r>
              <a:rPr lang="en-GB" dirty="0" smtClean="0">
                <a:solidFill>
                  <a:schemeClr val="bg1"/>
                </a:solidFill>
              </a:rPr>
              <a:t>Reproduced in </a:t>
            </a:r>
          </a:p>
          <a:p>
            <a:r>
              <a:rPr lang="en-GB" i="1" dirty="0" smtClean="0">
                <a:solidFill>
                  <a:schemeClr val="bg1"/>
                </a:solidFill>
              </a:rPr>
              <a:t>J </a:t>
            </a:r>
            <a:r>
              <a:rPr lang="en-GB" i="1" dirty="0" err="1" smtClean="0">
                <a:solidFill>
                  <a:schemeClr val="bg1"/>
                </a:solidFill>
              </a:rPr>
              <a:t>Epidemiol</a:t>
            </a:r>
            <a:r>
              <a:rPr lang="en-GB" i="1" dirty="0" smtClean="0">
                <a:solidFill>
                  <a:schemeClr val="bg1"/>
                </a:solidFill>
              </a:rPr>
              <a:t> Community Health </a:t>
            </a:r>
            <a:r>
              <a:rPr lang="en-GB" dirty="0" smtClean="0">
                <a:solidFill>
                  <a:schemeClr val="bg1"/>
                </a:solidFill>
              </a:rPr>
              <a:t>2003;</a:t>
            </a:r>
            <a:r>
              <a:rPr lang="en-GB" b="1" dirty="0" smtClean="0">
                <a:solidFill>
                  <a:schemeClr val="bg1"/>
                </a:solidFill>
              </a:rPr>
              <a:t>57:919-922 doi:10.1136/jech.57.12.919 </a:t>
            </a:r>
          </a:p>
          <a:p>
            <a:endParaRPr lang="en-GB" b="1" dirty="0">
              <a:solidFill>
                <a:schemeClr val="bg1"/>
              </a:solidFill>
            </a:endParaRPr>
          </a:p>
          <a:p>
            <a:r>
              <a:rPr lang="en-GB" b="1" dirty="0">
                <a:solidFill>
                  <a:schemeClr val="bg1"/>
                </a:solidFill>
              </a:rPr>
              <a:t>Ivan </a:t>
            </a:r>
            <a:r>
              <a:rPr lang="en-GB" b="1" dirty="0" err="1" smtClean="0">
                <a:solidFill>
                  <a:schemeClr val="bg1"/>
                </a:solidFill>
              </a:rPr>
              <a:t>Illich</a:t>
            </a:r>
            <a:r>
              <a:rPr lang="en-GB" b="1" dirty="0" smtClean="0">
                <a:solidFill>
                  <a:schemeClr val="bg1"/>
                </a:solidFill>
              </a:rPr>
              <a:t>     Medical Nemesis</a:t>
            </a:r>
            <a:endParaRPr lang="en-GB" b="1" dirty="0">
              <a:solidFill>
                <a:schemeClr val="bg1"/>
              </a:solidFill>
            </a:endParaRPr>
          </a:p>
        </p:txBody>
      </p:sp>
    </p:spTree>
    <p:extLst>
      <p:ext uri="{BB962C8B-B14F-4D97-AF65-F5344CB8AC3E}">
        <p14:creationId xmlns:p14="http://schemas.microsoft.com/office/powerpoint/2010/main" val="157675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683568" y="618719"/>
            <a:ext cx="7315201" cy="1154098"/>
          </a:xfrm>
          <a:prstGeom prst="rect">
            <a:avLst/>
          </a:prstGeom>
        </p:spPr>
        <p:txBody>
          <a:bodyPr/>
          <a:lstStyle>
            <a:lvl1pPr>
              <a:defRPr sz="3600"/>
            </a:lvl1pPr>
          </a:lstStyle>
          <a:p>
            <a:pPr lvl="0">
              <a:defRPr sz="1800">
                <a:solidFill>
                  <a:srgbClr val="000000"/>
                </a:solidFill>
              </a:defRPr>
            </a:pPr>
            <a:r>
              <a:rPr sz="3600" dirty="0">
                <a:solidFill>
                  <a:srgbClr val="FFFFFF"/>
                </a:solidFill>
              </a:rPr>
              <a:t>Thoughts about pain relief</a:t>
            </a:r>
          </a:p>
        </p:txBody>
      </p:sp>
      <p:sp>
        <p:nvSpPr>
          <p:cNvPr id="77" name="Shape 77"/>
          <p:cNvSpPr>
            <a:spLocks noGrp="1"/>
          </p:cNvSpPr>
          <p:nvPr>
            <p:ph type="body" idx="1"/>
          </p:nvPr>
        </p:nvSpPr>
        <p:spPr>
          <a:xfrm>
            <a:off x="611560" y="2060848"/>
            <a:ext cx="3657601" cy="4525963"/>
          </a:xfrm>
          <a:prstGeom prst="rect">
            <a:avLst/>
          </a:prstGeom>
        </p:spPr>
        <p:txBody>
          <a:bodyPr/>
          <a:lstStyle/>
          <a:p>
            <a:pPr lvl="0">
              <a:defRPr sz="1800">
                <a:solidFill>
                  <a:srgbClr val="000000"/>
                </a:solidFill>
              </a:defRPr>
            </a:pPr>
            <a:r>
              <a:rPr sz="2000" dirty="0">
                <a:solidFill>
                  <a:srgbClr val="FFFFFF"/>
                </a:solidFill>
              </a:rPr>
              <a:t>Yes we should </a:t>
            </a:r>
            <a:r>
              <a:rPr sz="2000" i="1" dirty="0">
                <a:solidFill>
                  <a:srgbClr val="FFFFFF"/>
                </a:solidFill>
              </a:rPr>
              <a:t>try</a:t>
            </a:r>
            <a:r>
              <a:rPr sz="2000" dirty="0">
                <a:solidFill>
                  <a:srgbClr val="FFFFFF"/>
                </a:solidFill>
              </a:rPr>
              <a:t> to treat pain </a:t>
            </a:r>
            <a:r>
              <a:rPr sz="2000" i="1" dirty="0">
                <a:solidFill>
                  <a:srgbClr val="FFFFFF"/>
                </a:solidFill>
              </a:rPr>
              <a:t>but</a:t>
            </a:r>
            <a:r>
              <a:rPr sz="2000" dirty="0">
                <a:solidFill>
                  <a:srgbClr val="FFFFFF"/>
                </a:solidFill>
              </a:rPr>
              <a:t>…</a:t>
            </a:r>
          </a:p>
          <a:p>
            <a:pPr lvl="0">
              <a:defRPr sz="1800">
                <a:solidFill>
                  <a:srgbClr val="000000"/>
                </a:solidFill>
              </a:defRPr>
            </a:pPr>
            <a:r>
              <a:rPr sz="2000" dirty="0">
                <a:solidFill>
                  <a:srgbClr val="FFFFFF"/>
                </a:solidFill>
              </a:rPr>
              <a:t>Pain can’t always be treated</a:t>
            </a:r>
          </a:p>
          <a:p>
            <a:pPr lvl="0">
              <a:defRPr sz="1800">
                <a:solidFill>
                  <a:srgbClr val="000000"/>
                </a:solidFill>
              </a:defRPr>
            </a:pPr>
            <a:r>
              <a:rPr sz="2000" dirty="0">
                <a:solidFill>
                  <a:srgbClr val="FFFFFF"/>
                </a:solidFill>
              </a:rPr>
              <a:t>Inability to reduce a patient’s pain intensity is neither a reflection of lack of effort nor a sign of incompetence</a:t>
            </a:r>
          </a:p>
          <a:p>
            <a:pPr lvl="0">
              <a:defRPr sz="1800">
                <a:solidFill>
                  <a:srgbClr val="000000"/>
                </a:solidFill>
              </a:defRPr>
            </a:pPr>
            <a:r>
              <a:rPr sz="2000" dirty="0">
                <a:solidFill>
                  <a:srgbClr val="FFFFFF"/>
                </a:solidFill>
              </a:rPr>
              <a:t>Trying hard to treat pain and making the patient worse is not a result</a:t>
            </a:r>
          </a:p>
        </p:txBody>
      </p:sp>
      <p:pic>
        <p:nvPicPr>
          <p:cNvPr id="2" name="Picture 1"/>
          <p:cNvPicPr>
            <a:picLocks noChangeAspect="1"/>
          </p:cNvPicPr>
          <p:nvPr/>
        </p:nvPicPr>
        <p:blipFill>
          <a:blip r:embed="rId2"/>
          <a:stretch>
            <a:fillRect/>
          </a:stretch>
        </p:blipFill>
        <p:spPr>
          <a:xfrm>
            <a:off x="4436424" y="2197100"/>
            <a:ext cx="4328332" cy="3267348"/>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Some Risk factors for chronic pain include…</a:t>
            </a:r>
            <a:endParaRPr lang="en-US" sz="2800" dirty="0"/>
          </a:p>
        </p:txBody>
      </p:sp>
      <p:sp>
        <p:nvSpPr>
          <p:cNvPr id="3" name="Content Placeholder 2"/>
          <p:cNvSpPr>
            <a:spLocks noGrp="1"/>
          </p:cNvSpPr>
          <p:nvPr>
            <p:ph idx="1"/>
          </p:nvPr>
        </p:nvSpPr>
        <p:spPr>
          <a:xfrm>
            <a:off x="779463" y="2328669"/>
            <a:ext cx="7583488" cy="4297363"/>
          </a:xfrm>
        </p:spPr>
        <p:txBody>
          <a:bodyPr/>
          <a:lstStyle/>
          <a:p>
            <a:r>
              <a:rPr lang="en-US" dirty="0" smtClean="0"/>
              <a:t>Mental health diagnoses</a:t>
            </a:r>
          </a:p>
          <a:p>
            <a:r>
              <a:rPr lang="en-US" dirty="0" smtClean="0"/>
              <a:t>Emotional trauma</a:t>
            </a:r>
          </a:p>
          <a:p>
            <a:r>
              <a:rPr lang="en-US" dirty="0" smtClean="0"/>
              <a:t>Perceived disability</a:t>
            </a:r>
          </a:p>
          <a:p>
            <a:r>
              <a:rPr lang="en-US" dirty="0" smtClean="0"/>
              <a:t>Substance misuse disorders (including alcohol)</a:t>
            </a:r>
          </a:p>
          <a:p>
            <a:endParaRPr lang="en-US" dirty="0"/>
          </a:p>
        </p:txBody>
      </p:sp>
    </p:spTree>
    <p:extLst>
      <p:ext uri="{BB962C8B-B14F-4D97-AF65-F5344CB8AC3E}">
        <p14:creationId xmlns:p14="http://schemas.microsoft.com/office/powerpoint/2010/main" val="3433560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opioids for pain</a:t>
            </a:r>
            <a:endParaRPr lang="en-US" dirty="0"/>
          </a:p>
        </p:txBody>
      </p:sp>
      <p:sp>
        <p:nvSpPr>
          <p:cNvPr id="3" name="Text Placeholder 2"/>
          <p:cNvSpPr>
            <a:spLocks noGrp="1"/>
          </p:cNvSpPr>
          <p:nvPr>
            <p:ph type="body" idx="1"/>
          </p:nvPr>
        </p:nvSpPr>
        <p:spPr/>
        <p:txBody>
          <a:bodyPr/>
          <a:lstStyle/>
          <a:p>
            <a:r>
              <a:rPr lang="en-US" dirty="0"/>
              <a:t>Pain and problematic use of opioids</a:t>
            </a:r>
          </a:p>
        </p:txBody>
      </p:sp>
    </p:spTree>
    <p:extLst>
      <p:ext uri="{BB962C8B-B14F-4D97-AF65-F5344CB8AC3E}">
        <p14:creationId xmlns:p14="http://schemas.microsoft.com/office/powerpoint/2010/main" val="1038226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06582"/>
            <a:ext cx="7315200" cy="1154097"/>
          </a:xfrm>
        </p:spPr>
        <p:txBody>
          <a:bodyPr rtlCol="0">
            <a:normAutofit fontScale="90000"/>
          </a:bodyPr>
          <a:lstStyle/>
          <a:p>
            <a:pPr algn="l" eaLnBrk="1" fontAlgn="auto" hangingPunct="1">
              <a:spcAft>
                <a:spcPts val="0"/>
              </a:spcAft>
              <a:defRPr/>
            </a:pPr>
            <a:r>
              <a:rPr lang="en-GB" dirty="0" smtClean="0"/>
              <a:t>Why are opioids prescribed?</a:t>
            </a:r>
            <a:endParaRPr lang="en-US" sz="4000" i="1" dirty="0"/>
          </a:p>
        </p:txBody>
      </p:sp>
      <p:sp>
        <p:nvSpPr>
          <p:cNvPr id="29699" name="Content Placeholder 2"/>
          <p:cNvSpPr>
            <a:spLocks noGrp="1"/>
          </p:cNvSpPr>
          <p:nvPr>
            <p:ph idx="1"/>
          </p:nvPr>
        </p:nvSpPr>
        <p:spPr>
          <a:xfrm>
            <a:off x="611560" y="1903760"/>
            <a:ext cx="8229600" cy="5013176"/>
          </a:xfrm>
        </p:spPr>
        <p:txBody>
          <a:bodyPr/>
          <a:lstStyle/>
          <a:p>
            <a:pPr marL="0" indent="0" eaLnBrk="1" hangingPunct="1">
              <a:buNone/>
            </a:pPr>
            <a:r>
              <a:rPr lang="en-GB" sz="2400" i="1" dirty="0" smtClean="0"/>
              <a:t>Because…</a:t>
            </a:r>
          </a:p>
          <a:p>
            <a:pPr eaLnBrk="1" hangingPunct="1"/>
            <a:r>
              <a:rPr lang="en-GB" dirty="0"/>
              <a:t>t</a:t>
            </a:r>
            <a:r>
              <a:rPr lang="en-GB" dirty="0" smtClean="0"/>
              <a:t>hey are strong analgesics</a:t>
            </a:r>
          </a:p>
          <a:p>
            <a:pPr eaLnBrk="1" hangingPunct="1"/>
            <a:r>
              <a:rPr lang="en-GB" dirty="0"/>
              <a:t>p</a:t>
            </a:r>
            <a:r>
              <a:rPr lang="en-GB" dirty="0" smtClean="0"/>
              <a:t>ersistent pain is hard to treat so something strong is a </a:t>
            </a:r>
            <a:r>
              <a:rPr lang="en-GB" smtClean="0"/>
              <a:t>tempting idea</a:t>
            </a:r>
            <a:endParaRPr lang="en-GB" dirty="0" smtClean="0"/>
          </a:p>
        </p:txBody>
      </p:sp>
    </p:spTree>
    <p:extLst>
      <p:ext uri="{BB962C8B-B14F-4D97-AF65-F5344CB8AC3E}">
        <p14:creationId xmlns:p14="http://schemas.microsoft.com/office/powerpoint/2010/main" val="2751884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71525"/>
            <a:ext cx="495300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08104" y="5421833"/>
            <a:ext cx="1326004" cy="369332"/>
          </a:xfrm>
          <a:prstGeom prst="rect">
            <a:avLst/>
          </a:prstGeom>
          <a:noFill/>
        </p:spPr>
        <p:txBody>
          <a:bodyPr wrap="none" rtlCol="0">
            <a:spAutoFit/>
          </a:bodyPr>
          <a:lstStyle/>
          <a:p>
            <a:r>
              <a:rPr lang="en-GB" b="1" dirty="0" smtClean="0">
                <a:solidFill>
                  <a:schemeClr val="bg1"/>
                </a:solidFill>
              </a:rPr>
              <a:t>WHO 1986</a:t>
            </a:r>
            <a:endParaRPr lang="en-GB" b="1" dirty="0">
              <a:solidFill>
                <a:schemeClr val="bg1"/>
              </a:solidFill>
            </a:endParaRPr>
          </a:p>
        </p:txBody>
      </p:sp>
    </p:spTree>
    <p:extLst>
      <p:ext uri="{BB962C8B-B14F-4D97-AF65-F5344CB8AC3E}">
        <p14:creationId xmlns:p14="http://schemas.microsoft.com/office/powerpoint/2010/main" val="3126531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33.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43.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8000"/>
              </a:srgbClr>
            </a:outerShdw>
          </a:effectLst>
        </a:effectStyle>
        <a:effectStyle>
          <a:effectLst>
            <a:outerShdw blurRad="50800" dist="38100" dir="5400000" rotWithShape="0">
              <a:srgbClr val="000000">
                <a:alpha val="48000"/>
              </a:srgbClr>
            </a:outerShdw>
          </a:effectLst>
        </a:effectStyle>
        <a:effectStyle>
          <a:effectLst>
            <a:outerShdw blurRad="50800" dist="381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rgbClr val="629DD1"/>
          </a:solidFill>
          <a:prstDash val="solid"/>
          <a:bevel/>
        </a:ln>
        <a:effectLst>
          <a:outerShdw blurRad="50800" dist="38100" dir="5400000" rotWithShape="0">
            <a:srgbClr val="000000">
              <a:alpha val="48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629DD1"/>
          </a:solidFill>
          <a:prstDash val="solid"/>
          <a:bevel/>
        </a:ln>
        <a:effectLst>
          <a:outerShdw blurRad="50800" dist="38100" dir="5400000" rotWithShape="0">
            <a:srgbClr val="000000">
              <a:alpha val="2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自訂 2">
    <a:majorFont>
      <a:latin typeface="Arial"/>
      <a:ea typeface="新細明體"/>
      <a:cs typeface=""/>
    </a:majorFont>
    <a:minorFont>
      <a:latin typeface="Arial"/>
      <a:ea typeface="新細明體"/>
      <a:cs typeface=""/>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52E707"/>
    </a:hlink>
    <a:folHlink>
      <a:srgbClr val="52E707"/>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Precedent.thmx</Template>
  <TotalTime>997</TotalTime>
  <Words>1204</Words>
  <Application>Microsoft Office PowerPoint</Application>
  <PresentationFormat>On-screen Show (4:3)</PresentationFormat>
  <Paragraphs>191</Paragraphs>
  <Slides>43</Slides>
  <Notes>3</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43</vt:i4>
      </vt:variant>
    </vt:vector>
  </HeadingPairs>
  <TitlesOfParts>
    <vt:vector size="48" baseType="lpstr">
      <vt:lpstr>Precedent</vt:lpstr>
      <vt:lpstr>Presentation1_v2 (2)</vt:lpstr>
      <vt:lpstr>Default</vt:lpstr>
      <vt:lpstr>Microsoft Excel Chart</vt:lpstr>
      <vt:lpstr>Chart</vt:lpstr>
      <vt:lpstr>Pain and problematic use of opioids</vt:lpstr>
      <vt:lpstr>Session overview</vt:lpstr>
      <vt:lpstr>About pain</vt:lpstr>
      <vt:lpstr>PowerPoint Presentation</vt:lpstr>
      <vt:lpstr>Thoughts about pain relief</vt:lpstr>
      <vt:lpstr>Some Risk factors for chronic pain include…</vt:lpstr>
      <vt:lpstr>About opioids for pain</vt:lpstr>
      <vt:lpstr>Why are opioids prescribed?</vt:lpstr>
      <vt:lpstr>PowerPoint Presentation</vt:lpstr>
      <vt:lpstr>PowerPoint Presentation</vt:lpstr>
      <vt:lpstr>PowerPoint Presentation</vt:lpstr>
      <vt:lpstr>Why are opioids prescribed?</vt:lpstr>
      <vt:lpstr>PowerPoint Presentation</vt:lpstr>
      <vt:lpstr>Strong opioids:  Prescription Cost Analysis</vt:lpstr>
      <vt:lpstr>Trends in Prescribing of Opioid Analgesics on NHS prescriptions in England </vt:lpstr>
      <vt:lpstr>Number of patients prescribed opioids</vt:lpstr>
      <vt:lpstr>Variation Between Clinical Commissioning Groups in Prescribing of Opioid Analgesics (Quarter to June 2014)</vt:lpstr>
      <vt:lpstr>Variation Between Clinical Commissioning Groups in Prescribing of Fentanyl  (BNF 4.7.2) (Quarter to June 2014)</vt:lpstr>
      <vt:lpstr>PowerPoint Presentation</vt:lpstr>
      <vt:lpstr>PowerPoint Presentation</vt:lpstr>
      <vt:lpstr>Prescription Opioids harms data</vt:lpstr>
      <vt:lpstr>Opioid pain reliever (OPR) death rates and sales, U.S., 1999-2010</vt:lpstr>
      <vt:lpstr>Public health impact of opioid pain reliever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Pain and opioid treatment a recipe for disaster?</vt:lpstr>
      <vt:lpstr>PowerPoint Presentation</vt:lpstr>
      <vt:lpstr>PowerPoint Presentation</vt:lpstr>
      <vt:lpstr>Risks of running into problems with high dose opioids</vt:lpstr>
      <vt:lpstr>Who gets long term opioid therapy? Increased risk includes:</vt:lpstr>
      <vt:lpstr>PowerPoint Presentation</vt:lpstr>
      <vt:lpstr>Discontinuation of opioids</vt:lpstr>
      <vt:lpstr>Avoiding prescription opioid related harms</vt:lpstr>
      <vt:lpstr>Sensible prescribing</vt:lpstr>
      <vt:lpstr>Sensible prescribing</vt:lpstr>
      <vt:lpstr>PowerPoint Presentation</vt:lpstr>
      <vt:lpstr>Iatrogenesis     Sullivan and Howe Pain 154 (2013) S94-100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 and problematic use of opioids</dc:title>
  <dc:creator>Cathy Stannard</dc:creator>
  <cp:lastModifiedBy>Graham Hunt</cp:lastModifiedBy>
  <cp:revision>44</cp:revision>
  <dcterms:created xsi:type="dcterms:W3CDTF">2014-11-03T20:43:19Z</dcterms:created>
  <dcterms:modified xsi:type="dcterms:W3CDTF">2015-02-09T17:37:11Z</dcterms:modified>
</cp:coreProperties>
</file>