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306" r:id="rId17"/>
    <p:sldId id="297" r:id="rId18"/>
    <p:sldId id="308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9" autoAdjust="0"/>
    <p:restoredTop sz="93357" autoAdjust="0"/>
  </p:normalViewPr>
  <p:slideViewPr>
    <p:cSldViewPr>
      <p:cViewPr>
        <p:scale>
          <a:sx n="100" d="100"/>
          <a:sy n="100" d="100"/>
        </p:scale>
        <p:origin x="-1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-19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85511-890C-4EC6-8744-29CDF092E730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SSA Annual Symposium 2015: Alcohol and PM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8CAC-3B13-40E8-A0CB-46570B20C0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42400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1DE9E-3104-4536-8948-0B4739069E7F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SSA Annual Symposium 2015: Alcohol and PM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C0E12-E5CE-489C-94E1-32C39AD82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8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C0E12-E5CE-489C-94E1-32C39AD8288D}" type="slidenum">
              <a:rPr lang="en-GB" smtClean="0"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9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r>
              <a:rPr lang="en-US" dirty="0" err="1" smtClean="0"/>
              <a:t>gstyle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E185-A781-4B85-8943-D81B6F883331}" type="datetime1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9946D-26C3-4E2C-B086-0FC6E5C9314E}" type="datetime1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100D2-66D3-464E-8DBB-C4E8B9ADA3CA}" type="datetime1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4B7-8B27-43EE-839A-FD415FBB9E15}" type="datetime1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74800-B9DF-4A04-B180-B3C429A7BC60}" type="datetime1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93D2-BC9A-4783-9D5D-0C1AE202911C}" type="datetime1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9B6A-AC53-4FD1-B20C-03DE1477EC29}" type="datetime1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ED80-FB8C-4798-A7A9-F84B7D4EB5FE}" type="datetime1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0ED54-1D68-40F5-A3E1-8C1847E00BB6}" type="datetime1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D2D8C-8EB6-4F4E-9F03-E160CF2711EF}" type="datetime1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5989-9509-456C-B3F6-2F68C45A4FBD}" type="datetime1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3A10D-7D5E-4932-A76F-CD1632FD3D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10C30-544E-4181-997B-820183C7DFA6}" type="datetime1">
              <a:rPr lang="en-US" smtClean="0"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SSA Annual Symposium 2015: Alcohol and PM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A10D-7D5E-4932-A76F-CD1632FD3D9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smithspj@lsbu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352928" cy="230425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Executive functions as a mediator of prospective memory performance after a moderate dose of alcohol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7200800" cy="1708283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Jamie Smith-Spark </a:t>
            </a:r>
            <a:r>
              <a:rPr lang="en-US" sz="2400" baseline="30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, Kyle Dyer </a:t>
            </a:r>
            <a:r>
              <a:rPr lang="en-US" sz="2400" baseline="30000" dirty="0" smtClean="0">
                <a:solidFill>
                  <a:schemeClr val="tx1"/>
                </a:solidFill>
              </a:rPr>
              <a:t>b</a:t>
            </a:r>
            <a:r>
              <a:rPr lang="en-US" sz="2400" dirty="0" smtClean="0">
                <a:solidFill>
                  <a:schemeClr val="tx1"/>
                </a:solidFill>
              </a:rPr>
              <a:t>, and Tony Moss </a:t>
            </a:r>
            <a:r>
              <a:rPr lang="en-US" sz="2400" baseline="30000" dirty="0" smtClean="0">
                <a:solidFill>
                  <a:schemeClr val="tx1"/>
                </a:solidFill>
              </a:rPr>
              <a:t>a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baseline="30000" dirty="0">
                <a:solidFill>
                  <a:schemeClr val="tx1"/>
                </a:solidFill>
              </a:rPr>
              <a:t>a </a:t>
            </a:r>
            <a:r>
              <a:rPr lang="en-US" sz="2400" dirty="0" smtClean="0">
                <a:solidFill>
                  <a:schemeClr val="tx1"/>
                </a:solidFill>
              </a:rPr>
              <a:t>London </a:t>
            </a:r>
            <a:r>
              <a:rPr lang="en-US" sz="2400" dirty="0">
                <a:solidFill>
                  <a:schemeClr val="tx1"/>
                </a:solidFill>
              </a:rPr>
              <a:t>South Bank University, </a:t>
            </a:r>
            <a:r>
              <a:rPr lang="en-US" sz="2400" dirty="0" smtClean="0">
                <a:solidFill>
                  <a:schemeClr val="tx1"/>
                </a:solidFill>
              </a:rPr>
              <a:t>UK</a:t>
            </a:r>
          </a:p>
          <a:p>
            <a:r>
              <a:rPr lang="en-US" sz="2400" baseline="30000" dirty="0" smtClean="0">
                <a:solidFill>
                  <a:schemeClr val="tx1"/>
                </a:solidFill>
              </a:rPr>
              <a:t>b </a:t>
            </a:r>
            <a:r>
              <a:rPr lang="en-US" sz="2400" dirty="0" smtClean="0">
                <a:solidFill>
                  <a:schemeClr val="tx1"/>
                </a:solidFill>
              </a:rPr>
              <a:t>Institute of Psychiatry, Psychology, and Neuroscience, King’s College London, UK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Participants #2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52 male social drinkers</a:t>
            </a:r>
          </a:p>
          <a:p>
            <a:pPr lvl="1"/>
            <a:r>
              <a:rPr lang="en-GB" sz="2400" dirty="0"/>
              <a:t>Mean age = 25 years (</a:t>
            </a:r>
            <a:r>
              <a:rPr lang="en-GB" sz="2400" i="1" dirty="0"/>
              <a:t>SD</a:t>
            </a:r>
            <a:r>
              <a:rPr lang="en-GB" sz="2400" dirty="0"/>
              <a:t> = 5; range = 18-</a:t>
            </a:r>
            <a:r>
              <a:rPr lang="en-GB" sz="2400" dirty="0" smtClean="0"/>
              <a:t>36)</a:t>
            </a:r>
            <a:endParaRPr lang="en-GB" sz="2400" dirty="0"/>
          </a:p>
          <a:p>
            <a:pPr lvl="1"/>
            <a:r>
              <a:rPr lang="en-GB" sz="2400" dirty="0"/>
              <a:t>Mean social drinking experience = 8 years (</a:t>
            </a:r>
            <a:r>
              <a:rPr lang="en-GB" sz="2400" i="1" dirty="0"/>
              <a:t>SD</a:t>
            </a:r>
            <a:r>
              <a:rPr lang="en-GB" sz="2400" dirty="0"/>
              <a:t> = 5; range = 0.25-20)</a:t>
            </a:r>
          </a:p>
          <a:p>
            <a:pPr lvl="1"/>
            <a:r>
              <a:rPr lang="en-GB" sz="2400" dirty="0"/>
              <a:t>Mean AUDIT score = 10 (</a:t>
            </a:r>
            <a:r>
              <a:rPr lang="en-GB" sz="2400" i="1" dirty="0"/>
              <a:t>SD</a:t>
            </a:r>
            <a:r>
              <a:rPr lang="en-GB" sz="2400" dirty="0"/>
              <a:t> = 4; range 1-19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6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Design and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Single-blind placebo-controlled within-subjects design </a:t>
            </a:r>
          </a:p>
          <a:p>
            <a:r>
              <a:rPr lang="en-GB" sz="2400" dirty="0"/>
              <a:t>Two times of testing</a:t>
            </a:r>
          </a:p>
          <a:p>
            <a:pPr lvl="1"/>
            <a:r>
              <a:rPr lang="en-GB" sz="2400" dirty="0"/>
              <a:t>Seven to 14 days apart</a:t>
            </a:r>
          </a:p>
          <a:p>
            <a:pPr lvl="1"/>
            <a:r>
              <a:rPr lang="en-GB" sz="2400" dirty="0"/>
              <a:t>Counterbalanced order of administration</a:t>
            </a:r>
          </a:p>
          <a:p>
            <a:pPr lvl="1"/>
            <a:r>
              <a:rPr lang="en-GB" sz="2400" dirty="0"/>
              <a:t>Executive functioning measures always administered in Session 1 before the ingestion of any </a:t>
            </a:r>
            <a:r>
              <a:rPr lang="en-GB" sz="2400" dirty="0" smtClean="0"/>
              <a:t>beverage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68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Method: EF measures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Inhibition</a:t>
            </a:r>
          </a:p>
          <a:p>
            <a:pPr lvl="1"/>
            <a:r>
              <a:rPr lang="en-GB" sz="2400" dirty="0"/>
              <a:t>Go/No Go task (Luria, 1966)</a:t>
            </a:r>
          </a:p>
          <a:p>
            <a:r>
              <a:rPr lang="en-GB" sz="2400" dirty="0"/>
              <a:t>Set shifting</a:t>
            </a:r>
          </a:p>
          <a:p>
            <a:pPr lvl="1"/>
            <a:r>
              <a:rPr lang="en-GB" sz="2400" dirty="0"/>
              <a:t>Plus-minus task (</a:t>
            </a:r>
            <a:r>
              <a:rPr lang="en-GB" sz="2400" dirty="0" err="1"/>
              <a:t>Jersild</a:t>
            </a:r>
            <a:r>
              <a:rPr lang="en-GB" sz="2400" dirty="0"/>
              <a:t>, 1927)</a:t>
            </a:r>
          </a:p>
          <a:p>
            <a:r>
              <a:rPr lang="en-GB" sz="2400" dirty="0"/>
              <a:t>Updating</a:t>
            </a:r>
          </a:p>
          <a:p>
            <a:pPr lvl="1"/>
            <a:r>
              <a:rPr lang="en-GB" sz="2400" dirty="0"/>
              <a:t>Operation span task (e.g., Conway et al., 2005)</a:t>
            </a:r>
          </a:p>
          <a:p>
            <a:r>
              <a:rPr lang="en-GB" sz="2400" dirty="0"/>
              <a:t>Fluency (D-KEFS; </a:t>
            </a:r>
            <a:r>
              <a:rPr lang="en-US" sz="2400" dirty="0"/>
              <a:t>Delis et al., 2001)</a:t>
            </a:r>
            <a:endParaRPr lang="en-GB" sz="2400" dirty="0"/>
          </a:p>
          <a:p>
            <a:pPr lvl="1"/>
            <a:r>
              <a:rPr lang="en-GB" sz="2400" dirty="0"/>
              <a:t>Letter fluency and Category </a:t>
            </a:r>
            <a:r>
              <a:rPr lang="en-GB" sz="2400" dirty="0" smtClean="0"/>
              <a:t>fluency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1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Alcohol administration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Becks Bier 5% ABV</a:t>
            </a:r>
          </a:p>
          <a:p>
            <a:pPr lvl="1"/>
            <a:r>
              <a:rPr lang="en-GB" sz="2400" dirty="0"/>
              <a:t>Volume required to bring the participant to target BAC of .06g/kg calculated </a:t>
            </a:r>
          </a:p>
          <a:p>
            <a:pPr lvl="2"/>
            <a:r>
              <a:rPr lang="en-GB" dirty="0"/>
              <a:t>Four glasses each containing equal amounts of fluid</a:t>
            </a:r>
          </a:p>
          <a:p>
            <a:pPr lvl="2"/>
            <a:r>
              <a:rPr lang="en-GB" dirty="0"/>
              <a:t>Instructed to consume all of the drink in no less than 20 minutes and no more than 30 minutes</a:t>
            </a:r>
          </a:p>
          <a:p>
            <a:r>
              <a:rPr lang="en-GB" sz="2400" dirty="0"/>
              <a:t>Becks Blue Alcohol-free </a:t>
            </a:r>
            <a:r>
              <a:rPr lang="en-GB" sz="2400" dirty="0" smtClean="0"/>
              <a:t>Beer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64024" cy="365125"/>
          </a:xfrm>
        </p:spPr>
        <p:txBody>
          <a:bodyPr/>
          <a:lstStyle/>
          <a:p>
            <a:r>
              <a:rPr lang="en-GB" smtClean="0"/>
              <a:t>SSA Annual Symposium 2015: Alcohol and PM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98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Alcohol administration 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Breathalyzed</a:t>
            </a:r>
            <a:r>
              <a:rPr lang="en-GB" sz="2400" dirty="0"/>
              <a:t> straight after finishing</a:t>
            </a:r>
          </a:p>
          <a:p>
            <a:pPr lvl="1"/>
            <a:r>
              <a:rPr lang="en-GB" sz="2400" dirty="0"/>
              <a:t>Then (usually) two or three further times until they reached .06g/kg</a:t>
            </a:r>
          </a:p>
          <a:p>
            <a:pPr lvl="1"/>
            <a:r>
              <a:rPr lang="en-GB" sz="2400" dirty="0"/>
              <a:t>Once at target BAC, MIST </a:t>
            </a:r>
            <a:r>
              <a:rPr lang="en-GB" sz="2400" dirty="0" smtClean="0"/>
              <a:t>administered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83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Method: Memory for Intentions Test (MIST; </a:t>
            </a:r>
            <a:r>
              <a:rPr lang="en-GB" b="1" dirty="0" err="1"/>
              <a:t>Raskin</a:t>
            </a:r>
            <a:r>
              <a:rPr lang="en-GB" b="1" dirty="0"/>
              <a:t> et al., 2010)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en-GB" sz="2400" dirty="0"/>
              <a:t>Two parallel versions</a:t>
            </a:r>
          </a:p>
          <a:p>
            <a:r>
              <a:rPr lang="en-GB" sz="2400" dirty="0"/>
              <a:t>Eight PM tasks over 30 minutes</a:t>
            </a:r>
          </a:p>
          <a:p>
            <a:r>
              <a:rPr lang="en-GB" sz="2400" dirty="0"/>
              <a:t>Word search puzzle as the ongoing task</a:t>
            </a:r>
          </a:p>
          <a:p>
            <a:r>
              <a:rPr lang="en-GB" sz="2400" dirty="0"/>
              <a:t>Six scales, varying in</a:t>
            </a:r>
          </a:p>
          <a:p>
            <a:pPr lvl="2"/>
            <a:r>
              <a:rPr lang="en-GB" dirty="0"/>
              <a:t>Delay (two vs. 15 minutes)</a:t>
            </a:r>
          </a:p>
          <a:p>
            <a:pPr lvl="2"/>
            <a:r>
              <a:rPr lang="en-GB" dirty="0"/>
              <a:t>Cue type (time vs. event)</a:t>
            </a:r>
          </a:p>
          <a:p>
            <a:pPr lvl="2"/>
            <a:r>
              <a:rPr lang="en-GB" dirty="0"/>
              <a:t>Response type (verbal vs. action)</a:t>
            </a:r>
          </a:p>
          <a:p>
            <a:r>
              <a:rPr lang="en-GB" sz="2400" dirty="0"/>
              <a:t>Retrospective recognition </a:t>
            </a:r>
            <a:r>
              <a:rPr lang="en-GB" sz="2400" dirty="0" smtClean="0"/>
              <a:t>test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0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Results: Two–way ANOVA on overall MIST score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83534"/>
          </a:xfrm>
        </p:spPr>
        <p:txBody>
          <a:bodyPr>
            <a:noAutofit/>
          </a:bodyPr>
          <a:lstStyle/>
          <a:p>
            <a:r>
              <a:rPr lang="en-US" sz="2400" dirty="0" smtClean="0"/>
              <a:t>Better scores under </a:t>
            </a:r>
            <a:r>
              <a:rPr lang="en-US" sz="2400" dirty="0"/>
              <a:t>the placebo condition </a:t>
            </a:r>
            <a:r>
              <a:rPr lang="en-US" sz="2400" dirty="0" smtClean="0"/>
              <a:t>than </a:t>
            </a:r>
            <a:r>
              <a:rPr lang="en-US" sz="2400" dirty="0"/>
              <a:t>under the alcohol condition </a:t>
            </a:r>
            <a:endParaRPr lang="en-US" sz="2400" dirty="0" smtClean="0"/>
          </a:p>
          <a:p>
            <a:pPr lvl="1"/>
            <a:r>
              <a:rPr lang="en-US" sz="2400" dirty="0" smtClean="0"/>
              <a:t>Highly </a:t>
            </a:r>
            <a:r>
              <a:rPr lang="en-US" sz="2400" dirty="0"/>
              <a:t>significant effect of administration </a:t>
            </a:r>
            <a:r>
              <a:rPr lang="en-US" sz="2400" dirty="0" smtClean="0"/>
              <a:t>condition, </a:t>
            </a:r>
            <a:r>
              <a:rPr lang="en-US" sz="2400" i="1" dirty="0"/>
              <a:t>F</a:t>
            </a:r>
            <a:r>
              <a:rPr lang="en-US" sz="2400" dirty="0"/>
              <a:t>(1, 50) = 31.81, </a:t>
            </a:r>
            <a:r>
              <a:rPr lang="en-US" sz="2400" i="1" dirty="0" smtClean="0"/>
              <a:t>p </a:t>
            </a:r>
            <a:r>
              <a:rPr lang="en-US" sz="2400" dirty="0"/>
              <a:t>&lt; .001, </a:t>
            </a:r>
            <a:r>
              <a:rPr lang="en-GB" sz="2400" dirty="0"/>
              <a:t>η</a:t>
            </a:r>
            <a:r>
              <a:rPr lang="en-GB" sz="2400" baseline="-25000" dirty="0"/>
              <a:t>p</a:t>
            </a:r>
            <a:r>
              <a:rPr lang="en-GB" sz="2400" baseline="30000" dirty="0"/>
              <a:t>2</a:t>
            </a:r>
            <a:r>
              <a:rPr lang="en-US" sz="2400" dirty="0"/>
              <a:t> = .</a:t>
            </a:r>
            <a:r>
              <a:rPr lang="en-US" sz="2400" dirty="0" smtClean="0"/>
              <a:t>389</a:t>
            </a:r>
            <a:endParaRPr lang="en-GB" sz="2400" dirty="0"/>
          </a:p>
          <a:p>
            <a:r>
              <a:rPr lang="en-US" sz="2400" dirty="0" smtClean="0"/>
              <a:t>Rather </a:t>
            </a:r>
            <a:r>
              <a:rPr lang="en-US" sz="2400" dirty="0"/>
              <a:t>better </a:t>
            </a:r>
            <a:r>
              <a:rPr lang="en-US" sz="2400" dirty="0" smtClean="0"/>
              <a:t>scores for </a:t>
            </a:r>
            <a:r>
              <a:rPr lang="en-US" sz="2400" dirty="0"/>
              <a:t>the </a:t>
            </a:r>
            <a:r>
              <a:rPr lang="en-US" sz="2400" dirty="0" smtClean="0"/>
              <a:t>group first </a:t>
            </a:r>
            <a:r>
              <a:rPr lang="en-US" sz="2400" dirty="0"/>
              <a:t>presented with the placebo </a:t>
            </a:r>
            <a:r>
              <a:rPr lang="en-US" sz="2400" dirty="0" smtClean="0"/>
              <a:t>than </a:t>
            </a:r>
            <a:r>
              <a:rPr lang="en-US" sz="2400" dirty="0"/>
              <a:t>it was for the group presented with alcohol </a:t>
            </a:r>
            <a:endParaRPr lang="en-US" sz="2400" dirty="0" smtClean="0"/>
          </a:p>
          <a:p>
            <a:pPr lvl="1"/>
            <a:r>
              <a:rPr lang="en-US" sz="2400" dirty="0" smtClean="0"/>
              <a:t>But no </a:t>
            </a:r>
            <a:r>
              <a:rPr lang="en-US" sz="2400" dirty="0"/>
              <a:t>significant effect of order of </a:t>
            </a:r>
            <a:r>
              <a:rPr lang="en-US" sz="2400" dirty="0" smtClean="0"/>
              <a:t>administration, </a:t>
            </a:r>
            <a:r>
              <a:rPr lang="en-US" sz="2400" i="1" dirty="0"/>
              <a:t>F</a:t>
            </a:r>
            <a:r>
              <a:rPr lang="en-US" sz="2400" dirty="0"/>
              <a:t>(1, 50) = </a:t>
            </a:r>
            <a:r>
              <a:rPr lang="en-US" sz="2400" dirty="0" smtClean="0"/>
              <a:t>3.84, </a:t>
            </a:r>
            <a:r>
              <a:rPr lang="en-US" sz="2400" i="1" dirty="0"/>
              <a:t>p </a:t>
            </a:r>
            <a:r>
              <a:rPr lang="en-US" sz="2400" dirty="0"/>
              <a:t>= .</a:t>
            </a:r>
            <a:r>
              <a:rPr lang="en-US" sz="2400" dirty="0" smtClean="0"/>
              <a:t>056</a:t>
            </a:r>
            <a:endParaRPr lang="en-GB" sz="2400" dirty="0"/>
          </a:p>
          <a:p>
            <a:r>
              <a:rPr lang="en-US" sz="2400" dirty="0" smtClean="0"/>
              <a:t>No </a:t>
            </a:r>
            <a:r>
              <a:rPr lang="en-US" sz="2400" dirty="0"/>
              <a:t>significant </a:t>
            </a:r>
            <a:r>
              <a:rPr lang="en-US" sz="2400" dirty="0" smtClean="0"/>
              <a:t>interaction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dirty="0"/>
              <a:t>(1, 50) &lt; 1</a:t>
            </a:r>
            <a:r>
              <a:rPr lang="en-US" sz="2400" dirty="0" smtClean="0"/>
              <a:t>, </a:t>
            </a:r>
            <a:r>
              <a:rPr lang="en-US" sz="2400" i="1" dirty="0"/>
              <a:t>p </a:t>
            </a:r>
            <a:r>
              <a:rPr lang="en-US" sz="2400" dirty="0"/>
              <a:t>= .</a:t>
            </a:r>
            <a:r>
              <a:rPr lang="en-US" sz="2400" dirty="0" smtClean="0"/>
              <a:t>923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632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Two-way mixed-measures MANOVA on scale scores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83534"/>
          </a:xfrm>
        </p:spPr>
        <p:txBody>
          <a:bodyPr>
            <a:no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o </a:t>
            </a:r>
            <a:r>
              <a:rPr lang="en-US" sz="2400" dirty="0"/>
              <a:t>significant effect of order of </a:t>
            </a:r>
            <a:r>
              <a:rPr lang="en-US" sz="2400" dirty="0" smtClean="0"/>
              <a:t>administration, </a:t>
            </a:r>
            <a:r>
              <a:rPr lang="en-US" sz="2400" dirty="0"/>
              <a:t>Wilks’ Λ = .896, </a:t>
            </a:r>
            <a:r>
              <a:rPr lang="en-US" sz="2400" i="1" dirty="0"/>
              <a:t>F</a:t>
            </a:r>
            <a:r>
              <a:rPr lang="en-US" sz="2400" dirty="0"/>
              <a:t>(4. 47) = 1.36, </a:t>
            </a:r>
            <a:r>
              <a:rPr lang="en-US" sz="2400" i="1" dirty="0"/>
              <a:t>p</a:t>
            </a:r>
            <a:r>
              <a:rPr lang="en-US" sz="2400" dirty="0"/>
              <a:t> = .263</a:t>
            </a:r>
            <a:endParaRPr lang="en-GB" sz="2400" dirty="0" smtClean="0"/>
          </a:p>
          <a:p>
            <a:r>
              <a:rPr lang="en-GB" sz="2400" dirty="0" smtClean="0"/>
              <a:t>S</a:t>
            </a:r>
            <a:r>
              <a:rPr lang="en-US" sz="2400" dirty="0" err="1"/>
              <a:t>ignificant</a:t>
            </a:r>
            <a:r>
              <a:rPr lang="en-US" sz="2400" dirty="0"/>
              <a:t> </a:t>
            </a:r>
            <a:r>
              <a:rPr lang="en-US" sz="2400" b="1" dirty="0"/>
              <a:t>multivariate effect </a:t>
            </a:r>
            <a:r>
              <a:rPr lang="en-US" sz="2400" dirty="0" smtClean="0"/>
              <a:t>of</a:t>
            </a:r>
            <a:r>
              <a:rPr lang="en-US" sz="2400" b="1" dirty="0" smtClean="0"/>
              <a:t> </a:t>
            </a:r>
            <a:r>
              <a:rPr lang="en-US" sz="2400" dirty="0" smtClean="0"/>
              <a:t>administration condition on </a:t>
            </a:r>
            <a:r>
              <a:rPr lang="en-US" sz="2400" dirty="0"/>
              <a:t>MIST scales, Wilks’ Λ = .601, </a:t>
            </a:r>
            <a:r>
              <a:rPr lang="en-US" sz="2400" i="1" dirty="0"/>
              <a:t>F</a:t>
            </a:r>
            <a:r>
              <a:rPr lang="en-US" sz="2400" dirty="0"/>
              <a:t>(4, 48) = 7.96, </a:t>
            </a:r>
            <a:r>
              <a:rPr lang="en-US" sz="2400" i="1" dirty="0"/>
              <a:t>p </a:t>
            </a:r>
            <a:r>
              <a:rPr lang="en-US" sz="2400" dirty="0"/>
              <a:t>&lt; .001, </a:t>
            </a:r>
            <a:r>
              <a:rPr lang="en-GB" sz="2400" dirty="0"/>
              <a:t>η</a:t>
            </a:r>
            <a:r>
              <a:rPr lang="en-GB" sz="2400" baseline="-25000" dirty="0"/>
              <a:t>p</a:t>
            </a:r>
            <a:r>
              <a:rPr lang="en-GB" sz="2400" baseline="30000" dirty="0"/>
              <a:t>2</a:t>
            </a:r>
            <a:r>
              <a:rPr lang="en-GB" sz="2400" baseline="-25000" dirty="0"/>
              <a:t> </a:t>
            </a:r>
            <a:r>
              <a:rPr lang="en-US" sz="2400" dirty="0"/>
              <a:t>= .</a:t>
            </a:r>
            <a:r>
              <a:rPr lang="en-US" sz="2400" dirty="0" smtClean="0"/>
              <a:t>399</a:t>
            </a:r>
          </a:p>
          <a:p>
            <a:r>
              <a:rPr lang="en-US" sz="2400" dirty="0"/>
              <a:t>No significant order x administration condition interaction, Wilks’ Λ = .994, </a:t>
            </a:r>
            <a:r>
              <a:rPr lang="en-US" sz="2400" i="1" dirty="0"/>
              <a:t>F</a:t>
            </a:r>
            <a:r>
              <a:rPr lang="en-US" sz="2400" dirty="0"/>
              <a:t>(4, 47) &lt; 1, </a:t>
            </a:r>
            <a:r>
              <a:rPr lang="en-US" sz="2400" i="1" dirty="0"/>
              <a:t>p </a:t>
            </a:r>
            <a:r>
              <a:rPr lang="en-US" sz="2400" dirty="0"/>
              <a:t>&lt; .</a:t>
            </a:r>
            <a:r>
              <a:rPr lang="en-US" sz="2400" dirty="0" smtClean="0"/>
              <a:t>991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24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Univariate results from MANOVA for administration condition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11526"/>
          </a:xfrm>
        </p:spPr>
        <p:txBody>
          <a:bodyPr>
            <a:noAutofit/>
          </a:bodyPr>
          <a:lstStyle/>
          <a:p>
            <a:r>
              <a:rPr lang="en-US" sz="2400" dirty="0" smtClean="0"/>
              <a:t>Significantly </a:t>
            </a:r>
            <a:r>
              <a:rPr lang="en-US" sz="2400" dirty="0"/>
              <a:t>worse performance under alcohol on </a:t>
            </a:r>
            <a:r>
              <a:rPr lang="en-US" sz="2400" b="1" dirty="0"/>
              <a:t>five </a:t>
            </a:r>
            <a:r>
              <a:rPr lang="en-US" sz="2400" b="1" dirty="0" smtClean="0"/>
              <a:t>MIST </a:t>
            </a:r>
            <a:r>
              <a:rPr lang="en-US" sz="2400" b="1" dirty="0"/>
              <a:t>scales </a:t>
            </a:r>
            <a:r>
              <a:rPr lang="en-US" sz="2400" dirty="0"/>
              <a:t>(univariate </a:t>
            </a:r>
            <a:r>
              <a:rPr lang="en-GB" sz="2400" dirty="0"/>
              <a:t>η</a:t>
            </a:r>
            <a:r>
              <a:rPr lang="en-GB" sz="2400" baseline="-25000" dirty="0"/>
              <a:t>p</a:t>
            </a:r>
            <a:r>
              <a:rPr lang="en-GB" sz="2400" baseline="30000" dirty="0"/>
              <a:t>2</a:t>
            </a:r>
            <a:r>
              <a:rPr lang="en-US" sz="2400" dirty="0"/>
              <a:t> values from .135 to .355)</a:t>
            </a:r>
          </a:p>
          <a:p>
            <a:pPr lvl="1"/>
            <a:r>
              <a:rPr lang="en-US" sz="2400" dirty="0"/>
              <a:t>Largest effect sizes for </a:t>
            </a:r>
            <a:r>
              <a:rPr lang="en-US" sz="2400" b="1" dirty="0"/>
              <a:t>15-minute</a:t>
            </a:r>
            <a:r>
              <a:rPr lang="en-US" sz="2400" dirty="0"/>
              <a:t> and </a:t>
            </a:r>
            <a:r>
              <a:rPr lang="en-US" sz="2400" b="1" dirty="0"/>
              <a:t>Time cue </a:t>
            </a:r>
            <a:r>
              <a:rPr lang="en-US" sz="2400" dirty="0"/>
              <a:t>scales</a:t>
            </a:r>
          </a:p>
          <a:p>
            <a:pPr lvl="1"/>
            <a:r>
              <a:rPr lang="en-US" sz="2400" dirty="0"/>
              <a:t>Event cue scale (</a:t>
            </a:r>
            <a:r>
              <a:rPr lang="en-US" sz="2400" i="1" dirty="0"/>
              <a:t>p </a:t>
            </a:r>
            <a:r>
              <a:rPr lang="en-US" sz="2400" dirty="0"/>
              <a:t>= .017) </a:t>
            </a:r>
            <a:r>
              <a:rPr lang="en-US" sz="2400" dirty="0" smtClean="0"/>
              <a:t>not significant after </a:t>
            </a:r>
            <a:r>
              <a:rPr lang="en-US" sz="2400" dirty="0"/>
              <a:t>Bonferroni-corrected </a:t>
            </a:r>
            <a:r>
              <a:rPr lang="el-GR" sz="2400" dirty="0"/>
              <a:t>α</a:t>
            </a:r>
            <a:r>
              <a:rPr lang="en-GB" sz="2400" dirty="0"/>
              <a:t>-level applied (</a:t>
            </a:r>
            <a:r>
              <a:rPr lang="el-GR" sz="2400" dirty="0"/>
              <a:t>α</a:t>
            </a:r>
            <a:r>
              <a:rPr lang="en-GB" sz="2400" dirty="0"/>
              <a:t> = .008</a:t>
            </a:r>
            <a:r>
              <a:rPr lang="en-GB" sz="2400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701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Retrospective recognition of PM task instructions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n-US" sz="2400" dirty="0"/>
              <a:t>Two-way mixed-measures ANOVA</a:t>
            </a:r>
          </a:p>
          <a:p>
            <a:pPr lvl="1"/>
            <a:r>
              <a:rPr lang="en-US" sz="2400" dirty="0" smtClean="0"/>
              <a:t>Significantly </a:t>
            </a:r>
            <a:r>
              <a:rPr lang="en-US" sz="2400" dirty="0"/>
              <a:t>worse under alcohol, </a:t>
            </a:r>
            <a:r>
              <a:rPr lang="en-US" sz="2400" i="1" dirty="0"/>
              <a:t>F</a:t>
            </a:r>
            <a:r>
              <a:rPr lang="en-US" sz="2400" dirty="0"/>
              <a:t>(1, 50) = 4.16, </a:t>
            </a:r>
            <a:r>
              <a:rPr lang="en-US" sz="2400" i="1" dirty="0" smtClean="0"/>
              <a:t>p </a:t>
            </a:r>
            <a:r>
              <a:rPr lang="en-US" sz="2400" dirty="0"/>
              <a:t>= .047, </a:t>
            </a:r>
            <a:r>
              <a:rPr lang="en-GB" sz="2400" dirty="0"/>
              <a:t>η</a:t>
            </a:r>
            <a:r>
              <a:rPr lang="en-GB" sz="2400" baseline="-25000" dirty="0"/>
              <a:t>p</a:t>
            </a:r>
            <a:r>
              <a:rPr lang="en-GB" sz="2400" baseline="30000" dirty="0"/>
              <a:t>2</a:t>
            </a:r>
            <a:r>
              <a:rPr lang="en-GB" sz="2400" baseline="-25000" dirty="0"/>
              <a:t> </a:t>
            </a:r>
            <a:r>
              <a:rPr lang="en-US" sz="2400" dirty="0"/>
              <a:t>= .077</a:t>
            </a:r>
            <a:endParaRPr lang="en-US" sz="2400" dirty="0" smtClean="0"/>
          </a:p>
          <a:p>
            <a:pPr lvl="1"/>
            <a:r>
              <a:rPr lang="en-US" sz="2400" dirty="0" smtClean="0"/>
              <a:t>Alcohol first group showed worse recognition of PM instructions overall, </a:t>
            </a:r>
            <a:r>
              <a:rPr lang="en-US" sz="2400" i="1" dirty="0" smtClean="0"/>
              <a:t>F</a:t>
            </a:r>
            <a:r>
              <a:rPr lang="en-US" sz="2400" dirty="0" smtClean="0"/>
              <a:t>(1</a:t>
            </a:r>
            <a:r>
              <a:rPr lang="en-US" sz="2400" dirty="0"/>
              <a:t>, 50) = 5.27, </a:t>
            </a:r>
            <a:r>
              <a:rPr lang="en-US" sz="2400" i="1" dirty="0" smtClean="0"/>
              <a:t>p </a:t>
            </a:r>
            <a:r>
              <a:rPr lang="en-US" sz="2400" dirty="0"/>
              <a:t>= .026, </a:t>
            </a:r>
            <a:r>
              <a:rPr lang="en-GB" sz="2400" dirty="0"/>
              <a:t>η</a:t>
            </a:r>
            <a:r>
              <a:rPr lang="en-GB" sz="2400" baseline="-25000" dirty="0"/>
              <a:t>p</a:t>
            </a:r>
            <a:r>
              <a:rPr lang="en-GB" sz="2400" baseline="30000" dirty="0"/>
              <a:t>2</a:t>
            </a:r>
            <a:r>
              <a:rPr lang="en-GB" sz="2400" baseline="-25000" dirty="0"/>
              <a:t> </a:t>
            </a:r>
            <a:r>
              <a:rPr lang="en-US" sz="2400" dirty="0"/>
              <a:t>= .</a:t>
            </a:r>
            <a:r>
              <a:rPr lang="en-US" sz="2400" dirty="0" smtClean="0"/>
              <a:t>095</a:t>
            </a:r>
          </a:p>
          <a:p>
            <a:pPr lvl="1"/>
            <a:r>
              <a:rPr lang="en-US" sz="2400" dirty="0" smtClean="0"/>
              <a:t>No administration x order of administration interaction, </a:t>
            </a:r>
            <a:r>
              <a:rPr lang="en-US" sz="2400" i="1" dirty="0"/>
              <a:t>F</a:t>
            </a:r>
            <a:r>
              <a:rPr lang="en-US" sz="2400" dirty="0"/>
              <a:t>(1, 50) &lt; 1, </a:t>
            </a:r>
            <a:r>
              <a:rPr lang="en-US" sz="2400" i="1" dirty="0" smtClean="0"/>
              <a:t>p </a:t>
            </a:r>
            <a:r>
              <a:rPr lang="en-US" sz="2400" dirty="0"/>
              <a:t>= .</a:t>
            </a:r>
            <a:r>
              <a:rPr lang="en-US" sz="2400" dirty="0" smtClean="0"/>
              <a:t>457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5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Acknowledgements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British Academy/</a:t>
            </a:r>
            <a:r>
              <a:rPr lang="en-GB" sz="2400" dirty="0" err="1"/>
              <a:t>Leverhulme</a:t>
            </a:r>
            <a:r>
              <a:rPr lang="en-GB" sz="2400" dirty="0"/>
              <a:t> Small Grant number </a:t>
            </a:r>
            <a:r>
              <a:rPr lang="en-US" sz="2400" dirty="0"/>
              <a:t>SG122441</a:t>
            </a:r>
            <a:r>
              <a:rPr lang="en-GB" sz="2400" dirty="0"/>
              <a:t> </a:t>
            </a:r>
          </a:p>
          <a:p>
            <a:r>
              <a:rPr lang="en-GB" sz="2400" dirty="0"/>
              <a:t>Miranda </a:t>
            </a:r>
            <a:r>
              <a:rPr lang="en-GB" sz="2400" dirty="0" err="1"/>
              <a:t>Heneghan</a:t>
            </a:r>
            <a:r>
              <a:rPr lang="en-GB" sz="2400" dirty="0"/>
              <a:t>, Paulina Romani Lopez, </a:t>
            </a:r>
            <a:r>
              <a:rPr lang="en-GB" sz="2400" dirty="0" err="1"/>
              <a:t>Jara</a:t>
            </a:r>
            <a:r>
              <a:rPr lang="en-GB" sz="2400" dirty="0"/>
              <a:t> </a:t>
            </a:r>
            <a:r>
              <a:rPr lang="en-GB" sz="2400" dirty="0" err="1"/>
              <a:t>Senar</a:t>
            </a:r>
            <a:r>
              <a:rPr lang="en-GB" sz="2400" dirty="0"/>
              <a:t>, </a:t>
            </a:r>
            <a:r>
              <a:rPr lang="en-GB" sz="2400" dirty="0" smtClean="0"/>
              <a:t>Thomas </a:t>
            </a:r>
            <a:r>
              <a:rPr lang="en-GB" sz="2400" dirty="0" err="1" smtClean="0"/>
              <a:t>Wilcockson</a:t>
            </a:r>
            <a:r>
              <a:rPr lang="en-GB" sz="2400" smtClean="0"/>
              <a:t>, and </a:t>
            </a:r>
            <a:r>
              <a:rPr lang="en-GB" sz="2400" dirty="0"/>
              <a:t>Matthew </a:t>
            </a:r>
            <a:r>
              <a:rPr lang="en-GB" sz="2400" dirty="0" smtClean="0"/>
              <a:t>Wellington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553712"/>
            <a:ext cx="2048256" cy="11521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536528"/>
            <a:ext cx="2228850" cy="113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178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EFs as mediators of PM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Participants’ MIST scores under alcohol subtracted from those under placebo to give a </a:t>
            </a:r>
            <a:r>
              <a:rPr lang="en-GB" sz="2400" b="1" dirty="0"/>
              <a:t>difference score</a:t>
            </a:r>
          </a:p>
          <a:p>
            <a:r>
              <a:rPr lang="en-GB" sz="2400" dirty="0" smtClean="0"/>
              <a:t>Hierarchical multiple </a:t>
            </a:r>
            <a:r>
              <a:rPr lang="en-GB" sz="2400" dirty="0"/>
              <a:t>regression analyses run with </a:t>
            </a:r>
            <a:r>
              <a:rPr lang="en-GB" sz="2400" dirty="0" smtClean="0"/>
              <a:t>order of administration entered in Block 1 and the EF </a:t>
            </a:r>
            <a:r>
              <a:rPr lang="en-GB" sz="2400" dirty="0"/>
              <a:t>measures entered </a:t>
            </a:r>
            <a:r>
              <a:rPr lang="en-GB" sz="2400" dirty="0" smtClean="0"/>
              <a:t>in Block 2 as </a:t>
            </a:r>
            <a:r>
              <a:rPr lang="en-GB" sz="2400" dirty="0"/>
              <a:t>predictors</a:t>
            </a:r>
          </a:p>
          <a:p>
            <a:pPr lvl="1"/>
            <a:r>
              <a:rPr lang="en-GB" sz="2400" dirty="0" smtClean="0"/>
              <a:t>Overall </a:t>
            </a:r>
            <a:r>
              <a:rPr lang="en-GB" sz="2400" dirty="0"/>
              <a:t>MIST </a:t>
            </a:r>
            <a:r>
              <a:rPr lang="en-GB" sz="2400" dirty="0" smtClean="0"/>
              <a:t>difference score</a:t>
            </a:r>
            <a:endParaRPr lang="en-GB" sz="2400" dirty="0"/>
          </a:p>
          <a:p>
            <a:pPr lvl="1"/>
            <a:r>
              <a:rPr lang="en-GB" sz="2400" dirty="0"/>
              <a:t>Individual subscale </a:t>
            </a:r>
            <a:r>
              <a:rPr lang="en-GB" sz="2400" dirty="0" smtClean="0"/>
              <a:t>difference scores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74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Overall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2367" y="1463049"/>
            <a:ext cx="8161847" cy="859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/>
              <a:t>R </a:t>
            </a:r>
            <a:r>
              <a:rPr lang="en-US" sz="2400" dirty="0"/>
              <a:t>= .374, 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i="1" dirty="0"/>
              <a:t> </a:t>
            </a:r>
            <a:r>
              <a:rPr lang="en-US" sz="2400" dirty="0" smtClean="0"/>
              <a:t>= .140,</a:t>
            </a:r>
            <a:r>
              <a:rPr lang="en-US" sz="2400" i="1" dirty="0" smtClean="0"/>
              <a:t> </a:t>
            </a:r>
            <a:r>
              <a:rPr lang="en-US" sz="2400" dirty="0" smtClean="0"/>
              <a:t>∆</a:t>
            </a:r>
            <a:r>
              <a:rPr lang="en-US" sz="2400" i="1" dirty="0" smtClean="0"/>
              <a:t>R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Block 2 = .140 </a:t>
            </a:r>
          </a:p>
          <a:p>
            <a:r>
              <a:rPr lang="en-US" sz="2400" i="1" dirty="0" smtClean="0"/>
              <a:t>F</a:t>
            </a:r>
            <a:r>
              <a:rPr lang="en-US" sz="2400" dirty="0" smtClean="0"/>
              <a:t>(6</a:t>
            </a:r>
            <a:r>
              <a:rPr lang="en-US" sz="2400" dirty="0"/>
              <a:t>, 45) = 1.22, </a:t>
            </a:r>
            <a:r>
              <a:rPr lang="en-US" sz="2400" i="1" dirty="0"/>
              <a:t>p</a:t>
            </a:r>
            <a:r>
              <a:rPr lang="en-US" sz="2400" dirty="0"/>
              <a:t> = .315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61528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1223932"/>
              </p:ext>
            </p:extLst>
          </p:nvPr>
        </p:nvGraphicFramePr>
        <p:xfrm>
          <a:off x="440432" y="2642297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9520"/>
                <a:gridCol w="2592288"/>
                <a:gridCol w="1937792"/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Standardized-β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i="1" dirty="0" smtClean="0"/>
                        <a:t>p</a:t>
                      </a:r>
                      <a:endParaRPr lang="en-GB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Order of administration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-.009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.953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Phonemic fluency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-.303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.084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Semantic Fluency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.043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.795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Set shifting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.140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.335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Inhibition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-.161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.261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Updating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-.014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.928</a:t>
                      </a:r>
                      <a:endParaRPr lang="en-GB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128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EFs as mediators of PM: Scales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Multiple regressions on the six MIST scales indicated that</a:t>
            </a:r>
          </a:p>
          <a:p>
            <a:pPr lvl="1"/>
            <a:r>
              <a:rPr lang="en-GB" sz="2400" dirty="0" smtClean="0"/>
              <a:t>Difference scores to </a:t>
            </a:r>
            <a:r>
              <a:rPr lang="en-GB" sz="2400" b="1" dirty="0" smtClean="0"/>
              <a:t>time </a:t>
            </a:r>
            <a:r>
              <a:rPr lang="en-GB" sz="2400" b="1" dirty="0"/>
              <a:t>cues </a:t>
            </a:r>
            <a:r>
              <a:rPr lang="en-GB" sz="2400" dirty="0"/>
              <a:t>and </a:t>
            </a:r>
            <a:r>
              <a:rPr lang="en-GB" sz="2400" b="1" dirty="0"/>
              <a:t>verbal </a:t>
            </a:r>
            <a:r>
              <a:rPr lang="en-GB" sz="2400" b="1" dirty="0" smtClean="0"/>
              <a:t>responses </a:t>
            </a:r>
            <a:r>
              <a:rPr lang="en-GB" sz="2400" dirty="0" smtClean="0"/>
              <a:t>were significantly predicted by EFs</a:t>
            </a:r>
            <a:endParaRPr lang="en-GB" sz="2400" b="1" dirty="0"/>
          </a:p>
          <a:p>
            <a:pPr lvl="1"/>
            <a:r>
              <a:rPr lang="en-GB" sz="2400" dirty="0" smtClean="0"/>
              <a:t>But the </a:t>
            </a:r>
            <a:r>
              <a:rPr lang="en-GB" sz="2400" dirty="0"/>
              <a:t>EF measures did not predict performance </a:t>
            </a:r>
            <a:r>
              <a:rPr lang="en-GB" sz="2400" dirty="0" smtClean="0"/>
              <a:t>on the remaining four scales </a:t>
            </a:r>
          </a:p>
          <a:p>
            <a:pPr lvl="2"/>
            <a:r>
              <a:rPr lang="en-GB" dirty="0" smtClean="0"/>
              <a:t>i.e., the </a:t>
            </a:r>
            <a:r>
              <a:rPr lang="en-GB" dirty="0"/>
              <a:t>two- or 15-minute scales, the event scale, or the action </a:t>
            </a:r>
            <a:r>
              <a:rPr lang="en-GB" dirty="0" smtClean="0"/>
              <a:t>scale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2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Time cues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13184" y="1535247"/>
            <a:ext cx="8373616" cy="792088"/>
          </a:xfrm>
        </p:spPr>
        <p:txBody>
          <a:bodyPr>
            <a:noAutofit/>
          </a:bodyPr>
          <a:lstStyle/>
          <a:p>
            <a:r>
              <a:rPr lang="en-US" sz="2400" i="1" dirty="0"/>
              <a:t>R </a:t>
            </a:r>
            <a:r>
              <a:rPr lang="en-US" sz="2400" dirty="0"/>
              <a:t>= .572, </a:t>
            </a:r>
            <a:r>
              <a:rPr lang="en-US" sz="2400" i="1" dirty="0"/>
              <a:t>R</a:t>
            </a:r>
            <a:r>
              <a:rPr lang="en-US" sz="2400" baseline="30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.327, </a:t>
            </a:r>
            <a:r>
              <a:rPr lang="en-US" sz="2400" dirty="0"/>
              <a:t>∆</a:t>
            </a:r>
            <a:r>
              <a:rPr lang="en-US" sz="2400" i="1" dirty="0"/>
              <a:t>R</a:t>
            </a:r>
            <a:r>
              <a:rPr lang="en-US" sz="2400" baseline="30000" dirty="0"/>
              <a:t>2</a:t>
            </a:r>
            <a:r>
              <a:rPr lang="en-US" sz="2400" dirty="0"/>
              <a:t> Block 2 = </a:t>
            </a:r>
            <a:r>
              <a:rPr lang="en-US" sz="2400" dirty="0" smtClean="0"/>
              <a:t>.327 </a:t>
            </a:r>
          </a:p>
          <a:p>
            <a:r>
              <a:rPr lang="en-US" sz="2400" i="1" dirty="0" smtClean="0"/>
              <a:t>F</a:t>
            </a:r>
            <a:r>
              <a:rPr lang="en-US" sz="2400" dirty="0" smtClean="0"/>
              <a:t>(6</a:t>
            </a:r>
            <a:r>
              <a:rPr lang="en-US" sz="2400" dirty="0"/>
              <a:t>, 45) = 3.65, </a:t>
            </a:r>
            <a:r>
              <a:rPr lang="en-US" sz="2400" i="1" dirty="0"/>
              <a:t>p</a:t>
            </a:r>
            <a:r>
              <a:rPr lang="en-US" sz="2400" dirty="0"/>
              <a:t> = .005</a:t>
            </a:r>
            <a:endParaRPr lang="en-GB" sz="2400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228369"/>
              </p:ext>
            </p:extLst>
          </p:nvPr>
        </p:nvGraphicFramePr>
        <p:xfrm>
          <a:off x="440432" y="2642297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9520"/>
                <a:gridCol w="2592288"/>
                <a:gridCol w="1937792"/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Standardized-β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i="1" dirty="0" smtClean="0"/>
                        <a:t>p</a:t>
                      </a:r>
                      <a:endParaRPr lang="en-GB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Order of administration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-.031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.812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Phonemic fluency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-.341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.029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Semantic Fluency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-.003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.981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Set shifting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.203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.116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Inhibition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-.329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.011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Updating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-.093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.487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29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Verbal responses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0130" y="1462484"/>
            <a:ext cx="8373616" cy="937613"/>
          </a:xfrm>
        </p:spPr>
        <p:txBody>
          <a:bodyPr>
            <a:noAutofit/>
          </a:bodyPr>
          <a:lstStyle/>
          <a:p>
            <a:r>
              <a:rPr lang="en-US" sz="2400" i="1" dirty="0"/>
              <a:t>R </a:t>
            </a:r>
            <a:r>
              <a:rPr lang="en-US" sz="2400" dirty="0"/>
              <a:t>= .504, </a:t>
            </a:r>
            <a:r>
              <a:rPr lang="en-US" sz="2400" i="1" dirty="0"/>
              <a:t>R</a:t>
            </a:r>
            <a:r>
              <a:rPr lang="en-US" sz="2400" baseline="30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.254, </a:t>
            </a:r>
            <a:r>
              <a:rPr lang="en-US" sz="2400" dirty="0"/>
              <a:t>∆</a:t>
            </a:r>
            <a:r>
              <a:rPr lang="en-US" sz="2400" i="1" dirty="0"/>
              <a:t>R</a:t>
            </a:r>
            <a:r>
              <a:rPr lang="en-US" sz="2400" baseline="30000" dirty="0"/>
              <a:t>2</a:t>
            </a:r>
            <a:r>
              <a:rPr lang="en-US" sz="2400" dirty="0"/>
              <a:t> Block 2 </a:t>
            </a:r>
            <a:r>
              <a:rPr lang="en-US" sz="2400" dirty="0" smtClean="0"/>
              <a:t>= .254 </a:t>
            </a:r>
          </a:p>
          <a:p>
            <a:r>
              <a:rPr lang="en-US" sz="2400" i="1" dirty="0" smtClean="0"/>
              <a:t>F</a:t>
            </a:r>
            <a:r>
              <a:rPr lang="en-US" sz="2400" dirty="0" smtClean="0"/>
              <a:t>(6</a:t>
            </a:r>
            <a:r>
              <a:rPr lang="en-US" sz="2400" dirty="0"/>
              <a:t>, 45) = 2.56, </a:t>
            </a:r>
            <a:r>
              <a:rPr lang="en-US" sz="2400" i="1" dirty="0"/>
              <a:t>p</a:t>
            </a:r>
            <a:r>
              <a:rPr lang="en-US" sz="2400" dirty="0"/>
              <a:t> = .032</a:t>
            </a:r>
            <a:endParaRPr lang="en-GB" sz="2400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427455"/>
              </p:ext>
            </p:extLst>
          </p:nvPr>
        </p:nvGraphicFramePr>
        <p:xfrm>
          <a:off x="440432" y="2642297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9520"/>
                <a:gridCol w="2592288"/>
                <a:gridCol w="1937792"/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Standardized-β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i="1" dirty="0" smtClean="0"/>
                        <a:t>p</a:t>
                      </a:r>
                      <a:endParaRPr lang="en-GB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Order of administration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-.060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.664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Phonemic fluency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-.341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.023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Semantic Fluency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.070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.651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Set shifting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.332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.017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Inhibition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-.100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.452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Updating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-.026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.854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27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63272" cy="4708525"/>
          </a:xfrm>
        </p:spPr>
        <p:txBody>
          <a:bodyPr>
            <a:noAutofit/>
          </a:bodyPr>
          <a:lstStyle/>
          <a:p>
            <a:r>
              <a:rPr lang="en-GB" sz="2400" dirty="0"/>
              <a:t>Identification of deleterious acute effects of alcohol on PM</a:t>
            </a:r>
          </a:p>
          <a:p>
            <a:pPr lvl="1"/>
            <a:r>
              <a:rPr lang="en-GB" sz="2400" dirty="0"/>
              <a:t>Using a within-subjects design</a:t>
            </a:r>
          </a:p>
          <a:p>
            <a:r>
              <a:rPr lang="en-GB" sz="2400" dirty="0" smtClean="0"/>
              <a:t>Mediating </a:t>
            </a:r>
            <a:r>
              <a:rPr lang="en-GB" sz="2400" dirty="0"/>
              <a:t>role for EFs in the extent of this decline</a:t>
            </a:r>
          </a:p>
          <a:p>
            <a:pPr lvl="1"/>
            <a:r>
              <a:rPr lang="en-GB" sz="2400" dirty="0"/>
              <a:t>Letter fluency when PM performance based on time cues and verbal responses</a:t>
            </a:r>
          </a:p>
          <a:p>
            <a:pPr lvl="2"/>
            <a:r>
              <a:rPr lang="en-GB" dirty="0"/>
              <a:t>Access to verbal information held in long-term memory?</a:t>
            </a:r>
          </a:p>
          <a:p>
            <a:pPr lvl="3"/>
            <a:r>
              <a:rPr lang="en-GB" sz="2400" dirty="0"/>
              <a:t>Retrospective recall of instructions also affected</a:t>
            </a:r>
          </a:p>
          <a:p>
            <a:pPr lvl="1"/>
            <a:r>
              <a:rPr lang="en-GB" sz="2400" dirty="0"/>
              <a:t>Inhibition on time </a:t>
            </a:r>
            <a:r>
              <a:rPr lang="en-GB" sz="2400" dirty="0" smtClean="0"/>
              <a:t>cues</a:t>
            </a:r>
          </a:p>
          <a:p>
            <a:pPr lvl="1"/>
            <a:r>
              <a:rPr lang="en-GB" sz="2400" dirty="0" smtClean="0"/>
              <a:t>Set </a:t>
            </a:r>
            <a:r>
              <a:rPr lang="en-GB" sz="2400" dirty="0"/>
              <a:t>shifting on verbal </a:t>
            </a:r>
            <a:r>
              <a:rPr lang="en-GB" sz="2400" dirty="0" smtClean="0"/>
              <a:t>responses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64024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91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Implications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Prospective memory is central to learning-based therapies used in alcohol treatment</a:t>
            </a:r>
          </a:p>
          <a:p>
            <a:r>
              <a:rPr lang="en-GB" sz="2400" dirty="0" err="1"/>
              <a:t>Leitz</a:t>
            </a:r>
            <a:r>
              <a:rPr lang="en-GB" sz="2400" dirty="0"/>
              <a:t> et al. (2009) argue that failures of PM (i.e., </a:t>
            </a:r>
            <a:r>
              <a:rPr lang="en-GB" sz="2400" dirty="0" smtClean="0"/>
              <a:t>remembering </a:t>
            </a:r>
            <a:r>
              <a:rPr lang="en-GB" sz="2400" dirty="0"/>
              <a:t>not to drink alcohol) are a central part of relapse</a:t>
            </a:r>
          </a:p>
          <a:p>
            <a:r>
              <a:rPr lang="en-GB" sz="2400" dirty="0"/>
              <a:t>Alcohol’s effects upon PM may limit the effectiveness of prevention campaigns to reduce alcohol-related </a:t>
            </a:r>
            <a:r>
              <a:rPr lang="en-GB" sz="2400" dirty="0" smtClean="0"/>
              <a:t>harms</a:t>
            </a:r>
          </a:p>
          <a:p>
            <a:pPr lvl="1"/>
            <a:r>
              <a:rPr lang="en-GB" sz="2400" dirty="0" smtClean="0"/>
              <a:t>Approaches may need consideration/refinement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64024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30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 smtClean="0"/>
              <a:t>Dr Jamie Smith-Spark,</a:t>
            </a:r>
          </a:p>
          <a:p>
            <a:pPr marL="0" indent="0" algn="ctr">
              <a:buNone/>
            </a:pPr>
            <a:r>
              <a:rPr lang="en-GB" sz="2400" dirty="0" smtClean="0"/>
              <a:t>Division of Psychology, </a:t>
            </a:r>
          </a:p>
          <a:p>
            <a:pPr marL="0" indent="0" algn="ctr">
              <a:buNone/>
            </a:pPr>
            <a:r>
              <a:rPr lang="en-GB" sz="2400" dirty="0" smtClean="0"/>
              <a:t>School of Applied Sciences, </a:t>
            </a:r>
          </a:p>
          <a:p>
            <a:pPr marL="0" indent="0" algn="ctr">
              <a:buNone/>
            </a:pPr>
            <a:r>
              <a:rPr lang="en-GB" sz="2400" dirty="0" smtClean="0"/>
              <a:t>London South Bank University,</a:t>
            </a:r>
          </a:p>
          <a:p>
            <a:pPr marL="0" indent="0" algn="ctr">
              <a:buNone/>
            </a:pPr>
            <a:r>
              <a:rPr lang="en-GB" sz="2400" dirty="0" smtClean="0"/>
              <a:t>London, </a:t>
            </a:r>
          </a:p>
          <a:p>
            <a:pPr marL="0" indent="0" algn="ctr">
              <a:buNone/>
            </a:pPr>
            <a:r>
              <a:rPr lang="en-GB" sz="2400" dirty="0" smtClean="0"/>
              <a:t>United Kingdom.</a:t>
            </a:r>
          </a:p>
          <a:p>
            <a:pPr marL="0" indent="0" algn="ctr">
              <a:buNone/>
            </a:pPr>
            <a:r>
              <a:rPr lang="en-GB" sz="2400" dirty="0" smtClean="0"/>
              <a:t>Email: </a:t>
            </a:r>
            <a:r>
              <a:rPr lang="en-US" sz="2400" dirty="0" smtClean="0">
                <a:hlinkClick r:id="rId2"/>
              </a:rPr>
              <a:t>smithspj@lsbu.ac.uk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Thank you for your attention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2819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Talk outline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Introduction</a:t>
            </a:r>
          </a:p>
          <a:p>
            <a:r>
              <a:rPr lang="en-GB" sz="2400" dirty="0"/>
              <a:t>Study rationale</a:t>
            </a:r>
          </a:p>
          <a:p>
            <a:r>
              <a:rPr lang="en-GB" sz="2400" dirty="0"/>
              <a:t>Method</a:t>
            </a:r>
          </a:p>
          <a:p>
            <a:r>
              <a:rPr lang="en-GB" sz="2400" dirty="0"/>
              <a:t>Results</a:t>
            </a:r>
          </a:p>
          <a:p>
            <a:r>
              <a:rPr lang="en-GB" sz="2400" dirty="0"/>
              <a:t>Discussion</a:t>
            </a:r>
          </a:p>
          <a:p>
            <a:r>
              <a:rPr lang="en-GB" sz="2400" dirty="0" smtClean="0"/>
              <a:t>Implications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33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P</a:t>
            </a:r>
            <a:r>
              <a:rPr lang="en-GB" b="1" dirty="0" smtClean="0"/>
              <a:t>rospective </a:t>
            </a:r>
            <a:r>
              <a:rPr lang="en-GB" b="1" dirty="0"/>
              <a:t>memory (PM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/>
              <a:t>Prospective memory is “remembering to remember” (e.g., </a:t>
            </a:r>
            <a:r>
              <a:rPr lang="en-US" sz="2400" dirty="0"/>
              <a:t>Mäntylä,1994)</a:t>
            </a:r>
            <a:endParaRPr lang="en-GB" altLang="en-US" sz="2400" dirty="0"/>
          </a:p>
          <a:p>
            <a:r>
              <a:rPr lang="en-GB" altLang="en-US" sz="2400" dirty="0"/>
              <a:t>Or, put more formally, memory for delayed intentions (</a:t>
            </a:r>
            <a:r>
              <a:rPr lang="en-GB" altLang="en-US" sz="2400" dirty="0" err="1"/>
              <a:t>Winograd</a:t>
            </a:r>
            <a:r>
              <a:rPr lang="en-GB" altLang="en-US" sz="2400" dirty="0"/>
              <a:t>, 1988)</a:t>
            </a:r>
            <a:endParaRPr lang="en-GB" altLang="en-US" sz="2400" b="1" dirty="0"/>
          </a:p>
          <a:p>
            <a:pPr lvl="1"/>
            <a:r>
              <a:rPr lang="en-GB" altLang="en-US" sz="2400" b="1" dirty="0"/>
              <a:t>Delaying</a:t>
            </a:r>
            <a:r>
              <a:rPr lang="en-GB" altLang="en-US" sz="2400" dirty="0"/>
              <a:t> the execution of an intended action </a:t>
            </a:r>
          </a:p>
          <a:p>
            <a:pPr lvl="1"/>
            <a:r>
              <a:rPr lang="en-GB" altLang="en-US" sz="2400" b="1" dirty="0"/>
              <a:t>Remembering</a:t>
            </a:r>
            <a:r>
              <a:rPr lang="en-GB" altLang="en-US" sz="2400" dirty="0"/>
              <a:t> to carry it out at a certain future </a:t>
            </a:r>
            <a:r>
              <a:rPr lang="en-GB" altLang="en-US" sz="2400" dirty="0" smtClean="0"/>
              <a:t>point</a:t>
            </a:r>
            <a:endParaRPr lang="en-GB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64024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11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Types of PM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Event-based (EBPM)</a:t>
            </a:r>
          </a:p>
          <a:p>
            <a:pPr lvl="1"/>
            <a:r>
              <a:rPr lang="en-GB" sz="2400" dirty="0"/>
              <a:t>Carrying out an intention in response to a particular </a:t>
            </a:r>
            <a:r>
              <a:rPr lang="en-GB" sz="2400" dirty="0" smtClean="0"/>
              <a:t>event in the environment</a:t>
            </a:r>
            <a:endParaRPr lang="en-GB" sz="2400" dirty="0"/>
          </a:p>
          <a:p>
            <a:r>
              <a:rPr lang="en-GB" sz="2400" dirty="0"/>
              <a:t>Time-based (TBPM)</a:t>
            </a:r>
          </a:p>
          <a:p>
            <a:pPr lvl="1"/>
            <a:r>
              <a:rPr lang="en-GB" sz="2400" dirty="0"/>
              <a:t>Carrying out an intention at a particular time in the future</a:t>
            </a:r>
          </a:p>
          <a:p>
            <a:pPr lvl="1"/>
            <a:r>
              <a:rPr lang="en-GB" sz="2400" dirty="0"/>
              <a:t>Requires more self-initiated mental activities (such as clock checking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3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Alcohol and PM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Evidence of deleterious effects of alcohol on PM</a:t>
            </a:r>
          </a:p>
          <a:p>
            <a:pPr lvl="1"/>
            <a:r>
              <a:rPr lang="en-GB" sz="2400" dirty="0"/>
              <a:t>Chronically in binge drinkers</a:t>
            </a:r>
          </a:p>
          <a:p>
            <a:pPr lvl="2"/>
            <a:r>
              <a:rPr lang="en-GB" dirty="0"/>
              <a:t>Self-reports (e.g., Heffernan, 2008)</a:t>
            </a:r>
          </a:p>
          <a:p>
            <a:pPr lvl="2"/>
            <a:r>
              <a:rPr lang="en-GB" dirty="0"/>
              <a:t>Experimental work (Heffernan et al., 2010)</a:t>
            </a:r>
          </a:p>
          <a:p>
            <a:pPr lvl="1"/>
            <a:r>
              <a:rPr lang="en-GB" sz="2400" dirty="0"/>
              <a:t>Acutely </a:t>
            </a:r>
          </a:p>
          <a:p>
            <a:pPr lvl="2"/>
            <a:r>
              <a:rPr lang="en-GB" dirty="0"/>
              <a:t>Abstinent individuals with alcohol dependence (Griffiths et al., 2012)</a:t>
            </a:r>
          </a:p>
          <a:p>
            <a:pPr lvl="2"/>
            <a:r>
              <a:rPr lang="en-GB" dirty="0"/>
              <a:t>Non-dependent drinkers (</a:t>
            </a:r>
            <a:r>
              <a:rPr lang="en-GB" dirty="0" err="1"/>
              <a:t>Leitz</a:t>
            </a:r>
            <a:r>
              <a:rPr lang="en-GB" dirty="0"/>
              <a:t> et al., 2009; Montgomery et al., 2011; </a:t>
            </a:r>
            <a:r>
              <a:rPr lang="en-GB" dirty="0" err="1"/>
              <a:t>Paraskevaides</a:t>
            </a:r>
            <a:r>
              <a:rPr lang="en-GB" dirty="0"/>
              <a:t> et al., 2010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6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Executive functions (EFs)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Higher-order cognitive processes</a:t>
            </a:r>
          </a:p>
          <a:p>
            <a:r>
              <a:rPr lang="en-GB" sz="2400" dirty="0"/>
              <a:t>Miyake et al. (2000) identify three crucial but related EFs</a:t>
            </a:r>
          </a:p>
          <a:p>
            <a:pPr lvl="1"/>
            <a:r>
              <a:rPr lang="en-GB" sz="2400" dirty="0"/>
              <a:t>Inhibition</a:t>
            </a:r>
          </a:p>
          <a:p>
            <a:pPr lvl="1"/>
            <a:r>
              <a:rPr lang="en-GB" sz="2400" dirty="0"/>
              <a:t>Set shifting</a:t>
            </a:r>
          </a:p>
          <a:p>
            <a:pPr lvl="1"/>
            <a:r>
              <a:rPr lang="en-GB" sz="2400" dirty="0"/>
              <a:t>Updating</a:t>
            </a:r>
          </a:p>
          <a:p>
            <a:r>
              <a:rPr lang="en-GB" sz="2400" dirty="0"/>
              <a:t>Fisk and Sharp (2004) add a fourth</a:t>
            </a:r>
          </a:p>
          <a:p>
            <a:pPr lvl="1"/>
            <a:r>
              <a:rPr lang="en-GB" sz="2400" dirty="0"/>
              <a:t>Verbal </a:t>
            </a:r>
            <a:r>
              <a:rPr lang="en-GB" sz="2400" dirty="0" smtClean="0"/>
              <a:t>fluency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93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Study rationale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99558"/>
          </a:xfrm>
        </p:spPr>
        <p:txBody>
          <a:bodyPr>
            <a:noAutofit/>
          </a:bodyPr>
          <a:lstStyle/>
          <a:p>
            <a:r>
              <a:rPr lang="en-GB" sz="2400" dirty="0"/>
              <a:t>Alcohol known to affect EFs acutely (e.g., </a:t>
            </a:r>
            <a:r>
              <a:rPr lang="en-GB" sz="2400" dirty="0" err="1"/>
              <a:t>Lyvers</a:t>
            </a:r>
            <a:r>
              <a:rPr lang="en-GB" sz="2400" dirty="0"/>
              <a:t> &amp; Tobias-Webb</a:t>
            </a:r>
            <a:r>
              <a:rPr lang="en-GB" sz="2400"/>
              <a:t>, </a:t>
            </a:r>
            <a:r>
              <a:rPr lang="en-GB" sz="2400" smtClean="0"/>
              <a:t>2010; Peterson </a:t>
            </a:r>
            <a:r>
              <a:rPr lang="en-GB" sz="2400" dirty="0"/>
              <a:t>et al</a:t>
            </a:r>
            <a:r>
              <a:rPr lang="en-GB" sz="2400"/>
              <a:t>., </a:t>
            </a:r>
            <a:r>
              <a:rPr lang="en-GB" sz="2400" smtClean="0"/>
              <a:t>1990)</a:t>
            </a:r>
            <a:endParaRPr lang="en-GB" sz="2400" dirty="0"/>
          </a:p>
          <a:p>
            <a:pPr lvl="1"/>
            <a:r>
              <a:rPr lang="en-GB" sz="2400" dirty="0"/>
              <a:t>And PM has been shown to draw on </a:t>
            </a:r>
            <a:r>
              <a:rPr lang="en-GB" sz="2400" dirty="0" smtClean="0"/>
              <a:t>EFs (e.g., </a:t>
            </a:r>
            <a:r>
              <a:rPr lang="en-US" sz="2400" dirty="0"/>
              <a:t>(Martin, </a:t>
            </a:r>
            <a:r>
              <a:rPr lang="en-US" sz="2400" dirty="0" err="1"/>
              <a:t>Kliegel</a:t>
            </a:r>
            <a:r>
              <a:rPr lang="en-US" sz="2400" dirty="0"/>
              <a:t>, &amp; McDaniel, 2003; McDaniel &amp; Einstein, 2000</a:t>
            </a:r>
            <a:r>
              <a:rPr lang="en-US" sz="2400" dirty="0" smtClean="0"/>
              <a:t>)</a:t>
            </a:r>
            <a:endParaRPr lang="en-GB" sz="2400" dirty="0"/>
          </a:p>
          <a:p>
            <a:r>
              <a:rPr lang="en-GB" sz="2400" dirty="0"/>
              <a:t>Previous studies on PM and alcohol have all used between-subjects designs</a:t>
            </a:r>
          </a:p>
          <a:p>
            <a:r>
              <a:rPr lang="en-GB" sz="2400" dirty="0"/>
              <a:t>None have used a battery of EF tasks to explore the potential mediating role of EFs in alcohol-related PM </a:t>
            </a:r>
            <a:r>
              <a:rPr lang="en-GB" sz="2400" dirty="0" smtClean="0"/>
              <a:t>decline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26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Participants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Exclusion criteria</a:t>
            </a:r>
          </a:p>
          <a:p>
            <a:pPr lvl="1"/>
            <a:r>
              <a:rPr lang="en-US" sz="2600" dirty="0"/>
              <a:t>English not first language</a:t>
            </a:r>
          </a:p>
          <a:p>
            <a:pPr lvl="1"/>
            <a:r>
              <a:rPr lang="en-US" sz="2600" dirty="0"/>
              <a:t>Age &gt; 39 years</a:t>
            </a:r>
          </a:p>
          <a:p>
            <a:pPr lvl="1"/>
            <a:r>
              <a:rPr lang="en-US" sz="2600" dirty="0"/>
              <a:t>AUDIT score &lt;1 or &gt; 20</a:t>
            </a:r>
          </a:p>
          <a:p>
            <a:pPr lvl="1"/>
            <a:r>
              <a:rPr lang="en-US" sz="2600" dirty="0"/>
              <a:t>History of treatment for substance misuse </a:t>
            </a:r>
            <a:r>
              <a:rPr lang="en-US" sz="2600" dirty="0" smtClean="0"/>
              <a:t>problems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en-GB" dirty="0" smtClean="0"/>
              <a:t>SSA Annual Symposium 2015: Alcohol and 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659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1626</TotalTime>
  <Words>1666</Words>
  <Application>Microsoft Office PowerPoint</Application>
  <PresentationFormat>On-screen Show (4:3)</PresentationFormat>
  <Paragraphs>239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</vt:lpstr>
      <vt:lpstr>Executive functions as a mediator of prospective memory performance after a moderate dose of alcohol</vt:lpstr>
      <vt:lpstr>Acknowledgements</vt:lpstr>
      <vt:lpstr>Talk outline</vt:lpstr>
      <vt:lpstr>Prospective memory (PM)</vt:lpstr>
      <vt:lpstr>Types of PM</vt:lpstr>
      <vt:lpstr>Alcohol and PM</vt:lpstr>
      <vt:lpstr>Executive functions (EFs)</vt:lpstr>
      <vt:lpstr>Study rationale</vt:lpstr>
      <vt:lpstr>Participants #1</vt:lpstr>
      <vt:lpstr>Participants #2</vt:lpstr>
      <vt:lpstr>Design and Procedure</vt:lpstr>
      <vt:lpstr>Method: EF measures</vt:lpstr>
      <vt:lpstr>Alcohol administration #1</vt:lpstr>
      <vt:lpstr>Alcohol administration #2</vt:lpstr>
      <vt:lpstr>Method: Memory for Intentions Test (MIST; Raskin et al., 2010) </vt:lpstr>
      <vt:lpstr>Results: Two–way ANOVA on overall MIST score</vt:lpstr>
      <vt:lpstr>Two-way mixed-measures MANOVA on scale scores</vt:lpstr>
      <vt:lpstr>Univariate results from MANOVA for administration condition</vt:lpstr>
      <vt:lpstr>Retrospective recognition of PM task instructions</vt:lpstr>
      <vt:lpstr>EFs as mediators of PM</vt:lpstr>
      <vt:lpstr>Overall</vt:lpstr>
      <vt:lpstr>EFs as mediators of PM: Scales </vt:lpstr>
      <vt:lpstr>Time cues</vt:lpstr>
      <vt:lpstr>Verbal responses</vt:lpstr>
      <vt:lpstr>Discussion</vt:lpstr>
      <vt:lpstr>Implications</vt:lpstr>
      <vt:lpstr>Thank you for your attention</vt:lpstr>
    </vt:vector>
  </TitlesOfParts>
  <Company>London Southbank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Alcohol, prospective memory, and executive function</dc:title>
  <dc:creator>smithspj</dc:creator>
  <cp:lastModifiedBy>Hunt Graham</cp:lastModifiedBy>
  <cp:revision>291</cp:revision>
  <dcterms:created xsi:type="dcterms:W3CDTF">2015-01-12T13:46:35Z</dcterms:created>
  <dcterms:modified xsi:type="dcterms:W3CDTF">2015-12-08T14:20:53Z</dcterms:modified>
</cp:coreProperties>
</file>