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61" r:id="rId4"/>
    <p:sldId id="259" r:id="rId5"/>
    <p:sldId id="260" r:id="rId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76741" autoAdjust="0"/>
  </p:normalViewPr>
  <p:slideViewPr>
    <p:cSldViewPr snapToGrid="0">
      <p:cViewPr varScale="1">
        <p:scale>
          <a:sx n="63" d="100"/>
          <a:sy n="63" d="100"/>
        </p:scale>
        <p:origin x="1243"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D3A5FB7-AFBA-423C-A364-846E4F359D9F}" type="datetimeFigureOut">
              <a:rPr lang="en-GB" smtClean="0"/>
              <a:t>31/10/2018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B8044B3-853C-4A5F-ABA9-F7A77D065FC4}" type="slidenum">
              <a:rPr lang="en-GB" smtClean="0"/>
              <a:t>‹#›</a:t>
            </a:fld>
            <a:endParaRPr lang="en-GB"/>
          </a:p>
        </p:txBody>
      </p:sp>
    </p:spTree>
    <p:extLst>
      <p:ext uri="{BB962C8B-B14F-4D97-AF65-F5344CB8AC3E}">
        <p14:creationId xmlns:p14="http://schemas.microsoft.com/office/powerpoint/2010/main" val="149800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Hello,</a:t>
            </a:r>
          </a:p>
          <a:p>
            <a:r>
              <a:rPr lang="en-GB" dirty="0"/>
              <a:t>Thank you for coming to this meeting to discuss my PhD which is titled </a:t>
            </a:r>
            <a:r>
              <a:rPr lang="en-GB" sz="1200" dirty="0">
                <a:latin typeface="Helvetica" panose="020B0604020202020204" pitchFamily="34" charset="0"/>
                <a:cs typeface="Helvetica" panose="020B0604020202020204" pitchFamily="34" charset="0"/>
              </a:rPr>
              <a:t>“The 7 S Study: Supporting Sunderland Smokers’ – a Strategy for Stop Smoking Services.”</a:t>
            </a:r>
            <a:endParaRPr lang="en-GB" dirty="0"/>
          </a:p>
        </p:txBody>
      </p:sp>
      <p:sp>
        <p:nvSpPr>
          <p:cNvPr id="4" name="Slide Number Placeholder 3"/>
          <p:cNvSpPr>
            <a:spLocks noGrp="1"/>
          </p:cNvSpPr>
          <p:nvPr>
            <p:ph type="sldNum" sz="quarter" idx="10"/>
          </p:nvPr>
        </p:nvSpPr>
        <p:spPr/>
        <p:txBody>
          <a:bodyPr/>
          <a:lstStyle/>
          <a:p>
            <a:fld id="{31EDB471-904F-4042-A024-F9A477A00C07}" type="slidenum">
              <a:rPr lang="en-GB" smtClean="0"/>
              <a:t>1</a:t>
            </a:fld>
            <a:endParaRPr lang="en-GB"/>
          </a:p>
        </p:txBody>
      </p:sp>
    </p:spTree>
    <p:extLst>
      <p:ext uri="{BB962C8B-B14F-4D97-AF65-F5344CB8AC3E}">
        <p14:creationId xmlns:p14="http://schemas.microsoft.com/office/powerpoint/2010/main" val="111525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Tobacco dependency is the main cause of preventable illness and mortality in England, with over 50% of long-term smokers losing approximately 10-years of life. Smoking prevalence is a marker of socioeconomic deprivation, and particularly high in North East England. Most smokers want to quit, with hospitalisation increasing receptiveness to cessation. Cessation is clinically and cost-effective within both hospital and community settings. In 2014, 0.63% hospitalised smokers in Sunderland received a referral to community cessation services.</a:t>
            </a:r>
          </a:p>
          <a:p>
            <a:r>
              <a:rPr lang="en-GB" sz="1200" kern="1200" dirty="0">
                <a:solidFill>
                  <a:schemeClr val="tx1"/>
                </a:solidFill>
                <a:effectLst/>
                <a:latin typeface="+mn-lt"/>
                <a:ea typeface="+mn-ea"/>
                <a:cs typeface="+mn-cs"/>
              </a:rPr>
              <a:t>The Ottawa Model of Smoking Cessation (OMSC) systematically identifies and treats hospitalised smokers, increasing quit-attempts and maintaining abstinence. Implemented in over 350 Canadian healthcare centres, it has an absolute 15% increase in long-term quit rates, significant reductions in 30-day and 2-year emergency department visits and re-hospitalisation, and a 40% reduction in 2-year mortality.</a:t>
            </a:r>
            <a:endParaRPr lang="en-GB" dirty="0"/>
          </a:p>
        </p:txBody>
      </p:sp>
      <p:sp>
        <p:nvSpPr>
          <p:cNvPr id="4" name="Slide Number Placeholder 3"/>
          <p:cNvSpPr>
            <a:spLocks noGrp="1"/>
          </p:cNvSpPr>
          <p:nvPr>
            <p:ph type="sldNum" sz="quarter" idx="5"/>
          </p:nvPr>
        </p:nvSpPr>
        <p:spPr/>
        <p:txBody>
          <a:bodyPr/>
          <a:lstStyle/>
          <a:p>
            <a:fld id="{BB8044B3-853C-4A5F-ABA9-F7A77D065FC4}" type="slidenum">
              <a:rPr lang="en-GB" smtClean="0"/>
              <a:t>2</a:t>
            </a:fld>
            <a:endParaRPr lang="en-GB"/>
          </a:p>
        </p:txBody>
      </p:sp>
    </p:spTree>
    <p:extLst>
      <p:ext uri="{BB962C8B-B14F-4D97-AF65-F5344CB8AC3E}">
        <p14:creationId xmlns:p14="http://schemas.microsoft.com/office/powerpoint/2010/main" val="304830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Systematic evidence overview and equity analysis – to apply a scientific background to the intervention. The Effective Practice and Organisation of Care (EPOC) Taxonomy will be used code strategies in order to categories successful interventions, and use these categories in developing an effective implementation strategy and evaluating existing strategies.</a:t>
            </a:r>
          </a:p>
          <a:p>
            <a:endParaRPr lang="en-GB" dirty="0"/>
          </a:p>
          <a:p>
            <a:r>
              <a:rPr lang="en-GB" dirty="0"/>
              <a:t>Qualitative interviews with patients, practitioners, managers, and commissioners.</a:t>
            </a:r>
          </a:p>
          <a:p>
            <a:endParaRPr lang="en-GB" dirty="0"/>
          </a:p>
          <a:p>
            <a:r>
              <a:rPr lang="en-GB" dirty="0"/>
              <a:t>Focus groups</a:t>
            </a:r>
          </a:p>
          <a:p>
            <a:endParaRPr lang="en-GB" dirty="0"/>
          </a:p>
          <a:p>
            <a:r>
              <a:rPr lang="en-GB" dirty="0"/>
              <a:t>Co-production of an intervention.</a:t>
            </a:r>
          </a:p>
        </p:txBody>
      </p:sp>
      <p:sp>
        <p:nvSpPr>
          <p:cNvPr id="4" name="Slide Number Placeholder 3"/>
          <p:cNvSpPr>
            <a:spLocks noGrp="1"/>
          </p:cNvSpPr>
          <p:nvPr>
            <p:ph type="sldNum" sz="quarter" idx="5"/>
          </p:nvPr>
        </p:nvSpPr>
        <p:spPr/>
        <p:txBody>
          <a:bodyPr/>
          <a:lstStyle/>
          <a:p>
            <a:fld id="{BB8044B3-853C-4A5F-ABA9-F7A77D065FC4}" type="slidenum">
              <a:rPr lang="en-GB" smtClean="0"/>
              <a:t>3</a:t>
            </a:fld>
            <a:endParaRPr lang="en-GB"/>
          </a:p>
        </p:txBody>
      </p:sp>
    </p:spTree>
    <p:extLst>
      <p:ext uri="{BB962C8B-B14F-4D97-AF65-F5344CB8AC3E}">
        <p14:creationId xmlns:p14="http://schemas.microsoft.com/office/powerpoint/2010/main" val="179716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Due to the significant volume of research within tobacco dependency, a scoping review was undertaken prior to finalising the details of a </a:t>
            </a:r>
            <a:r>
              <a:rPr lang="en-GB" sz="1200" b="0" i="0" kern="1200" dirty="0">
                <a:solidFill>
                  <a:schemeClr val="tx1"/>
                </a:solidFill>
                <a:effectLst/>
                <a:latin typeface="+mn-lt"/>
                <a:ea typeface="+mn-ea"/>
                <a:cs typeface="+mn-cs"/>
              </a:rPr>
              <a:t>Systematic evidence overview and equity analysis of effective implementation strategies in promoting practitioner delivery of smoking cessation interventions in hospital settings.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Data extraction is on going, with interventions coded using EPOC taxonomy and equity analysis of interventions – which of the successful interventions reduce the inequalities within healthcare.</a:t>
            </a:r>
          </a:p>
          <a:p>
            <a:endParaRPr lang="en-GB" sz="1200" b="0" i="0" kern="1200" dirty="0">
              <a:solidFill>
                <a:schemeClr val="tx1"/>
              </a:solidFill>
              <a:effectLst/>
              <a:latin typeface="+mn-lt"/>
              <a:ea typeface="+mn-ea"/>
              <a:cs typeface="+mn-cs"/>
            </a:endParaRPr>
          </a:p>
          <a:p>
            <a:pPr marL="0" indent="0">
              <a:buFont typeface="Wingdings" panose="05000000000000000000" pitchFamily="2" charset="2"/>
              <a:buNone/>
            </a:pPr>
            <a:r>
              <a:rPr lang="en-GB" sz="1200" b="0" i="0" kern="1200" dirty="0">
                <a:solidFill>
                  <a:schemeClr val="tx1"/>
                </a:solidFill>
                <a:effectLst/>
                <a:latin typeface="+mn-lt"/>
                <a:ea typeface="+mn-ea"/>
                <a:cs typeface="+mn-cs"/>
                <a:sym typeface="Wingdings" panose="05000000000000000000" pitchFamily="2" charset="2"/>
              </a:rPr>
              <a:t>Collaboration with Trusts and local Public health team</a:t>
            </a:r>
          </a:p>
          <a:p>
            <a:pPr marL="171450" indent="-171450">
              <a:buFont typeface="Wingdings" panose="05000000000000000000" pitchFamily="2" charset="2"/>
              <a:buChar char="à"/>
            </a:pPr>
            <a:r>
              <a:rPr lang="en-GB" sz="1200" b="0" i="0" kern="1200" dirty="0">
                <a:solidFill>
                  <a:schemeClr val="tx1"/>
                </a:solidFill>
                <a:effectLst/>
                <a:latin typeface="+mn-lt"/>
                <a:ea typeface="+mn-ea"/>
                <a:cs typeface="+mn-cs"/>
                <a:sym typeface="Wingdings" panose="05000000000000000000" pitchFamily="2" charset="2"/>
              </a:rPr>
              <a:t>Research plan, and research sponsorship agreed</a:t>
            </a:r>
          </a:p>
          <a:p>
            <a:endParaRPr lang="en-GB" sz="1200" b="0" i="0" kern="1200" dirty="0">
              <a:solidFill>
                <a:schemeClr val="tx1"/>
              </a:solidFill>
              <a:effectLst/>
              <a:latin typeface="+mn-lt"/>
              <a:ea typeface="+mn-ea"/>
              <a:cs typeface="+mn-cs"/>
            </a:endParaRP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However…</a:t>
            </a:r>
          </a:p>
          <a:p>
            <a:pPr marL="171450" indent="-171450">
              <a:buFont typeface="Wingdings" panose="05000000000000000000" pitchFamily="2" charset="2"/>
              <a:buChar char="à"/>
            </a:pPr>
            <a:r>
              <a:rPr lang="en-GB" sz="1200" b="0" i="0" kern="1200" dirty="0">
                <a:solidFill>
                  <a:schemeClr val="tx1"/>
                </a:solidFill>
                <a:effectLst/>
                <a:latin typeface="+mn-lt"/>
                <a:ea typeface="+mn-ea"/>
                <a:cs typeface="+mn-cs"/>
                <a:sym typeface="Wingdings" panose="05000000000000000000" pitchFamily="2" charset="2"/>
              </a:rPr>
              <a:t>Delays due to 2</a:t>
            </a:r>
            <a:r>
              <a:rPr lang="en-GB" sz="1200" b="0" i="0" kern="1200" baseline="30000" dirty="0">
                <a:solidFill>
                  <a:schemeClr val="tx1"/>
                </a:solidFill>
                <a:effectLst/>
                <a:latin typeface="+mn-lt"/>
                <a:ea typeface="+mn-ea"/>
                <a:cs typeface="+mn-cs"/>
                <a:sym typeface="Wingdings" panose="05000000000000000000" pitchFamily="2" charset="2"/>
              </a:rPr>
              <a:t>nd</a:t>
            </a:r>
            <a:r>
              <a:rPr lang="en-GB" sz="1200" b="0" i="0" kern="1200" dirty="0">
                <a:solidFill>
                  <a:schemeClr val="tx1"/>
                </a:solidFill>
                <a:effectLst/>
                <a:latin typeface="+mn-lt"/>
                <a:ea typeface="+mn-ea"/>
                <a:cs typeface="+mn-cs"/>
                <a:sym typeface="Wingdings" panose="05000000000000000000" pitchFamily="2" charset="2"/>
              </a:rPr>
              <a:t> reviewer – overstretched with their work.</a:t>
            </a:r>
          </a:p>
          <a:p>
            <a:pPr marL="171450" indent="-171450">
              <a:buFont typeface="Wingdings" panose="05000000000000000000" pitchFamily="2" charset="2"/>
              <a:buChar char="à"/>
            </a:pPr>
            <a:r>
              <a:rPr lang="en-GB" sz="1200" b="0" i="0" kern="1200" dirty="0">
                <a:solidFill>
                  <a:schemeClr val="tx1"/>
                </a:solidFill>
                <a:effectLst/>
                <a:latin typeface="+mn-lt"/>
                <a:ea typeface="+mn-ea"/>
                <a:cs typeface="+mn-cs"/>
                <a:sym typeface="Wingdings" panose="05000000000000000000" pitchFamily="2" charset="2"/>
              </a:rPr>
              <a:t>Authors of two relevant systematic reviews unable (or unwilling) to share details of their primary studies, and no summary of included studies in their review.</a:t>
            </a:r>
          </a:p>
          <a:p>
            <a:pPr marL="171450" indent="-171450">
              <a:buFont typeface="Wingdings" panose="05000000000000000000" pitchFamily="2" charset="2"/>
              <a:buChar char="à"/>
            </a:pPr>
            <a:r>
              <a:rPr lang="en-GB" sz="1200" b="0" i="0" kern="1200" dirty="0">
                <a:solidFill>
                  <a:schemeClr val="tx1"/>
                </a:solidFill>
                <a:effectLst/>
                <a:latin typeface="+mn-lt"/>
                <a:ea typeface="+mn-ea"/>
                <a:cs typeface="+mn-cs"/>
                <a:sym typeface="Wingdings" panose="05000000000000000000" pitchFamily="2" charset="2"/>
              </a:rPr>
              <a:t>Will need to update search due to aforementioned issues</a:t>
            </a:r>
          </a:p>
          <a:p>
            <a:pPr marL="171450" indent="-171450">
              <a:buFont typeface="Wingdings" panose="05000000000000000000" pitchFamily="2" charset="2"/>
              <a:buChar char="à"/>
            </a:pPr>
            <a:endParaRPr lang="en-GB" sz="1200" b="0" i="0" kern="1200" dirty="0">
              <a:solidFill>
                <a:schemeClr val="tx1"/>
              </a:solidFill>
              <a:effectLst/>
              <a:latin typeface="+mn-lt"/>
              <a:ea typeface="+mn-ea"/>
              <a:cs typeface="+mn-cs"/>
              <a:sym typeface="Wingdings" panose="05000000000000000000" pitchFamily="2" charset="2"/>
            </a:endParaRPr>
          </a:p>
          <a:p>
            <a:pPr marL="171450" indent="-171450">
              <a:buFont typeface="Wingdings" panose="05000000000000000000" pitchFamily="2" charset="2"/>
              <a:buChar char="à"/>
            </a:pPr>
            <a:r>
              <a:rPr lang="en-GB" sz="1200" b="0" i="0" kern="1200" dirty="0">
                <a:solidFill>
                  <a:schemeClr val="tx1"/>
                </a:solidFill>
                <a:effectLst/>
                <a:latin typeface="+mn-lt"/>
                <a:ea typeface="+mn-ea"/>
                <a:cs typeface="+mn-cs"/>
                <a:sym typeface="Wingdings" panose="05000000000000000000" pitchFamily="2" charset="2"/>
              </a:rPr>
              <a:t>Impact of CQUIN… a hospital stop smoking strategy needs to be in place for April 2019</a:t>
            </a:r>
          </a:p>
          <a:p>
            <a:pPr marL="171450" indent="-171450">
              <a:buFont typeface="Wingdings" panose="05000000000000000000" pitchFamily="2" charset="2"/>
              <a:buChar char="à"/>
            </a:pPr>
            <a:r>
              <a:rPr lang="en-GB" sz="1200" b="0" i="0" kern="1200" dirty="0">
                <a:solidFill>
                  <a:schemeClr val="tx1"/>
                </a:solidFill>
                <a:effectLst/>
                <a:latin typeface="+mn-lt"/>
                <a:ea typeface="+mn-ea"/>
                <a:cs typeface="+mn-cs"/>
                <a:sym typeface="Wingdings" panose="05000000000000000000" pitchFamily="2" charset="2"/>
              </a:rPr>
              <a:t>Could change from PhD focussed on implementation, to one looking at evaluating interventions within local hospital(s)…</a:t>
            </a:r>
          </a:p>
          <a:p>
            <a:pPr marL="171450" indent="-171450">
              <a:buFont typeface="Wingdings" panose="05000000000000000000" pitchFamily="2" charset="2"/>
              <a:buChar char="à"/>
            </a:pPr>
            <a:endParaRPr lang="en-GB" sz="1200" b="0" i="0" kern="1200" dirty="0">
              <a:solidFill>
                <a:schemeClr val="tx1"/>
              </a:solidFill>
              <a:effectLst/>
              <a:latin typeface="+mn-lt"/>
              <a:ea typeface="+mn-ea"/>
              <a:cs typeface="+mn-cs"/>
              <a:sym typeface="Wingdings" panose="05000000000000000000" pitchFamily="2" charset="2"/>
            </a:endParaRPr>
          </a:p>
          <a:p>
            <a:pPr marL="171450" indent="-171450">
              <a:buFont typeface="Wingdings" panose="05000000000000000000" pitchFamily="2" charset="2"/>
              <a:buChar char="à"/>
            </a:pPr>
            <a:r>
              <a:rPr lang="en-GB" sz="1200" b="0" i="0" kern="1200" dirty="0">
                <a:solidFill>
                  <a:schemeClr val="tx1"/>
                </a:solidFill>
                <a:effectLst/>
                <a:latin typeface="+mn-lt"/>
                <a:ea typeface="+mn-ea"/>
                <a:cs typeface="+mn-cs"/>
                <a:sym typeface="Wingdings" panose="05000000000000000000" pitchFamily="2" charset="2"/>
              </a:rPr>
              <a:t>Self-funding, thus combining busy clinical activities with PhD – individually, both a huge undertakings. Together involves significant added pressures</a:t>
            </a:r>
          </a:p>
        </p:txBody>
      </p:sp>
      <p:sp>
        <p:nvSpPr>
          <p:cNvPr id="4" name="Slide Number Placeholder 3"/>
          <p:cNvSpPr>
            <a:spLocks noGrp="1"/>
          </p:cNvSpPr>
          <p:nvPr>
            <p:ph type="sldNum" sz="quarter" idx="5"/>
          </p:nvPr>
        </p:nvSpPr>
        <p:spPr/>
        <p:txBody>
          <a:bodyPr/>
          <a:lstStyle/>
          <a:p>
            <a:fld id="{BB8044B3-853C-4A5F-ABA9-F7A77D065FC4}" type="slidenum">
              <a:rPr lang="en-GB" smtClean="0"/>
              <a:t>4</a:t>
            </a:fld>
            <a:endParaRPr lang="en-GB"/>
          </a:p>
        </p:txBody>
      </p:sp>
    </p:spTree>
    <p:extLst>
      <p:ext uri="{BB962C8B-B14F-4D97-AF65-F5344CB8AC3E}">
        <p14:creationId xmlns:p14="http://schemas.microsoft.com/office/powerpoint/2010/main" val="2068342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whilst this presentation was not one I planned to give initially,</a:t>
            </a:r>
          </a:p>
          <a:p>
            <a:r>
              <a:rPr lang="en-GB" dirty="0"/>
              <a:t>I think it is important to highlight that not everything goes to plan.</a:t>
            </a:r>
          </a:p>
          <a:p>
            <a:r>
              <a:rPr lang="en-GB" dirty="0"/>
              <a:t>However this does not mean it is a ‘failure’</a:t>
            </a:r>
          </a:p>
          <a:p>
            <a:r>
              <a:rPr lang="en-GB" dirty="0"/>
              <a:t>There are always opportunities, and having the right support, in addition to a flexible approach, opens up new opportunities.</a:t>
            </a:r>
          </a:p>
          <a:p>
            <a:endParaRPr lang="en-GB" dirty="0"/>
          </a:p>
          <a:p>
            <a:r>
              <a:rPr lang="en-GB" dirty="0"/>
              <a:t>Lastly, and not wanting to downplay the importance of a PhD to fellow academics, but I know that worse things have happened. My work as a clinician highlights this, and we should always remember that we are in a fortunate position compared to the vast majority of society. Make sure you’re enjoying what you do, and don’t risk burnout.</a:t>
            </a:r>
          </a:p>
        </p:txBody>
      </p:sp>
      <p:sp>
        <p:nvSpPr>
          <p:cNvPr id="4" name="Slide Number Placeholder 3"/>
          <p:cNvSpPr>
            <a:spLocks noGrp="1"/>
          </p:cNvSpPr>
          <p:nvPr>
            <p:ph type="sldNum" sz="quarter" idx="5"/>
          </p:nvPr>
        </p:nvSpPr>
        <p:spPr/>
        <p:txBody>
          <a:bodyPr/>
          <a:lstStyle/>
          <a:p>
            <a:fld id="{BB8044B3-853C-4A5F-ABA9-F7A77D065FC4}" type="slidenum">
              <a:rPr lang="en-GB" smtClean="0"/>
              <a:t>5</a:t>
            </a:fld>
            <a:endParaRPr lang="en-GB"/>
          </a:p>
        </p:txBody>
      </p:sp>
    </p:spTree>
    <p:extLst>
      <p:ext uri="{BB962C8B-B14F-4D97-AF65-F5344CB8AC3E}">
        <p14:creationId xmlns:p14="http://schemas.microsoft.com/office/powerpoint/2010/main" val="1957347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8B2A5B-A301-409A-9DF6-6CF6EC87BC1D}"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2696409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8B2A5B-A301-409A-9DF6-6CF6EC87BC1D}"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3075856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0B8B2A5B-A301-409A-9DF6-6CF6EC87BC1D}" type="datetimeFigureOut">
              <a:rPr lang="en-GB" smtClean="0"/>
              <a:t>31/10/2018</a:t>
            </a:fld>
            <a:endParaRPr lang="en-GB"/>
          </a:p>
        </p:txBody>
      </p:sp>
      <p:sp>
        <p:nvSpPr>
          <p:cNvPr id="5" name="Footer Placeholder 4"/>
          <p:cNvSpPr>
            <a:spLocks noGrp="1"/>
          </p:cNvSpPr>
          <p:nvPr>
            <p:ph type="ftr" sz="quarter" idx="11"/>
          </p:nvPr>
        </p:nvSpPr>
        <p:spPr>
          <a:xfrm>
            <a:off x="3776135" y="6422854"/>
            <a:ext cx="4279669" cy="365125"/>
          </a:xfrm>
        </p:spPr>
        <p:txBody>
          <a:bodyPr/>
          <a:lstStyle/>
          <a:p>
            <a:endParaRPr lang="en-GB"/>
          </a:p>
        </p:txBody>
      </p:sp>
      <p:sp>
        <p:nvSpPr>
          <p:cNvPr id="6" name="Slide Number Placeholder 5"/>
          <p:cNvSpPr>
            <a:spLocks noGrp="1"/>
          </p:cNvSpPr>
          <p:nvPr>
            <p:ph type="sldNum" sz="quarter" idx="12"/>
          </p:nvPr>
        </p:nvSpPr>
        <p:spPr>
          <a:xfrm>
            <a:off x="8073048" y="6422854"/>
            <a:ext cx="879759" cy="365125"/>
          </a:xfrm>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1734361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8B2A5B-A301-409A-9DF6-6CF6EC87BC1D}" type="datetimeFigureOut">
              <a:rPr lang="en-GB" smtClean="0"/>
              <a:t>31/10/2018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19947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0B8B2A5B-A301-409A-9DF6-6CF6EC87BC1D}" type="datetimeFigureOut">
              <a:rPr lang="en-GB" smtClean="0"/>
              <a:t>31/10/2018</a:t>
            </a:fld>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B7F93A7-3743-4904-8137-8150069DB818}" type="slidenum">
              <a:rPr lang="en-GB" smtClean="0"/>
              <a:t>‹#›</a:t>
            </a:fld>
            <a:endParaRPr lang="en-GB"/>
          </a:p>
        </p:txBody>
      </p:sp>
    </p:spTree>
    <p:extLst>
      <p:ext uri="{BB962C8B-B14F-4D97-AF65-F5344CB8AC3E}">
        <p14:creationId xmlns:p14="http://schemas.microsoft.com/office/powerpoint/2010/main" val="39296940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8B2A5B-A301-409A-9DF6-6CF6EC87BC1D}" type="datetimeFigureOut">
              <a:rPr lang="en-GB" smtClean="0"/>
              <a:t>31/10/2018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396910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8B2A5B-A301-409A-9DF6-6CF6EC87BC1D}" type="datetimeFigureOut">
              <a:rPr lang="en-GB" smtClean="0"/>
              <a:t>31/10/2018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368222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8B2A5B-A301-409A-9DF6-6CF6EC87BC1D}" type="datetimeFigureOut">
              <a:rPr lang="en-GB" smtClean="0"/>
              <a:t>31/10/2018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2488389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8B2A5B-A301-409A-9DF6-6CF6EC87BC1D}" type="datetimeFigureOut">
              <a:rPr lang="en-GB" smtClean="0"/>
              <a:t>31/10/2018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3729120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B8B2A5B-A301-409A-9DF6-6CF6EC87BC1D}" type="datetimeFigureOut">
              <a:rPr lang="en-GB" smtClean="0"/>
              <a:t>31/10/2018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259625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B8B2A5B-A301-409A-9DF6-6CF6EC87BC1D}" type="datetimeFigureOut">
              <a:rPr lang="en-GB" smtClean="0"/>
              <a:t>31/10/2018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F93A7-3743-4904-8137-8150069DB818}" type="slidenum">
              <a:rPr lang="en-GB" smtClean="0"/>
              <a:t>‹#›</a:t>
            </a:fld>
            <a:endParaRPr lang="en-GB"/>
          </a:p>
        </p:txBody>
      </p:sp>
    </p:spTree>
    <p:extLst>
      <p:ext uri="{BB962C8B-B14F-4D97-AF65-F5344CB8AC3E}">
        <p14:creationId xmlns:p14="http://schemas.microsoft.com/office/powerpoint/2010/main" val="410729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0B8B2A5B-A301-409A-9DF6-6CF6EC87BC1D}" type="datetimeFigureOut">
              <a:rPr lang="en-GB" smtClean="0"/>
              <a:t>31/10/2018</a:t>
            </a:fld>
            <a:endParaRPr lang="en-GB"/>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GB"/>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B7F93A7-3743-4904-8137-8150069DB818}" type="slidenum">
              <a:rPr lang="en-GB" smtClean="0"/>
              <a:t>‹#›</a:t>
            </a:fld>
            <a:endParaRPr lang="en-GB"/>
          </a:p>
        </p:txBody>
      </p:sp>
    </p:spTree>
    <p:extLst>
      <p:ext uri="{BB962C8B-B14F-4D97-AF65-F5344CB8AC3E}">
        <p14:creationId xmlns:p14="http://schemas.microsoft.com/office/powerpoint/2010/main" val="24741871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4000" i="1" dirty="0"/>
              <a:t>An innovative hospital-initiated strategy for treating tobacco dependency</a:t>
            </a:r>
            <a:endParaRPr lang="en-GB" sz="1800" dirty="0">
              <a:latin typeface="Helvetica" panose="020B0604020202020204" pitchFamily="34" charset="0"/>
              <a:cs typeface="Helvetica" panose="020B0604020202020204" pitchFamily="34" charset="0"/>
            </a:endParaRPr>
          </a:p>
        </p:txBody>
      </p:sp>
      <p:sp>
        <p:nvSpPr>
          <p:cNvPr id="3" name="Subtitle 2"/>
          <p:cNvSpPr>
            <a:spLocks noGrp="1"/>
          </p:cNvSpPr>
          <p:nvPr>
            <p:ph type="subTitle" idx="1"/>
          </p:nvPr>
        </p:nvSpPr>
        <p:spPr>
          <a:xfrm>
            <a:off x="1524000" y="3602038"/>
            <a:ext cx="9144000" cy="1874530"/>
          </a:xfrm>
        </p:spPr>
        <p:txBody>
          <a:bodyPr>
            <a:normAutofit/>
          </a:bodyPr>
          <a:lstStyle/>
          <a:p>
            <a:endParaRPr lang="en-GB" sz="2400" dirty="0"/>
          </a:p>
          <a:p>
            <a:r>
              <a:rPr lang="en-GB" sz="2400" dirty="0"/>
              <a:t>Dr. Samuel Parker (MBBS, MRCGP)</a:t>
            </a:r>
          </a:p>
          <a:p>
            <a:r>
              <a:rPr lang="en-GB" sz="2400" dirty="0"/>
              <a:t>Part time Public Health PhD</a:t>
            </a:r>
          </a:p>
        </p:txBody>
      </p:sp>
      <p:pic>
        <p:nvPicPr>
          <p:cNvPr id="5" name="Picture 4"/>
          <p:cNvPicPr/>
          <p:nvPr/>
        </p:nvPicPr>
        <p:blipFill>
          <a:blip r:embed="rId3">
            <a:extLst>
              <a:ext uri="{28A0092B-C50C-407E-A947-70E740481C1C}">
                <a14:useLocalDpi xmlns:a14="http://schemas.microsoft.com/office/drawing/2010/main" val="0"/>
              </a:ext>
            </a:extLst>
          </a:blip>
          <a:srcRect l="18117" t="25070" r="17606" b="25323"/>
          <a:stretch>
            <a:fillRect/>
          </a:stretch>
        </p:blipFill>
        <p:spPr bwMode="auto">
          <a:xfrm>
            <a:off x="-6032" y="0"/>
            <a:ext cx="2916658" cy="1571223"/>
          </a:xfrm>
          <a:prstGeom prst="rect">
            <a:avLst/>
          </a:prstGeom>
          <a:noFill/>
          <a:ln>
            <a:noFill/>
          </a:ln>
          <a:extLst/>
        </p:spPr>
      </p:pic>
      <p:pic>
        <p:nvPicPr>
          <p:cNvPr id="1026" name="Picture 2" descr="STFT short swish">
            <a:extLst>
              <a:ext uri="{FF2B5EF4-FFF2-40B4-BE49-F238E27FC236}">
                <a16:creationId xmlns:a16="http://schemas.microsoft.com/office/drawing/2014/main" id="{E14C5D71-14DC-46DE-9770-0AD0C40437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1168" y="5310605"/>
            <a:ext cx="4156260" cy="126419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6A6FE88C-8779-4A5C-9B84-9A807A47150F}"/>
              </a:ext>
            </a:extLst>
          </p:cNvPr>
          <p:cNvSpPr/>
          <p:nvPr/>
        </p:nvSpPr>
        <p:spPr>
          <a:xfrm>
            <a:off x="3373922" y="6557384"/>
            <a:ext cx="5481950" cy="338554"/>
          </a:xfrm>
          <a:prstGeom prst="rect">
            <a:avLst/>
          </a:prstGeom>
        </p:spPr>
        <p:txBody>
          <a:bodyPr wrap="none">
            <a:spAutoFit/>
          </a:bodyPr>
          <a:lstStyle/>
          <a:p>
            <a:r>
              <a:rPr lang="en-GB" sz="1600" b="1" dirty="0">
                <a:latin typeface="Arial,sans-serif"/>
              </a:rPr>
              <a:t>Part of </a:t>
            </a:r>
            <a:r>
              <a:rPr lang="en-GB" sz="1600" dirty="0">
                <a:latin typeface="Arial,sans-serif"/>
              </a:rPr>
              <a:t>South Tyneside and Sunderland Healthcare Group</a:t>
            </a:r>
            <a:endParaRPr lang="en-GB" sz="1600" dirty="0"/>
          </a:p>
        </p:txBody>
      </p:sp>
      <p:pic>
        <p:nvPicPr>
          <p:cNvPr id="10" name="Picture 3138">
            <a:extLst>
              <a:ext uri="{FF2B5EF4-FFF2-40B4-BE49-F238E27FC236}">
                <a16:creationId xmlns:a16="http://schemas.microsoft.com/office/drawing/2014/main" id="{6EBA1727-1EAB-47D1-A578-9798D854524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281374" y="0"/>
            <a:ext cx="2910626" cy="155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3573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4539A-A820-4D2E-9DAE-EA4AB84FB84D}"/>
              </a:ext>
            </a:extLst>
          </p:cNvPr>
          <p:cNvSpPr>
            <a:spLocks noGrp="1"/>
          </p:cNvSpPr>
          <p:nvPr>
            <p:ph type="title"/>
          </p:nvPr>
        </p:nvSpPr>
        <p:spPr/>
        <p:txBody>
          <a:bodyPr/>
          <a:lstStyle/>
          <a:p>
            <a:r>
              <a:rPr lang="en-GB" dirty="0"/>
              <a:t>Rationale…</a:t>
            </a:r>
          </a:p>
        </p:txBody>
      </p:sp>
      <p:sp>
        <p:nvSpPr>
          <p:cNvPr id="3" name="Content Placeholder 2">
            <a:extLst>
              <a:ext uri="{FF2B5EF4-FFF2-40B4-BE49-F238E27FC236}">
                <a16:creationId xmlns:a16="http://schemas.microsoft.com/office/drawing/2014/main" id="{97B434CF-2DDF-4AA2-87E5-540A257C06FC}"/>
              </a:ext>
            </a:extLst>
          </p:cNvPr>
          <p:cNvSpPr>
            <a:spLocks noGrp="1"/>
          </p:cNvSpPr>
          <p:nvPr>
            <p:ph idx="1"/>
          </p:nvPr>
        </p:nvSpPr>
        <p:spPr>
          <a:xfrm>
            <a:off x="1202918" y="2011680"/>
            <a:ext cx="9928377" cy="4206240"/>
          </a:xfrm>
        </p:spPr>
        <p:txBody>
          <a:bodyPr>
            <a:noAutofit/>
          </a:bodyPr>
          <a:lstStyle/>
          <a:p>
            <a:r>
              <a:rPr lang="en-GB" sz="3200" dirty="0"/>
              <a:t>Main cause of preventable illness &amp; mortality in England.</a:t>
            </a:r>
          </a:p>
          <a:p>
            <a:r>
              <a:rPr lang="en-GB" sz="3200" dirty="0"/>
              <a:t>Marker of socioeconomic deprivation.</a:t>
            </a:r>
          </a:p>
          <a:p>
            <a:r>
              <a:rPr lang="en-GB" sz="3200" dirty="0"/>
              <a:t>Most smokers want to quit.</a:t>
            </a:r>
          </a:p>
          <a:p>
            <a:r>
              <a:rPr lang="en-GB" sz="3200" dirty="0"/>
              <a:t>Hospitalisation increases receptiveness to cessation.</a:t>
            </a:r>
          </a:p>
          <a:p>
            <a:r>
              <a:rPr lang="en-GB" sz="3200" dirty="0"/>
              <a:t>Cessation is clinically &amp; cost-effective.</a:t>
            </a:r>
          </a:p>
        </p:txBody>
      </p:sp>
      <p:pic>
        <p:nvPicPr>
          <p:cNvPr id="2050" name="Picture 2" descr="Image depicting ">
            <a:extLst>
              <a:ext uri="{FF2B5EF4-FFF2-40B4-BE49-F238E27FC236}">
                <a16:creationId xmlns:a16="http://schemas.microsoft.com/office/drawing/2014/main" id="{99925686-CDFC-4BE6-B448-5EC8314DC7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1827" y="4486656"/>
            <a:ext cx="2850173" cy="2371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43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DE877-40CF-4649-98A2-7F74CB2C7F9F}"/>
              </a:ext>
            </a:extLst>
          </p:cNvPr>
          <p:cNvSpPr>
            <a:spLocks noGrp="1"/>
          </p:cNvSpPr>
          <p:nvPr>
            <p:ph type="title"/>
          </p:nvPr>
        </p:nvSpPr>
        <p:spPr/>
        <p:txBody>
          <a:bodyPr/>
          <a:lstStyle/>
          <a:p>
            <a:r>
              <a:rPr lang="en-GB" dirty="0"/>
              <a:t>The plan…</a:t>
            </a:r>
          </a:p>
        </p:txBody>
      </p:sp>
      <p:sp>
        <p:nvSpPr>
          <p:cNvPr id="3" name="Content Placeholder 2">
            <a:extLst>
              <a:ext uri="{FF2B5EF4-FFF2-40B4-BE49-F238E27FC236}">
                <a16:creationId xmlns:a16="http://schemas.microsoft.com/office/drawing/2014/main" id="{A947BCD1-37FA-4DFC-AED2-E1D54F5666E7}"/>
              </a:ext>
            </a:extLst>
          </p:cNvPr>
          <p:cNvSpPr>
            <a:spLocks noGrp="1"/>
          </p:cNvSpPr>
          <p:nvPr>
            <p:ph idx="1"/>
          </p:nvPr>
        </p:nvSpPr>
        <p:spPr/>
        <p:txBody>
          <a:bodyPr>
            <a:normAutofit/>
          </a:bodyPr>
          <a:lstStyle/>
          <a:p>
            <a:r>
              <a:rPr lang="en-GB" sz="3200" dirty="0"/>
              <a:t>Systematic evidence overview and equity analysis.</a:t>
            </a:r>
          </a:p>
          <a:p>
            <a:r>
              <a:rPr lang="en-GB" sz="3200" dirty="0"/>
              <a:t>Qualitative interviews.</a:t>
            </a:r>
          </a:p>
          <a:p>
            <a:r>
              <a:rPr lang="en-GB" sz="3200" dirty="0"/>
              <a:t>Focus groups.</a:t>
            </a:r>
          </a:p>
          <a:p>
            <a:r>
              <a:rPr lang="en-GB" sz="3200" dirty="0"/>
              <a:t>Co-production of intervention.</a:t>
            </a:r>
          </a:p>
        </p:txBody>
      </p:sp>
      <p:pic>
        <p:nvPicPr>
          <p:cNvPr id="3074" name="Picture 2" descr="Image result for smoking">
            <a:extLst>
              <a:ext uri="{FF2B5EF4-FFF2-40B4-BE49-F238E27FC236}">
                <a16:creationId xmlns:a16="http://schemas.microsoft.com/office/drawing/2014/main" id="{6C9F4331-7B0F-413E-97A4-C8E87AD1E23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0" t="22044" r="6399" b="16622"/>
          <a:stretch/>
        </p:blipFill>
        <p:spPr bwMode="auto">
          <a:xfrm>
            <a:off x="7174375" y="4486656"/>
            <a:ext cx="5017625" cy="2371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648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6FD55-7FFF-4EF3-A113-F8481D312D62}"/>
              </a:ext>
            </a:extLst>
          </p:cNvPr>
          <p:cNvSpPr>
            <a:spLocks noGrp="1"/>
          </p:cNvSpPr>
          <p:nvPr>
            <p:ph type="title"/>
          </p:nvPr>
        </p:nvSpPr>
        <p:spPr/>
        <p:txBody>
          <a:bodyPr/>
          <a:lstStyle/>
          <a:p>
            <a:r>
              <a:rPr lang="en-GB" dirty="0"/>
              <a:t>progress To Date…</a:t>
            </a:r>
          </a:p>
        </p:txBody>
      </p:sp>
      <p:sp>
        <p:nvSpPr>
          <p:cNvPr id="3" name="Content Placeholder 2">
            <a:extLst>
              <a:ext uri="{FF2B5EF4-FFF2-40B4-BE49-F238E27FC236}">
                <a16:creationId xmlns:a16="http://schemas.microsoft.com/office/drawing/2014/main" id="{9433B54B-47C9-4207-B419-D3885CF00868}"/>
              </a:ext>
            </a:extLst>
          </p:cNvPr>
          <p:cNvSpPr>
            <a:spLocks noGrp="1"/>
          </p:cNvSpPr>
          <p:nvPr>
            <p:ph idx="1"/>
          </p:nvPr>
        </p:nvSpPr>
        <p:spPr/>
        <p:txBody>
          <a:bodyPr>
            <a:normAutofit/>
          </a:bodyPr>
          <a:lstStyle/>
          <a:p>
            <a:r>
              <a:rPr lang="en-GB" sz="3200" dirty="0"/>
              <a:t>Applications for funding.</a:t>
            </a:r>
          </a:p>
          <a:p>
            <a:r>
              <a:rPr lang="en-GB" sz="3200" dirty="0"/>
              <a:t>On going systematic evidence overview.</a:t>
            </a:r>
          </a:p>
          <a:p>
            <a:r>
              <a:rPr lang="en-GB" sz="3200" dirty="0"/>
              <a:t>Collaboration with Trusts.</a:t>
            </a:r>
          </a:p>
          <a:p>
            <a:endParaRPr lang="en-GB" sz="3200" dirty="0"/>
          </a:p>
          <a:p>
            <a:r>
              <a:rPr lang="en-GB" sz="3200" dirty="0"/>
              <a:t>BUT…</a:t>
            </a:r>
          </a:p>
        </p:txBody>
      </p:sp>
      <p:pic>
        <p:nvPicPr>
          <p:cNvPr id="4" name="Picture 4" descr="Image result for collaboration">
            <a:extLst>
              <a:ext uri="{FF2B5EF4-FFF2-40B4-BE49-F238E27FC236}">
                <a16:creationId xmlns:a16="http://schemas.microsoft.com/office/drawing/2014/main" id="{21D1D69E-894B-483D-83EE-DE062C138F3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052" t="16069" r="9496"/>
          <a:stretch/>
        </p:blipFill>
        <p:spPr bwMode="auto">
          <a:xfrm>
            <a:off x="8253984" y="4479646"/>
            <a:ext cx="3938016" cy="2378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848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2810F-0068-42A4-A96C-30673604A1A9}"/>
              </a:ext>
            </a:extLst>
          </p:cNvPr>
          <p:cNvSpPr>
            <a:spLocks noGrp="1"/>
          </p:cNvSpPr>
          <p:nvPr>
            <p:ph type="title"/>
          </p:nvPr>
        </p:nvSpPr>
        <p:spPr/>
        <p:txBody>
          <a:bodyPr/>
          <a:lstStyle/>
          <a:p>
            <a:r>
              <a:rPr lang="en-GB" dirty="0"/>
              <a:t>To conclude…</a:t>
            </a:r>
          </a:p>
        </p:txBody>
      </p:sp>
      <p:sp>
        <p:nvSpPr>
          <p:cNvPr id="3" name="Content Placeholder 2">
            <a:extLst>
              <a:ext uri="{FF2B5EF4-FFF2-40B4-BE49-F238E27FC236}">
                <a16:creationId xmlns:a16="http://schemas.microsoft.com/office/drawing/2014/main" id="{8DE88F75-75F6-4E2D-9260-FF208BB009FC}"/>
              </a:ext>
            </a:extLst>
          </p:cNvPr>
          <p:cNvSpPr>
            <a:spLocks noGrp="1"/>
          </p:cNvSpPr>
          <p:nvPr>
            <p:ph idx="1"/>
          </p:nvPr>
        </p:nvSpPr>
        <p:spPr/>
        <p:txBody>
          <a:bodyPr>
            <a:normAutofit/>
          </a:bodyPr>
          <a:lstStyle/>
          <a:p>
            <a:r>
              <a:rPr lang="en-GB" sz="3200" dirty="0"/>
              <a:t>Not everything goes to plan.</a:t>
            </a:r>
          </a:p>
          <a:p>
            <a:r>
              <a:rPr lang="en-GB" sz="3200" dirty="0"/>
              <a:t>Part time self funded PhD’s aren’t easy.</a:t>
            </a:r>
          </a:p>
          <a:p>
            <a:r>
              <a:rPr lang="en-GB" sz="3200" dirty="0"/>
              <a:t>Importance of flexibility.</a:t>
            </a:r>
          </a:p>
          <a:p>
            <a:r>
              <a:rPr lang="en-GB" sz="3200" dirty="0"/>
              <a:t>New opportunities.</a:t>
            </a:r>
          </a:p>
          <a:p>
            <a:endParaRPr lang="en-GB" sz="3200" dirty="0"/>
          </a:p>
          <a:p>
            <a:r>
              <a:rPr lang="en-GB" sz="3200" dirty="0"/>
              <a:t>“Worse things happen at sea”</a:t>
            </a:r>
          </a:p>
        </p:txBody>
      </p:sp>
      <p:pic>
        <p:nvPicPr>
          <p:cNvPr id="6" name="Picture 2" descr="Image result for dont worry images">
            <a:extLst>
              <a:ext uri="{FF2B5EF4-FFF2-40B4-BE49-F238E27FC236}">
                <a16:creationId xmlns:a16="http://schemas.microsoft.com/office/drawing/2014/main" id="{239DBEF4-3CC5-42E2-BD3F-D7E463D18BB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7600"/>
          <a:stretch/>
        </p:blipFill>
        <p:spPr bwMode="auto">
          <a:xfrm>
            <a:off x="8814816" y="4444898"/>
            <a:ext cx="3352800" cy="2423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9292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1736</TotalTime>
  <Words>639</Words>
  <Application>Microsoft Office PowerPoint</Application>
  <PresentationFormat>Widescreen</PresentationFormat>
  <Paragraphs>68</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Arial,sans-serif</vt:lpstr>
      <vt:lpstr>Calibri</vt:lpstr>
      <vt:lpstr>Corbel</vt:lpstr>
      <vt:lpstr>Helvetica</vt:lpstr>
      <vt:lpstr>Wingdings</vt:lpstr>
      <vt:lpstr>Banded</vt:lpstr>
      <vt:lpstr>An innovative hospital-initiated strategy for treating tobacco dependency</vt:lpstr>
      <vt:lpstr>Rationale…</vt:lpstr>
      <vt:lpstr>The plan…</vt:lpstr>
      <vt:lpstr>progress To Date…</vt:lpstr>
      <vt:lpstr>To conclude…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 S Study: Supporting Sunderland Smokers’ – a Strategy for Stop Smoking Services.”</dc:title>
  <dc:creator>Samuel Parker</dc:creator>
  <cp:lastModifiedBy>Samuel Parker</cp:lastModifiedBy>
  <cp:revision>50</cp:revision>
  <cp:lastPrinted>2018-06-11T20:00:26Z</cp:lastPrinted>
  <dcterms:created xsi:type="dcterms:W3CDTF">2018-06-10T23:01:07Z</dcterms:created>
  <dcterms:modified xsi:type="dcterms:W3CDTF">2018-11-01T01:00:01Z</dcterms:modified>
</cp:coreProperties>
</file>