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6" r:id="rId2"/>
    <p:sldId id="257" r:id="rId3"/>
    <p:sldId id="258" r:id="rId4"/>
    <p:sldId id="273" r:id="rId5"/>
    <p:sldId id="274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B563B-4C01-480D-9AEE-65F3CC7BCE79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C8886-DA37-4785-BA11-9B1E6AE35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0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C6E0A-57B4-4D03-AA5C-A69ECD74211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4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AE862F-3F36-4BCA-8C2E-AE922C9B03A5}" type="datetime1">
              <a:rPr lang="en-GB" smtClean="0"/>
              <a:pPr/>
              <a:t>25/02/2016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smtClean="0">
                <a:solidFill>
                  <a:srgbClr val="00AA9E">
                    <a:tint val="20000"/>
                  </a:srgbClr>
                </a:solidFill>
              </a:rPr>
              <a:t>September 2015</a:t>
            </a:r>
            <a:endParaRPr lang="en-GB">
              <a:solidFill>
                <a:srgbClr val="00AA9E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AC7A2D-64AC-4A11-8A20-A70DB782CE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72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96C71-998C-49BF-86D0-89F944C6A183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116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E29C6D-F061-48F2-8455-54F5698B32D8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633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484A9-00CC-484B-BBCA-4BA16C688EBA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1562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63EEAB-5B3A-48BB-A4FD-8B82635FDADD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80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FA6F4-2A77-4B70-AE10-60D42E5F242B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718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B7E0D-AB28-4275-949B-A71B65B6D80F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88DAE-FD42-4932-87D3-D203AA3237FF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445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0ADFE1-046A-4EB3-A3DE-F10CDCE07523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58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C8A0502F-6C61-452C-987E-1FCC65395F09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47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C9ACFA-B6DB-408A-9C0E-36FA38F6EC83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88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2E4C6C-0C62-434C-ABF3-68199F7DF44F}" type="datetime1">
              <a:rPr lang="en-GB" smtClean="0">
                <a:solidFill>
                  <a:prstClr val="black"/>
                </a:solidFill>
              </a:rPr>
              <a:pPr/>
              <a:t>25/02/2016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>
                <a:solidFill>
                  <a:prstClr val="black"/>
                </a:solidFill>
              </a:rPr>
              <a:t>September 2015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11963400" y="25072"/>
            <a:ext cx="228600" cy="6858000"/>
          </a:xfrm>
          <a:prstGeom prst="rect">
            <a:avLst/>
          </a:prstGeom>
          <a:solidFill>
            <a:srgbClr val="C4008C"/>
          </a:solidFill>
          <a:ln cap="flat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83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-consulte.com/article/131492" TargetMode="External"/><Relationship Id="rId2" Type="http://schemas.openxmlformats.org/officeDocument/2006/relationships/hyperlink" Target="http://www.britishpainsociety.org/pub_professional.htm#opioid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cp.com/docs/bookstore/psap/p7b05.sample03.pdf" TargetMode="External"/><Relationship Id="rId2" Type="http://schemas.openxmlformats.org/officeDocument/2006/relationships/hyperlink" Target="http://www.paincommunitycentre.org/article/substance-misuse-hospital-manageme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>
                <a:solidFill>
                  <a:prstClr val="black"/>
                </a:solidFill>
              </a:rPr>
              <a:t>September 2015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0" y="1243013"/>
            <a:ext cx="10260013" cy="2771775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rgbClr val="008080"/>
                </a:solidFill>
              </a:rPr>
              <a:t>SURGERY AND ANAESTHETICS</a:t>
            </a:r>
            <a:endParaRPr lang="en-GB" sz="4000" dirty="0" smtClean="0">
              <a:solidFill>
                <a:srgbClr val="00808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" y="104205"/>
            <a:ext cx="1596840" cy="63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541" y="5777602"/>
            <a:ext cx="2106168" cy="98450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</p:pic>
      <p:sp>
        <p:nvSpPr>
          <p:cNvPr id="7" name="Rectangle 6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5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Effects of intoxication </a:t>
            </a:r>
            <a:r>
              <a:rPr lang="en-GB" dirty="0" err="1" smtClean="0"/>
              <a:t>ie</a:t>
            </a:r>
            <a:r>
              <a:rPr lang="en-GB" dirty="0" smtClean="0"/>
              <a:t> altered metabolism, drug interactions, existing end organ damage must be established and documented</a:t>
            </a:r>
          </a:p>
          <a:p>
            <a:r>
              <a:rPr lang="en-GB" dirty="0" smtClean="0"/>
              <a:t>Seek corroboration from family and carers especially where there is a reason for limited information gathering </a:t>
            </a:r>
            <a:r>
              <a:rPr lang="en-GB" dirty="0" err="1" smtClean="0"/>
              <a:t>eg</a:t>
            </a:r>
            <a:r>
              <a:rPr lang="en-GB" dirty="0" smtClean="0"/>
              <a:t> neurological deficits</a:t>
            </a:r>
          </a:p>
          <a:p>
            <a:r>
              <a:rPr lang="en-GB" dirty="0" smtClean="0"/>
              <a:t>Screening for alcohol, licit, illicit, over the counter, prescribed should be routine so that patients at high risk of complications during or after surgery are identified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130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assessment can reduce the risk of alcohol withdrawal syndrome (AWS) post operatively</a:t>
            </a:r>
          </a:p>
          <a:p>
            <a:r>
              <a:rPr lang="en-GB" dirty="0" smtClean="0"/>
              <a:t>Adequate prophylaxis may prevent this</a:t>
            </a:r>
          </a:p>
          <a:p>
            <a:r>
              <a:rPr lang="en-GB" dirty="0" smtClean="0"/>
              <a:t>Thiamine prophylaxis can be administered if procedure is elective</a:t>
            </a:r>
          </a:p>
          <a:p>
            <a:r>
              <a:rPr lang="en-GB" dirty="0" smtClean="0"/>
              <a:t>Pre-operative liver function tests including GGT is essential</a:t>
            </a:r>
          </a:p>
          <a:p>
            <a:r>
              <a:rPr lang="en-GB" dirty="0" smtClean="0"/>
              <a:t>If AWS does develop it is likely to be milder if preventive procedures are in place</a:t>
            </a:r>
          </a:p>
          <a:p>
            <a:r>
              <a:rPr lang="en-GB" dirty="0" smtClean="0"/>
              <a:t>AWS can lead to the need to be treated in ITU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TREATMENT – PREOPERATIVE MANAGEMENT PLAN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435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post operative confusion develops in alcoholic patients, exclude other complications:</a:t>
            </a:r>
          </a:p>
          <a:p>
            <a:r>
              <a:rPr lang="en-GB" dirty="0" smtClean="0"/>
              <a:t>Bleeding</a:t>
            </a:r>
          </a:p>
          <a:p>
            <a:r>
              <a:rPr lang="en-GB" dirty="0" smtClean="0"/>
              <a:t>Metabolic or electrolyte disturbance</a:t>
            </a:r>
          </a:p>
          <a:p>
            <a:r>
              <a:rPr lang="en-GB" dirty="0" smtClean="0"/>
              <a:t>Infection</a:t>
            </a:r>
          </a:p>
          <a:p>
            <a:r>
              <a:rPr lang="en-GB" dirty="0" smtClean="0"/>
              <a:t>Hypoxia</a:t>
            </a:r>
          </a:p>
          <a:p>
            <a:r>
              <a:rPr lang="en-GB" dirty="0" smtClean="0"/>
              <a:t>Pain 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PREOPERATIVE MANAGEMENT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90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full substance use history is important to minimise risk</a:t>
            </a:r>
          </a:p>
          <a:p>
            <a:r>
              <a:rPr lang="en-GB" dirty="0" smtClean="0"/>
              <a:t>Respiratory depression is a complication of opioid use for pain</a:t>
            </a:r>
          </a:p>
          <a:p>
            <a:r>
              <a:rPr lang="en-GB" dirty="0" smtClean="0"/>
              <a:t>Caution is required if patients are on several sedative medications</a:t>
            </a:r>
          </a:p>
          <a:p>
            <a:r>
              <a:rPr lang="en-GB" dirty="0" smtClean="0"/>
              <a:t>Awareness of other respiratory conditions is important to prevent respiratory depression</a:t>
            </a:r>
          </a:p>
          <a:p>
            <a:r>
              <a:rPr lang="en-GB" dirty="0" smtClean="0"/>
              <a:t>Accidental overdose is the most common cause of respiratory depression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PREOPERATIVE MANAGMENT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676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Major surgery – non-steroidal anti-inflammatory drugs (NSAIDS), local anaesthetics and pure opiate antagonists (morphine, fentanyl) for pain relief</a:t>
            </a:r>
          </a:p>
          <a:p>
            <a:r>
              <a:rPr lang="en-GB" dirty="0" smtClean="0"/>
              <a:t>Minor surgery – may be possible to avoid completely</a:t>
            </a:r>
            <a:endParaRPr lang="en-GB" dirty="0"/>
          </a:p>
          <a:p>
            <a:r>
              <a:rPr lang="en-GB" dirty="0" smtClean="0"/>
              <a:t>Opiate dependent patients scheduled for surgery should take usual dose of opioid including methadone on the morning of surgery </a:t>
            </a:r>
          </a:p>
          <a:p>
            <a:r>
              <a:rPr lang="en-GB" dirty="0" smtClean="0"/>
              <a:t>If the patient did not do this, a roughly equivalent </a:t>
            </a:r>
            <a:r>
              <a:rPr lang="en-GB" dirty="0" err="1" smtClean="0"/>
              <a:t>laiding</a:t>
            </a:r>
            <a:r>
              <a:rPr lang="en-GB" dirty="0" smtClean="0"/>
              <a:t> dose of morphine or other opioids can be administered pre-operatively or during the operation</a:t>
            </a:r>
          </a:p>
          <a:p>
            <a:r>
              <a:rPr lang="en-GB" dirty="0" smtClean="0"/>
              <a:t>The possibility of a reduction regime commencing after surgery and when pain has subsided, should be discussed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PREOPERATIVE MANAGEMENT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061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Sedation and pain management should be discussed before surgery</a:t>
            </a:r>
          </a:p>
          <a:p>
            <a:r>
              <a:rPr lang="en-GB" dirty="0" smtClean="0"/>
              <a:t>Addicted patients may be receiving substitution therapy from a substance misuse services which is DIFFERENT from the medication for pain relief</a:t>
            </a:r>
          </a:p>
          <a:p>
            <a:r>
              <a:rPr lang="en-GB" dirty="0" smtClean="0"/>
              <a:t>Titration of analgesics should be regulated against analgesic response in line with clinical guideline</a:t>
            </a:r>
          </a:p>
          <a:p>
            <a:r>
              <a:rPr lang="en-GB" dirty="0" smtClean="0"/>
              <a:t>The difference between poor analgesic response and withdrawal should be recognised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UNDER ANAESTHETIC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189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Anxiety and pain are the major precipitants of relapse in addicts</a:t>
            </a:r>
          </a:p>
          <a:p>
            <a:r>
              <a:rPr lang="en-GB" dirty="0" smtClean="0"/>
              <a:t>Inadequate pain management and prejudicial attitudes towards the patient increases anxiety and relapse risk</a:t>
            </a:r>
          </a:p>
          <a:p>
            <a:r>
              <a:rPr lang="en-GB" dirty="0" smtClean="0"/>
              <a:t>Non addiction inducing analgesics with selective nerve blocks can be used for relief of postoperative pain to reduce opioid requirements</a:t>
            </a:r>
          </a:p>
          <a:p>
            <a:r>
              <a:rPr lang="en-GB" dirty="0" smtClean="0"/>
              <a:t>Use of opioids must be guided by clinical indications </a:t>
            </a:r>
          </a:p>
          <a:p>
            <a:r>
              <a:rPr lang="en-GB" dirty="0" smtClean="0"/>
              <a:t>Use of patient controlled analgesia may bring about risk of association of pain with a reinforcing drug</a:t>
            </a:r>
          </a:p>
          <a:p>
            <a:r>
              <a:rPr lang="en-GB" dirty="0" smtClean="0"/>
              <a:t>Behavioural responses to pain management need regular evaluation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UNDER ANAESTHETICS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17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If AWS develops, benzodiazepines may be required</a:t>
            </a:r>
          </a:p>
          <a:p>
            <a:endParaRPr lang="en-GB" dirty="0"/>
          </a:p>
          <a:p>
            <a:r>
              <a:rPr lang="en-GB" dirty="0" smtClean="0"/>
              <a:t>Pain management should include maintenance with regular substitution medication but to provide pain control with other opiate based medications which should be reduced and replaced by non-addictive medications </a:t>
            </a:r>
          </a:p>
          <a:p>
            <a:r>
              <a:rPr lang="en-GB" dirty="0" smtClean="0"/>
              <a:t>In an emergency contact can be made with addiction services and pharmacists to establish what medication the patient usually takes</a:t>
            </a:r>
          </a:p>
          <a:p>
            <a:r>
              <a:rPr lang="en-GB" dirty="0" smtClean="0"/>
              <a:t>A discharge planning discussion should be held with all relevant services to support the patient and ensure accurate medication dosage and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OPERATIVE MANAGEMENT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186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PREOPERATIVE PREPRATION FOR SURGERY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602" y="1481138"/>
            <a:ext cx="6652796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2469" y="1482307"/>
            <a:ext cx="7267062" cy="4523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PHARMACOLOGICAL THERAPY IN SUBSTANCE MISSUE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73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To be aware of the range of substance use disorders that are relevant to anaesthetics and surgery</a:t>
            </a:r>
          </a:p>
          <a:p>
            <a:r>
              <a:rPr lang="en-GB" dirty="0" smtClean="0"/>
              <a:t>To identify signs and symptoms of substance use disorders in patients presenting for anaesthesia and surgical procedures</a:t>
            </a:r>
          </a:p>
          <a:p>
            <a:r>
              <a:rPr lang="en-GB" dirty="0" smtClean="0"/>
              <a:t>To identify at pre-operative assessment of surgical patients those who misuse substances licit and illicit</a:t>
            </a:r>
          </a:p>
          <a:p>
            <a:r>
              <a:rPr lang="en-GB" dirty="0" smtClean="0"/>
              <a:t>To identify patients at increased risk of post-operative complications secondary to substance misuse</a:t>
            </a:r>
          </a:p>
          <a:p>
            <a:r>
              <a:rPr lang="en-GB" dirty="0" smtClean="0"/>
              <a:t>To identify patients at increased risk to theatre staff and take appropriate precautions</a:t>
            </a:r>
          </a:p>
          <a:p>
            <a:r>
              <a:rPr lang="en-GB" dirty="0" smtClean="0"/>
              <a:t>To describe a care plan for anaesthesia and surgery for substance misusers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OUTCOMES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379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978681" y="-8878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000"/>
            <a:ext cx="10972800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GB" sz="1600" dirty="0"/>
              <a:t>British Pain Society (2010) Opioids for persistent pain: Good practice </a:t>
            </a:r>
          </a:p>
          <a:p>
            <a:pPr marL="109728" indent="0">
              <a:buNone/>
            </a:pPr>
            <a:r>
              <a:rPr lang="en-GB" sz="1600" u="sng" dirty="0">
                <a:hlinkClick r:id="rId2"/>
              </a:rPr>
              <a:t>http://www.britishpainsociety.org/pub_professional.htm#opioids</a:t>
            </a:r>
            <a:endParaRPr lang="en-GB" sz="1600" dirty="0"/>
          </a:p>
          <a:p>
            <a:pPr marL="109728" indent="0">
              <a:buNone/>
            </a:pPr>
            <a:r>
              <a:rPr lang="en-GB" sz="1600" dirty="0"/>
              <a:t> </a:t>
            </a:r>
          </a:p>
          <a:p>
            <a:pPr marL="109728" indent="0">
              <a:buNone/>
            </a:pPr>
            <a:r>
              <a:rPr lang="en-GB" sz="1600" dirty="0"/>
              <a:t>Chapman R (2009) Alcohol and anaesthesia Continuing Education in Anaesthesia, Critical Care &amp; Pain 2009 9(1):10-13</a:t>
            </a:r>
          </a:p>
          <a:p>
            <a:pPr marL="109728" indent="0">
              <a:buNone/>
            </a:pPr>
            <a:endParaRPr lang="en-GB" sz="1600" dirty="0"/>
          </a:p>
          <a:p>
            <a:pPr marL="109728" indent="0">
              <a:buNone/>
            </a:pPr>
            <a:r>
              <a:rPr lang="en-GB" sz="1600" dirty="0"/>
              <a:t>Chick J (1993) Brief interventions for alcohol misuse: British Medical Journal. </a:t>
            </a:r>
            <a:r>
              <a:rPr lang="en-GB" sz="1600" dirty="0" smtClean="0"/>
              <a:t>307:1374</a:t>
            </a:r>
          </a:p>
          <a:p>
            <a:pPr marL="109728" indent="0">
              <a:buNone/>
            </a:pPr>
            <a:r>
              <a:rPr lang="en-GB" sz="1600" dirty="0"/>
              <a:t> </a:t>
            </a:r>
          </a:p>
          <a:p>
            <a:pPr marL="109728" indent="0">
              <a:buNone/>
            </a:pPr>
            <a:r>
              <a:rPr lang="en-GB" sz="1600" dirty="0" err="1"/>
              <a:t>Dureuil</a:t>
            </a:r>
            <a:r>
              <a:rPr lang="en-GB" sz="1600" dirty="0"/>
              <a:t> B Smoking and Surgery: La </a:t>
            </a:r>
            <a:r>
              <a:rPr lang="en-GB" sz="1600" dirty="0" err="1"/>
              <a:t>Presse</a:t>
            </a:r>
            <a:r>
              <a:rPr lang="en-GB" sz="1600" dirty="0"/>
              <a:t> </a:t>
            </a:r>
            <a:r>
              <a:rPr lang="en-GB" sz="1600" dirty="0" err="1"/>
              <a:t>Medicale</a:t>
            </a:r>
            <a:r>
              <a:rPr lang="en-GB" sz="1600" dirty="0"/>
              <a:t>; 35: 6: 1009- 15 </a:t>
            </a:r>
          </a:p>
          <a:p>
            <a:pPr marL="109728" indent="0">
              <a:buNone/>
            </a:pPr>
            <a:r>
              <a:rPr lang="en-GB" sz="1600" u="sng" dirty="0">
                <a:hlinkClick r:id="rId3"/>
              </a:rPr>
              <a:t>http://www.em-consulte.com/article/131492</a:t>
            </a:r>
            <a:endParaRPr lang="en-GB" sz="1600" dirty="0"/>
          </a:p>
          <a:p>
            <a:pPr marL="109728" indent="0">
              <a:buNone/>
            </a:pPr>
            <a:r>
              <a:rPr lang="en-GB" sz="1600" dirty="0"/>
              <a:t> </a:t>
            </a:r>
          </a:p>
          <a:p>
            <a:pPr marL="109728" indent="0">
              <a:buNone/>
            </a:pPr>
            <a:r>
              <a:rPr lang="en-GB" sz="1600" dirty="0" err="1"/>
              <a:t>Heymann</a:t>
            </a:r>
            <a:r>
              <a:rPr lang="en-GB" sz="1600" dirty="0"/>
              <a:t>, A.,</a:t>
            </a:r>
            <a:r>
              <a:rPr lang="en-GB" sz="1600" dirty="0" err="1"/>
              <a:t>Nachtigall</a:t>
            </a:r>
            <a:r>
              <a:rPr lang="en-GB" sz="1600" dirty="0"/>
              <a:t>, I, </a:t>
            </a:r>
            <a:r>
              <a:rPr lang="en-GB" sz="1600" dirty="0" err="1"/>
              <a:t>Goldmann</a:t>
            </a:r>
            <a:r>
              <a:rPr lang="en-GB" sz="1600" dirty="0"/>
              <a:t> A, and Spies, C. (2010) “Alcohol Withdrawal in the Surgical Patient: Prevention and Treatment” in O’Donnell J.M &amp; </a:t>
            </a:r>
            <a:r>
              <a:rPr lang="en-GB" sz="1600" dirty="0" err="1"/>
              <a:t>Nagul</a:t>
            </a:r>
            <a:r>
              <a:rPr lang="en-GB" sz="1600" dirty="0"/>
              <a:t> F (</a:t>
            </a:r>
            <a:r>
              <a:rPr lang="en-GB" sz="1600" dirty="0" err="1"/>
              <a:t>ed</a:t>
            </a:r>
            <a:r>
              <a:rPr lang="en-GB" sz="1600" dirty="0"/>
              <a:t>) </a:t>
            </a:r>
            <a:r>
              <a:rPr lang="en-GB" sz="1600" i="1" dirty="0"/>
              <a:t>Surgical Intensive Care Medicine, </a:t>
            </a:r>
            <a:r>
              <a:rPr lang="en-GB" sz="1600" dirty="0"/>
              <a:t>2nd </a:t>
            </a:r>
            <a:r>
              <a:rPr lang="en-GB" sz="1600" dirty="0" err="1"/>
              <a:t>edn</a:t>
            </a:r>
            <a:r>
              <a:rPr lang="en-GB" sz="1600" dirty="0"/>
              <a:t>. Springer: New York, pp659-666</a:t>
            </a:r>
          </a:p>
          <a:p>
            <a:pPr marL="109728" indent="0">
              <a:buNone/>
            </a:pPr>
            <a:r>
              <a:rPr lang="en-GB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8373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978681" y="-8878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000"/>
            <a:ext cx="10972800" cy="47312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GB" sz="1600" dirty="0" smtClean="0"/>
              <a:t>Hill </a:t>
            </a:r>
            <a:r>
              <a:rPr lang="en-GB" sz="1600" dirty="0"/>
              <a:t>GE, </a:t>
            </a:r>
            <a:r>
              <a:rPr lang="en-GB" sz="1600" dirty="0" err="1"/>
              <a:t>Ogunnaike</a:t>
            </a:r>
            <a:r>
              <a:rPr lang="en-GB" sz="1600" dirty="0"/>
              <a:t> BO, Johnson ER. (2006) General anaesthesia for the cocaine abusing patient. Is it safe? British Journal of Anaesthesia. 2006 (5):654-7.</a:t>
            </a:r>
          </a:p>
          <a:p>
            <a:pPr marL="109728" indent="0">
              <a:buNone/>
            </a:pPr>
            <a:r>
              <a:rPr lang="en-GB" sz="1600" dirty="0"/>
              <a:t> </a:t>
            </a:r>
          </a:p>
          <a:p>
            <a:pPr marL="109728" indent="0">
              <a:buNone/>
            </a:pPr>
            <a:r>
              <a:rPr lang="en-GB" sz="1600" dirty="0"/>
              <a:t>Kudoh, Akira MD; </a:t>
            </a:r>
            <a:r>
              <a:rPr lang="en-GB" sz="1600" dirty="0" err="1"/>
              <a:t>Takase</a:t>
            </a:r>
            <a:r>
              <a:rPr lang="en-GB" sz="1600" dirty="0"/>
              <a:t>, Hajime MD; </a:t>
            </a:r>
            <a:r>
              <a:rPr lang="en-GB" sz="1600" dirty="0" err="1"/>
              <a:t>Takahira</a:t>
            </a:r>
            <a:r>
              <a:rPr lang="en-GB" sz="1600" dirty="0"/>
              <a:t>, Yoko MD; </a:t>
            </a:r>
            <a:r>
              <a:rPr lang="en-GB" sz="1600" dirty="0" err="1"/>
              <a:t>Takazawa</a:t>
            </a:r>
            <a:r>
              <a:rPr lang="en-GB" sz="1600" dirty="0"/>
              <a:t>, (2004) Post- operative confusion increases in elderly long term benzodiazepine Users. Anaesthesia and Analgesia, 99 (6): 1674-1678.</a:t>
            </a:r>
          </a:p>
          <a:p>
            <a:pPr marL="109728" indent="0">
              <a:buNone/>
            </a:pPr>
            <a:r>
              <a:rPr lang="en-GB" sz="1600" dirty="0"/>
              <a:t> </a:t>
            </a:r>
          </a:p>
          <a:p>
            <a:pPr marL="109728" indent="0">
              <a:buNone/>
            </a:pPr>
            <a:r>
              <a:rPr lang="en-GB" sz="1600" dirty="0"/>
              <a:t>May, J.A  (2001) The Patient Recovering from Alcohol or Drug Addiction: Special Issues for the </a:t>
            </a:r>
            <a:r>
              <a:rPr lang="en-GB" sz="1600" dirty="0" err="1"/>
              <a:t>Anesthesiologist</a:t>
            </a:r>
            <a:r>
              <a:rPr lang="en-GB" sz="1600" dirty="0"/>
              <a:t> , </a:t>
            </a:r>
            <a:r>
              <a:rPr lang="en-GB" sz="1600" dirty="0" err="1"/>
              <a:t>Anesthesia</a:t>
            </a:r>
            <a:r>
              <a:rPr lang="en-GB" sz="1600" dirty="0"/>
              <a:t> and Analgesia 2001;92:1601-1608</a:t>
            </a:r>
          </a:p>
          <a:p>
            <a:pPr marL="109728" indent="0">
              <a:buNone/>
            </a:pPr>
            <a:r>
              <a:rPr lang="en-GB" sz="1600" dirty="0"/>
              <a:t> </a:t>
            </a:r>
          </a:p>
          <a:p>
            <a:pPr marL="109728" indent="0">
              <a:buNone/>
            </a:pPr>
            <a:r>
              <a:rPr lang="en-GB" sz="1600" dirty="0"/>
              <a:t>University of Cardiff-Pain Community Centre Substance Misuse: Hospital Management</a:t>
            </a:r>
          </a:p>
          <a:p>
            <a:pPr marL="109728" indent="0">
              <a:buNone/>
            </a:pPr>
            <a:r>
              <a:rPr lang="en-GB" sz="1600" u="sng" dirty="0">
                <a:hlinkClick r:id="rId2"/>
              </a:rPr>
              <a:t>http://www.paincommunitycentre.org/article/substance-misuse-hospital-management</a:t>
            </a:r>
            <a:endParaRPr lang="en-GB" sz="1600" dirty="0"/>
          </a:p>
          <a:p>
            <a:pPr marL="109728" indent="0">
              <a:buNone/>
            </a:pPr>
            <a:r>
              <a:rPr lang="en-GB" sz="1600" dirty="0"/>
              <a:t> </a:t>
            </a:r>
          </a:p>
          <a:p>
            <a:pPr marL="109728" indent="0">
              <a:buNone/>
            </a:pPr>
            <a:r>
              <a:rPr lang="en-GB" sz="1600" dirty="0"/>
              <a:t>Prince, V Pain.  Management in Patients with Substance-Use Disorders PSAP-Pain Management 188 VII Chronic Illnesses </a:t>
            </a:r>
            <a:r>
              <a:rPr lang="en-GB" sz="1600" u="sng" dirty="0">
                <a:hlinkClick r:id="rId3"/>
              </a:rPr>
              <a:t>http://www.accp.com/docs/bookstore/psap/p7b05.sample03.pdf</a:t>
            </a:r>
            <a:endParaRPr lang="en-GB" sz="1600" dirty="0"/>
          </a:p>
          <a:p>
            <a:pPr marL="109728" indent="0">
              <a:buNone/>
            </a:pPr>
            <a:r>
              <a:rPr lang="en-GB" sz="1600" dirty="0"/>
              <a:t> </a:t>
            </a:r>
          </a:p>
          <a:p>
            <a:pPr marL="109728" indent="0">
              <a:buNone/>
            </a:pPr>
            <a:r>
              <a:rPr lang="en-GB" sz="1600" dirty="0"/>
              <a:t>Saunders, D (2006) Substance abuse and dependence in anaesthetists.  </a:t>
            </a:r>
            <a:r>
              <a:rPr lang="en-GB" sz="1600" i="1" dirty="0"/>
              <a:t>Best Practice &amp; Research Clinical Anaesthesiology, </a:t>
            </a:r>
            <a:r>
              <a:rPr lang="en-GB" sz="1600" dirty="0"/>
              <a:t>20, (4)pp 637-643</a:t>
            </a:r>
          </a:p>
          <a:p>
            <a:pPr marL="109728" indent="0"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837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Substance misusers  may require anaesthesia and surgery in:</a:t>
            </a:r>
          </a:p>
          <a:p>
            <a:r>
              <a:rPr lang="en-GB" dirty="0" smtClean="0"/>
              <a:t>Obstetrics in labour and medical emergencies</a:t>
            </a:r>
          </a:p>
          <a:p>
            <a:r>
              <a:rPr lang="en-GB" dirty="0" smtClean="0"/>
              <a:t>Trauma for emergency surgery or life saving situations</a:t>
            </a:r>
          </a:p>
          <a:p>
            <a:r>
              <a:rPr lang="en-GB" dirty="0" smtClean="0"/>
              <a:t>Elective surgery</a:t>
            </a:r>
            <a:endParaRPr lang="en-GB" dirty="0"/>
          </a:p>
          <a:p>
            <a:r>
              <a:rPr lang="en-GB" dirty="0" smtClean="0">
                <a:solidFill>
                  <a:schemeClr val="accent5"/>
                </a:solidFill>
              </a:rPr>
              <a:t>Therefore a knowledge of the following is important:</a:t>
            </a:r>
          </a:p>
          <a:p>
            <a:r>
              <a:rPr lang="en-GB" dirty="0" smtClean="0"/>
              <a:t>Pain management</a:t>
            </a:r>
          </a:p>
          <a:p>
            <a:r>
              <a:rPr lang="en-GB" dirty="0" smtClean="0"/>
              <a:t>Anaesthetic options that are beneficial or detrimental </a:t>
            </a:r>
          </a:p>
          <a:p>
            <a:r>
              <a:rPr lang="en-GB" dirty="0" smtClean="0"/>
              <a:t>The most common illicit drugs</a:t>
            </a:r>
          </a:p>
          <a:p>
            <a:r>
              <a:rPr lang="en-GB" dirty="0" smtClean="0"/>
              <a:t>Side effects</a:t>
            </a:r>
          </a:p>
          <a:p>
            <a:r>
              <a:rPr lang="en-GB" dirty="0" smtClean="0"/>
              <a:t>Common presentations with intoxication or chronic misuse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089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Chronic alcohol use is more common in surgical patients than in other hospital patients</a:t>
            </a:r>
          </a:p>
          <a:p>
            <a:r>
              <a:rPr lang="en-GB" dirty="0" smtClean="0"/>
              <a:t>15-30% of male surgical patients in urban UK hospitals may have alcohol problems</a:t>
            </a:r>
          </a:p>
          <a:p>
            <a:r>
              <a:rPr lang="en-GB" dirty="0" smtClean="0"/>
              <a:t>Many trauma beds are filled with patient who were injured whilst under the influence of alcohol</a:t>
            </a:r>
          </a:p>
          <a:p>
            <a:r>
              <a:rPr lang="en-GB" dirty="0" smtClean="0"/>
              <a:t>The rate of post operative morbidity and mortality is higher in chronic alcohol patients</a:t>
            </a:r>
          </a:p>
          <a:p>
            <a:r>
              <a:rPr lang="en-GB" dirty="0" smtClean="0"/>
              <a:t>Risk identification at pre-operative stage is vital to assess the needs during </a:t>
            </a:r>
            <a:r>
              <a:rPr lang="en-GB" dirty="0" err="1" smtClean="0"/>
              <a:t>peri</a:t>
            </a:r>
            <a:r>
              <a:rPr lang="en-GB" dirty="0" smtClean="0"/>
              <a:t> operative care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40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Recognition of current substance problems or recovery from substance problems in patients being prepared for anaesthesia is necessary so as to adjust treatment</a:t>
            </a:r>
          </a:p>
          <a:p>
            <a:r>
              <a:rPr lang="en-GB" dirty="0" smtClean="0"/>
              <a:t>Availability and routine use of substances in anaesthetic departments makes them a target for patients’ drug seeking </a:t>
            </a:r>
          </a:p>
          <a:p>
            <a:r>
              <a:rPr lang="en-GB" dirty="0" smtClean="0"/>
              <a:t>Anaesthetists are at risk of substance misuse </a:t>
            </a:r>
          </a:p>
          <a:p>
            <a:r>
              <a:rPr lang="en-GB" dirty="0" smtClean="0"/>
              <a:t>Admission for surgery requiring anaesthetics can be planned or an </a:t>
            </a:r>
            <a:r>
              <a:rPr lang="en-GB" dirty="0" err="1" smtClean="0"/>
              <a:t>emrgency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930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Patients are not forthcoming because:</a:t>
            </a:r>
          </a:p>
          <a:p>
            <a:r>
              <a:rPr lang="en-GB" dirty="0" smtClean="0"/>
              <a:t>May not see the relevance to planned surgery</a:t>
            </a:r>
          </a:p>
          <a:p>
            <a:r>
              <a:rPr lang="en-GB" dirty="0" smtClean="0"/>
              <a:t>May fear being judged</a:t>
            </a:r>
          </a:p>
          <a:p>
            <a:r>
              <a:rPr lang="en-GB" dirty="0" smtClean="0"/>
              <a:t>May have had previous poor experiences</a:t>
            </a:r>
          </a:p>
          <a:p>
            <a:r>
              <a:rPr lang="en-GB" dirty="0" smtClean="0"/>
              <a:t>May over report for fear of not receiving enough pain relief</a:t>
            </a:r>
          </a:p>
          <a:p>
            <a:r>
              <a:rPr lang="en-GB" dirty="0" smtClean="0"/>
              <a:t>May underreport so as not to be perceived as a drug addict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BARRIERS TO DETECTION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700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Pre-operative assessment must identify patients at risk of complications secondary to substance misuse</a:t>
            </a:r>
          </a:p>
          <a:p>
            <a:r>
              <a:rPr lang="en-GB" dirty="0" smtClean="0"/>
              <a:t>All patients must be asked about recent and current licit and illicit drug use including alcohol and tobacco, over the counter medications, psychoactive medications prescribed by a doctor</a:t>
            </a:r>
          </a:p>
          <a:p>
            <a:r>
              <a:rPr lang="en-GB" dirty="0" smtClean="0"/>
              <a:t>Patients may be taking substances to control physical or mental health problems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 FEATURES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7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Post-operative infection</a:t>
            </a:r>
          </a:p>
          <a:p>
            <a:r>
              <a:rPr lang="en-GB" dirty="0" smtClean="0"/>
              <a:t>Cardiovascular complications</a:t>
            </a:r>
          </a:p>
          <a:p>
            <a:r>
              <a:rPr lang="en-GB" dirty="0" smtClean="0"/>
              <a:t>Bleeding disorders</a:t>
            </a:r>
          </a:p>
          <a:p>
            <a:r>
              <a:rPr lang="en-GB" dirty="0" smtClean="0"/>
              <a:t>Enhancement or reduction in an individual’s sensitivity to anaesthetic drugs</a:t>
            </a:r>
          </a:p>
          <a:p>
            <a:r>
              <a:rPr lang="en-GB" dirty="0" smtClean="0"/>
              <a:t>Respiratory depression</a:t>
            </a:r>
          </a:p>
          <a:p>
            <a:r>
              <a:rPr lang="en-GB" dirty="0" smtClean="0"/>
              <a:t>Overdose due to inaccurate reporting of drug use</a:t>
            </a:r>
          </a:p>
          <a:p>
            <a:r>
              <a:rPr lang="en-GB" dirty="0" smtClean="0"/>
              <a:t>Lack of knowledge about purity of drugs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986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Be aware that the patient may deny use for fear of the consequences</a:t>
            </a:r>
          </a:p>
          <a:p>
            <a:r>
              <a:rPr lang="en-GB" dirty="0" smtClean="0"/>
              <a:t>Patients may bring in and hide medication for fear of inadequate prescribing</a:t>
            </a:r>
          </a:p>
          <a:p>
            <a:r>
              <a:rPr lang="en-GB" dirty="0" smtClean="0"/>
              <a:t>Some patients may request that ‘mind altering’ drugs are NOT used if they are in recovery</a:t>
            </a:r>
          </a:p>
          <a:p>
            <a:r>
              <a:rPr lang="en-GB" dirty="0" smtClean="0"/>
              <a:t>Explain to the patient that reduction in smoking can dramatically improve outcome</a:t>
            </a:r>
          </a:p>
          <a:p>
            <a:r>
              <a:rPr lang="en-GB" dirty="0" smtClean="0"/>
              <a:t>Explain to the patient that accurate reporting </a:t>
            </a:r>
            <a:r>
              <a:rPr lang="en-GB" dirty="0" err="1" smtClean="0"/>
              <a:t>ie</a:t>
            </a:r>
            <a:r>
              <a:rPr lang="en-GB" dirty="0" smtClean="0"/>
              <a:t> being honest, is important so that they receive adequate pain relief or not too much so that they are sedated which have safety implications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978681" y="0"/>
            <a:ext cx="198268" cy="6857999"/>
          </a:xfrm>
          <a:prstGeom prst="rect">
            <a:avLst/>
          </a:prstGeom>
          <a:solidFill>
            <a:srgbClr val="FF0000"/>
          </a:solidFill>
          <a:ln w="79375" cmpd="sng">
            <a:solidFill>
              <a:srgbClr val="079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39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ustom 7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AA9E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AA9E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>
        <a:solidFill>
          <a:srgbClr val="7030A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1110</Words>
  <Application>Microsoft Office PowerPoint</Application>
  <PresentationFormat>Widescreen</PresentationFormat>
  <Paragraphs>133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Lucida Sans Unicode</vt:lpstr>
      <vt:lpstr>Verdana</vt:lpstr>
      <vt:lpstr>Wingdings 2</vt:lpstr>
      <vt:lpstr>Wingdings 3</vt:lpstr>
      <vt:lpstr>1_Concourse</vt:lpstr>
      <vt:lpstr>PowerPoint Presentation</vt:lpstr>
      <vt:lpstr>LEARNING OUTCOMES</vt:lpstr>
      <vt:lpstr>CONTEXT</vt:lpstr>
      <vt:lpstr>CONTEXT</vt:lpstr>
      <vt:lpstr>CONTEXT</vt:lpstr>
      <vt:lpstr>BARRIERS TO DETECTION</vt:lpstr>
      <vt:lpstr>SPECIAL FEATURES</vt:lpstr>
      <vt:lpstr>COMPLICATIONS</vt:lpstr>
      <vt:lpstr>ASSESSMENT</vt:lpstr>
      <vt:lpstr>ASSESSMENT</vt:lpstr>
      <vt:lpstr>TREATMENT – PREOPERATIVE MANAGEMENT PLAN</vt:lpstr>
      <vt:lpstr>PREOPERATIVE MANAGEMENT</vt:lpstr>
      <vt:lpstr>PREOPERATIVE MANAGMENT</vt:lpstr>
      <vt:lpstr>PREOPERATIVE MANAGEMENT</vt:lpstr>
      <vt:lpstr>MANAGEMENT UNDER ANAESTHETIC</vt:lpstr>
      <vt:lpstr>MANAGEMENT UNDER ANAESTHETICS</vt:lpstr>
      <vt:lpstr>POST OPERATIVE MANAGEMENT</vt:lpstr>
      <vt:lpstr>PREOPERATIVE PREPRATION FOR SURGERY </vt:lpstr>
      <vt:lpstr>PHARMACOLOGICAL THERAPY IN SUBSTANCE MISSUE </vt:lpstr>
      <vt:lpstr>References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SURGERY AND ANAESTHETICS</dc:title>
  <dc:creator>Benjamin8</dc:creator>
  <cp:lastModifiedBy>Christine Mary Goodair</cp:lastModifiedBy>
  <cp:revision>14</cp:revision>
  <dcterms:created xsi:type="dcterms:W3CDTF">2015-08-06T19:22:55Z</dcterms:created>
  <dcterms:modified xsi:type="dcterms:W3CDTF">2016-02-25T12:27:33Z</dcterms:modified>
</cp:coreProperties>
</file>