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2" d="100"/>
          <a:sy n="92" d="100"/>
        </p:scale>
        <p:origin x="-10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B235FF-D1C2-48BA-A7F7-8E1870E619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2322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C349D-4A8C-448C-8CC0-184AD43170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25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FE6A4-154D-4866-BBF0-D453CF93E0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472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F5D64-D14A-4196-B556-8EAC52EFA3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818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A732F-DDA8-4FC7-A1D1-F9461EBE96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1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9DD5F-C9CE-4172-AFC5-95D48B71B0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174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362E1-B31F-47FE-976F-4FB5CCD6D0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778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6F4F-5FCC-4825-8B77-944FB0BC4C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664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6C99C-A0B4-4D7C-8162-9C803A1869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586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A6F0F-E608-4BFE-A2FC-AE1054D27E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409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1F029-7A77-443A-9A54-A71DC79B48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608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0DBC3-F01A-4E9C-83F2-A739042011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468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C034EA-D376-4622-947E-CC1703A2461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renda.Roe@edgehill.ac.uk" TargetMode="External"/><Relationship Id="rId2" Type="http://schemas.openxmlformats.org/officeDocument/2006/relationships/hyperlink" Target="mailto:Bhroe@ao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4800" y="990600"/>
            <a:ext cx="8628063" cy="569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800" b="1"/>
              <a:t>Substance Use and Ageing:</a:t>
            </a:r>
          </a:p>
          <a:p>
            <a:pPr algn="ctr"/>
            <a:r>
              <a:rPr lang="en-GB" altLang="en-US" sz="2800" b="1"/>
              <a:t>Older People’s Experiences of Drug Use and its </a:t>
            </a:r>
          </a:p>
          <a:p>
            <a:pPr algn="ctr"/>
            <a:r>
              <a:rPr lang="en-GB" altLang="en-US" sz="2800" b="1"/>
              <a:t>Impacts Across the Life Course</a:t>
            </a:r>
          </a:p>
          <a:p>
            <a:pPr algn="ctr"/>
            <a:endParaRPr lang="en-GB" altLang="en-US"/>
          </a:p>
          <a:p>
            <a:pPr algn="ctr"/>
            <a:endParaRPr lang="en-GB" altLang="en-US"/>
          </a:p>
          <a:p>
            <a:pPr algn="ctr"/>
            <a:r>
              <a:rPr lang="en-GB" altLang="en-US" b="1"/>
              <a:t>Brenda Roe, Caryl Beynon, Lucy Pickering, </a:t>
            </a:r>
          </a:p>
          <a:p>
            <a:pPr algn="ctr"/>
            <a:r>
              <a:rPr lang="en-GB" altLang="en-US" b="1"/>
              <a:t>Jim McVeigh &amp; Paul Duffy</a:t>
            </a:r>
          </a:p>
          <a:p>
            <a:pPr algn="ctr"/>
            <a:endParaRPr lang="en-GB" altLang="en-US" b="1"/>
          </a:p>
          <a:p>
            <a:pPr algn="ctr"/>
            <a:r>
              <a:rPr lang="en-GB" altLang="en-US" b="1"/>
              <a:t>EPRC, Edge Hill University</a:t>
            </a:r>
          </a:p>
          <a:p>
            <a:pPr algn="ctr"/>
            <a:r>
              <a:rPr lang="en-GB" altLang="en-US" b="1"/>
              <a:t>CPH, Liverpool John Moores University</a:t>
            </a:r>
          </a:p>
          <a:p>
            <a:pPr algn="ctr"/>
            <a:endParaRPr lang="en-GB" altLang="en-US" b="1"/>
          </a:p>
          <a:p>
            <a:pPr algn="ctr"/>
            <a:r>
              <a:rPr lang="en-GB" altLang="en-US" sz="2000" b="1"/>
              <a:t>November 2008</a:t>
            </a:r>
          </a:p>
          <a:p>
            <a:pPr algn="ctr"/>
            <a:endParaRPr lang="en-GB" altLang="en-US" b="1"/>
          </a:p>
          <a:p>
            <a:pPr algn="ctr"/>
            <a:endParaRPr lang="en-GB" altLang="en-US" b="1"/>
          </a:p>
          <a:p>
            <a:pPr algn="ctr"/>
            <a:endParaRPr lang="en-GB" altLang="en-US" b="1"/>
          </a:p>
        </p:txBody>
      </p:sp>
      <p:pic>
        <p:nvPicPr>
          <p:cNvPr id="2051" name="Picture 3" descr="EPRCCMY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257800"/>
            <a:ext cx="1219200" cy="94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ealth 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05400"/>
            <a:ext cx="1600200" cy="110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Brenda\My Documents\Pictures etc\My Pictures\image00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181600"/>
            <a:ext cx="9652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93725" y="828675"/>
            <a:ext cx="8162925" cy="46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Why undertake the study</a:t>
            </a:r>
          </a:p>
          <a:p>
            <a:endParaRPr lang="en-GB" altLang="en-US" sz="2800" b="1"/>
          </a:p>
          <a:p>
            <a:endParaRPr lang="en-GB" altLang="en-US" sz="2800" b="1"/>
          </a:p>
          <a:p>
            <a:r>
              <a:rPr lang="en-GB" altLang="en-US"/>
              <a:t>Service delivery </a:t>
            </a:r>
          </a:p>
          <a:p>
            <a:r>
              <a:rPr lang="en-GB" altLang="en-US"/>
              <a:t>Practice based reflection</a:t>
            </a:r>
          </a:p>
          <a:p>
            <a:endParaRPr lang="en-GB" altLang="en-US"/>
          </a:p>
          <a:p>
            <a:r>
              <a:rPr lang="en-GB" altLang="en-US"/>
              <a:t>In the North West of the UK: drug users aged 50 years and above</a:t>
            </a:r>
          </a:p>
          <a:p>
            <a:r>
              <a:rPr lang="en-GB" altLang="en-US"/>
              <a:t>in contact with drug services has increased between</a:t>
            </a:r>
          </a:p>
          <a:p>
            <a:r>
              <a:rPr lang="en-GB" altLang="en-US"/>
              <a:t>1998 to 2004/05 from  1.5% (80) to 3.6% (310) for men </a:t>
            </a:r>
          </a:p>
          <a:p>
            <a:r>
              <a:rPr lang="en-GB" altLang="en-US"/>
              <a:t>                            and 1.9% (46) to 3.2% for women (117)</a:t>
            </a:r>
          </a:p>
          <a:p>
            <a:r>
              <a:rPr lang="en-GB" altLang="en-US"/>
              <a:t>                                                                  (Beynon et al 2007)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62000" y="304800"/>
            <a:ext cx="6821488" cy="60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The study</a:t>
            </a:r>
          </a:p>
          <a:p>
            <a:endParaRPr lang="en-GB" altLang="en-US" sz="2800" b="1"/>
          </a:p>
          <a:p>
            <a:r>
              <a:rPr lang="en-GB" altLang="en-US"/>
              <a:t>Exploratory qualitative research design</a:t>
            </a:r>
          </a:p>
          <a:p>
            <a:endParaRPr lang="en-GB" altLang="en-US"/>
          </a:p>
          <a:p>
            <a:r>
              <a:rPr lang="en-GB" altLang="en-US"/>
              <a:t>Convenience sample  from voluntary sector service</a:t>
            </a:r>
          </a:p>
          <a:p>
            <a:r>
              <a:rPr lang="en-GB" altLang="en-US"/>
              <a:t>                                              n=10;    9 men : 1 woman</a:t>
            </a:r>
          </a:p>
          <a:p>
            <a:r>
              <a:rPr lang="en-GB" altLang="en-US"/>
              <a:t>+ 1 deviant case                    Age range  54 – 61 years</a:t>
            </a:r>
          </a:p>
          <a:p>
            <a:r>
              <a:rPr lang="en-GB" altLang="en-US"/>
              <a:t>                                              Mean age 58 years</a:t>
            </a:r>
          </a:p>
          <a:p>
            <a:endParaRPr lang="en-GB" altLang="en-US"/>
          </a:p>
          <a:p>
            <a:r>
              <a:rPr lang="en-GB" altLang="en-US"/>
              <a:t>Data collection 2008</a:t>
            </a:r>
          </a:p>
          <a:p>
            <a:r>
              <a:rPr lang="en-GB" altLang="en-US"/>
              <a:t>Informed consent and locations</a:t>
            </a:r>
          </a:p>
          <a:p>
            <a:r>
              <a:rPr lang="en-GB" altLang="en-US"/>
              <a:t>Semi-structured taped interviews with prompts</a:t>
            </a:r>
          </a:p>
          <a:p>
            <a:endParaRPr lang="en-GB" altLang="en-US"/>
          </a:p>
          <a:p>
            <a:r>
              <a:rPr lang="en-GB" altLang="en-US"/>
              <a:t>Thematic content analysis and data saturation</a:t>
            </a:r>
          </a:p>
          <a:p>
            <a:endParaRPr lang="en-GB" altLang="en-US"/>
          </a:p>
          <a:p>
            <a:r>
              <a:rPr lang="en-GB" altLang="en-US"/>
              <a:t>University ethics approval 2007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69925" y="904875"/>
            <a:ext cx="3270250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Future plans</a:t>
            </a:r>
          </a:p>
          <a:p>
            <a:endParaRPr lang="en-GB" altLang="en-US" sz="2800" b="1"/>
          </a:p>
          <a:p>
            <a:r>
              <a:rPr lang="en-GB" altLang="en-US"/>
              <a:t>Publications</a:t>
            </a:r>
          </a:p>
          <a:p>
            <a:endParaRPr lang="en-GB" altLang="en-US"/>
          </a:p>
          <a:p>
            <a:r>
              <a:rPr lang="en-GB" altLang="en-US"/>
              <a:t>Conference presentations</a:t>
            </a:r>
          </a:p>
          <a:p>
            <a:endParaRPr lang="en-GB" altLang="en-US"/>
          </a:p>
          <a:p>
            <a:r>
              <a:rPr lang="en-GB" altLang="en-US"/>
              <a:t>Research cluster</a:t>
            </a:r>
          </a:p>
          <a:p>
            <a:endParaRPr lang="en-GB" altLang="en-US"/>
          </a:p>
          <a:p>
            <a:r>
              <a:rPr lang="en-GB" altLang="en-US"/>
              <a:t>Future projects</a:t>
            </a:r>
          </a:p>
          <a:p>
            <a:endParaRPr lang="en-GB" altLang="en-US" sz="2800" b="1"/>
          </a:p>
          <a:p>
            <a:endParaRPr lang="en-GB" altLang="en-US" sz="2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14400" y="762000"/>
            <a:ext cx="7321550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2800" b="1"/>
              <a:t>Thank you</a:t>
            </a:r>
          </a:p>
          <a:p>
            <a:pPr algn="ctr"/>
            <a:endParaRPr lang="en-GB" altLang="en-US" sz="2800"/>
          </a:p>
          <a:p>
            <a:pPr algn="ctr"/>
            <a:r>
              <a:rPr lang="en-GB" altLang="en-US" sz="2800"/>
              <a:t>Brenda Roe, </a:t>
            </a:r>
          </a:p>
          <a:p>
            <a:pPr algn="ctr"/>
            <a:r>
              <a:rPr lang="en-GB" altLang="en-US" sz="2800"/>
              <a:t>Professor of Health Research</a:t>
            </a:r>
          </a:p>
          <a:p>
            <a:pPr algn="ctr"/>
            <a:r>
              <a:rPr lang="en-GB" altLang="en-US" sz="2800"/>
              <a:t>Evidence-based Practice Research Centre</a:t>
            </a:r>
          </a:p>
          <a:p>
            <a:pPr algn="ctr"/>
            <a:r>
              <a:rPr lang="en-GB" altLang="en-US" sz="2800"/>
              <a:t>Edge Hill University</a:t>
            </a:r>
          </a:p>
          <a:p>
            <a:pPr algn="ctr"/>
            <a:r>
              <a:rPr lang="en-GB" altLang="en-US" sz="2800" b="1">
                <a:solidFill>
                  <a:schemeClr val="accent2"/>
                </a:solidFill>
                <a:hlinkClick r:id="rId2"/>
              </a:rPr>
              <a:t>Bhroe@aol.com</a:t>
            </a:r>
            <a:r>
              <a:rPr lang="en-GB" altLang="en-US" sz="2800"/>
              <a:t> or </a:t>
            </a:r>
            <a:r>
              <a:rPr lang="en-GB" altLang="en-US" sz="2800" b="1">
                <a:hlinkClick r:id="rId3"/>
              </a:rPr>
              <a:t>Brenda.Roe@edgehill.ac.uk</a:t>
            </a:r>
            <a:endParaRPr lang="en-GB" altLang="en-US" sz="2800" b="1"/>
          </a:p>
          <a:p>
            <a:pPr algn="ctr"/>
            <a:endParaRPr lang="en-GB" altLang="en-US" sz="2800"/>
          </a:p>
          <a:p>
            <a:pPr algn="ctr"/>
            <a:r>
              <a:rPr lang="en-GB" altLang="en-US" sz="2800"/>
              <a:t>on behalf of the project team</a:t>
            </a:r>
          </a:p>
          <a:p>
            <a:pPr algn="ctr"/>
            <a:endParaRPr lang="en-GB" altLang="en-US" sz="2800"/>
          </a:p>
          <a:p>
            <a:pPr algn="ctr"/>
            <a:r>
              <a:rPr lang="en-GB" altLang="en-US" sz="2000"/>
              <a:t>Grant awarded by: NHS R&amp;D Programme Services for Older People</a:t>
            </a:r>
          </a:p>
          <a:p>
            <a:pPr algn="ctr"/>
            <a:r>
              <a:rPr lang="en-GB" altLang="en-US" sz="2000"/>
              <a:t>in Primary Care. Coordinated by St Helens &amp; Halton PCT</a:t>
            </a:r>
          </a:p>
          <a:p>
            <a:pPr algn="ctr"/>
            <a:r>
              <a:rPr lang="en-GB" altLang="en-US" sz="2000"/>
              <a:t>Grant holders: Beynon, McVeigh &amp; Roe</a:t>
            </a:r>
          </a:p>
          <a:p>
            <a:pPr algn="ctr"/>
            <a:endParaRPr lang="en-GB" altLang="en-US" sz="2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74725" y="1438275"/>
            <a:ext cx="4014788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Overview of presentation</a:t>
            </a:r>
          </a:p>
          <a:p>
            <a:endParaRPr lang="en-GB" altLang="en-US" sz="2800" b="1"/>
          </a:p>
          <a:p>
            <a:r>
              <a:rPr lang="en-GB" altLang="en-US"/>
              <a:t>What is known</a:t>
            </a:r>
          </a:p>
          <a:p>
            <a:endParaRPr lang="en-GB" altLang="en-US"/>
          </a:p>
          <a:p>
            <a:r>
              <a:rPr lang="en-GB" altLang="en-US"/>
              <a:t>What we found</a:t>
            </a:r>
          </a:p>
          <a:p>
            <a:endParaRPr lang="en-GB" altLang="en-US"/>
          </a:p>
          <a:p>
            <a:r>
              <a:rPr lang="en-GB" altLang="en-US"/>
              <a:t>Why the study was conducted</a:t>
            </a:r>
          </a:p>
          <a:p>
            <a:endParaRPr lang="en-GB" altLang="en-US"/>
          </a:p>
          <a:p>
            <a:r>
              <a:rPr lang="en-GB" altLang="en-US"/>
              <a:t>How the study was undertaken</a:t>
            </a:r>
          </a:p>
          <a:p>
            <a:endParaRPr lang="en-GB" altLang="en-US"/>
          </a:p>
          <a:p>
            <a:r>
              <a:rPr lang="en-GB" altLang="en-US"/>
              <a:t>Future plans</a:t>
            </a:r>
          </a:p>
          <a:p>
            <a:endParaRPr lang="en-GB" altLang="en-US" b="1"/>
          </a:p>
          <a:p>
            <a:endParaRPr lang="en-GB" alt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90600" y="1016000"/>
            <a:ext cx="8031163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What is known</a:t>
            </a:r>
          </a:p>
          <a:p>
            <a:endParaRPr lang="en-GB" altLang="en-US" sz="2800" b="1"/>
          </a:p>
          <a:p>
            <a:r>
              <a:rPr lang="en-GB" altLang="en-US"/>
              <a:t>An ageing population</a:t>
            </a:r>
          </a:p>
          <a:p>
            <a:endParaRPr lang="en-GB" altLang="en-US"/>
          </a:p>
          <a:p>
            <a:r>
              <a:rPr lang="en-GB" altLang="en-US"/>
              <a:t>The proportion of people 65 and above forecast to increase from</a:t>
            </a:r>
          </a:p>
          <a:p>
            <a:r>
              <a:rPr lang="en-GB" altLang="en-US"/>
              <a:t>16% to 23% by 2031</a:t>
            </a:r>
          </a:p>
          <a:p>
            <a:endParaRPr lang="en-GB" altLang="en-US"/>
          </a:p>
          <a:p>
            <a:r>
              <a:rPr lang="en-GB" altLang="en-US"/>
              <a:t>Life expectancy is forecast to increase : </a:t>
            </a:r>
          </a:p>
          <a:p>
            <a:r>
              <a:rPr lang="en-GB" altLang="en-US"/>
              <a:t>                 for men from 77.2 to 80.7 years </a:t>
            </a:r>
          </a:p>
          <a:p>
            <a:r>
              <a:rPr lang="en-GB" altLang="en-US"/>
              <a:t>                 for women from 81.5 to 84.4 years by 2025</a:t>
            </a:r>
          </a:p>
          <a:p>
            <a:r>
              <a:rPr lang="en-GB" altLang="en-US"/>
              <a:t>                                        </a:t>
            </a:r>
          </a:p>
          <a:p>
            <a:r>
              <a:rPr lang="en-GB" altLang="en-US"/>
              <a:t>There are more than 10,000 centenarians in England &amp; Wales</a:t>
            </a:r>
          </a:p>
          <a:p>
            <a:endParaRPr lang="en-GB" altLang="en-US"/>
          </a:p>
          <a:p>
            <a:r>
              <a:rPr lang="en-GB" altLang="en-US"/>
              <a:t>                                               The Office for National Statistics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74725" y="1057275"/>
            <a:ext cx="8162925" cy="563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What is known</a:t>
            </a:r>
          </a:p>
          <a:p>
            <a:endParaRPr lang="en-GB" altLang="en-US"/>
          </a:p>
          <a:p>
            <a:r>
              <a:rPr lang="en-GB" altLang="en-US"/>
              <a:t>Forecasts:</a:t>
            </a:r>
          </a:p>
          <a:p>
            <a:r>
              <a:rPr lang="en-GB" altLang="en-US"/>
              <a:t>USA: People aged 50 and above needing treatment for drug and</a:t>
            </a:r>
          </a:p>
          <a:p>
            <a:r>
              <a:rPr lang="en-GB" altLang="en-US"/>
              <a:t>alcohol problems will increase from 1.7M to 4.4M by (2020)</a:t>
            </a:r>
          </a:p>
          <a:p>
            <a:r>
              <a:rPr lang="en-GB" altLang="en-US"/>
              <a:t>                                                                   (Gfroener et al 2003)</a:t>
            </a:r>
          </a:p>
          <a:p>
            <a:endParaRPr lang="en-GB" altLang="en-US"/>
          </a:p>
          <a:p>
            <a:r>
              <a:rPr lang="en-GB" altLang="en-US"/>
              <a:t>Europe: People aged 65 and above requiring treatment will </a:t>
            </a:r>
          </a:p>
          <a:p>
            <a:r>
              <a:rPr lang="en-GB" altLang="en-US"/>
              <a:t>double between 2001 to 2020                   (EMCDDA 2008)</a:t>
            </a:r>
          </a:p>
          <a:p>
            <a:endParaRPr lang="en-GB" altLang="en-US"/>
          </a:p>
          <a:p>
            <a:r>
              <a:rPr lang="en-GB" altLang="en-US"/>
              <a:t>In the North West of the UK: drug users aged 50 years and above</a:t>
            </a:r>
          </a:p>
          <a:p>
            <a:r>
              <a:rPr lang="en-GB" altLang="en-US"/>
              <a:t>in contact with drug services has increased between</a:t>
            </a:r>
          </a:p>
          <a:p>
            <a:r>
              <a:rPr lang="en-GB" altLang="en-US"/>
              <a:t>1998 to 2004/05 from  1.5% (80) to 3.6% (310) for men </a:t>
            </a:r>
          </a:p>
          <a:p>
            <a:r>
              <a:rPr lang="en-GB" altLang="en-US"/>
              <a:t>                            and 1.9% (46) to 3.2% for women (117)</a:t>
            </a:r>
          </a:p>
          <a:p>
            <a:r>
              <a:rPr lang="en-GB" altLang="en-US"/>
              <a:t>                                                                  (Beynon et al 2007)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69925" y="879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38200" y="304800"/>
            <a:ext cx="8023225" cy="60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What we found</a:t>
            </a:r>
          </a:p>
          <a:p>
            <a:endParaRPr lang="en-GB" altLang="en-US" sz="2800" b="1"/>
          </a:p>
          <a:p>
            <a:r>
              <a:rPr lang="en-GB" altLang="en-US"/>
              <a:t>Drug use across the life course can have: </a:t>
            </a:r>
          </a:p>
          <a:p>
            <a:endParaRPr lang="en-GB" altLang="en-US"/>
          </a:p>
          <a:p>
            <a:r>
              <a:rPr lang="en-GB" altLang="en-US"/>
              <a:t>Cumulative negative impacts on health, wellbeing, QoL, </a:t>
            </a:r>
          </a:p>
          <a:p>
            <a:r>
              <a:rPr lang="en-GB" altLang="en-US"/>
              <a:t>employment, relationships, social networks and finances</a:t>
            </a:r>
          </a:p>
          <a:p>
            <a:endParaRPr lang="en-GB" altLang="en-US"/>
          </a:p>
          <a:p>
            <a:r>
              <a:rPr lang="en-GB" altLang="en-US"/>
              <a:t>Increased need for service use but a reluctance to access them</a:t>
            </a:r>
          </a:p>
          <a:p>
            <a:endParaRPr lang="en-GB" altLang="en-US"/>
          </a:p>
          <a:p>
            <a:r>
              <a:rPr lang="en-GB" altLang="en-US"/>
              <a:t>A change in drug using patterns and future goals based on </a:t>
            </a:r>
          </a:p>
          <a:p>
            <a:r>
              <a:rPr lang="en-GB" altLang="en-US"/>
              <a:t>life review, past experiences and impacts</a:t>
            </a:r>
          </a:p>
          <a:p>
            <a:endParaRPr lang="en-GB" altLang="en-US"/>
          </a:p>
          <a:p>
            <a:r>
              <a:rPr lang="en-GB" altLang="en-US"/>
              <a:t>Past and present criminal behaviour</a:t>
            </a:r>
          </a:p>
          <a:p>
            <a:endParaRPr lang="en-GB" altLang="en-US"/>
          </a:p>
          <a:p>
            <a:r>
              <a:rPr lang="en-GB" altLang="en-US"/>
              <a:t>Increased experiences of death and dying and awareness of their</a:t>
            </a:r>
          </a:p>
          <a:p>
            <a:r>
              <a:rPr lang="en-GB" altLang="en-US"/>
              <a:t>own survival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98525" y="676275"/>
            <a:ext cx="5959475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What we found</a:t>
            </a:r>
          </a:p>
          <a:p>
            <a:endParaRPr lang="en-GB" altLang="en-US" sz="2800" b="1"/>
          </a:p>
          <a:p>
            <a:r>
              <a:rPr lang="en-GB" altLang="en-US"/>
              <a:t>Main themes included:</a:t>
            </a:r>
          </a:p>
          <a:p>
            <a:endParaRPr lang="en-GB" altLang="en-US"/>
          </a:p>
          <a:p>
            <a:r>
              <a:rPr lang="en-GB" altLang="en-US"/>
              <a:t>Demography and biography</a:t>
            </a:r>
          </a:p>
          <a:p>
            <a:r>
              <a:rPr lang="en-GB" altLang="en-US"/>
              <a:t>Drug career past and present</a:t>
            </a:r>
          </a:p>
          <a:p>
            <a:r>
              <a:rPr lang="en-GB" altLang="en-US"/>
              <a:t>Social relationships and networks</a:t>
            </a:r>
          </a:p>
          <a:p>
            <a:r>
              <a:rPr lang="en-GB" altLang="en-US"/>
              <a:t>Self reported health status, well-being and QoL</a:t>
            </a:r>
          </a:p>
          <a:p>
            <a:r>
              <a:rPr lang="en-GB" altLang="en-US"/>
              <a:t>Ageing</a:t>
            </a:r>
          </a:p>
          <a:p>
            <a:r>
              <a:rPr lang="en-GB" altLang="en-US"/>
              <a:t>Service use</a:t>
            </a:r>
          </a:p>
          <a:p>
            <a:r>
              <a:rPr lang="en-GB" altLang="en-US"/>
              <a:t>Finance</a:t>
            </a:r>
          </a:p>
          <a:p>
            <a:r>
              <a:rPr lang="en-GB" altLang="en-US"/>
              <a:t>Criminality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180388" cy="5702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b="1"/>
              <a:t>Drug career past and present</a:t>
            </a:r>
          </a:p>
          <a:p>
            <a:endParaRPr lang="en-GB" altLang="en-US" sz="2800" b="1"/>
          </a:p>
          <a:p>
            <a:r>
              <a:rPr lang="en-GB" altLang="en-US"/>
              <a:t>Early onset use: recreational, experimental, escape, ‘hippie era’</a:t>
            </a:r>
          </a:p>
          <a:p>
            <a:endParaRPr lang="en-GB" altLang="en-US">
              <a:solidFill>
                <a:srgbClr val="3366FF"/>
              </a:solidFill>
              <a:cs typeface="Times New Roman" charset="0"/>
            </a:endParaRP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“Just bush (aged 17 years).  And then from there on it went on to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other things, y’know. Until I got onto the hard stuff.  I was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about 21.”</a:t>
            </a:r>
            <a:r>
              <a:rPr lang="en-GB" altLang="en-US">
                <a:solidFill>
                  <a:srgbClr val="3366FF"/>
                </a:solidFill>
                <a:cs typeface="Times New Roman" charset="0"/>
              </a:rPr>
              <a:t> </a:t>
            </a:r>
            <a:r>
              <a:rPr lang="en-GB" altLang="en-US">
                <a:cs typeface="Times New Roman" charset="0"/>
              </a:rPr>
              <a:t>Male, 61 years</a:t>
            </a:r>
            <a:r>
              <a:rPr lang="en-GB" altLang="en-US"/>
              <a:t> </a:t>
            </a:r>
          </a:p>
          <a:p>
            <a:endParaRPr lang="en-GB" altLang="en-US"/>
          </a:p>
          <a:p>
            <a:r>
              <a:rPr lang="en-GB" altLang="en-US"/>
              <a:t>Late onset: life events</a:t>
            </a:r>
          </a:p>
          <a:p>
            <a:endParaRPr lang="en-GB" altLang="en-US"/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“She’d been using for another 6 months so I was absolutely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devastated so I took them, thinking that the shock of how much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she loved me, seeing me take drugs would stop her taking them. 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Y’know. That’s how naïve I was.  And subsequently I ended up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with a habit.”</a:t>
            </a:r>
            <a:r>
              <a:rPr lang="en-GB" altLang="en-US">
                <a:cs typeface="Times New Roman" charset="0"/>
              </a:rPr>
              <a:t> Male, 54 years </a:t>
            </a:r>
            <a:endParaRPr lang="en-GB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27125" y="4460875"/>
            <a:ext cx="184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 altLang="en-US"/>
          </a:p>
          <a:p>
            <a:endParaRPr lang="en-GB" altLang="en-US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98525" y="955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8397875" cy="60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b="1"/>
              <a:t>Drug career past and present</a:t>
            </a:r>
          </a:p>
          <a:p>
            <a:endParaRPr lang="en-GB" altLang="en-US" sz="2800" b="1"/>
          </a:p>
          <a:p>
            <a:r>
              <a:rPr lang="en-GB" altLang="en-US"/>
              <a:t>No single gateway drug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“none of us had seen the weed or anything cos we were in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pills and everything.  And I went away and then got introduced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to weed.  Y’know and people says ‘oh no you do it the other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way’.  You do it any way you want to, whatever comes first.”</a:t>
            </a:r>
          </a:p>
          <a:p>
            <a:r>
              <a:rPr lang="en-GB" altLang="en-US"/>
              <a:t>                                                                            Male, 58 years</a:t>
            </a:r>
          </a:p>
          <a:p>
            <a:r>
              <a:rPr lang="en-GB" altLang="en-US"/>
              <a:t>Drug taking patterns</a:t>
            </a:r>
          </a:p>
          <a:p>
            <a:r>
              <a:rPr lang="en-GB" altLang="en-US"/>
              <a:t>                        Drugs of choice</a:t>
            </a:r>
          </a:p>
          <a:p>
            <a:r>
              <a:rPr lang="en-GB" altLang="en-US"/>
              <a:t>                        Reduction, cessation, abstinence</a:t>
            </a:r>
          </a:p>
          <a:p>
            <a:r>
              <a:rPr lang="en-GB" altLang="en-US"/>
              <a:t>                        Cycles of relapse, maintenance, substitution</a:t>
            </a:r>
          </a:p>
          <a:p>
            <a:r>
              <a:rPr lang="en-GB" altLang="en-US"/>
              <a:t>                        No change, increase</a:t>
            </a:r>
          </a:p>
          <a:p>
            <a:r>
              <a:rPr lang="en-GB" altLang="en-US"/>
              <a:t>                        Use responsibly    </a:t>
            </a:r>
          </a:p>
          <a:p>
            <a:endParaRPr lang="en-GB" altLang="en-US"/>
          </a:p>
          <a:p>
            <a:r>
              <a:rPr lang="en-GB" altLang="en-US"/>
              <a:t>Age, experience, knowledge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839200" cy="599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800" b="1"/>
              <a:t>Aspects of ageing</a:t>
            </a:r>
          </a:p>
          <a:p>
            <a:r>
              <a:rPr lang="en-GB" altLang="en-US"/>
              <a:t>Ageing and health: Memory loss  - age vs. drug use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“ I’ll arrange to meet somebody, I’ll forget.  It happens all the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time, it’s happening more and more regular as I’m getting older,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my short-term memory loss. </a:t>
            </a:r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I can only put it down to just, down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to drug abuse and drink abuse, really.  I can’t really put it </a:t>
            </a:r>
          </a:p>
          <a:p>
            <a:r>
              <a:rPr lang="en-GB" altLang="en-US">
                <a:solidFill>
                  <a:schemeClr val="accent2"/>
                </a:solidFill>
                <a:cs typeface="Times New Roman" charset="0"/>
              </a:rPr>
              <a:t>down to anything else.” </a:t>
            </a:r>
            <a:r>
              <a:rPr lang="en-GB" altLang="en-US">
                <a:cs typeface="Times New Roman" charset="0"/>
              </a:rPr>
              <a:t>Male, 61 years</a:t>
            </a:r>
            <a:r>
              <a:rPr lang="en-GB" altLang="en-US">
                <a:solidFill>
                  <a:schemeClr val="accent2"/>
                </a:solidFill>
              </a:rPr>
              <a:t> </a:t>
            </a:r>
          </a:p>
          <a:p>
            <a:endParaRPr lang="en-GB" altLang="en-US"/>
          </a:p>
          <a:p>
            <a:r>
              <a:rPr lang="en-GB" altLang="en-US"/>
              <a:t>Life review, reflection, resilience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“The more I seem to get older, the more it seems to go worse.  At 56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now, I shouldn’t be doing this.  I shouldn’t be going out grafting and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then running round like a 19 year-old scally looking for heroin and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coke.  I shouldn’t be doing all this.  Like I shouldn’t even be on meth </a:t>
            </a:r>
          </a:p>
          <a:p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now.  I don’t know, it’s just craziness.  It’s madness.” </a:t>
            </a:r>
            <a:r>
              <a:rPr lang="en-GB" altLang="en-US">
                <a:cs typeface="Times New Roman" charset="0"/>
              </a:rPr>
              <a:t>Male, 56 years</a:t>
            </a:r>
            <a:r>
              <a:rPr lang="en-GB" altLang="en-US">
                <a:solidFill>
                  <a:srgbClr val="0000FF"/>
                </a:solidFill>
                <a:cs typeface="Times New Roman" charset="0"/>
              </a:rPr>
              <a:t> </a:t>
            </a:r>
            <a:r>
              <a:rPr lang="en-GB" altLang="en-US"/>
              <a:t> </a:t>
            </a:r>
          </a:p>
          <a:p>
            <a:endParaRPr lang="en-GB" altLang="en-US"/>
          </a:p>
          <a:p>
            <a:r>
              <a:rPr lang="en-GB" altLang="en-US"/>
              <a:t>Death and dying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944</Words>
  <Application>Microsoft Office PowerPoint</Application>
  <PresentationFormat>On-screen Show (4:3)</PresentationFormat>
  <Paragraphs>177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</dc:creator>
  <cp:lastModifiedBy>Hunt Graham</cp:lastModifiedBy>
  <cp:revision>20</cp:revision>
  <dcterms:created xsi:type="dcterms:W3CDTF">2008-11-09T13:49:35Z</dcterms:created>
  <dcterms:modified xsi:type="dcterms:W3CDTF">2017-07-04T13:39:43Z</dcterms:modified>
</cp:coreProperties>
</file>