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56" r:id="rId2"/>
    <p:sldId id="257" r:id="rId3"/>
    <p:sldId id="258" r:id="rId4"/>
    <p:sldId id="259" r:id="rId5"/>
    <p:sldId id="260" r:id="rId6"/>
    <p:sldId id="268" r:id="rId7"/>
    <p:sldId id="269" r:id="rId8"/>
    <p:sldId id="270" r:id="rId9"/>
    <p:sldId id="271" r:id="rId10"/>
    <p:sldId id="272" r:id="rId11"/>
    <p:sldId id="273" r:id="rId12"/>
    <p:sldId id="274" r:id="rId13"/>
    <p:sldId id="280" r:id="rId14"/>
    <p:sldId id="275" r:id="rId15"/>
    <p:sldId id="276" r:id="rId16"/>
    <p:sldId id="277" r:id="rId17"/>
    <p:sldId id="278" r:id="rId18"/>
    <p:sldId id="279" r:id="rId19"/>
    <p:sldId id="262" r:id="rId20"/>
    <p:sldId id="267" r:id="rId21"/>
    <p:sldId id="263" r:id="rId22"/>
    <p:sldId id="264" r:id="rId23"/>
    <p:sldId id="265" r:id="rId24"/>
    <p:sldId id="281" r:id="rId25"/>
    <p:sldId id="304" r:id="rId26"/>
    <p:sldId id="283" r:id="rId27"/>
    <p:sldId id="284" r:id="rId28"/>
    <p:sldId id="297" r:id="rId29"/>
    <p:sldId id="286" r:id="rId30"/>
    <p:sldId id="287" r:id="rId31"/>
    <p:sldId id="289" r:id="rId32"/>
    <p:sldId id="303" r:id="rId33"/>
    <p:sldId id="290" r:id="rId34"/>
    <p:sldId id="293" r:id="rId35"/>
    <p:sldId id="292" r:id="rId36"/>
    <p:sldId id="288" r:id="rId37"/>
    <p:sldId id="291" r:id="rId38"/>
    <p:sldId id="294" r:id="rId39"/>
    <p:sldId id="299" r:id="rId40"/>
    <p:sldId id="300" r:id="rId41"/>
    <p:sldId id="301" r:id="rId42"/>
    <p:sldId id="308" r:id="rId43"/>
    <p:sldId id="307" r:id="rId44"/>
    <p:sldId id="302" r:id="rId45"/>
    <p:sldId id="305" r:id="rId46"/>
    <p:sldId id="306"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4" autoAdjust="0"/>
  </p:normalViewPr>
  <p:slideViewPr>
    <p:cSldViewPr>
      <p:cViewPr>
        <p:scale>
          <a:sx n="77" d="100"/>
          <a:sy n="77" d="100"/>
        </p:scale>
        <p:origin x="-858" y="-510"/>
      </p:cViewPr>
      <p:guideLst>
        <p:guide orient="horz" pos="2160"/>
        <p:guide pos="2880"/>
      </p:guideLst>
    </p:cSldViewPr>
  </p:slideViewPr>
  <p:outlineViewPr>
    <p:cViewPr>
      <p:scale>
        <a:sx n="33" d="100"/>
        <a:sy n="33" d="100"/>
      </p:scale>
      <p:origin x="0" y="2031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39E3004-AE83-4EE3-879B-768965A743A9}" type="datetime1">
              <a:rPr lang="en-GB"/>
              <a:pPr>
                <a:defRPr/>
              </a:pPr>
              <a:t>14/05/2015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D2CAA38-DDD6-4C8E-AC17-01390504047A}" type="slidenum">
              <a:rPr lang="en-GB"/>
              <a:pPr>
                <a:defRPr/>
              </a:pPr>
              <a:t>‹#›</a:t>
            </a:fld>
            <a:endParaRPr lang="en-GB"/>
          </a:p>
        </p:txBody>
      </p:sp>
    </p:spTree>
    <p:extLst>
      <p:ext uri="{BB962C8B-B14F-4D97-AF65-F5344CB8AC3E}">
        <p14:creationId xmlns:p14="http://schemas.microsoft.com/office/powerpoint/2010/main" val="3860831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AF2B74BB-35EF-422A-90DA-B667A6FE7EF3}" type="slidenum">
              <a:rPr lang="en-GB" altLang="en-US" smtClean="0"/>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B665625D-3DEC-4EEF-9F8A-EBF55D480E6D}" type="slidenum">
              <a:rPr lang="en-GB" altLang="en-US" smtClean="0"/>
              <a:pPr/>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BD32E069-3699-4396-8AE1-28DECDC73DFC}" type="slidenum">
              <a:rPr lang="en-GB" altLang="en-US" smtClean="0"/>
              <a:pPr/>
              <a:t>11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7B9F6255-47F9-46BC-ABCB-793704510A53}" type="slidenum">
              <a:rPr lang="en-GB" altLang="en-US" smtClean="0"/>
              <a:pPr/>
              <a:t>12</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7 mins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37917564-FA29-49BF-90F1-987555BC9A86}" type="slidenum">
              <a:rPr lang="en-GB" altLang="en-US" smtClean="0"/>
              <a:pPr/>
              <a:t>13</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007B2185-9143-4FB7-975A-4A6498278006}" type="slidenum">
              <a:rPr lang="en-GB" altLang="en-US" smtClean="0"/>
              <a:pPr/>
              <a:t>14</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F3E17C54-9C62-4176-9E5D-A4B1A185877F}" type="slidenum">
              <a:rPr lang="en-GB" altLang="en-US" smtClean="0"/>
              <a:pPr/>
              <a:t>15</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826C9F8A-2E0B-4E84-A27B-E4F569E5CBBB}" type="slidenum">
              <a:rPr lang="en-GB" altLang="en-US" smtClean="0"/>
              <a:pPr/>
              <a:t>16</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887D8B5B-1902-4693-B18D-995612C24079}" type="slidenum">
              <a:rPr lang="en-GB" altLang="en-US" smtClean="0"/>
              <a:pPr/>
              <a:t>17</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6053CD7D-E2B7-42EA-B211-DA8AF74D8872}" type="slidenum">
              <a:rPr lang="en-GB" altLang="en-US" smtClean="0"/>
              <a:pPr/>
              <a:t>18</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10 mins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5223AE9E-B924-4A3C-89F4-0E0AE09C25DB}" type="slidenum">
              <a:rPr lang="en-GB" altLang="en-US" smtClean="0"/>
              <a:pPr/>
              <a:t>19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4262F167-24F1-4CD1-BF44-12CAC9F0DED7}" type="slidenum">
              <a:rPr lang="en-GB" altLang="en-US" smtClean="0"/>
              <a:pPr/>
              <a:t>2</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89D11EED-EF1A-4F7C-AAA9-D87B50F8E073}" type="slidenum">
              <a:rPr lang="en-GB" altLang="en-US" smtClean="0"/>
              <a:pPr/>
              <a:t>20</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7DEA60D8-1D3D-43B4-A1FA-15AF45D10D17}" type="slidenum">
              <a:rPr lang="en-GB" altLang="en-US" smtClean="0"/>
              <a:pPr/>
              <a:t>21</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0A6A0819-D668-40BE-8F39-6466B8F58145}" type="slidenum">
              <a:rPr lang="en-GB" altLang="en-US" smtClean="0"/>
              <a:pPr/>
              <a:t>22</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9F28BB02-25C7-4E03-90BE-33C74811F99B}" type="slidenum">
              <a:rPr lang="en-GB" altLang="en-US" smtClean="0"/>
              <a:pPr/>
              <a:t>23</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D03CE66A-1D00-4532-9C40-058561896771}" type="slidenum">
              <a:rPr lang="en-GB" altLang="en-US" smtClean="0"/>
              <a:pPr/>
              <a:t>24</a:t>
            </a:fld>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0C7E2905-3B0F-4C8D-A5B4-E31132768971}" type="slidenum">
              <a:rPr lang="en-GB" altLang="en-US" smtClean="0"/>
              <a:pPr/>
              <a:t>25</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t>15 mins</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100BB78F-656C-476B-B0C4-E7A28F8E15D9}" type="slidenum">
              <a:rPr lang="en-GB" altLang="en-US" smtClean="0"/>
              <a:pPr/>
              <a:t>26</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90A7E7F1-356B-4780-9DC1-E1510A96D623}" type="slidenum">
              <a:rPr lang="en-GB" altLang="en-US" smtClean="0"/>
              <a:pPr/>
              <a:t>27</a:t>
            </a:fld>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6BE5BAED-0F5C-4823-9A2D-C6D0FF2D9EE9}" type="slidenum">
              <a:rPr lang="en-GB" altLang="en-US" smtClean="0"/>
              <a:pPr/>
              <a:t>28</a:t>
            </a:fld>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9444E81B-6108-4EC1-B9AC-78DB6397B2BF}" type="slidenum">
              <a:rPr lang="en-GB" altLang="en-US" smtClean="0"/>
              <a:pPr/>
              <a:t>29</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22E0BD44-E975-44C5-8D68-9DCC47268F88}" type="slidenum">
              <a:rPr lang="en-GB" altLang="en-US" smtClean="0"/>
              <a:pPr/>
              <a:t>3</a:t>
            </a:fld>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86BD15AB-8920-4EFE-8336-F126399F4D0A}" type="slidenum">
              <a:rPr lang="en-GB" altLang="en-US" smtClean="0"/>
              <a:pPr/>
              <a:t>30</a:t>
            </a:fld>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724B69EA-8EA6-481C-BF3F-FF65F614B290}" type="slidenum">
              <a:rPr lang="en-GB" altLang="en-US" smtClean="0"/>
              <a:pPr/>
              <a:t>31</a:t>
            </a:fld>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AEE4F38D-35BA-4CC0-91A0-A7E6436DC090}" type="slidenum">
              <a:rPr lang="en-GB" altLang="en-US" smtClean="0"/>
              <a:pPr/>
              <a:t>32</a:t>
            </a:fld>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DF7B952A-E12A-43C3-A605-DDAEF3849926}" type="slidenum">
              <a:rPr lang="en-GB" altLang="en-US" smtClean="0"/>
              <a:pPr/>
              <a:t>33</a:t>
            </a:fld>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319B7A4A-298B-43D7-A0F0-F3FBB9FEEB01}" type="slidenum">
              <a:rPr lang="en-GB" altLang="en-US" smtClean="0"/>
              <a:pPr/>
              <a:t>34</a:t>
            </a:fld>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FE6C9E44-1C9D-4623-9BE9-FD2FA85FC31C}" type="slidenum">
              <a:rPr lang="en-GB" altLang="en-US" smtClean="0"/>
              <a:pPr/>
              <a:t>35</a:t>
            </a:fld>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D44DF1ED-BF86-4949-B988-75CA0999CB73}" type="slidenum">
              <a:rPr lang="en-GB" altLang="en-US" smtClean="0"/>
              <a:pPr/>
              <a:t>36</a:t>
            </a:fld>
            <a:endParaRPr lang="en-GB"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5E87F758-BB00-4DD4-9906-09F6A3575A55}" type="slidenum">
              <a:rPr lang="en-GB" altLang="en-US" smtClean="0"/>
              <a:pPr/>
              <a:t>37</a:t>
            </a:fld>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4086CEF3-D818-4450-905D-E9A806F34643}" type="slidenum">
              <a:rPr lang="en-GB" altLang="en-US" smtClean="0"/>
              <a:pPr/>
              <a:t>38</a:t>
            </a:fld>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E36D25E5-FBC0-4D60-A96E-76BCFBC2A7A2}" type="slidenum">
              <a:rPr lang="en-GB" altLang="en-US" smtClean="0"/>
              <a:pPr/>
              <a:t>39</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6CBF22EA-F867-4F35-9EAB-A7722CDE0BE7}" type="slidenum">
              <a:rPr lang="en-GB" altLang="en-US" smtClean="0"/>
              <a:pPr/>
              <a:t>4</a:t>
            </a:fld>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5ECBFC15-35D2-4EE8-9474-52EEDE3FFF07}" type="slidenum">
              <a:rPr lang="en-GB" altLang="en-US" smtClean="0"/>
              <a:pPr/>
              <a:t>40</a:t>
            </a:fld>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A521C885-C2FE-4508-84CC-FE961258D4AD}" type="slidenum">
              <a:rPr lang="en-GB" altLang="en-US" smtClean="0"/>
              <a:pPr/>
              <a:t>41</a:t>
            </a:fld>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8F1AEB14-88CD-4955-BE43-18C13EF64C7B}" type="slidenum">
              <a:rPr lang="en-GB" altLang="en-US" smtClean="0"/>
              <a:pPr/>
              <a:t>42</a:t>
            </a:fld>
            <a:endParaRPr lang="en-GB"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6CE60CAF-95C1-4EFA-834F-87C812D7D09F}" type="slidenum">
              <a:rPr lang="en-GB" altLang="en-US" smtClean="0"/>
              <a:pPr/>
              <a:t>43</a:t>
            </a:fld>
            <a:endParaRPr lang="en-GB"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30E23EBB-0C80-4946-841B-1103A981170B}" type="slidenum">
              <a:rPr lang="en-GB" altLang="en-US" smtClean="0"/>
              <a:pPr/>
              <a:t>44</a:t>
            </a:fld>
            <a:endParaRPr lang="en-GB"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09455F0A-C333-47EE-91A5-ADEB2EBD3109}" type="slidenum">
              <a:rPr lang="en-GB" altLang="en-US" smtClean="0"/>
              <a:pPr/>
              <a:t>45</a:t>
            </a:fld>
            <a:endParaRPr lang="en-GB"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F0075E53-9A8E-4CCF-81A3-E1601E3DA30A}" type="slidenum">
              <a:rPr lang="en-GB" altLang="en-US" smtClean="0"/>
              <a:pPr/>
              <a:t>46</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ECACC50B-AD43-429B-B151-7D3EF62F3A1F}" type="slidenum">
              <a:rPr lang="en-GB" altLang="en-US" smtClean="0"/>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ACDDCC37-23A1-4345-96AE-51B86DC4F422}" type="slidenum">
              <a:rPr lang="en-GB" altLang="en-US" smtClean="0"/>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ECC6CBDD-A3CA-4CC5-8D2D-558448F2E402}" type="slidenum">
              <a:rPr lang="en-GB" altLang="en-US" smtClean="0"/>
              <a:pPr/>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BFC9F17C-CEB0-443F-AE82-B13A58EC4292}" type="slidenum">
              <a:rPr lang="en-GB" altLang="en-US" smtClean="0"/>
              <a:pPr/>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106" charset="-128"/>
              </a:defRPr>
            </a:lvl1pPr>
            <a:lvl2pPr marL="742950" indent="-285750">
              <a:defRPr sz="1200">
                <a:solidFill>
                  <a:schemeClr val="tx1"/>
                </a:solidFill>
                <a:latin typeface="Calibri" pitchFamily="34" charset="0"/>
                <a:ea typeface="ＭＳ Ｐゴシック" pitchFamily="-106" charset="-128"/>
              </a:defRPr>
            </a:lvl2pPr>
            <a:lvl3pPr marL="1143000" indent="-228600">
              <a:defRPr sz="1200">
                <a:solidFill>
                  <a:schemeClr val="tx1"/>
                </a:solidFill>
                <a:latin typeface="Calibri" pitchFamily="34" charset="0"/>
                <a:ea typeface="ＭＳ Ｐゴシック" pitchFamily="-106" charset="-128"/>
              </a:defRPr>
            </a:lvl3pPr>
            <a:lvl4pPr marL="1600200" indent="-228600">
              <a:defRPr sz="1200">
                <a:solidFill>
                  <a:schemeClr val="tx1"/>
                </a:solidFill>
                <a:latin typeface="Calibri" pitchFamily="34" charset="0"/>
                <a:ea typeface="ＭＳ Ｐゴシック" pitchFamily="-106" charset="-128"/>
              </a:defRPr>
            </a:lvl4pPr>
            <a:lvl5pPr marL="2057400" indent="-228600">
              <a:defRPr sz="1200">
                <a:solidFill>
                  <a:schemeClr val="tx1"/>
                </a:solidFill>
                <a:latin typeface="Calibri" pitchFamily="34"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06" charset="-128"/>
              </a:defRPr>
            </a:lvl9pPr>
          </a:lstStyle>
          <a:p>
            <a:fld id="{078D6460-4E2E-42F0-BEAC-BD8834107E75}" type="slidenum">
              <a:rPr lang="en-GB" altLang="en-US" smtClean="0"/>
              <a:pPr/>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a:spLocks noChangeArrowheads="1"/>
          </p:cNvSpPr>
          <p:nvPr/>
        </p:nvSpPr>
        <p:spPr bwMode="invGray">
          <a:xfrm>
            <a:off x="0" y="5127625"/>
            <a:ext cx="9144000" cy="46038"/>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2FB14441-5825-4AA5-A91C-21D3F5C6BEF1}" type="datetime1">
              <a:rPr lang="en-GB"/>
              <a:pPr>
                <a:defRPr/>
              </a:pPr>
              <a:t>14/05/2015</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ECCD4A2E-A5AE-4493-9166-9022226AA6E8}" type="slidenum">
              <a:rPr lang="en-GB"/>
              <a:pPr>
                <a:defRPr/>
              </a:pPr>
              <a:t>‹#›</a:t>
            </a:fld>
            <a:endParaRPr lang="en-GB"/>
          </a:p>
        </p:txBody>
      </p:sp>
    </p:spTree>
    <p:extLst>
      <p:ext uri="{BB962C8B-B14F-4D97-AF65-F5344CB8AC3E}">
        <p14:creationId xmlns:p14="http://schemas.microsoft.com/office/powerpoint/2010/main" val="27962567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426152-B3CD-4B8A-B7AA-427010A9F5CB}" type="datetime1">
              <a:rPr lang="en-GB"/>
              <a:pPr>
                <a:defRPr/>
              </a:pPr>
              <a:t>14/05/2015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745C1C1-8B8F-4A93-8706-B598B658C451}" type="slidenum">
              <a:rPr lang="en-GB"/>
              <a:pPr>
                <a:defRPr/>
              </a:pPr>
              <a:t>‹#›</a:t>
            </a:fld>
            <a:endParaRPr lang="en-GB"/>
          </a:p>
        </p:txBody>
      </p:sp>
    </p:spTree>
    <p:extLst>
      <p:ext uri="{BB962C8B-B14F-4D97-AF65-F5344CB8AC3E}">
        <p14:creationId xmlns:p14="http://schemas.microsoft.com/office/powerpoint/2010/main" val="282759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w="48000" cmpd="thickThin">
            <a:noFill/>
            <a:miter lim="800000"/>
            <a:headEnd/>
            <a:tailEnd/>
          </a:ln>
          <a:effectLst>
            <a:outerShdw blurRad="63500" dist="10160" dir="10800000" algn="tl" rotWithShape="0">
              <a:srgbClr val="000000">
                <a:alpha val="5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584A0C25-0836-475D-BE6C-C7AB006A414B}" type="datetime1">
              <a:rPr lang="en-GB"/>
              <a:pPr>
                <a:defRPr/>
              </a:pPr>
              <a:t>14/05/2015</a:t>
            </a:fld>
            <a:endParaRPr lang="en-GB"/>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7537494B-A99D-48FE-BFDD-2BFBD5A45721}" type="slidenum">
              <a:rPr lang="en-GB"/>
              <a:pPr>
                <a:defRPr/>
              </a:pPr>
              <a:t>‹#›</a:t>
            </a:fld>
            <a:endParaRPr lang="en-GB"/>
          </a:p>
        </p:txBody>
      </p:sp>
    </p:spTree>
    <p:extLst>
      <p:ext uri="{BB962C8B-B14F-4D97-AF65-F5344CB8AC3E}">
        <p14:creationId xmlns:p14="http://schemas.microsoft.com/office/powerpoint/2010/main" val="34055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6C9E15-24E0-401C-ABB5-093500B2A487}" type="datetime1">
              <a:rPr lang="en-GB"/>
              <a:pPr>
                <a:defRPr/>
              </a:pPr>
              <a:t>14/05/2015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01DCBB7-4247-4750-B1C8-1BC0BE3CA7EB}" type="slidenum">
              <a:rPr lang="en-GB"/>
              <a:pPr>
                <a:defRPr/>
              </a:pPr>
              <a:t>‹#›</a:t>
            </a:fld>
            <a:endParaRPr lang="en-GB"/>
          </a:p>
        </p:txBody>
      </p:sp>
    </p:spTree>
    <p:extLst>
      <p:ext uri="{BB962C8B-B14F-4D97-AF65-F5344CB8AC3E}">
        <p14:creationId xmlns:p14="http://schemas.microsoft.com/office/powerpoint/2010/main" val="48782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A28DD7B3-09B6-4728-9875-30813497B599}" type="datetime1">
              <a:rPr lang="en-GB"/>
              <a:pPr>
                <a:defRPr/>
              </a:pPr>
              <a:t>14/05/2015</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83BB9EC6-DBBF-42D4-9622-99C239119880}" type="slidenum">
              <a:rPr lang="en-GB"/>
              <a:pPr>
                <a:defRPr/>
              </a:pPr>
              <a:t>‹#›</a:t>
            </a:fld>
            <a:endParaRPr lang="en-GB"/>
          </a:p>
        </p:txBody>
      </p:sp>
    </p:spTree>
    <p:extLst>
      <p:ext uri="{BB962C8B-B14F-4D97-AF65-F5344CB8AC3E}">
        <p14:creationId xmlns:p14="http://schemas.microsoft.com/office/powerpoint/2010/main" val="23875815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1B41AD-C6F8-45AF-8E2D-03FE9DE6923D}" type="datetime1">
              <a:rPr lang="en-GB"/>
              <a:pPr>
                <a:defRPr/>
              </a:pPr>
              <a:t>14/05/2015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717CD1B-0976-4067-8B5A-FDA358D207CC}" type="slidenum">
              <a:rPr lang="en-GB"/>
              <a:pPr>
                <a:defRPr/>
              </a:pPr>
              <a:t>‹#›</a:t>
            </a:fld>
            <a:endParaRPr lang="en-GB"/>
          </a:p>
        </p:txBody>
      </p:sp>
    </p:spTree>
    <p:extLst>
      <p:ext uri="{BB962C8B-B14F-4D97-AF65-F5344CB8AC3E}">
        <p14:creationId xmlns:p14="http://schemas.microsoft.com/office/powerpoint/2010/main" val="110867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D707F9-9774-43A6-B81F-3BE6A842E8CC}" type="datetime1">
              <a:rPr lang="en-GB"/>
              <a:pPr>
                <a:defRPr/>
              </a:pPr>
              <a:t>14/05/2015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6E70627-B875-4E87-81F0-B8597FC39605}" type="slidenum">
              <a:rPr lang="en-GB"/>
              <a:pPr>
                <a:defRPr/>
              </a:pPr>
              <a:t>‹#›</a:t>
            </a:fld>
            <a:endParaRPr lang="en-GB"/>
          </a:p>
        </p:txBody>
      </p:sp>
    </p:spTree>
    <p:extLst>
      <p:ext uri="{BB962C8B-B14F-4D97-AF65-F5344CB8AC3E}">
        <p14:creationId xmlns:p14="http://schemas.microsoft.com/office/powerpoint/2010/main" val="178688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DC565F-FAB2-4FE5-A344-7FB1499D6DA5}" type="datetime1">
              <a:rPr lang="en-GB"/>
              <a:pPr>
                <a:defRPr/>
              </a:pPr>
              <a:t>14/05/2015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D67A87B-16AC-45F0-BCE8-D9E6B4D96A51}" type="slidenum">
              <a:rPr lang="en-GB"/>
              <a:pPr>
                <a:defRPr/>
              </a:pPr>
              <a:t>‹#›</a:t>
            </a:fld>
            <a:endParaRPr lang="en-GB"/>
          </a:p>
        </p:txBody>
      </p:sp>
    </p:spTree>
    <p:extLst>
      <p:ext uri="{BB962C8B-B14F-4D97-AF65-F5344CB8AC3E}">
        <p14:creationId xmlns:p14="http://schemas.microsoft.com/office/powerpoint/2010/main" val="71851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FE330E4-1124-449C-94C9-4ABAC698285C}" type="datetime1">
              <a:rPr lang="en-GB"/>
              <a:pPr>
                <a:defRPr/>
              </a:pPr>
              <a:t>14/05/2015</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A3D8B706-7686-4B1D-A3DD-8D96A77A0924}" type="slidenum">
              <a:rPr lang="en-GB"/>
              <a:pPr>
                <a:defRPr/>
              </a:pPr>
              <a:t>‹#›</a:t>
            </a:fld>
            <a:endParaRPr lang="en-GB"/>
          </a:p>
        </p:txBody>
      </p:sp>
    </p:spTree>
    <p:extLst>
      <p:ext uri="{BB962C8B-B14F-4D97-AF65-F5344CB8AC3E}">
        <p14:creationId xmlns:p14="http://schemas.microsoft.com/office/powerpoint/2010/main" val="345087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BD300E76-2224-4CBB-859B-27D8FE1CAFCE}" type="datetime1">
              <a:rPr lang="en-GB"/>
              <a:pPr>
                <a:defRPr/>
              </a:pPr>
              <a:t>14/05/2015</a:t>
            </a:fld>
            <a:endParaRPr lang="en-GB"/>
          </a:p>
        </p:txBody>
      </p:sp>
      <p:sp>
        <p:nvSpPr>
          <p:cNvPr id="8" name="Footer Placeholder 5"/>
          <p:cNvSpPr>
            <a:spLocks noGrp="1"/>
          </p:cNvSpPr>
          <p:nvPr>
            <p:ph type="ftr" sz="quarter" idx="11"/>
          </p:nvPr>
        </p:nvSpPr>
        <p:spPr/>
        <p:txBody>
          <a:bodyPr/>
          <a:lstStyle>
            <a:lvl1pPr>
              <a:defRPr/>
            </a:lvl1pPr>
          </a:lstStyle>
          <a:p>
            <a:pPr>
              <a:defRPr/>
            </a:pPr>
            <a:endParaRPr lang="en-GB"/>
          </a:p>
        </p:txBody>
      </p:sp>
      <p:sp>
        <p:nvSpPr>
          <p:cNvPr id="9" name="Slide Number Placeholder 6"/>
          <p:cNvSpPr>
            <a:spLocks noGrp="1"/>
          </p:cNvSpPr>
          <p:nvPr>
            <p:ph type="sldNum" sz="quarter" idx="12"/>
          </p:nvPr>
        </p:nvSpPr>
        <p:spPr/>
        <p:txBody>
          <a:bodyPr/>
          <a:lstStyle>
            <a:lvl1pPr>
              <a:defRPr/>
            </a:lvl1pPr>
          </a:lstStyle>
          <a:p>
            <a:pPr>
              <a:defRPr/>
            </a:pPr>
            <a:fld id="{BC3DC750-980B-42CF-AC40-C31CBE1A7A01}" type="slidenum">
              <a:rPr lang="en-GB"/>
              <a:pPr>
                <a:defRPr/>
              </a:pPr>
              <a:t>‹#›</a:t>
            </a:fld>
            <a:endParaRPr lang="en-GB"/>
          </a:p>
        </p:txBody>
      </p:sp>
    </p:spTree>
    <p:extLst>
      <p:ext uri="{BB962C8B-B14F-4D97-AF65-F5344CB8AC3E}">
        <p14:creationId xmlns:p14="http://schemas.microsoft.com/office/powerpoint/2010/main" val="318811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E319B868-3749-4D12-9B35-58DA0CF4038A}" type="datetime1">
              <a:rPr lang="en-GB"/>
              <a:pPr>
                <a:defRPr/>
              </a:pPr>
              <a:t>14/05/2015</a:t>
            </a:fld>
            <a:endParaRPr lang="en-GB"/>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GB"/>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09BC6702-D09E-4EC6-A90C-191C7D82C09B}" type="slidenum">
              <a:rPr lang="en-GB"/>
              <a:pPr>
                <a:defRPr/>
              </a:pPr>
              <a:t>‹#›</a:t>
            </a:fld>
            <a:endParaRPr lang="en-GB"/>
          </a:p>
        </p:txBody>
      </p:sp>
    </p:spTree>
    <p:extLst>
      <p:ext uri="{BB962C8B-B14F-4D97-AF65-F5344CB8AC3E}">
        <p14:creationId xmlns:p14="http://schemas.microsoft.com/office/powerpoint/2010/main" val="31851978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latin typeface="Corbel" pitchFamily="-106" charset="0"/>
              </a:defRPr>
            </a:lvl1pPr>
          </a:lstStyle>
          <a:p>
            <a:pPr>
              <a:defRPr/>
            </a:pPr>
            <a:fld id="{8351F3B7-B61F-4133-84B5-E13E36F284E3}" type="datetime1">
              <a:rPr lang="en-GB"/>
              <a:pPr>
                <a:defRPr/>
              </a:pPr>
              <a:t>14/05/2015</a:t>
            </a:fld>
            <a:endParaRPr lang="en-GB"/>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itchFamily="-106" charset="0"/>
              </a:defRPr>
            </a:lvl1pPr>
          </a:lstStyle>
          <a:p>
            <a:pPr>
              <a:defRPr/>
            </a:pPr>
            <a:fld id="{43E78DEC-6A99-4A90-A5F9-6D05160C010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58" r:id="rId1"/>
    <p:sldLayoutId id="2147483753" r:id="rId2"/>
    <p:sldLayoutId id="2147483759" r:id="rId3"/>
    <p:sldLayoutId id="2147483754" r:id="rId4"/>
    <p:sldLayoutId id="2147483755" r:id="rId5"/>
    <p:sldLayoutId id="2147483756" r:id="rId6"/>
    <p:sldLayoutId id="2147483760" r:id="rId7"/>
    <p:sldLayoutId id="2147483761" r:id="rId8"/>
    <p:sldLayoutId id="2147483762" r:id="rId9"/>
    <p:sldLayoutId id="2147483757" r:id="rId10"/>
    <p:sldLayoutId id="2147483763" r:id="rId11"/>
  </p:sldLayoutIdLst>
  <p:txStyles>
    <p:titleStyle>
      <a:lvl1pPr algn="l" rtl="0" eaLnBrk="0" fontAlgn="base" hangingPunct="0">
        <a:spcBef>
          <a:spcPct val="0"/>
        </a:spcBef>
        <a:spcAft>
          <a:spcPct val="0"/>
        </a:spcAft>
        <a:defRPr sz="4500" b="1" kern="1200">
          <a:solidFill>
            <a:srgbClr val="FFC800"/>
          </a:solidFill>
          <a:latin typeface="+mj-lt"/>
          <a:ea typeface="ＭＳ Ｐゴシック" pitchFamily="-106" charset="-128"/>
          <a:cs typeface="+mj-cs"/>
        </a:defRPr>
      </a:lvl1pPr>
      <a:lvl2pPr algn="l" rtl="0" eaLnBrk="0" fontAlgn="base" hangingPunct="0">
        <a:spcBef>
          <a:spcPct val="0"/>
        </a:spcBef>
        <a:spcAft>
          <a:spcPct val="0"/>
        </a:spcAft>
        <a:defRPr sz="4500" b="1">
          <a:solidFill>
            <a:srgbClr val="FFC800"/>
          </a:solidFill>
          <a:latin typeface="Corbel" pitchFamily="-106" charset="0"/>
          <a:ea typeface="ＭＳ Ｐゴシック" pitchFamily="-106" charset="-128"/>
        </a:defRPr>
      </a:lvl2pPr>
      <a:lvl3pPr algn="l" rtl="0" eaLnBrk="0" fontAlgn="base" hangingPunct="0">
        <a:spcBef>
          <a:spcPct val="0"/>
        </a:spcBef>
        <a:spcAft>
          <a:spcPct val="0"/>
        </a:spcAft>
        <a:defRPr sz="4500" b="1">
          <a:solidFill>
            <a:srgbClr val="FFC800"/>
          </a:solidFill>
          <a:latin typeface="Corbel" pitchFamily="-106" charset="0"/>
          <a:ea typeface="ＭＳ Ｐゴシック" pitchFamily="-106" charset="-128"/>
        </a:defRPr>
      </a:lvl3pPr>
      <a:lvl4pPr algn="l" rtl="0" eaLnBrk="0" fontAlgn="base" hangingPunct="0">
        <a:spcBef>
          <a:spcPct val="0"/>
        </a:spcBef>
        <a:spcAft>
          <a:spcPct val="0"/>
        </a:spcAft>
        <a:defRPr sz="4500" b="1">
          <a:solidFill>
            <a:srgbClr val="FFC800"/>
          </a:solidFill>
          <a:latin typeface="Corbel" pitchFamily="-106" charset="0"/>
          <a:ea typeface="ＭＳ Ｐゴシック" pitchFamily="-106" charset="-128"/>
        </a:defRPr>
      </a:lvl4pPr>
      <a:lvl5pPr algn="l" rtl="0" eaLnBrk="0" fontAlgn="base" hangingPunct="0">
        <a:spcBef>
          <a:spcPct val="0"/>
        </a:spcBef>
        <a:spcAft>
          <a:spcPct val="0"/>
        </a:spcAft>
        <a:defRPr sz="4500" b="1">
          <a:solidFill>
            <a:srgbClr val="FFC800"/>
          </a:solidFill>
          <a:latin typeface="Corbel" pitchFamily="-106" charset="0"/>
          <a:ea typeface="ＭＳ Ｐゴシック" pitchFamily="-106" charset="-128"/>
        </a:defRPr>
      </a:lvl5pPr>
      <a:lvl6pPr marL="457200" algn="l" rtl="0" fontAlgn="base">
        <a:spcBef>
          <a:spcPct val="0"/>
        </a:spcBef>
        <a:spcAft>
          <a:spcPct val="0"/>
        </a:spcAft>
        <a:defRPr sz="4500" b="1">
          <a:solidFill>
            <a:srgbClr val="FFC800"/>
          </a:solidFill>
          <a:latin typeface="Corbel" pitchFamily="-106" charset="0"/>
        </a:defRPr>
      </a:lvl6pPr>
      <a:lvl7pPr marL="914400" algn="l" rtl="0" fontAlgn="base">
        <a:spcBef>
          <a:spcPct val="0"/>
        </a:spcBef>
        <a:spcAft>
          <a:spcPct val="0"/>
        </a:spcAft>
        <a:defRPr sz="4500" b="1">
          <a:solidFill>
            <a:srgbClr val="FFC800"/>
          </a:solidFill>
          <a:latin typeface="Corbel" pitchFamily="-106" charset="0"/>
        </a:defRPr>
      </a:lvl7pPr>
      <a:lvl8pPr marL="1371600" algn="l" rtl="0" fontAlgn="base">
        <a:spcBef>
          <a:spcPct val="0"/>
        </a:spcBef>
        <a:spcAft>
          <a:spcPct val="0"/>
        </a:spcAft>
        <a:defRPr sz="4500" b="1">
          <a:solidFill>
            <a:srgbClr val="FFC800"/>
          </a:solidFill>
          <a:latin typeface="Corbel" pitchFamily="-106" charset="0"/>
        </a:defRPr>
      </a:lvl8pPr>
      <a:lvl9pPr marL="1828800" algn="l" rtl="0" fontAlgn="base">
        <a:spcBef>
          <a:spcPct val="0"/>
        </a:spcBef>
        <a:spcAft>
          <a:spcPct val="0"/>
        </a:spcAft>
        <a:defRPr sz="4500" b="1">
          <a:solidFill>
            <a:srgbClr val="FFC800"/>
          </a:solidFill>
          <a:latin typeface="Corbel" pitchFamily="-106" charset="0"/>
        </a:defRPr>
      </a:lvl9pPr>
    </p:titleStyle>
    <p:bodyStyle>
      <a:lvl1pPr marL="438150" indent="-319088" algn="l" rtl="0" eaLnBrk="0" fontAlgn="base" hangingPunct="0">
        <a:spcBef>
          <a:spcPct val="0"/>
        </a:spcBef>
        <a:spcAft>
          <a:spcPct val="0"/>
        </a:spcAft>
        <a:buClr>
          <a:schemeClr val="accent1"/>
        </a:buClr>
        <a:buSzPct val="80000"/>
        <a:buFont typeface="Wingdings 2" pitchFamily="-106" charset="2"/>
        <a:buChar char=""/>
        <a:defRPr sz="3200" kern="1200">
          <a:solidFill>
            <a:schemeClr val="tx1"/>
          </a:solidFill>
          <a:latin typeface="+mn-lt"/>
          <a:ea typeface="ＭＳ Ｐゴシック" pitchFamily="-106" charset="-128"/>
          <a:cs typeface="+mn-cs"/>
        </a:defRPr>
      </a:lvl1pPr>
      <a:lvl2pPr marL="730250" indent="-273050" algn="l" rtl="0" eaLnBrk="0" fontAlgn="base" hangingPunct="0">
        <a:spcBef>
          <a:spcPct val="20000"/>
        </a:spcBef>
        <a:spcAft>
          <a:spcPct val="0"/>
        </a:spcAft>
        <a:buClr>
          <a:schemeClr val="accent2"/>
        </a:buClr>
        <a:buSzPct val="90000"/>
        <a:buFont typeface="Wingdings" pitchFamily="-106" charset="2"/>
        <a:buChar char=""/>
        <a:defRPr sz="2800" kern="1200">
          <a:solidFill>
            <a:schemeClr val="tx1"/>
          </a:solidFill>
          <a:latin typeface="+mn-lt"/>
          <a:ea typeface="ＭＳ Ｐゴシック" pitchFamily="-106" charset="-128"/>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ＭＳ Ｐゴシック" pitchFamily="-106" charset="-128"/>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ＭＳ Ｐゴシック" pitchFamily="-106" charset="-128"/>
          <a:cs typeface="+mn-cs"/>
        </a:defRPr>
      </a:lvl4pPr>
      <a:lvl5pPr marL="1425575" indent="-182563" algn="l" rtl="0" eaLnBrk="0" fontAlgn="base" hangingPunct="0">
        <a:spcBef>
          <a:spcPct val="20000"/>
        </a:spcBef>
        <a:spcAft>
          <a:spcPct val="0"/>
        </a:spcAft>
        <a:buClr>
          <a:srgbClr val="E88651"/>
        </a:buClr>
        <a:buFont typeface="Wingdings 3" pitchFamily="-106" charset="2"/>
        <a:buChar char=""/>
        <a:defRPr lang="en-US" sz="2000" kern="1200">
          <a:solidFill>
            <a:schemeClr val="tx1"/>
          </a:solidFill>
          <a:latin typeface="+mn-lt"/>
          <a:ea typeface="ＭＳ Ｐゴシック" pitchFamily="-106"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roche@nh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leedsclubdrugclinic.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hyperlink" Target="http://www.guardian.co.uk/education/interactive/2012/oct/12/university-drug-culture-surve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6.jpe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png"/><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png"/><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3.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29.png"/><Relationship Id="rId4" Type="http://schemas.openxmlformats.org/officeDocument/2006/relationships/oleObject" Target="../embeddings/oleObject6.bin"/><Relationship Id="rId9"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J.roche@nhs.ne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www.facebook.com/leedsclubdrugclinic" TargetMode="External"/><Relationship Id="rId4" Type="http://schemas.openxmlformats.org/officeDocument/2006/relationships/hyperlink" Target="http://www.leedsclubdrugclinic.co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guardian.co.uk/society/2012/mar/11/mephedrone-more-popular-after-b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GB" dirty="0" smtClean="0">
                <a:solidFill>
                  <a:schemeClr val="accent1">
                    <a:satMod val="150000"/>
                  </a:schemeClr>
                </a:solidFill>
                <a:ea typeface="+mj-ea"/>
              </a:rPr>
              <a:t> New Drugs, New Problems?</a:t>
            </a:r>
            <a:br>
              <a:rPr lang="en-GB" dirty="0" smtClean="0">
                <a:solidFill>
                  <a:schemeClr val="accent1">
                    <a:satMod val="150000"/>
                  </a:schemeClr>
                </a:solidFill>
                <a:ea typeface="+mj-ea"/>
              </a:rPr>
            </a:br>
            <a:r>
              <a:rPr lang="en-GB" dirty="0" smtClean="0">
                <a:solidFill>
                  <a:schemeClr val="accent1">
                    <a:satMod val="150000"/>
                  </a:schemeClr>
                </a:solidFill>
                <a:ea typeface="+mj-ea"/>
              </a:rPr>
              <a:t>Responding to Club Drugs in Leeds</a:t>
            </a:r>
            <a:endParaRPr lang="en-GB" dirty="0">
              <a:solidFill>
                <a:schemeClr val="accent1">
                  <a:satMod val="150000"/>
                </a:schemeClr>
              </a:solidFill>
              <a:ea typeface="+mj-ea"/>
            </a:endParaRPr>
          </a:p>
        </p:txBody>
      </p:sp>
      <p:sp>
        <p:nvSpPr>
          <p:cNvPr id="8195" name="Subtitle 2"/>
          <p:cNvSpPr>
            <a:spLocks noGrp="1"/>
          </p:cNvSpPr>
          <p:nvPr>
            <p:ph type="subTitle" idx="1"/>
          </p:nvPr>
        </p:nvSpPr>
        <p:spPr>
          <a:xfrm>
            <a:off x="685800" y="1828800"/>
            <a:ext cx="8077200" cy="1500188"/>
          </a:xfrm>
        </p:spPr>
        <p:txBody>
          <a:bodyPr/>
          <a:lstStyle/>
          <a:p>
            <a:pPr eaLnBrk="1" hangingPunct="1"/>
            <a:r>
              <a:rPr lang="en-GB" altLang="en-US" smtClean="0"/>
              <a:t>Dr John Roche</a:t>
            </a:r>
          </a:p>
          <a:p>
            <a:pPr eaLnBrk="1" hangingPunct="1"/>
            <a:r>
              <a:rPr lang="en-GB" altLang="en-US" smtClean="0"/>
              <a:t>Consultant Addiction Psychiatrist</a:t>
            </a:r>
          </a:p>
          <a:p>
            <a:pPr eaLnBrk="1" hangingPunct="1"/>
            <a:r>
              <a:rPr lang="en-GB" altLang="en-US" smtClean="0"/>
              <a:t>Leeds Addiction Unit</a:t>
            </a:r>
          </a:p>
          <a:p>
            <a:pPr eaLnBrk="1" hangingPunct="1"/>
            <a:r>
              <a:rPr lang="en-GB" altLang="en-US" smtClean="0">
                <a:hlinkClick r:id="rId3"/>
              </a:rPr>
              <a:t>j.roche@nhs.net</a:t>
            </a:r>
            <a:endParaRPr lang="en-GB" altLang="en-US" smtClean="0"/>
          </a:p>
          <a:p>
            <a:pPr eaLnBrk="1" hangingPunct="1"/>
            <a:r>
              <a:rPr lang="en-GB" altLang="en-US" smtClean="0">
                <a:hlinkClick r:id="rId4"/>
              </a:rPr>
              <a:t>www.leedsclubdrugclinic.com</a:t>
            </a:r>
            <a:endParaRPr lang="en-GB" alt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251062"/>
          </a:xfrm>
        </p:spPr>
        <p:txBody>
          <a:bodyPr/>
          <a:lstStyle/>
          <a:p>
            <a:pPr eaLnBrk="1" fontAlgn="auto" hangingPunct="1">
              <a:spcAft>
                <a:spcPts val="0"/>
              </a:spcAft>
              <a:defRPr/>
            </a:pPr>
            <a:r>
              <a:rPr lang="en-GB" smtClean="0">
                <a:solidFill>
                  <a:schemeClr val="accent1">
                    <a:satMod val="150000"/>
                  </a:schemeClr>
                </a:solidFill>
                <a:ea typeface="+mj-ea"/>
              </a:rPr>
              <a:t>Ketamine</a:t>
            </a:r>
          </a:p>
        </p:txBody>
      </p:sp>
      <p:sp>
        <p:nvSpPr>
          <p:cNvPr id="17411" name="Content Placeholder 4"/>
          <p:cNvSpPr>
            <a:spLocks noGrp="1"/>
          </p:cNvSpPr>
          <p:nvPr>
            <p:ph sz="half" idx="2"/>
          </p:nvPr>
        </p:nvSpPr>
        <p:spPr>
          <a:xfrm>
            <a:off x="4648200" y="1773238"/>
            <a:ext cx="4038600" cy="4624387"/>
          </a:xfrm>
        </p:spPr>
        <p:txBody>
          <a:bodyPr/>
          <a:lstStyle/>
          <a:p>
            <a:pPr eaLnBrk="1" hangingPunct="1">
              <a:buFont typeface="Arial" charset="0"/>
              <a:buChar char="•"/>
            </a:pPr>
            <a:r>
              <a:rPr lang="en-GB" altLang="en-US" smtClean="0"/>
              <a:t>Anaesthetic agent on World Health Organisation’s list of “essential medicines” that all hospitals should stock</a:t>
            </a:r>
          </a:p>
          <a:p>
            <a:pPr eaLnBrk="1" hangingPunct="1">
              <a:buFont typeface="Arial" charset="0"/>
              <a:buChar char="•"/>
            </a:pPr>
            <a:r>
              <a:rPr lang="en-GB" altLang="en-US" smtClean="0"/>
              <a:t>Street value £20-40 per gram</a:t>
            </a:r>
          </a:p>
          <a:p>
            <a:pPr eaLnBrk="1" hangingPunct="1">
              <a:buFont typeface="Arial" charset="0"/>
              <a:buChar char="•"/>
            </a:pPr>
            <a:r>
              <a:rPr lang="en-GB" altLang="en-US" smtClean="0"/>
              <a:t>Usually snorted, can be taken orally or injected</a:t>
            </a:r>
          </a:p>
        </p:txBody>
      </p:sp>
      <p:sp>
        <p:nvSpPr>
          <p:cNvPr id="17412" name="Content Placeholder 1"/>
          <p:cNvSpPr>
            <a:spLocks noGrp="1"/>
          </p:cNvSpPr>
          <p:nvPr>
            <p:ph sz="half" idx="1"/>
          </p:nvPr>
        </p:nvSpPr>
        <p:spPr>
          <a:xfrm>
            <a:off x="457200" y="1773238"/>
            <a:ext cx="4038600" cy="4624387"/>
          </a:xfrm>
        </p:spPr>
        <p:txBody>
          <a:bodyPr/>
          <a:lstStyle/>
          <a:p>
            <a:endParaRPr lang="en-GB" smtClean="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9"/>
          <p:cNvSpPr>
            <a:spLocks noGrp="1"/>
          </p:cNvSpPr>
          <p:nvPr>
            <p:ph type="title"/>
          </p:nvPr>
        </p:nvSpPr>
        <p:spPr>
          <a:xfrm>
            <a:off x="457200" y="152400"/>
            <a:ext cx="8229600" cy="1251062"/>
          </a:xfrm>
        </p:spPr>
        <p:txBody>
          <a:bodyPr/>
          <a:lstStyle/>
          <a:p>
            <a:pPr eaLnBrk="1" fontAlgn="auto" hangingPunct="1">
              <a:spcAft>
                <a:spcPts val="0"/>
              </a:spcAft>
              <a:defRPr/>
            </a:pPr>
            <a:r>
              <a:rPr lang="en-GB" smtClean="0">
                <a:solidFill>
                  <a:schemeClr val="accent1">
                    <a:satMod val="150000"/>
                  </a:schemeClr>
                </a:solidFill>
                <a:ea typeface="+mj-ea"/>
              </a:rPr>
              <a:t>Ketamine –Why take it?</a:t>
            </a:r>
          </a:p>
        </p:txBody>
      </p:sp>
      <p:sp>
        <p:nvSpPr>
          <p:cNvPr id="18435" name="Content Placeholder 10"/>
          <p:cNvSpPr>
            <a:spLocks noGrp="1"/>
          </p:cNvSpPr>
          <p:nvPr>
            <p:ph sz="half" idx="1"/>
          </p:nvPr>
        </p:nvSpPr>
        <p:spPr>
          <a:xfrm>
            <a:off x="457200" y="1773238"/>
            <a:ext cx="4038600" cy="4624387"/>
          </a:xfrm>
        </p:spPr>
        <p:txBody>
          <a:bodyPr/>
          <a:lstStyle/>
          <a:p>
            <a:pPr eaLnBrk="1" hangingPunct="1"/>
            <a:r>
              <a:rPr lang="en-GB" altLang="en-US" smtClean="0"/>
              <a:t>Low doses</a:t>
            </a:r>
          </a:p>
          <a:p>
            <a:pPr lvl="1" eaLnBrk="1" hangingPunct="1"/>
            <a:r>
              <a:rPr lang="en-GB" altLang="en-US" smtClean="0"/>
              <a:t>“floaty feeling”</a:t>
            </a:r>
          </a:p>
          <a:p>
            <a:pPr lvl="1" eaLnBrk="1" hangingPunct="1"/>
            <a:r>
              <a:rPr lang="en-GB" altLang="en-US" smtClean="0"/>
              <a:t>Relaxing</a:t>
            </a:r>
          </a:p>
          <a:p>
            <a:pPr lvl="1" eaLnBrk="1" hangingPunct="1"/>
            <a:r>
              <a:rPr lang="en-GB" altLang="en-US" smtClean="0"/>
              <a:t>Feel “stoned”</a:t>
            </a:r>
          </a:p>
          <a:p>
            <a:pPr lvl="2" eaLnBrk="1" hangingPunct="1"/>
            <a:r>
              <a:rPr lang="en-GB" altLang="en-US" smtClean="0"/>
              <a:t>Similar pattern of use to cannabis smokers</a:t>
            </a:r>
          </a:p>
          <a:p>
            <a:pPr eaLnBrk="1" hangingPunct="1"/>
            <a:endParaRPr lang="en-GB" altLang="en-US" smtClean="0"/>
          </a:p>
          <a:p>
            <a:pPr eaLnBrk="1" hangingPunct="1"/>
            <a:r>
              <a:rPr lang="en-GB" altLang="en-US" smtClean="0"/>
              <a:t>Cheap and only Class C</a:t>
            </a:r>
          </a:p>
          <a:p>
            <a:pPr lvl="1" eaLnBrk="1" hangingPunct="1"/>
            <a:r>
              <a:rPr lang="en-GB" altLang="en-US" smtClean="0"/>
              <a:t>Ecstasy is class A</a:t>
            </a:r>
          </a:p>
        </p:txBody>
      </p:sp>
      <p:sp>
        <p:nvSpPr>
          <p:cNvPr id="18436" name="Content Placeholder 11"/>
          <p:cNvSpPr>
            <a:spLocks noGrp="1"/>
          </p:cNvSpPr>
          <p:nvPr>
            <p:ph sz="half" idx="2"/>
          </p:nvPr>
        </p:nvSpPr>
        <p:spPr>
          <a:xfrm>
            <a:off x="4648200" y="1773238"/>
            <a:ext cx="4038600" cy="4624387"/>
          </a:xfrm>
        </p:spPr>
        <p:txBody>
          <a:bodyPr/>
          <a:lstStyle/>
          <a:p>
            <a:pPr eaLnBrk="1" hangingPunct="1"/>
            <a:r>
              <a:rPr lang="en-GB" altLang="en-US" smtClean="0"/>
              <a:t>Higher doses</a:t>
            </a:r>
          </a:p>
          <a:p>
            <a:pPr lvl="1" eaLnBrk="1" hangingPunct="1"/>
            <a:r>
              <a:rPr lang="en-GB" altLang="en-US" smtClean="0"/>
              <a:t>Disassociation</a:t>
            </a:r>
          </a:p>
          <a:p>
            <a:pPr lvl="1" eaLnBrk="1" hangingPunct="1"/>
            <a:r>
              <a:rPr lang="en-GB" altLang="en-US" smtClean="0"/>
              <a:t>Out of body experiences</a:t>
            </a:r>
          </a:p>
          <a:p>
            <a:pPr lvl="1" eaLnBrk="1" hangingPunct="1"/>
            <a:r>
              <a:rPr lang="en-GB" altLang="en-US" smtClean="0"/>
              <a:t>“K-hole”</a:t>
            </a:r>
          </a:p>
          <a:p>
            <a:pPr lvl="1" eaLnBrk="1" hangingPunct="1"/>
            <a:r>
              <a:rPr lang="en-GB" altLang="en-US" smtClean="0"/>
              <a:t>Will appear heavily sedated/unconscious to others</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GB" smtClean="0">
                <a:solidFill>
                  <a:schemeClr val="accent1">
                    <a:satMod val="150000"/>
                  </a:schemeClr>
                </a:solidFill>
                <a:ea typeface="+mj-ea"/>
              </a:rPr>
              <a:t>Ketamine - problems</a:t>
            </a:r>
          </a:p>
        </p:txBody>
      </p:sp>
      <p:sp>
        <p:nvSpPr>
          <p:cNvPr id="19459" name="Content Placeholder 4"/>
          <p:cNvSpPr>
            <a:spLocks noGrp="1"/>
          </p:cNvSpPr>
          <p:nvPr>
            <p:ph idx="1"/>
          </p:nvPr>
        </p:nvSpPr>
        <p:spPr/>
        <p:txBody>
          <a:bodyPr/>
          <a:lstStyle/>
          <a:p>
            <a:pPr eaLnBrk="1" hangingPunct="1"/>
            <a:r>
              <a:rPr lang="en-GB" altLang="en-US" smtClean="0"/>
              <a:t>Ketamine bladder</a:t>
            </a:r>
          </a:p>
          <a:p>
            <a:pPr lvl="1" eaLnBrk="1" hangingPunct="1"/>
            <a:r>
              <a:rPr lang="en-GB" altLang="en-US" smtClean="0"/>
              <a:t>Exposure to high doses for extended period leads to ulceration of bladder</a:t>
            </a:r>
          </a:p>
          <a:p>
            <a:pPr lvl="2" eaLnBrk="1" hangingPunct="1"/>
            <a:r>
              <a:rPr lang="en-GB" altLang="en-US" smtClean="0"/>
              <a:t>Several cases of otherwise healthy users in early 20s needing bladder removal/replacement</a:t>
            </a:r>
          </a:p>
          <a:p>
            <a:pPr eaLnBrk="1" hangingPunct="1"/>
            <a:r>
              <a:rPr lang="en-GB" altLang="en-US" smtClean="0"/>
              <a:t>Danger when intoxicated</a:t>
            </a:r>
          </a:p>
          <a:p>
            <a:pPr lvl="1" eaLnBrk="1" hangingPunct="1"/>
            <a:r>
              <a:rPr lang="en-GB" altLang="en-US" smtClean="0"/>
              <a:t>Death of people falling asleep in bath etc</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err="1" smtClean="0">
                <a:solidFill>
                  <a:schemeClr val="accent1">
                    <a:satMod val="150000"/>
                  </a:schemeClr>
                </a:solidFill>
                <a:ea typeface="+mj-ea"/>
              </a:rPr>
              <a:t>Ketamine</a:t>
            </a:r>
            <a:r>
              <a:rPr lang="en-GB" dirty="0" smtClean="0">
                <a:solidFill>
                  <a:schemeClr val="accent1">
                    <a:satMod val="150000"/>
                  </a:schemeClr>
                </a:solidFill>
                <a:ea typeface="+mj-ea"/>
              </a:rPr>
              <a:t> addiction</a:t>
            </a:r>
            <a:endParaRPr lang="en-GB" dirty="0">
              <a:solidFill>
                <a:schemeClr val="accent1">
                  <a:satMod val="150000"/>
                </a:schemeClr>
              </a:solidFill>
              <a:ea typeface="+mj-ea"/>
            </a:endParaRPr>
          </a:p>
        </p:txBody>
      </p:sp>
      <p:sp>
        <p:nvSpPr>
          <p:cNvPr id="20483" name="Content Placeholder 2"/>
          <p:cNvSpPr>
            <a:spLocks noGrp="1"/>
          </p:cNvSpPr>
          <p:nvPr>
            <p:ph idx="1"/>
          </p:nvPr>
        </p:nvSpPr>
        <p:spPr/>
        <p:txBody>
          <a:bodyPr/>
          <a:lstStyle/>
          <a:p>
            <a:pPr eaLnBrk="1" hangingPunct="1">
              <a:lnSpc>
                <a:spcPct val="80000"/>
              </a:lnSpc>
            </a:pPr>
            <a:r>
              <a:rPr lang="en-GB" altLang="en-US" sz="2200" i="1" smtClean="0"/>
              <a:t>hi there.. my brother is addicted to ketamine. he had a full bladder reconstruction 2 years ago and has continued to use. he has been taking 5 to 7 grams a day, and now seems to be in constant pain with stomach cramps.. he says he doesn’t get high anymore it just helps him get through the day. the amount of weight he had lost is unreal.. he doesn’t even look like my brother anymore.. he says he can’t look in a mirror anymore and just wishes he was better. ketamine has such a hold on him that we as a family just don’t know what to do anymore. he has been to the doctors who gave him tramadol.. he says it makes the cramps worse.. he has big blisters from hot water bottles all over his body.. from trying to ease the pain. i think he has hit rock bottom.. we have tried cutting his intake to 1gram a day to try to wean him off it.. but he then sneaks it when we don’t know.. he says to take the pain away...is there anything we can do to help him.. as this is breaking all our hearts</a:t>
            </a:r>
            <a:r>
              <a:rPr lang="en-GB" altLang="en-US" sz="2200" smtClean="0"/>
              <a:t>.</a:t>
            </a:r>
          </a:p>
          <a:p>
            <a:pPr lvl="1" eaLnBrk="1" hangingPunct="1">
              <a:lnSpc>
                <a:spcPct val="80000"/>
              </a:lnSpc>
            </a:pPr>
            <a:r>
              <a:rPr lang="en-GB" altLang="en-US" sz="2000" smtClean="0"/>
              <a:t>Enquiry received through facebook page November 2012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GB" smtClean="0">
                <a:solidFill>
                  <a:schemeClr val="accent1">
                    <a:satMod val="150000"/>
                  </a:schemeClr>
                </a:solidFill>
                <a:ea typeface="+mj-ea"/>
              </a:rPr>
              <a:t>Ketamine – Is it common?</a:t>
            </a:r>
          </a:p>
        </p:txBody>
      </p:sp>
      <p:sp>
        <p:nvSpPr>
          <p:cNvPr id="21507" name="Content Placeholder 2"/>
          <p:cNvSpPr>
            <a:spLocks noGrp="1"/>
          </p:cNvSpPr>
          <p:nvPr>
            <p:ph idx="1"/>
          </p:nvPr>
        </p:nvSpPr>
        <p:spPr/>
        <p:txBody>
          <a:bodyPr/>
          <a:lstStyle/>
          <a:p>
            <a:pPr eaLnBrk="1" hangingPunct="1"/>
            <a:r>
              <a:rPr lang="en-GB" altLang="en-US" smtClean="0"/>
              <a:t>British Crime Survey 2010-11</a:t>
            </a:r>
          </a:p>
          <a:p>
            <a:pPr lvl="1" eaLnBrk="1" hangingPunct="1"/>
            <a:r>
              <a:rPr lang="en-GB" altLang="en-US" smtClean="0"/>
              <a:t>Use in the last year in England and Wales:</a:t>
            </a:r>
          </a:p>
          <a:p>
            <a:pPr lvl="2" eaLnBrk="1" hangingPunct="1"/>
            <a:r>
              <a:rPr lang="en-GB" altLang="en-US" smtClean="0"/>
              <a:t>1.3% of 16-19 year olds</a:t>
            </a:r>
          </a:p>
          <a:p>
            <a:pPr lvl="2" eaLnBrk="1" hangingPunct="1"/>
            <a:r>
              <a:rPr lang="en-GB" altLang="en-US" smtClean="0"/>
              <a:t>2.6% of 20-24 year olds</a:t>
            </a:r>
          </a:p>
          <a:p>
            <a:pPr lvl="2" eaLnBrk="1" hangingPunct="1"/>
            <a:r>
              <a:rPr lang="en-GB" altLang="en-US" smtClean="0"/>
              <a:t>1.0% of 25-29 year olds</a:t>
            </a:r>
          </a:p>
          <a:p>
            <a:pPr lvl="1" eaLnBrk="1" hangingPunct="1"/>
            <a:r>
              <a:rPr lang="en-GB" altLang="en-US" smtClean="0"/>
              <a:t>Amongst 16-59 year olds Yorkshire and Humber used almost twice national average</a:t>
            </a:r>
          </a:p>
          <a:p>
            <a:pPr lvl="2" eaLnBrk="1" hangingPunct="1"/>
            <a:r>
              <a:rPr lang="en-GB" altLang="en-US" smtClean="0"/>
              <a:t>1.2% v 0.7%</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1251062"/>
          </a:xfrm>
        </p:spPr>
        <p:txBody>
          <a:bodyPr/>
          <a:lstStyle/>
          <a:p>
            <a:pPr eaLnBrk="1" fontAlgn="auto" hangingPunct="1">
              <a:spcAft>
                <a:spcPts val="0"/>
              </a:spcAft>
              <a:defRPr/>
            </a:pPr>
            <a:r>
              <a:rPr lang="en-GB" smtClean="0">
                <a:solidFill>
                  <a:schemeClr val="accent1">
                    <a:satMod val="150000"/>
                  </a:schemeClr>
                </a:solidFill>
                <a:ea typeface="+mj-ea"/>
              </a:rPr>
              <a:t>GHB/GBL</a:t>
            </a:r>
          </a:p>
        </p:txBody>
      </p:sp>
      <p:sp>
        <p:nvSpPr>
          <p:cNvPr id="22531" name="Content Placeholder 4"/>
          <p:cNvSpPr>
            <a:spLocks noGrp="1"/>
          </p:cNvSpPr>
          <p:nvPr>
            <p:ph sz="half" idx="2"/>
          </p:nvPr>
        </p:nvSpPr>
        <p:spPr>
          <a:xfrm>
            <a:off x="4648200" y="1773238"/>
            <a:ext cx="4038600" cy="4624387"/>
          </a:xfrm>
        </p:spPr>
        <p:txBody>
          <a:bodyPr/>
          <a:lstStyle/>
          <a:p>
            <a:pPr eaLnBrk="1" hangingPunct="1"/>
            <a:r>
              <a:rPr lang="en-GB" altLang="en-US" smtClean="0"/>
              <a:t>GHB bought in “tubs” and crystals dissolved in water</a:t>
            </a:r>
          </a:p>
          <a:p>
            <a:pPr eaLnBrk="1" hangingPunct="1"/>
            <a:r>
              <a:rPr lang="en-GB" altLang="en-US" smtClean="0"/>
              <a:t>GBL bought online</a:t>
            </a:r>
          </a:p>
        </p:txBody>
      </p:sp>
      <p:pic>
        <p:nvPicPr>
          <p:cNvPr id="22532" name="Picture 4" descr="ghb tu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844675"/>
            <a:ext cx="304641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Content Placeholder 2"/>
          <p:cNvSpPr>
            <a:spLocks noGrp="1"/>
          </p:cNvSpPr>
          <p:nvPr>
            <p:ph sz="half" idx="1"/>
          </p:nvPr>
        </p:nvSpPr>
        <p:spPr>
          <a:xfrm>
            <a:off x="457200" y="1773238"/>
            <a:ext cx="4038600" cy="4624387"/>
          </a:xfrm>
        </p:spPr>
        <p:txBody>
          <a:bodyPr/>
          <a:lstStyle/>
          <a:p>
            <a:endParaRPr lang="en-GB" smtClean="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GB" smtClean="0">
                <a:solidFill>
                  <a:schemeClr val="accent1">
                    <a:satMod val="150000"/>
                  </a:schemeClr>
                </a:solidFill>
                <a:ea typeface="+mj-ea"/>
              </a:rPr>
              <a:t>GHB/GBL – Why take it?</a:t>
            </a:r>
          </a:p>
        </p:txBody>
      </p:sp>
      <p:sp>
        <p:nvSpPr>
          <p:cNvPr id="23555" name="Content Placeholder 4"/>
          <p:cNvSpPr>
            <a:spLocks noGrp="1"/>
          </p:cNvSpPr>
          <p:nvPr>
            <p:ph idx="1"/>
          </p:nvPr>
        </p:nvSpPr>
        <p:spPr/>
        <p:txBody>
          <a:bodyPr/>
          <a:lstStyle/>
          <a:p>
            <a:pPr eaLnBrk="1" hangingPunct="1"/>
            <a:r>
              <a:rPr lang="en-GB" altLang="en-US" smtClean="0"/>
              <a:t>Similar effects to alcohol</a:t>
            </a:r>
          </a:p>
          <a:p>
            <a:pPr lvl="1" eaLnBrk="1" hangingPunct="1"/>
            <a:r>
              <a:rPr lang="en-GB" altLang="en-US" smtClean="0"/>
              <a:t>Socialising</a:t>
            </a:r>
          </a:p>
          <a:p>
            <a:pPr lvl="1" eaLnBrk="1" hangingPunct="1"/>
            <a:r>
              <a:rPr lang="en-GB" altLang="en-US" smtClean="0"/>
              <a:t>Aphrodisiac effects</a:t>
            </a:r>
          </a:p>
          <a:p>
            <a:pPr lvl="1" eaLnBrk="1" hangingPunct="1"/>
            <a:r>
              <a:rPr lang="en-GB" altLang="en-US" smtClean="0"/>
              <a:t>Sleep</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GB" smtClean="0">
                <a:solidFill>
                  <a:schemeClr val="accent1">
                    <a:satMod val="150000"/>
                  </a:schemeClr>
                </a:solidFill>
                <a:ea typeface="+mj-ea"/>
              </a:rPr>
              <a:t>GHB/GBL – problems</a:t>
            </a:r>
          </a:p>
        </p:txBody>
      </p:sp>
      <p:sp>
        <p:nvSpPr>
          <p:cNvPr id="24579" name="Content Placeholder 2"/>
          <p:cNvSpPr>
            <a:spLocks noGrp="1"/>
          </p:cNvSpPr>
          <p:nvPr>
            <p:ph idx="1"/>
          </p:nvPr>
        </p:nvSpPr>
        <p:spPr/>
        <p:txBody>
          <a:bodyPr/>
          <a:lstStyle/>
          <a:p>
            <a:pPr eaLnBrk="1" hangingPunct="1"/>
            <a:r>
              <a:rPr lang="en-GB" altLang="en-US" smtClean="0"/>
              <a:t>Coma and death from overdose</a:t>
            </a:r>
          </a:p>
          <a:p>
            <a:pPr eaLnBrk="1" hangingPunct="1"/>
            <a:r>
              <a:rPr lang="en-GB" altLang="en-US" smtClean="0"/>
              <a:t>Severe physical dependence</a:t>
            </a:r>
          </a:p>
          <a:p>
            <a:pPr lvl="1" eaLnBrk="1" hangingPunct="1"/>
            <a:r>
              <a:rPr lang="en-GB" altLang="en-US" smtClean="0"/>
              <a:t>Need specialist medical management for detoxification</a:t>
            </a:r>
          </a:p>
          <a:p>
            <a:pPr lvl="2" eaLnBrk="1" hangingPunct="1"/>
            <a:r>
              <a:rPr lang="en-GB" altLang="en-US" smtClean="0"/>
              <a:t>Diazepam (GABA-A) + baclofen (GABA-B)</a:t>
            </a:r>
          </a:p>
          <a:p>
            <a:pPr lvl="1" eaLnBrk="1" hangingPunct="1"/>
            <a:r>
              <a:rPr lang="en-GB" altLang="en-US" smtClean="0"/>
              <a:t>Withdrawal can lead to seizures/death	</a:t>
            </a:r>
          </a:p>
          <a:p>
            <a:pPr eaLnBrk="1" hangingPunct="1"/>
            <a:r>
              <a:rPr lang="en-GB" altLang="en-US" smtClean="0"/>
              <a:t>Used as “date rape” drug – spiking drinks</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GB" smtClean="0">
                <a:solidFill>
                  <a:schemeClr val="accent1">
                    <a:satMod val="150000"/>
                  </a:schemeClr>
                </a:solidFill>
                <a:ea typeface="+mj-ea"/>
              </a:rPr>
              <a:t>GHB/GBL – Is it common?</a:t>
            </a:r>
          </a:p>
        </p:txBody>
      </p:sp>
      <p:sp>
        <p:nvSpPr>
          <p:cNvPr id="25603" name="Content Placeholder 2"/>
          <p:cNvSpPr>
            <a:spLocks noGrp="1"/>
          </p:cNvSpPr>
          <p:nvPr>
            <p:ph idx="1"/>
          </p:nvPr>
        </p:nvSpPr>
        <p:spPr/>
        <p:txBody>
          <a:bodyPr/>
          <a:lstStyle/>
          <a:p>
            <a:pPr eaLnBrk="1" hangingPunct="1"/>
            <a:r>
              <a:rPr lang="en-GB" altLang="en-US" smtClean="0"/>
              <a:t>Little prevalence data</a:t>
            </a:r>
          </a:p>
          <a:p>
            <a:pPr eaLnBrk="1" hangingPunct="1"/>
            <a:r>
              <a:rPr lang="en-GB" altLang="en-US" smtClean="0"/>
              <a:t>More popular amongst clubbers, body builders, LGB community</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062"/>
          </a:xfrm>
        </p:spPr>
        <p:txBody>
          <a:bodyPr/>
          <a:lstStyle/>
          <a:p>
            <a:pPr eaLnBrk="1" fontAlgn="auto" hangingPunct="1">
              <a:spcAft>
                <a:spcPts val="0"/>
              </a:spcAft>
              <a:defRPr/>
            </a:pPr>
            <a:r>
              <a:rPr lang="en-GB" dirty="0" smtClean="0">
                <a:solidFill>
                  <a:schemeClr val="accent1">
                    <a:satMod val="150000"/>
                  </a:schemeClr>
                </a:solidFill>
                <a:ea typeface="+mj-ea"/>
              </a:rPr>
              <a:t>New distribution</a:t>
            </a:r>
            <a:endParaRPr lang="en-GB" dirty="0">
              <a:solidFill>
                <a:schemeClr val="accent1">
                  <a:satMod val="150000"/>
                </a:schemeClr>
              </a:solidFill>
              <a:ea typeface="+mj-ea"/>
            </a:endParaRPr>
          </a:p>
        </p:txBody>
      </p:sp>
      <p:sp>
        <p:nvSpPr>
          <p:cNvPr id="26627" name="Content Placeholder 5"/>
          <p:cNvSpPr>
            <a:spLocks noGrp="1"/>
          </p:cNvSpPr>
          <p:nvPr>
            <p:ph sz="half" idx="1"/>
          </p:nvPr>
        </p:nvSpPr>
        <p:spPr>
          <a:xfrm>
            <a:off x="457200" y="1773238"/>
            <a:ext cx="4038600" cy="4624387"/>
          </a:xfrm>
        </p:spPr>
        <p:txBody>
          <a:bodyPr/>
          <a:lstStyle/>
          <a:p>
            <a:pPr eaLnBrk="1" hangingPunct="1"/>
            <a:r>
              <a:rPr lang="en-GB" altLang="en-US" smtClean="0"/>
              <a:t>Dealers using mobile phones and internet</a:t>
            </a:r>
          </a:p>
          <a:p>
            <a:pPr eaLnBrk="1" hangingPunct="1"/>
            <a:r>
              <a:rPr lang="en-GB" altLang="en-US" smtClean="0"/>
              <a:t>Silk road website</a:t>
            </a:r>
          </a:p>
          <a:p>
            <a:pPr lvl="1" eaLnBrk="1" hangingPunct="1"/>
            <a:r>
              <a:rPr lang="en-GB" altLang="en-US" smtClean="0"/>
              <a:t>Ebay for drugs</a:t>
            </a:r>
          </a:p>
          <a:p>
            <a:pPr lvl="1" eaLnBrk="1" hangingPunct="1"/>
            <a:r>
              <a:rPr lang="en-GB" altLang="en-US" smtClean="0"/>
              <a:t>Need to access through an IP address masking client called Tor</a:t>
            </a:r>
          </a:p>
          <a:p>
            <a:pPr lvl="1" eaLnBrk="1" hangingPunct="1"/>
            <a:r>
              <a:rPr lang="en-GB" altLang="en-US" smtClean="0"/>
              <a:t>Use bitcoins</a:t>
            </a:r>
          </a:p>
          <a:p>
            <a:pPr lvl="2" eaLnBrk="1" hangingPunct="1"/>
            <a:r>
              <a:rPr lang="en-GB" altLang="en-US" smtClean="0"/>
              <a:t>untraceable electronic currency</a:t>
            </a:r>
          </a:p>
          <a:p>
            <a:pPr lvl="2" eaLnBrk="1" hangingPunct="1"/>
            <a:r>
              <a:rPr lang="en-GB" altLang="en-US" smtClean="0"/>
              <a:t>Approx £7 per bitcoin</a:t>
            </a:r>
          </a:p>
        </p:txBody>
      </p:sp>
      <p:pic>
        <p:nvPicPr>
          <p:cNvPr id="26628" name="Content Placeholder 7" descr="drugs text.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18063" y="1844675"/>
            <a:ext cx="3857625" cy="46751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satMod val="150000"/>
                  </a:schemeClr>
                </a:solidFill>
                <a:ea typeface="+mj-ea"/>
              </a:rPr>
              <a:t>Overview</a:t>
            </a:r>
            <a:endParaRPr lang="en-GB" dirty="0">
              <a:solidFill>
                <a:schemeClr val="accent1">
                  <a:satMod val="150000"/>
                </a:schemeClr>
              </a:solidFill>
              <a:ea typeface="+mj-ea"/>
            </a:endParaRPr>
          </a:p>
        </p:txBody>
      </p:sp>
      <p:sp>
        <p:nvSpPr>
          <p:cNvPr id="9219" name="Content Placeholder 2"/>
          <p:cNvSpPr>
            <a:spLocks noGrp="1"/>
          </p:cNvSpPr>
          <p:nvPr>
            <p:ph idx="1"/>
          </p:nvPr>
        </p:nvSpPr>
        <p:spPr/>
        <p:txBody>
          <a:bodyPr/>
          <a:lstStyle/>
          <a:p>
            <a:pPr eaLnBrk="1" hangingPunct="1"/>
            <a:r>
              <a:rPr lang="en-GB" altLang="en-US" smtClean="0"/>
              <a:t>What are club drugs?</a:t>
            </a:r>
          </a:p>
          <a:p>
            <a:pPr eaLnBrk="1" hangingPunct="1"/>
            <a:r>
              <a:rPr lang="en-GB" altLang="en-US" smtClean="0"/>
              <a:t>Who uses them?</a:t>
            </a:r>
          </a:p>
          <a:p>
            <a:pPr eaLnBrk="1" hangingPunct="1"/>
            <a:r>
              <a:rPr lang="en-GB" altLang="en-US" smtClean="0"/>
              <a:t>What are the problems?</a:t>
            </a:r>
          </a:p>
          <a:p>
            <a:pPr eaLnBrk="1" hangingPunct="1"/>
            <a:r>
              <a:rPr lang="en-GB" altLang="en-US" smtClean="0"/>
              <a:t>What can be done about 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descr="tor.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52388"/>
            <a:ext cx="9144000" cy="660876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silk road ket.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95288" y="79375"/>
            <a:ext cx="8280400" cy="68786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silk road mdma.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675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silk road chem bros.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675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silk road feedba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74688"/>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royal mail job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444500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dpd job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052513"/>
            <a:ext cx="447198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satMod val="150000"/>
                  </a:schemeClr>
                </a:solidFill>
                <a:ea typeface="+mj-ea"/>
              </a:rPr>
              <a:t>Club Drugs in Leeds</a:t>
            </a:r>
            <a:endParaRPr lang="en-GB" dirty="0">
              <a:solidFill>
                <a:schemeClr val="accent1">
                  <a:satMod val="150000"/>
                </a:schemeClr>
              </a:solidFill>
              <a:ea typeface="+mj-ea"/>
            </a:endParaRPr>
          </a:p>
        </p:txBody>
      </p:sp>
      <p:pic>
        <p:nvPicPr>
          <p:cNvPr id="33795" name="Content Placeholder 5" descr="The mint club leeds.jpe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56100" y="1774825"/>
            <a:ext cx="3687763" cy="2457450"/>
          </a:xfrm>
        </p:spPr>
      </p:pic>
      <p:pic>
        <p:nvPicPr>
          <p:cNvPr id="33796" name="Picture 4" descr="http://sphotos-g.ak.fbcdn.net/hphotos-ak-ash3/564873_477574538940798_161202748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437063"/>
            <a:ext cx="49688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back-to-basic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700213"/>
            <a:ext cx="336232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satMod val="150000"/>
                  </a:schemeClr>
                </a:solidFill>
                <a:ea typeface="+mj-ea"/>
              </a:rPr>
              <a:t>Referrals to LAU</a:t>
            </a:r>
            <a:endParaRPr lang="en-GB" dirty="0">
              <a:solidFill>
                <a:schemeClr val="accent1">
                  <a:satMod val="150000"/>
                </a:schemeClr>
              </a:solidFill>
              <a:ea typeface="+mj-ea"/>
            </a:endParaRPr>
          </a:p>
        </p:txBody>
      </p:sp>
      <p:sp>
        <p:nvSpPr>
          <p:cNvPr id="34819" name="Content Placeholder 2"/>
          <p:cNvSpPr>
            <a:spLocks noGrp="1"/>
          </p:cNvSpPr>
          <p:nvPr>
            <p:ph idx="1"/>
          </p:nvPr>
        </p:nvSpPr>
        <p:spPr/>
        <p:txBody>
          <a:bodyPr/>
          <a:lstStyle/>
          <a:p>
            <a:pPr eaLnBrk="1" hangingPunct="1"/>
            <a:r>
              <a:rPr lang="en-GB" altLang="en-US" smtClean="0"/>
              <a:t>2007 - Dec 2011</a:t>
            </a:r>
          </a:p>
          <a:p>
            <a:pPr lvl="1" eaLnBrk="1" hangingPunct="1"/>
            <a:r>
              <a:rPr lang="en-GB" altLang="en-US" smtClean="0"/>
              <a:t>31 ketamine referrals</a:t>
            </a:r>
          </a:p>
          <a:p>
            <a:pPr lvl="1" eaLnBrk="1" hangingPunct="1"/>
            <a:r>
              <a:rPr lang="en-GB" altLang="en-US" smtClean="0"/>
              <a:t>1 mephedrone referral</a:t>
            </a:r>
          </a:p>
          <a:p>
            <a:pPr lvl="1" eaLnBrk="1" hangingPunct="1"/>
            <a:r>
              <a:rPr lang="en-GB" altLang="en-US" smtClean="0"/>
              <a:t>4 GHB referrals</a:t>
            </a:r>
          </a:p>
          <a:p>
            <a:pPr eaLnBrk="1" hangingPunct="1"/>
            <a:r>
              <a:rPr lang="en-GB" altLang="en-US" smtClean="0"/>
              <a:t>Since starting LCDC in Dec 2011</a:t>
            </a:r>
          </a:p>
          <a:p>
            <a:pPr lvl="1" eaLnBrk="1" hangingPunct="1"/>
            <a:r>
              <a:rPr lang="en-GB" altLang="en-US" smtClean="0"/>
              <a:t>22 ketamine referrals</a:t>
            </a:r>
          </a:p>
          <a:p>
            <a:pPr lvl="1" eaLnBrk="1" hangingPunct="1"/>
            <a:r>
              <a:rPr lang="en-GB" altLang="en-US" smtClean="0"/>
              <a:t>20 mephedrone referrals</a:t>
            </a:r>
          </a:p>
          <a:p>
            <a:pPr lvl="1" eaLnBrk="1" hangingPunct="1"/>
            <a:r>
              <a:rPr lang="en-GB" altLang="en-US" smtClean="0"/>
              <a:t>6 GHB referrals</a:t>
            </a:r>
          </a:p>
          <a:p>
            <a:pPr lvl="1" eaLnBrk="1" hangingPunct="1"/>
            <a:r>
              <a:rPr lang="en-GB" altLang="en-US" smtClean="0"/>
              <a:t>1 MXE, 1 Happy popper pills, 2 synthetic cannabis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err="1" smtClean="0">
                <a:ea typeface="+mj-ea"/>
              </a:rPr>
              <a:t>Ketamine</a:t>
            </a:r>
            <a:r>
              <a:rPr lang="en-US" dirty="0" smtClean="0">
                <a:ea typeface="+mj-ea"/>
              </a:rPr>
              <a:t> referrals 2008-2011</a:t>
            </a:r>
            <a:br>
              <a:rPr lang="en-US" dirty="0" smtClean="0">
                <a:ea typeface="+mj-ea"/>
              </a:rPr>
            </a:br>
            <a:r>
              <a:rPr lang="en-US" dirty="0" err="1" smtClean="0">
                <a:ea typeface="+mj-ea"/>
              </a:rPr>
              <a:t>n</a:t>
            </a:r>
            <a:r>
              <a:rPr lang="en-US" dirty="0" smtClean="0">
                <a:ea typeface="+mj-ea"/>
              </a:rPr>
              <a:t>=31</a:t>
            </a:r>
            <a:endParaRPr lang="en-US" dirty="0">
              <a:ea typeface="+mj-ea"/>
            </a:endParaRPr>
          </a:p>
        </p:txBody>
      </p:sp>
      <p:graphicFrame>
        <p:nvGraphicFramePr>
          <p:cNvPr id="35843" name="Content Placeholder 3"/>
          <p:cNvGraphicFramePr>
            <a:graphicFrameLocks noGrp="1"/>
          </p:cNvGraphicFramePr>
          <p:nvPr>
            <p:ph idx="1"/>
          </p:nvPr>
        </p:nvGraphicFramePr>
        <p:xfrm>
          <a:off x="457200" y="1774825"/>
          <a:ext cx="8229600" cy="4625975"/>
        </p:xfrm>
        <a:graphic>
          <a:graphicData uri="http://schemas.openxmlformats.org/presentationml/2006/ole">
            <mc:AlternateContent xmlns:mc="http://schemas.openxmlformats.org/markup-compatibility/2006">
              <mc:Choice xmlns:v="urn:schemas-microsoft-com:vml" Requires="v">
                <p:oleObj spid="_x0000_s35844" r:id="rId4" imgW="8228920" imgH="4626482" progId="Excel.Chart.8">
                  <p:embed/>
                </p:oleObj>
              </mc:Choice>
              <mc:Fallback>
                <p:oleObj r:id="rId4" imgW="8228920" imgH="4626482"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satMod val="150000"/>
                  </a:schemeClr>
                </a:solidFill>
                <a:ea typeface="+mj-ea"/>
              </a:rPr>
              <a:t>How to engage this population?</a:t>
            </a:r>
            <a:endParaRPr lang="en-GB" dirty="0">
              <a:solidFill>
                <a:schemeClr val="accent1">
                  <a:satMod val="150000"/>
                </a:schemeClr>
              </a:solidFill>
              <a:ea typeface="+mj-ea"/>
            </a:endParaRPr>
          </a:p>
        </p:txBody>
      </p:sp>
      <p:sp>
        <p:nvSpPr>
          <p:cNvPr id="36867" name="Content Placeholder 2"/>
          <p:cNvSpPr>
            <a:spLocks noGrp="1"/>
          </p:cNvSpPr>
          <p:nvPr>
            <p:ph idx="1"/>
          </p:nvPr>
        </p:nvSpPr>
        <p:spPr/>
        <p:txBody>
          <a:bodyPr/>
          <a:lstStyle/>
          <a:p>
            <a:pPr eaLnBrk="1" hangingPunct="1">
              <a:lnSpc>
                <a:spcPct val="90000"/>
              </a:lnSpc>
            </a:pPr>
            <a:r>
              <a:rPr lang="en-GB" altLang="en-US" sz="3000" smtClean="0"/>
              <a:t>Feedback from users</a:t>
            </a:r>
          </a:p>
          <a:p>
            <a:pPr lvl="1" eaLnBrk="1" hangingPunct="1">
              <a:lnSpc>
                <a:spcPct val="90000"/>
              </a:lnSpc>
            </a:pPr>
            <a:r>
              <a:rPr lang="en-GB" altLang="en-US" sz="2600" smtClean="0"/>
              <a:t>Health professionals often not aware of these drugs</a:t>
            </a:r>
          </a:p>
          <a:p>
            <a:pPr lvl="1" eaLnBrk="1" hangingPunct="1">
              <a:lnSpc>
                <a:spcPct val="90000"/>
              </a:lnSpc>
            </a:pPr>
            <a:r>
              <a:rPr lang="en-GB" altLang="en-US" sz="2600" smtClean="0"/>
              <a:t>Not “serious enough” as not crack, heroin or alcohol</a:t>
            </a:r>
          </a:p>
          <a:p>
            <a:pPr lvl="1" eaLnBrk="1" hangingPunct="1">
              <a:lnSpc>
                <a:spcPct val="90000"/>
              </a:lnSpc>
            </a:pPr>
            <a:r>
              <a:rPr lang="en-GB" altLang="en-US" sz="2600" smtClean="0"/>
              <a:t>Often working/studying – worried of admitting criminal offence</a:t>
            </a:r>
          </a:p>
          <a:p>
            <a:pPr lvl="1" eaLnBrk="1" hangingPunct="1">
              <a:lnSpc>
                <a:spcPct val="90000"/>
              </a:lnSpc>
            </a:pPr>
            <a:r>
              <a:rPr lang="en-GB" altLang="en-US" sz="2600" smtClean="0"/>
              <a:t>Survey of 1041 Uni students July 2012</a:t>
            </a:r>
          </a:p>
          <a:p>
            <a:pPr lvl="2" eaLnBrk="1" hangingPunct="1">
              <a:lnSpc>
                <a:spcPct val="90000"/>
              </a:lnSpc>
            </a:pPr>
            <a:r>
              <a:rPr lang="en-GB" altLang="en-US" sz="2200" smtClean="0"/>
              <a:t>15% would ask doctor about drugs</a:t>
            </a:r>
          </a:p>
          <a:p>
            <a:pPr lvl="2" eaLnBrk="1" hangingPunct="1">
              <a:lnSpc>
                <a:spcPct val="90000"/>
              </a:lnSpc>
            </a:pPr>
            <a:r>
              <a:rPr lang="en-GB" altLang="en-US" sz="2200" smtClean="0"/>
              <a:t>67% would look online</a:t>
            </a:r>
          </a:p>
          <a:p>
            <a:pPr lvl="4" eaLnBrk="1" hangingPunct="1">
              <a:lnSpc>
                <a:spcPct val="90000"/>
              </a:lnSpc>
            </a:pPr>
            <a:r>
              <a:rPr lang="en-GB" altLang="en-US" sz="1600" smtClean="0">
                <a:hlinkClick r:id="rId3"/>
              </a:rPr>
              <a:t>http://www.guardian.co.uk/education/interactive/2012/oct/12/university-drug-culture-survey</a:t>
            </a:r>
            <a:endParaRPr lang="en-GB" altLang="en-US" sz="1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satMod val="150000"/>
                  </a:schemeClr>
                </a:solidFill>
                <a:ea typeface="+mj-ea"/>
              </a:rPr>
              <a:t>What are club drugs?</a:t>
            </a:r>
            <a:endParaRPr lang="en-GB" dirty="0">
              <a:solidFill>
                <a:schemeClr val="accent1">
                  <a:satMod val="150000"/>
                </a:schemeClr>
              </a:solidFill>
              <a:ea typeface="+mj-ea"/>
            </a:endParaRPr>
          </a:p>
        </p:txBody>
      </p:sp>
      <p:sp>
        <p:nvSpPr>
          <p:cNvPr id="10243" name="Content Placeholder 2"/>
          <p:cNvSpPr>
            <a:spLocks noGrp="1"/>
          </p:cNvSpPr>
          <p:nvPr>
            <p:ph idx="1"/>
          </p:nvPr>
        </p:nvSpPr>
        <p:spPr/>
        <p:txBody>
          <a:bodyPr/>
          <a:lstStyle/>
          <a:p>
            <a:pPr eaLnBrk="1" hangingPunct="1"/>
            <a:r>
              <a:rPr lang="en-GB" altLang="en-US" smtClean="0"/>
              <a:t>“Party drugs”</a:t>
            </a:r>
          </a:p>
          <a:p>
            <a:pPr lvl="1" eaLnBrk="1" hangingPunct="1"/>
            <a:r>
              <a:rPr lang="en-GB" altLang="en-US" smtClean="0"/>
              <a:t>MDMA/ecstasy</a:t>
            </a:r>
          </a:p>
          <a:p>
            <a:pPr lvl="1" eaLnBrk="1" hangingPunct="1"/>
            <a:r>
              <a:rPr lang="en-GB" altLang="en-US" smtClean="0"/>
              <a:t>Ketamine</a:t>
            </a:r>
          </a:p>
          <a:p>
            <a:pPr lvl="1" eaLnBrk="1" hangingPunct="1"/>
            <a:r>
              <a:rPr lang="en-GB" altLang="en-US" smtClean="0"/>
              <a:t>GHB/GBL</a:t>
            </a:r>
          </a:p>
          <a:p>
            <a:pPr lvl="2" eaLnBrk="1" hangingPunct="1"/>
            <a:r>
              <a:rPr lang="en-GB" altLang="en-US" smtClean="0"/>
              <a:t>Gammahydroxybutyrate/gammabutyrolactone</a:t>
            </a:r>
          </a:p>
          <a:p>
            <a:pPr lvl="1" eaLnBrk="1" hangingPunct="1"/>
            <a:r>
              <a:rPr lang="en-GB" altLang="en-US" smtClean="0"/>
              <a:t>Mephedrone</a:t>
            </a:r>
          </a:p>
          <a:p>
            <a:pPr lvl="1" eaLnBrk="1" hangingPunct="1"/>
            <a:r>
              <a:rPr lang="en-GB" altLang="en-US" smtClean="0"/>
              <a:t>Legal highs “Novel Psychoactive substances”</a:t>
            </a:r>
          </a:p>
          <a:p>
            <a:pPr lvl="1" eaLnBrk="1" hangingPunct="1"/>
            <a:r>
              <a:rPr lang="en-GB" altLang="en-US" smtClean="0"/>
              <a:t>+ alcohol, cannabis, poppers, amphetamines</a:t>
            </a:r>
          </a:p>
          <a:p>
            <a:pPr eaLnBrk="1" hangingPunct="1"/>
            <a:endParaRPr lang="en-GB"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satMod val="150000"/>
                  </a:schemeClr>
                </a:solidFill>
                <a:ea typeface="+mj-ea"/>
              </a:rPr>
              <a:t>Leeds Club Drug Clinic</a:t>
            </a:r>
            <a:endParaRPr lang="en-GB" dirty="0">
              <a:solidFill>
                <a:schemeClr val="accent1">
                  <a:satMod val="150000"/>
                </a:schemeClr>
              </a:solidFill>
              <a:ea typeface="+mj-ea"/>
            </a:endParaRPr>
          </a:p>
        </p:txBody>
      </p:sp>
      <p:sp>
        <p:nvSpPr>
          <p:cNvPr id="37891" name="Content Placeholder 2"/>
          <p:cNvSpPr>
            <a:spLocks noGrp="1"/>
          </p:cNvSpPr>
          <p:nvPr>
            <p:ph idx="1"/>
          </p:nvPr>
        </p:nvSpPr>
        <p:spPr/>
        <p:txBody>
          <a:bodyPr/>
          <a:lstStyle/>
          <a:p>
            <a:pPr eaLnBrk="1" hangingPunct="1"/>
            <a:r>
              <a:rPr lang="en-GB" altLang="en-US" smtClean="0"/>
              <a:t>Website with drug info, advice, self help and details of services</a:t>
            </a:r>
          </a:p>
          <a:p>
            <a:pPr eaLnBrk="1" hangingPunct="1"/>
            <a:r>
              <a:rPr lang="en-GB" altLang="en-US" smtClean="0"/>
              <a:t>Facebook and Twitter @leedsdropin</a:t>
            </a:r>
          </a:p>
          <a:p>
            <a:pPr eaLnBrk="1" hangingPunct="1"/>
            <a:r>
              <a:rPr lang="en-GB" altLang="en-US" smtClean="0"/>
              <a:t>Media exposure</a:t>
            </a:r>
          </a:p>
          <a:p>
            <a:pPr lvl="1" eaLnBrk="1" hangingPunct="1"/>
            <a:r>
              <a:rPr lang="en-GB" altLang="en-US" smtClean="0"/>
              <a:t>Local radio (Capital FM Leeds/York)</a:t>
            </a:r>
          </a:p>
          <a:p>
            <a:pPr lvl="1" eaLnBrk="1" hangingPunct="1"/>
            <a:r>
              <a:rPr lang="en-GB" altLang="en-US" smtClean="0"/>
              <a:t>Local press (Yorkshire Evening Post)</a:t>
            </a:r>
          </a:p>
          <a:p>
            <a:pPr lvl="1" eaLnBrk="1" hangingPunct="1"/>
            <a:r>
              <a:rPr lang="en-GB" altLang="en-US" smtClean="0"/>
              <a:t>BBC3 documentary</a:t>
            </a:r>
          </a:p>
          <a:p>
            <a:pPr lvl="1" eaLnBrk="1" hangingPunct="1"/>
            <a:r>
              <a:rPr lang="en-GB" altLang="en-US" smtClean="0"/>
              <a:t>France 24 ran a health story about club drugs</a:t>
            </a:r>
          </a:p>
          <a:p>
            <a:pPr lvl="2" eaLnBrk="1" hangingPunct="1"/>
            <a:r>
              <a:rPr lang="en-GB" altLang="en-US" smtClean="0"/>
              <a:t>Enable people to hear real account of ket problem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http://leedsclubdrugclinic.com/wp-content/uploads/2012/06/thursday-drop-in-adapted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609600"/>
            <a:ext cx="3757613"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LeedsClubDrugClinicPosterSept201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
            <a:ext cx="385127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defRPr/>
            </a:pPr>
            <a:r>
              <a:rPr lang="en-GB" dirty="0" smtClean="0"/>
              <a:t>Liaison Clinic at GP Surgery</a:t>
            </a:r>
            <a:br>
              <a:rPr lang="en-GB" dirty="0" smtClean="0"/>
            </a:br>
            <a:r>
              <a:rPr lang="en-GB" sz="2400" dirty="0" smtClean="0"/>
              <a:t>Blue – </a:t>
            </a:r>
            <a:r>
              <a:rPr lang="en-GB" sz="2400" dirty="0" err="1" smtClean="0"/>
              <a:t>ketamine</a:t>
            </a:r>
            <a:r>
              <a:rPr lang="en-GB" sz="2400" dirty="0" smtClean="0"/>
              <a:t>	Yellow – </a:t>
            </a:r>
            <a:r>
              <a:rPr lang="en-GB" sz="2400" dirty="0" err="1" smtClean="0"/>
              <a:t>mephedrone</a:t>
            </a:r>
            <a:r>
              <a:rPr lang="en-GB" sz="2400" dirty="0" smtClean="0"/>
              <a:t>	            Green - GHB</a:t>
            </a:r>
            <a:endParaRPr lang="en-GB" dirty="0" smtClean="0"/>
          </a:p>
        </p:txBody>
      </p:sp>
      <p:pic>
        <p:nvPicPr>
          <p:cNvPr id="39939"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47688" y="1600200"/>
            <a:ext cx="8048625" cy="4525963"/>
          </a:xfrm>
          <a:noFill/>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fontAlgn="auto" hangingPunct="1">
              <a:spcAft>
                <a:spcPts val="0"/>
              </a:spcAft>
              <a:defRPr/>
            </a:pPr>
            <a:r>
              <a:rPr lang="en-GB" dirty="0" err="1" smtClean="0">
                <a:solidFill>
                  <a:schemeClr val="accent1">
                    <a:satMod val="150000"/>
                  </a:schemeClr>
                </a:solidFill>
                <a:ea typeface="+mj-ea"/>
              </a:rPr>
              <a:t>www.leedsclubdrugclinic.com</a:t>
            </a:r>
            <a:endParaRPr lang="en-GB" dirty="0" smtClean="0">
              <a:solidFill>
                <a:schemeClr val="accent1">
                  <a:satMod val="150000"/>
                </a:schemeClr>
              </a:solidFill>
              <a:ea typeface="+mj-ea"/>
            </a:endParaRPr>
          </a:p>
        </p:txBody>
      </p:sp>
      <p:pic>
        <p:nvPicPr>
          <p:cNvPr id="40963"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47688" y="1600200"/>
            <a:ext cx="8048625" cy="4525963"/>
          </a:xfrm>
          <a:noFill/>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Screen Shot 2012-11-06 at 23.49.2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5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descr="Screen Shot 2012-11-06 at 23.50.2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6988" y="0"/>
            <a:ext cx="4037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Screen Shot 2012-11-06 at 23.45.5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35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9" descr="Screen Shot 2012-11-06 at 23.47.5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0"/>
            <a:ext cx="414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fontAlgn="auto" hangingPunct="1">
              <a:spcAft>
                <a:spcPts val="0"/>
              </a:spcAft>
              <a:defRPr/>
            </a:pPr>
            <a:r>
              <a:rPr lang="en-GB" dirty="0" smtClean="0">
                <a:solidFill>
                  <a:schemeClr val="accent1">
                    <a:satMod val="150000"/>
                  </a:schemeClr>
                </a:solidFill>
                <a:ea typeface="+mj-ea"/>
              </a:rPr>
              <a:t>Promoted with </a:t>
            </a:r>
            <a:r>
              <a:rPr lang="en-GB" dirty="0" err="1" smtClean="0">
                <a:solidFill>
                  <a:schemeClr val="accent1">
                    <a:satMod val="150000"/>
                  </a:schemeClr>
                </a:solidFill>
                <a:ea typeface="+mj-ea"/>
              </a:rPr>
              <a:t>facebook</a:t>
            </a:r>
            <a:r>
              <a:rPr lang="en-GB" dirty="0" smtClean="0">
                <a:solidFill>
                  <a:schemeClr val="accent1">
                    <a:satMod val="150000"/>
                  </a:schemeClr>
                </a:solidFill>
                <a:ea typeface="+mj-ea"/>
              </a:rPr>
              <a:t> page</a:t>
            </a:r>
            <a:endParaRPr lang="en-GB" dirty="0">
              <a:solidFill>
                <a:schemeClr val="accent1">
                  <a:satMod val="150000"/>
                </a:schemeClr>
              </a:solidFill>
              <a:ea typeface="+mj-ea"/>
            </a:endParaRPr>
          </a:p>
        </p:txBody>
      </p:sp>
      <p:pic>
        <p:nvPicPr>
          <p:cNvPr id="44035" name="Content Placeholder 3" descr="Screen Shot 2012-11-06 at 23.25.04.png"/>
          <p:cNvPicPr>
            <a:picLocks noGrp="1" noChangeAspect="1"/>
          </p:cNvPicPr>
          <p:nvPr>
            <p:ph idx="1"/>
          </p:nvPr>
        </p:nvPicPr>
        <p:blipFill>
          <a:blip r:embed="rId3">
            <a:extLst>
              <a:ext uri="{28A0092B-C50C-407E-A947-70E740481C1C}">
                <a14:useLocalDpi xmlns:a14="http://schemas.microsoft.com/office/drawing/2010/main" val="0"/>
              </a:ext>
            </a:extLst>
          </a:blip>
          <a:srcRect l="-8723" r="-8723"/>
          <a:stretch>
            <a:fillRect/>
          </a:stretch>
        </p:blipFill>
        <p:spPr>
          <a:xfrm>
            <a:off x="0" y="1517650"/>
            <a:ext cx="9229725" cy="518795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satMod val="150000"/>
                  </a:schemeClr>
                </a:solidFill>
                <a:ea typeface="+mj-ea"/>
              </a:rPr>
              <a:t>Google analytics</a:t>
            </a:r>
            <a:endParaRPr lang="en-GB" dirty="0">
              <a:solidFill>
                <a:schemeClr val="accent1">
                  <a:satMod val="150000"/>
                </a:schemeClr>
              </a:solidFill>
              <a:ea typeface="+mj-ea"/>
            </a:endParaRPr>
          </a:p>
        </p:txBody>
      </p:sp>
      <p:sp>
        <p:nvSpPr>
          <p:cNvPr id="45059" name="Content Placeholder 2"/>
          <p:cNvSpPr>
            <a:spLocks noGrp="1"/>
          </p:cNvSpPr>
          <p:nvPr>
            <p:ph idx="1"/>
          </p:nvPr>
        </p:nvSpPr>
        <p:spPr/>
        <p:txBody>
          <a:bodyPr/>
          <a:lstStyle/>
          <a:p>
            <a:pPr eaLnBrk="1" hangingPunct="1"/>
            <a:endParaRPr lang="en-GB" altLang="en-US" smtClean="0"/>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700213"/>
            <a:ext cx="917257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ea typeface="+mj-ea"/>
              </a:rPr>
              <a:t>Facebook</a:t>
            </a:r>
            <a:r>
              <a:rPr lang="en-US" dirty="0" smtClean="0">
                <a:ea typeface="+mj-ea"/>
              </a:rPr>
              <a:t> insights</a:t>
            </a:r>
            <a:endParaRPr lang="en-US" dirty="0">
              <a:ea typeface="+mj-ea"/>
            </a:endParaRPr>
          </a:p>
        </p:txBody>
      </p:sp>
      <p:pic>
        <p:nvPicPr>
          <p:cNvPr id="46083" name="Content Placeholder 3" descr="Screen Shot 2012-11-06 at 23.40.59.png"/>
          <p:cNvPicPr>
            <a:picLocks noGrp="1" noChangeAspect="1"/>
          </p:cNvPicPr>
          <p:nvPr>
            <p:ph idx="1"/>
          </p:nvPr>
        </p:nvPicPr>
        <p:blipFill>
          <a:blip r:embed="rId3">
            <a:extLst>
              <a:ext uri="{28A0092B-C50C-407E-A947-70E740481C1C}">
                <a14:useLocalDpi xmlns:a14="http://schemas.microsoft.com/office/drawing/2010/main" val="0"/>
              </a:ext>
            </a:extLst>
          </a:blip>
          <a:srcRect l="-15506" r="-15506"/>
          <a:stretch>
            <a:fillRect/>
          </a:stretch>
        </p:blip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err="1" smtClean="0">
                <a:ea typeface="+mj-ea"/>
              </a:rPr>
              <a:t>Ketamine</a:t>
            </a:r>
            <a:r>
              <a:rPr lang="en-US" dirty="0" smtClean="0">
                <a:ea typeface="+mj-ea"/>
              </a:rPr>
              <a:t> referrals 2008-2011</a:t>
            </a:r>
            <a:br>
              <a:rPr lang="en-US" dirty="0" smtClean="0">
                <a:ea typeface="+mj-ea"/>
              </a:rPr>
            </a:br>
            <a:r>
              <a:rPr lang="en-US" dirty="0" err="1" smtClean="0">
                <a:ea typeface="+mj-ea"/>
              </a:rPr>
              <a:t>n</a:t>
            </a:r>
            <a:r>
              <a:rPr lang="en-US" dirty="0" smtClean="0">
                <a:ea typeface="+mj-ea"/>
              </a:rPr>
              <a:t>=31</a:t>
            </a:r>
            <a:endParaRPr lang="en-US" dirty="0">
              <a:ea typeface="+mj-ea"/>
            </a:endParaRPr>
          </a:p>
        </p:txBody>
      </p:sp>
      <p:graphicFrame>
        <p:nvGraphicFramePr>
          <p:cNvPr id="47107" name="Content Placeholder 3"/>
          <p:cNvGraphicFramePr>
            <a:graphicFrameLocks noGrp="1"/>
          </p:cNvGraphicFramePr>
          <p:nvPr>
            <p:ph idx="1"/>
          </p:nvPr>
        </p:nvGraphicFramePr>
        <p:xfrm>
          <a:off x="457200" y="1774825"/>
          <a:ext cx="8229600" cy="4625975"/>
        </p:xfrm>
        <a:graphic>
          <a:graphicData uri="http://schemas.openxmlformats.org/presentationml/2006/ole">
            <mc:AlternateContent xmlns:mc="http://schemas.openxmlformats.org/markup-compatibility/2006">
              <mc:Choice xmlns:v="urn:schemas-microsoft-com:vml" Requires="v">
                <p:oleObj spid="_x0000_s47108" r:id="rId4" imgW="8228920" imgH="4626482" progId="Excel.Chart.8">
                  <p:embed/>
                </p:oleObj>
              </mc:Choice>
              <mc:Fallback>
                <p:oleObj r:id="rId4" imgW="8228920" imgH="4626482"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satMod val="150000"/>
                  </a:schemeClr>
                </a:solidFill>
                <a:ea typeface="+mj-ea"/>
              </a:rPr>
              <a:t>Who uses them?</a:t>
            </a:r>
            <a:endParaRPr lang="en-GB" dirty="0">
              <a:solidFill>
                <a:schemeClr val="accent1">
                  <a:satMod val="150000"/>
                </a:schemeClr>
              </a:solidFill>
              <a:ea typeface="+mj-ea"/>
            </a:endParaRPr>
          </a:p>
        </p:txBody>
      </p:sp>
      <p:sp>
        <p:nvSpPr>
          <p:cNvPr id="11267" name="Content Placeholder 2"/>
          <p:cNvSpPr>
            <a:spLocks noGrp="1"/>
          </p:cNvSpPr>
          <p:nvPr>
            <p:ph idx="1"/>
          </p:nvPr>
        </p:nvSpPr>
        <p:spPr/>
        <p:txBody>
          <a:bodyPr/>
          <a:lstStyle/>
          <a:p>
            <a:pPr eaLnBrk="1" hangingPunct="1"/>
            <a:r>
              <a:rPr lang="en-GB" altLang="en-US" smtClean="0"/>
              <a:t>Clubbers</a:t>
            </a:r>
          </a:p>
          <a:p>
            <a:pPr lvl="1" eaLnBrk="1" hangingPunct="1"/>
            <a:r>
              <a:rPr lang="en-GB" altLang="en-US" smtClean="0"/>
              <a:t>Association with electronic dance music</a:t>
            </a:r>
          </a:p>
          <a:p>
            <a:pPr eaLnBrk="1" hangingPunct="1"/>
            <a:r>
              <a:rPr lang="en-GB" altLang="en-US" smtClean="0"/>
              <a:t>LGBT</a:t>
            </a:r>
          </a:p>
          <a:p>
            <a:pPr eaLnBrk="1" hangingPunct="1"/>
            <a:r>
              <a:rPr lang="en-GB" altLang="en-US" smtClean="0"/>
              <a:t>Bodybuilders</a:t>
            </a:r>
          </a:p>
          <a:p>
            <a:pPr eaLnBrk="1" hangingPunct="1"/>
            <a:r>
              <a:rPr lang="en-GB" altLang="en-US" smtClean="0"/>
              <a:t>Students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err="1" smtClean="0">
                <a:ea typeface="+mj-ea"/>
              </a:rPr>
              <a:t>Ketamine</a:t>
            </a:r>
            <a:r>
              <a:rPr lang="en-US" dirty="0" smtClean="0">
                <a:ea typeface="+mj-ea"/>
              </a:rPr>
              <a:t> referrals since Dec 11</a:t>
            </a:r>
            <a:br>
              <a:rPr lang="en-US" dirty="0" smtClean="0">
                <a:ea typeface="+mj-ea"/>
              </a:rPr>
            </a:br>
            <a:r>
              <a:rPr lang="en-US" dirty="0" err="1" smtClean="0">
                <a:ea typeface="+mj-ea"/>
              </a:rPr>
              <a:t>n</a:t>
            </a:r>
            <a:r>
              <a:rPr lang="en-US" dirty="0" smtClean="0">
                <a:ea typeface="+mj-ea"/>
              </a:rPr>
              <a:t> = 22</a:t>
            </a:r>
            <a:endParaRPr lang="en-US" dirty="0">
              <a:ea typeface="+mj-ea"/>
            </a:endParaRPr>
          </a:p>
        </p:txBody>
      </p:sp>
      <p:graphicFrame>
        <p:nvGraphicFramePr>
          <p:cNvPr id="48131" name="Content Placeholder 3"/>
          <p:cNvGraphicFramePr>
            <a:graphicFrameLocks noGrp="1"/>
          </p:cNvGraphicFramePr>
          <p:nvPr>
            <p:ph idx="1"/>
          </p:nvPr>
        </p:nvGraphicFramePr>
        <p:xfrm>
          <a:off x="457200" y="1774825"/>
          <a:ext cx="8229600" cy="4625975"/>
        </p:xfrm>
        <a:graphic>
          <a:graphicData uri="http://schemas.openxmlformats.org/presentationml/2006/ole">
            <mc:AlternateContent xmlns:mc="http://schemas.openxmlformats.org/markup-compatibility/2006">
              <mc:Choice xmlns:v="urn:schemas-microsoft-com:vml" Requires="v">
                <p:oleObj spid="_x0000_s48132" r:id="rId4" imgW="8228920" imgH="4626482" progId="Excel.Chart.8">
                  <p:embed/>
                </p:oleObj>
              </mc:Choice>
              <mc:Fallback>
                <p:oleObj r:id="rId4" imgW="8228920" imgH="4626482"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err="1" smtClean="0">
                <a:ea typeface="+mj-ea"/>
              </a:rPr>
              <a:t>Mephedrone</a:t>
            </a:r>
            <a:r>
              <a:rPr lang="en-US" dirty="0" smtClean="0">
                <a:ea typeface="+mj-ea"/>
              </a:rPr>
              <a:t> referrals since Dec 11</a:t>
            </a:r>
            <a:br>
              <a:rPr lang="en-US" dirty="0" smtClean="0">
                <a:ea typeface="+mj-ea"/>
              </a:rPr>
            </a:br>
            <a:r>
              <a:rPr lang="en-US" dirty="0" err="1" smtClean="0">
                <a:ea typeface="+mj-ea"/>
              </a:rPr>
              <a:t>n</a:t>
            </a:r>
            <a:r>
              <a:rPr lang="en-US" dirty="0" smtClean="0">
                <a:ea typeface="+mj-ea"/>
              </a:rPr>
              <a:t>=20</a:t>
            </a:r>
            <a:endParaRPr lang="en-US" dirty="0">
              <a:ea typeface="+mj-ea"/>
            </a:endParaRPr>
          </a:p>
        </p:txBody>
      </p:sp>
      <p:graphicFrame>
        <p:nvGraphicFramePr>
          <p:cNvPr id="49155" name="Content Placeholder 3"/>
          <p:cNvGraphicFramePr>
            <a:graphicFrameLocks noGrp="1"/>
          </p:cNvGraphicFramePr>
          <p:nvPr>
            <p:ph idx="1"/>
          </p:nvPr>
        </p:nvGraphicFramePr>
        <p:xfrm>
          <a:off x="457200" y="1774825"/>
          <a:ext cx="8229600" cy="4625975"/>
        </p:xfrm>
        <a:graphic>
          <a:graphicData uri="http://schemas.openxmlformats.org/presentationml/2006/ole">
            <mc:AlternateContent xmlns:mc="http://schemas.openxmlformats.org/markup-compatibility/2006">
              <mc:Choice xmlns:v="urn:schemas-microsoft-com:vml" Requires="v">
                <p:oleObj spid="_x0000_s49156" r:id="rId4" imgW="8228920" imgH="4626482" progId="Excel.Chart.8">
                  <p:embed/>
                </p:oleObj>
              </mc:Choice>
              <mc:Fallback>
                <p:oleObj r:id="rId4" imgW="8228920" imgH="4626482"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GHB referrals since Dec 11</a:t>
            </a:r>
            <a:br>
              <a:rPr lang="en-GB" dirty="0" smtClean="0"/>
            </a:br>
            <a:r>
              <a:rPr lang="en-GB" dirty="0" smtClean="0"/>
              <a:t>n=6</a:t>
            </a:r>
            <a:endParaRPr lang="en-GB" dirty="0"/>
          </a:p>
        </p:txBody>
      </p:sp>
      <p:graphicFrame>
        <p:nvGraphicFramePr>
          <p:cNvPr id="50179" name="Content Placeholder 3"/>
          <p:cNvGraphicFramePr>
            <a:graphicFrameLocks noGrp="1"/>
          </p:cNvGraphicFramePr>
          <p:nvPr>
            <p:ph idx="1"/>
          </p:nvPr>
        </p:nvGraphicFramePr>
        <p:xfrm>
          <a:off x="406400" y="1724025"/>
          <a:ext cx="8331200" cy="4727575"/>
        </p:xfrm>
        <a:graphic>
          <a:graphicData uri="http://schemas.openxmlformats.org/presentationml/2006/ole">
            <mc:AlternateContent xmlns:mc="http://schemas.openxmlformats.org/markup-compatibility/2006">
              <mc:Choice xmlns:v="urn:schemas-microsoft-com:vml" Requires="v">
                <p:oleObj spid="_x0000_s50180" r:id="rId4" imgW="8327858" imgH="4724809" progId="Excel.Chart.8">
                  <p:embed/>
                </p:oleObj>
              </mc:Choice>
              <mc:Fallback>
                <p:oleObj r:id="rId4" imgW="8327858" imgH="4724809"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724025"/>
                        <a:ext cx="83312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Gender distribution</a:t>
            </a:r>
            <a:endParaRPr lang="en-GB" dirty="0"/>
          </a:p>
        </p:txBody>
      </p:sp>
      <p:graphicFrame>
        <p:nvGraphicFramePr>
          <p:cNvPr id="51203" name="Content Placeholder 4"/>
          <p:cNvGraphicFramePr>
            <a:graphicFrameLocks noGrp="1"/>
          </p:cNvGraphicFramePr>
          <p:nvPr>
            <p:ph idx="1"/>
          </p:nvPr>
        </p:nvGraphicFramePr>
        <p:xfrm>
          <a:off x="406400" y="1724025"/>
          <a:ext cx="4216400" cy="2619375"/>
        </p:xfrm>
        <a:graphic>
          <a:graphicData uri="http://schemas.openxmlformats.org/presentationml/2006/ole">
            <mc:AlternateContent xmlns:mc="http://schemas.openxmlformats.org/markup-compatibility/2006">
              <mc:Choice xmlns:v="urn:schemas-microsoft-com:vml" Requires="v">
                <p:oleObj spid="_x0000_s51206" r:id="rId4" imgW="4212701" imgH="2621507" progId="Excel.Chart.8">
                  <p:embed/>
                </p:oleObj>
              </mc:Choice>
              <mc:Fallback>
                <p:oleObj r:id="rId4" imgW="4212701" imgH="2621507"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724025"/>
                        <a:ext cx="42164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4" name="Chart 5"/>
          <p:cNvGraphicFramePr>
            <a:graphicFrameLocks/>
          </p:cNvGraphicFramePr>
          <p:nvPr/>
        </p:nvGraphicFramePr>
        <p:xfrm>
          <a:off x="4233863" y="1793875"/>
          <a:ext cx="4445000" cy="2493963"/>
        </p:xfrm>
        <a:graphic>
          <a:graphicData uri="http://schemas.openxmlformats.org/presentationml/2006/ole">
            <mc:AlternateContent xmlns:mc="http://schemas.openxmlformats.org/markup-compatibility/2006">
              <mc:Choice xmlns:v="urn:schemas-microsoft-com:vml" Requires="v">
                <p:oleObj spid="_x0000_s51207" r:id="rId6" imgW="4450466" imgH="2493480" progId="Excel.Chart.8">
                  <p:embed/>
                </p:oleObj>
              </mc:Choice>
              <mc:Fallback>
                <p:oleObj r:id="rId6" imgW="4450466" imgH="2493480" progId="Excel.Chart.8">
                  <p:embed/>
                  <p:pic>
                    <p:nvPicPr>
                      <p:cNvPr id="0" name="Char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3863" y="1793875"/>
                        <a:ext cx="44450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5" name="Chart 6"/>
          <p:cNvGraphicFramePr>
            <a:graphicFrameLocks/>
          </p:cNvGraphicFramePr>
          <p:nvPr/>
        </p:nvGraphicFramePr>
        <p:xfrm>
          <a:off x="2865438" y="4602163"/>
          <a:ext cx="3365500" cy="1630362"/>
        </p:xfrm>
        <a:graphic>
          <a:graphicData uri="http://schemas.openxmlformats.org/presentationml/2006/ole">
            <mc:AlternateContent xmlns:mc="http://schemas.openxmlformats.org/markup-compatibility/2006">
              <mc:Choice xmlns:v="urn:schemas-microsoft-com:vml" Requires="v">
                <p:oleObj spid="_x0000_s51208" r:id="rId8" imgW="3365284" imgH="1627773" progId="Excel.Chart.8">
                  <p:embed/>
                </p:oleObj>
              </mc:Choice>
              <mc:Fallback>
                <p:oleObj r:id="rId8" imgW="3365284" imgH="1627773" progId="Excel.Chart.8">
                  <p:embed/>
                  <p:pic>
                    <p:nvPicPr>
                      <p:cNvPr id="0" name="Char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38" y="4602163"/>
                        <a:ext cx="33655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Future plans</a:t>
            </a:r>
            <a:endParaRPr lang="en-US" dirty="0">
              <a:ea typeface="+mj-ea"/>
            </a:endParaRPr>
          </a:p>
        </p:txBody>
      </p:sp>
      <p:sp>
        <p:nvSpPr>
          <p:cNvPr id="52227" name="Content Placeholder 2"/>
          <p:cNvSpPr>
            <a:spLocks noGrp="1"/>
          </p:cNvSpPr>
          <p:nvPr>
            <p:ph idx="1"/>
          </p:nvPr>
        </p:nvSpPr>
        <p:spPr/>
        <p:txBody>
          <a:bodyPr/>
          <a:lstStyle/>
          <a:p>
            <a:pPr eaLnBrk="1" hangingPunct="1"/>
            <a:r>
              <a:rPr lang="en-US" altLang="en-US" smtClean="0"/>
              <a:t>Boost links with LGBT health services</a:t>
            </a:r>
          </a:p>
          <a:p>
            <a:pPr eaLnBrk="1" hangingPunct="1"/>
            <a:r>
              <a:rPr lang="en-US" altLang="en-US" smtClean="0"/>
              <a:t>Medical students currently developing club drug diary smartphone app</a:t>
            </a:r>
          </a:p>
          <a:p>
            <a:pPr eaLnBrk="1" hangingPunct="1"/>
            <a:r>
              <a:rPr lang="en-US" altLang="en-US" smtClean="0"/>
              <a:t>Group treatment</a:t>
            </a:r>
          </a:p>
          <a:p>
            <a:pPr eaLnBrk="1" hangingPunct="1"/>
            <a:r>
              <a:rPr lang="en-US" altLang="en-US" smtClean="0"/>
              <a:t>Foster links with other agencies in other cities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Thank you</a:t>
            </a:r>
            <a:endParaRPr lang="en-GB" dirty="0"/>
          </a:p>
        </p:txBody>
      </p:sp>
      <p:sp>
        <p:nvSpPr>
          <p:cNvPr id="53251" name="Content Placeholder 2"/>
          <p:cNvSpPr>
            <a:spLocks noGrp="1"/>
          </p:cNvSpPr>
          <p:nvPr>
            <p:ph idx="1"/>
          </p:nvPr>
        </p:nvSpPr>
        <p:spPr>
          <a:xfrm>
            <a:off x="1547813" y="1989138"/>
            <a:ext cx="7138987" cy="4411662"/>
          </a:xfrm>
        </p:spPr>
        <p:txBody>
          <a:bodyPr/>
          <a:lstStyle/>
          <a:p>
            <a:r>
              <a:rPr lang="en-GB" altLang="en-US" sz="2400" smtClean="0"/>
              <a:t>Dr John Roche</a:t>
            </a:r>
          </a:p>
          <a:p>
            <a:r>
              <a:rPr lang="en-GB" altLang="en-US" sz="2400" smtClean="0">
                <a:hlinkClick r:id="rId3"/>
              </a:rPr>
              <a:t>j.roche@nhs.net</a:t>
            </a:r>
            <a:endParaRPr lang="en-GB" altLang="en-US" sz="2400" smtClean="0"/>
          </a:p>
          <a:p>
            <a:r>
              <a:rPr lang="en-GB" altLang="en-US" sz="2400" smtClean="0">
                <a:hlinkClick r:id="rId4"/>
              </a:rPr>
              <a:t>www.leedsclubdrugclinic.com</a:t>
            </a:r>
            <a:endParaRPr lang="en-GB" altLang="en-US" sz="2400" smtClean="0"/>
          </a:p>
          <a:p>
            <a:r>
              <a:rPr lang="en-GB" altLang="en-US" sz="2400" smtClean="0"/>
              <a:t>Twitter @leedsdropin</a:t>
            </a:r>
          </a:p>
          <a:p>
            <a:r>
              <a:rPr lang="en-GB" altLang="en-US" sz="2400" smtClean="0">
                <a:hlinkClick r:id="rId5"/>
              </a:rPr>
              <a:t>www.facebook.com/leedsclubdrugclinic</a:t>
            </a:r>
            <a:endParaRPr lang="en-GB" altLang="en-US" sz="2400" smtClean="0"/>
          </a:p>
          <a:p>
            <a:endParaRPr lang="en-GB" alt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GB" dirty="0" smtClean="0">
                <a:solidFill>
                  <a:schemeClr val="accent1">
                    <a:satMod val="150000"/>
                  </a:schemeClr>
                </a:solidFill>
                <a:ea typeface="+mj-ea"/>
              </a:rPr>
              <a:t> New Drugs, New Problems?</a:t>
            </a:r>
            <a:br>
              <a:rPr lang="en-GB" dirty="0" smtClean="0">
                <a:solidFill>
                  <a:schemeClr val="accent1">
                    <a:satMod val="150000"/>
                  </a:schemeClr>
                </a:solidFill>
                <a:ea typeface="+mj-ea"/>
              </a:rPr>
            </a:br>
            <a:r>
              <a:rPr lang="en-GB" dirty="0" smtClean="0">
                <a:solidFill>
                  <a:schemeClr val="accent1">
                    <a:satMod val="150000"/>
                  </a:schemeClr>
                </a:solidFill>
                <a:ea typeface="+mj-ea"/>
              </a:rPr>
              <a:t>Responding to Club Drugs in Leeds</a:t>
            </a:r>
            <a:endParaRPr lang="en-GB" dirty="0">
              <a:solidFill>
                <a:schemeClr val="accent1">
                  <a:satMod val="150000"/>
                </a:schemeClr>
              </a:solidFill>
              <a:ea typeface="+mj-ea"/>
            </a:endParaRPr>
          </a:p>
        </p:txBody>
      </p:sp>
      <p:sp>
        <p:nvSpPr>
          <p:cNvPr id="54275" name="Subtitle 2"/>
          <p:cNvSpPr>
            <a:spLocks noGrp="1"/>
          </p:cNvSpPr>
          <p:nvPr>
            <p:ph type="subTitle" idx="1"/>
          </p:nvPr>
        </p:nvSpPr>
        <p:spPr>
          <a:xfrm>
            <a:off x="685800" y="1828800"/>
            <a:ext cx="8077200" cy="1500188"/>
          </a:xfrm>
        </p:spPr>
        <p:txBody>
          <a:bodyPr/>
          <a:lstStyle/>
          <a:p>
            <a:pPr eaLnBrk="1" hangingPunct="1"/>
            <a:r>
              <a:rPr lang="en-GB" altLang="en-US" smtClean="0"/>
              <a:t>Dr John Roche</a:t>
            </a:r>
          </a:p>
          <a:p>
            <a:pPr eaLnBrk="1" hangingPunct="1"/>
            <a:r>
              <a:rPr lang="en-GB" altLang="en-US" smtClean="0"/>
              <a:t>Consultant Addiction Psychiatrist</a:t>
            </a:r>
          </a:p>
          <a:p>
            <a:pPr eaLnBrk="1" hangingPunct="1"/>
            <a:r>
              <a:rPr lang="en-GB" altLang="en-US" smtClean="0"/>
              <a:t>Leeds Addiction Unit</a:t>
            </a:r>
          </a:p>
          <a:p>
            <a:pPr eaLnBrk="1" hangingPunct="1"/>
            <a:r>
              <a:rPr lang="en-GB" altLang="en-US" smtClean="0"/>
              <a:t>j.roche@nhs.net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solidFill>
                  <a:schemeClr val="accent1">
                    <a:satMod val="150000"/>
                  </a:schemeClr>
                </a:solidFill>
                <a:ea typeface="+mj-ea"/>
              </a:rPr>
              <a:t>New problems</a:t>
            </a:r>
            <a:endParaRPr lang="en-GB" dirty="0">
              <a:solidFill>
                <a:schemeClr val="accent1">
                  <a:satMod val="150000"/>
                </a:schemeClr>
              </a:solidFill>
              <a:ea typeface="+mj-ea"/>
            </a:endParaRPr>
          </a:p>
        </p:txBody>
      </p:sp>
      <p:sp>
        <p:nvSpPr>
          <p:cNvPr id="12291" name="Content Placeholder 2"/>
          <p:cNvSpPr>
            <a:spLocks noGrp="1"/>
          </p:cNvSpPr>
          <p:nvPr>
            <p:ph idx="1"/>
          </p:nvPr>
        </p:nvSpPr>
        <p:spPr/>
        <p:txBody>
          <a:bodyPr/>
          <a:lstStyle/>
          <a:p>
            <a:pPr eaLnBrk="1" hangingPunct="1"/>
            <a:r>
              <a:rPr lang="en-GB" altLang="en-US" smtClean="0"/>
              <a:t>Ketamine</a:t>
            </a:r>
          </a:p>
          <a:p>
            <a:pPr lvl="1" eaLnBrk="1" hangingPunct="1"/>
            <a:r>
              <a:rPr lang="en-GB" altLang="en-US" smtClean="0"/>
              <a:t>Ketamine bladder</a:t>
            </a:r>
          </a:p>
          <a:p>
            <a:pPr eaLnBrk="1" hangingPunct="1"/>
            <a:r>
              <a:rPr lang="en-GB" altLang="en-US" smtClean="0"/>
              <a:t>Mephedrone</a:t>
            </a:r>
          </a:p>
          <a:p>
            <a:pPr lvl="1" eaLnBrk="1" hangingPunct="1"/>
            <a:r>
              <a:rPr lang="en-GB" altLang="en-US" smtClean="0"/>
              <a:t>Psychosis, agitation, self harm</a:t>
            </a:r>
          </a:p>
          <a:p>
            <a:pPr eaLnBrk="1" hangingPunct="1"/>
            <a:r>
              <a:rPr lang="en-GB" altLang="en-US" smtClean="0"/>
              <a:t>GHB/GBL</a:t>
            </a:r>
          </a:p>
          <a:p>
            <a:pPr lvl="1" eaLnBrk="1" hangingPunct="1"/>
            <a:r>
              <a:rPr lang="en-GB" altLang="en-US" smtClean="0"/>
              <a:t>Physical dependence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1251062"/>
          </a:xfrm>
        </p:spPr>
        <p:txBody>
          <a:bodyPr/>
          <a:lstStyle/>
          <a:p>
            <a:pPr eaLnBrk="1" fontAlgn="auto" hangingPunct="1">
              <a:spcAft>
                <a:spcPts val="0"/>
              </a:spcAft>
              <a:defRPr/>
            </a:pPr>
            <a:r>
              <a:rPr lang="en-GB" smtClean="0">
                <a:solidFill>
                  <a:schemeClr val="accent1">
                    <a:satMod val="150000"/>
                  </a:schemeClr>
                </a:solidFill>
                <a:ea typeface="+mj-ea"/>
              </a:rPr>
              <a:t>Mephedrone</a:t>
            </a:r>
          </a:p>
        </p:txBody>
      </p:sp>
      <p:sp>
        <p:nvSpPr>
          <p:cNvPr id="13315" name="Content Placeholder 8"/>
          <p:cNvSpPr>
            <a:spLocks noGrp="1"/>
          </p:cNvSpPr>
          <p:nvPr>
            <p:ph sz="half" idx="2"/>
          </p:nvPr>
        </p:nvSpPr>
        <p:spPr>
          <a:xfrm>
            <a:off x="4648200" y="1773238"/>
            <a:ext cx="4038600" cy="4624387"/>
          </a:xfrm>
        </p:spPr>
        <p:txBody>
          <a:bodyPr/>
          <a:lstStyle/>
          <a:p>
            <a:pPr eaLnBrk="1" hangingPunct="1"/>
            <a:r>
              <a:rPr lang="en-GB" altLang="en-US" smtClean="0"/>
              <a:t>Legal high “plant food” from internet/head shops 2007-2010</a:t>
            </a:r>
          </a:p>
          <a:p>
            <a:pPr eaLnBrk="1" hangingPunct="1"/>
            <a:r>
              <a:rPr lang="en-GB" altLang="en-US" smtClean="0"/>
              <a:t>Class B drug from March 2010</a:t>
            </a:r>
          </a:p>
          <a:p>
            <a:pPr eaLnBrk="1" hangingPunct="1"/>
            <a:r>
              <a:rPr lang="en-GB" altLang="en-US" smtClean="0"/>
              <a:t>Usually snorted or taken orally</a:t>
            </a:r>
          </a:p>
          <a:p>
            <a:pPr eaLnBrk="1" hangingPunct="1"/>
            <a:r>
              <a:rPr lang="en-GB" altLang="en-US" smtClean="0"/>
              <a:t>AKA meow, m-cat, drone</a:t>
            </a:r>
          </a:p>
        </p:txBody>
      </p:sp>
      <p:sp>
        <p:nvSpPr>
          <p:cNvPr id="13316" name="Content Placeholder 1"/>
          <p:cNvSpPr>
            <a:spLocks noGrp="1"/>
          </p:cNvSpPr>
          <p:nvPr>
            <p:ph sz="half" idx="1"/>
          </p:nvPr>
        </p:nvSpPr>
        <p:spPr>
          <a:xfrm>
            <a:off x="457200" y="1773238"/>
            <a:ext cx="4038600" cy="4624387"/>
          </a:xfrm>
        </p:spPr>
        <p:txBody>
          <a:bodyPr/>
          <a:lstStyle/>
          <a:p>
            <a:endParaRPr lang="en-GB" smtClean="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251062"/>
          </a:xfrm>
        </p:spPr>
        <p:txBody>
          <a:bodyPr/>
          <a:lstStyle/>
          <a:p>
            <a:pPr eaLnBrk="1" fontAlgn="auto" hangingPunct="1">
              <a:spcAft>
                <a:spcPts val="0"/>
              </a:spcAft>
              <a:defRPr/>
            </a:pPr>
            <a:r>
              <a:rPr lang="en-GB" smtClean="0">
                <a:solidFill>
                  <a:schemeClr val="accent1">
                    <a:satMod val="150000"/>
                  </a:schemeClr>
                </a:solidFill>
                <a:ea typeface="+mj-ea"/>
              </a:rPr>
              <a:t>Mephedrone – why take it?</a:t>
            </a:r>
          </a:p>
        </p:txBody>
      </p:sp>
      <p:sp>
        <p:nvSpPr>
          <p:cNvPr id="14339" name="Content Placeholder 2"/>
          <p:cNvSpPr>
            <a:spLocks noGrp="1"/>
          </p:cNvSpPr>
          <p:nvPr>
            <p:ph sz="half" idx="1"/>
          </p:nvPr>
        </p:nvSpPr>
        <p:spPr>
          <a:xfrm>
            <a:off x="457200" y="1773238"/>
            <a:ext cx="4038600" cy="4624387"/>
          </a:xfrm>
        </p:spPr>
        <p:txBody>
          <a:bodyPr/>
          <a:lstStyle/>
          <a:p>
            <a:pPr eaLnBrk="1" hangingPunct="1">
              <a:buFont typeface="Arial" charset="0"/>
              <a:buChar char="•"/>
            </a:pPr>
            <a:r>
              <a:rPr lang="en-GB" altLang="en-US" smtClean="0"/>
              <a:t>Feeling of well being</a:t>
            </a:r>
          </a:p>
          <a:p>
            <a:pPr eaLnBrk="1" hangingPunct="1">
              <a:buFont typeface="Arial" charset="0"/>
              <a:buChar char="•"/>
            </a:pPr>
            <a:r>
              <a:rPr lang="en-GB" altLang="en-US" smtClean="0"/>
              <a:t>Stimulant effect</a:t>
            </a:r>
          </a:p>
          <a:p>
            <a:pPr lvl="1" eaLnBrk="1" hangingPunct="1">
              <a:buFont typeface="Arial" charset="0"/>
              <a:buChar char="–"/>
            </a:pPr>
            <a:r>
              <a:rPr lang="en-GB" altLang="en-US" smtClean="0"/>
              <a:t>Increased energy</a:t>
            </a:r>
          </a:p>
          <a:p>
            <a:pPr eaLnBrk="1" hangingPunct="1">
              <a:buFont typeface="Arial" charset="0"/>
              <a:buChar char="•"/>
            </a:pPr>
            <a:r>
              <a:rPr lang="en-GB" altLang="en-US" smtClean="0"/>
              <a:t>Cheap and widely available </a:t>
            </a:r>
          </a:p>
          <a:p>
            <a:pPr lvl="1" eaLnBrk="1" hangingPunct="1">
              <a:buFont typeface="Arial" charset="0"/>
              <a:buChar char="–"/>
            </a:pPr>
            <a:r>
              <a:rPr lang="en-GB" altLang="en-US" smtClean="0"/>
              <a:t>£10-20 per gram</a:t>
            </a:r>
          </a:p>
          <a:p>
            <a:pPr eaLnBrk="1" hangingPunct="1">
              <a:buFont typeface="Arial" charset="0"/>
              <a:buChar char="•"/>
            </a:pPr>
            <a:r>
              <a:rPr lang="en-GB" altLang="en-US" smtClean="0"/>
              <a:t>Is more popular since becoming illegal</a:t>
            </a:r>
          </a:p>
        </p:txBody>
      </p:sp>
      <p:sp>
        <p:nvSpPr>
          <p:cNvPr id="14340" name="Content Placeholder 1"/>
          <p:cNvSpPr>
            <a:spLocks noGrp="1"/>
          </p:cNvSpPr>
          <p:nvPr>
            <p:ph sz="half" idx="2"/>
          </p:nvPr>
        </p:nvSpPr>
        <p:spPr>
          <a:xfrm>
            <a:off x="4648200" y="1773238"/>
            <a:ext cx="4038600" cy="4624387"/>
          </a:xfrm>
        </p:spPr>
        <p:txBody>
          <a:bodyPr/>
          <a:lstStyle/>
          <a:p>
            <a:endParaRPr lang="en-GB" smtClean="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GB" smtClean="0">
                <a:solidFill>
                  <a:schemeClr val="accent1">
                    <a:satMod val="150000"/>
                  </a:schemeClr>
                </a:solidFill>
                <a:ea typeface="+mj-ea"/>
              </a:rPr>
              <a:t>Mephedrone - problems</a:t>
            </a:r>
          </a:p>
        </p:txBody>
      </p:sp>
      <p:sp>
        <p:nvSpPr>
          <p:cNvPr id="15363" name="Content Placeholder 4"/>
          <p:cNvSpPr>
            <a:spLocks noGrp="1"/>
          </p:cNvSpPr>
          <p:nvPr>
            <p:ph idx="1"/>
          </p:nvPr>
        </p:nvSpPr>
        <p:spPr/>
        <p:txBody>
          <a:bodyPr/>
          <a:lstStyle/>
          <a:p>
            <a:pPr eaLnBrk="1" hangingPunct="1"/>
            <a:r>
              <a:rPr lang="en-GB" altLang="en-US" smtClean="0"/>
              <a:t>Problems associated with stimulant drugs</a:t>
            </a:r>
          </a:p>
          <a:p>
            <a:pPr lvl="1" eaLnBrk="1" hangingPunct="1"/>
            <a:r>
              <a:rPr lang="en-GB" altLang="en-US" smtClean="0"/>
              <a:t>Raised blood pressure</a:t>
            </a:r>
          </a:p>
          <a:p>
            <a:pPr lvl="1" eaLnBrk="1" hangingPunct="1"/>
            <a:r>
              <a:rPr lang="en-GB" altLang="en-US" smtClean="0"/>
              <a:t>Cardiac problems</a:t>
            </a:r>
          </a:p>
          <a:p>
            <a:pPr lvl="1" eaLnBrk="1" hangingPunct="1"/>
            <a:r>
              <a:rPr lang="en-GB" altLang="en-US" smtClean="0"/>
              <a:t>Staying awake for 3+ days leading to paranoia and hallucinations</a:t>
            </a:r>
          </a:p>
          <a:p>
            <a:pPr eaLnBrk="1" hangingPunct="1"/>
            <a:r>
              <a:rPr lang="en-GB" altLang="en-US" smtClean="0"/>
              <a:t>Addictive?</a:t>
            </a:r>
          </a:p>
          <a:p>
            <a:pPr lvl="1" eaLnBrk="1" hangingPunct="1"/>
            <a:r>
              <a:rPr lang="en-GB" altLang="en-US" smtClean="0"/>
              <a:t>Compulsive re-dosing</a:t>
            </a:r>
          </a:p>
          <a:p>
            <a:pPr lvl="1" eaLnBrk="1" hangingPunct="1"/>
            <a:r>
              <a:rPr lang="en-GB" altLang="en-US" smtClean="0"/>
              <a:t>Tendency to continue until supply is finished</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en-GB" smtClean="0">
                <a:solidFill>
                  <a:schemeClr val="accent1">
                    <a:satMod val="150000"/>
                  </a:schemeClr>
                </a:solidFill>
                <a:ea typeface="+mj-ea"/>
              </a:rPr>
              <a:t>Mephedrone – Is it common?</a:t>
            </a:r>
          </a:p>
        </p:txBody>
      </p:sp>
      <p:sp>
        <p:nvSpPr>
          <p:cNvPr id="16387" name="Content Placeholder 2"/>
          <p:cNvSpPr>
            <a:spLocks noGrp="1"/>
          </p:cNvSpPr>
          <p:nvPr>
            <p:ph idx="1"/>
          </p:nvPr>
        </p:nvSpPr>
        <p:spPr/>
        <p:txBody>
          <a:bodyPr/>
          <a:lstStyle/>
          <a:p>
            <a:pPr eaLnBrk="1" hangingPunct="1"/>
            <a:r>
              <a:rPr lang="en-GB" altLang="en-US" smtClean="0"/>
              <a:t>4.4% of 16-24 year olds report use in the last year (similar to powdered cocaine)</a:t>
            </a:r>
          </a:p>
          <a:p>
            <a:pPr lvl="2" eaLnBrk="1" hangingPunct="1"/>
            <a:r>
              <a:rPr lang="en-GB" altLang="en-US" smtClean="0"/>
              <a:t>British Crime Survey 2010-11</a:t>
            </a:r>
          </a:p>
          <a:p>
            <a:pPr eaLnBrk="1" hangingPunct="1"/>
            <a:r>
              <a:rPr lang="en-GB" altLang="en-US" smtClean="0"/>
              <a:t>In NW England one dealer running £500k/week operation importing kilo bags of mephedrone from China</a:t>
            </a:r>
          </a:p>
          <a:p>
            <a:pPr lvl="2" eaLnBrk="1" hangingPunct="1"/>
            <a:r>
              <a:rPr lang="en-GB" altLang="en-US" smtClean="0">
                <a:hlinkClick r:id="rId4"/>
              </a:rPr>
              <a:t>http://www.guardian.co.uk/society/2012/mar/11/mephedrone-more-popular-after-ban</a:t>
            </a:r>
            <a:endParaRPr lang="en-GB" altLang="en-US" smtClean="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3511</TotalTime>
  <Words>1062</Words>
  <Application>Microsoft Office PowerPoint</Application>
  <PresentationFormat>On-screen Show (4:3)</PresentationFormat>
  <Paragraphs>224</Paragraphs>
  <Slides>46</Slides>
  <Notes>46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6" baseType="lpstr">
      <vt:lpstr>Arial</vt:lpstr>
      <vt:lpstr>Corbel</vt:lpstr>
      <vt:lpstr>ＭＳ Ｐゴシック</vt:lpstr>
      <vt:lpstr>Wingdings 2</vt:lpstr>
      <vt:lpstr>Wingdings</vt:lpstr>
      <vt:lpstr>Wingdings 3</vt:lpstr>
      <vt:lpstr>Calibri</vt:lpstr>
      <vt:lpstr>Module</vt:lpstr>
      <vt:lpstr>Excel.Chart.8</vt:lpstr>
      <vt:lpstr>Microsoft Office Excel Chart</vt:lpstr>
      <vt:lpstr> New Drugs, New Problems? Responding to Club Drugs in Leeds</vt:lpstr>
      <vt:lpstr>Overview</vt:lpstr>
      <vt:lpstr>What are club drugs?</vt:lpstr>
      <vt:lpstr>Who uses them?</vt:lpstr>
      <vt:lpstr>New problems</vt:lpstr>
      <vt:lpstr>Mephedrone</vt:lpstr>
      <vt:lpstr>Mephedrone – why take it?</vt:lpstr>
      <vt:lpstr>Mephedrone - problems</vt:lpstr>
      <vt:lpstr>Mephedrone – Is it common?</vt:lpstr>
      <vt:lpstr>Ketamine</vt:lpstr>
      <vt:lpstr>Ketamine –Why take it?</vt:lpstr>
      <vt:lpstr>Ketamine - problems</vt:lpstr>
      <vt:lpstr>Ketamine addiction</vt:lpstr>
      <vt:lpstr>Ketamine – Is it common?</vt:lpstr>
      <vt:lpstr>GHB/GBL</vt:lpstr>
      <vt:lpstr>GHB/GBL – Why take it?</vt:lpstr>
      <vt:lpstr>GHB/GBL – problems</vt:lpstr>
      <vt:lpstr>GHB/GBL – Is it common?</vt:lpstr>
      <vt:lpstr>New distribution</vt:lpstr>
      <vt:lpstr>PowerPoint Presentation</vt:lpstr>
      <vt:lpstr>PowerPoint Presentation</vt:lpstr>
      <vt:lpstr>PowerPoint Presentation</vt:lpstr>
      <vt:lpstr>PowerPoint Presentation</vt:lpstr>
      <vt:lpstr>PowerPoint Presentation</vt:lpstr>
      <vt:lpstr>PowerPoint Presentation</vt:lpstr>
      <vt:lpstr>Club Drugs in Leeds</vt:lpstr>
      <vt:lpstr>Referrals to LAU</vt:lpstr>
      <vt:lpstr>Ketamine referrals 2008-2011 n=31</vt:lpstr>
      <vt:lpstr>How to engage this population?</vt:lpstr>
      <vt:lpstr>Leeds Club Drug Clinic</vt:lpstr>
      <vt:lpstr>PowerPoint Presentation</vt:lpstr>
      <vt:lpstr>Liaison Clinic at GP Surgery Blue – ketamine Yellow – mephedrone             Green - GHB</vt:lpstr>
      <vt:lpstr>www.leedsclubdrugclinic.com</vt:lpstr>
      <vt:lpstr>PowerPoint Presentation</vt:lpstr>
      <vt:lpstr>PowerPoint Presentation</vt:lpstr>
      <vt:lpstr>Promoted with facebook page</vt:lpstr>
      <vt:lpstr>Google analytics</vt:lpstr>
      <vt:lpstr>Facebook insights</vt:lpstr>
      <vt:lpstr>Ketamine referrals 2008-2011 n=31</vt:lpstr>
      <vt:lpstr>Ketamine referrals since Dec 11 n = 22</vt:lpstr>
      <vt:lpstr>Mephedrone referrals since Dec 11 n=20</vt:lpstr>
      <vt:lpstr>GHB referrals since Dec 11 n=6</vt:lpstr>
      <vt:lpstr>Gender distribution</vt:lpstr>
      <vt:lpstr>Future plans</vt:lpstr>
      <vt:lpstr>Thank you</vt:lpstr>
      <vt:lpstr> New Drugs, New Problems? Responding to Club Drugs in Leeds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Drugs, New Problems? Responding to Club Drugs in Leeds</dc:title>
  <dc:creator>John</dc:creator>
  <cp:lastModifiedBy>Graham Hunt</cp:lastModifiedBy>
  <cp:revision>7</cp:revision>
  <dcterms:created xsi:type="dcterms:W3CDTF">2012-11-06T23:01:59Z</dcterms:created>
  <dcterms:modified xsi:type="dcterms:W3CDTF">2015-05-14T14:48:50Z</dcterms:modified>
</cp:coreProperties>
</file>