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1388388" cy="30248225"/>
  <p:notesSz cx="6858000" cy="9144000"/>
  <p:defaultTextStyle>
    <a:defPPr>
      <a:defRPr lang="en-US"/>
    </a:defPPr>
    <a:lvl1pPr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1474788" indent="-1017588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2949575" indent="-2035175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4424363" indent="-3052763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5900738" indent="-4071938" algn="l" defTabSz="1474788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798" y="-72"/>
      </p:cViewPr>
      <p:guideLst>
        <p:guide orient="horz" pos="9527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itchFamily="18" charset="0"/>
              </a:defRPr>
            </a:lvl1pPr>
          </a:lstStyle>
          <a:p>
            <a:fld id="{F5CA8360-E800-4707-87B5-548861A0E94D}" type="datetimeFigureOut">
              <a:rPr lang="en-GB"/>
              <a:pPr/>
              <a:t>07/12/2015</a:t>
            </a:fld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itchFamily="18" charset="0"/>
              </a:defRPr>
            </a:lvl1pPr>
          </a:lstStyle>
          <a:p>
            <a:fld id="{23B8BFEE-663B-496D-BCA5-4EB2DB2978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188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47529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47529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9F44ADD-7CB7-4F96-84E7-208A9FF90788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47529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47529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A5B4DF1-EAB7-4B95-9E6C-F747CCF44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70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474788" rtl="0" fontAlgn="base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4788" algn="l" defTabSz="1474788" rtl="0" fontAlgn="base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49575" algn="l" defTabSz="1474788" rtl="0" fontAlgn="base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4363" algn="l" defTabSz="1474788" rtl="0" fontAlgn="base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0738" algn="l" defTabSz="1474788" rtl="0" fontAlgn="base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76465" algn="l" defTabSz="147529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1758" algn="l" defTabSz="147529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27051" algn="l" defTabSz="147529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2344" algn="l" defTabSz="147529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\\localhost\Users\mac1\Desktop\KHP_L_oneline_strapline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C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/>
          <p:nvPr userDrawn="1"/>
        </p:nvSpPr>
        <p:spPr>
          <a:xfrm>
            <a:off x="215900" y="4176713"/>
            <a:ext cx="20951825" cy="2332355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7529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KHP_L_oneline_strapline.jpg" descr="/Users/mac1/Desktop/KHP_L_oneline_strapline.jpg"/>
          <p:cNvPicPr>
            <a:picLocks noChangeAspect="1"/>
          </p:cNvPicPr>
          <p:nvPr userDrawn="1"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863600" y="28001913"/>
            <a:ext cx="19658013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000" y="864001"/>
            <a:ext cx="14152489" cy="1440000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863600" y="15052032"/>
            <a:ext cx="19658634" cy="11809456"/>
          </a:xfrm>
        </p:spPr>
        <p:txBody>
          <a:bodyPr spcCol="648000"/>
          <a:lstStyle>
            <a:lvl1pPr>
              <a:lnSpc>
                <a:spcPts val="2600"/>
              </a:lnSpc>
              <a:defRPr sz="2200"/>
            </a:lvl1pPr>
            <a:lvl2pPr>
              <a:lnSpc>
                <a:spcPts val="2600"/>
              </a:lnSpc>
              <a:spcAft>
                <a:spcPts val="1300"/>
              </a:spcAft>
              <a:defRPr sz="2200"/>
            </a:lvl2pPr>
            <a:lvl3pPr>
              <a:lnSpc>
                <a:spcPts val="2600"/>
              </a:lnSpc>
              <a:spcAft>
                <a:spcPts val="1300"/>
              </a:spcAft>
              <a:defRPr sz="2200"/>
            </a:lvl3pPr>
            <a:lvl4pPr>
              <a:lnSpc>
                <a:spcPts val="2600"/>
              </a:lnSpc>
              <a:spcAft>
                <a:spcPts val="1300"/>
              </a:spcAft>
              <a:defRPr sz="2200"/>
            </a:lvl4pPr>
            <a:lvl5pPr>
              <a:lnSpc>
                <a:spcPts val="2600"/>
              </a:lnSpc>
              <a:spcAft>
                <a:spcPts val="1300"/>
              </a:spcAft>
              <a:defRPr sz="22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863600" y="4826896"/>
            <a:ext cx="9506594" cy="9537104"/>
          </a:xfrm>
        </p:spPr>
        <p:txBody>
          <a:bodyPr numCol="1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2"/>
          </p:nvPr>
        </p:nvSpPr>
        <p:spPr>
          <a:xfrm>
            <a:off x="11018194" y="4826896"/>
            <a:ext cx="9504040" cy="9537104"/>
          </a:xfrm>
        </p:spPr>
        <p:txBody>
          <a:bodyPr numCol="1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63600" y="2600324"/>
            <a:ext cx="14152889" cy="1359675"/>
          </a:xfrm>
        </p:spPr>
        <p:txBody>
          <a:bodyPr numCol="1"/>
          <a:lstStyle>
            <a:lvl1pPr>
              <a:lnSpc>
                <a:spcPct val="110000"/>
              </a:lnSpc>
              <a:defRPr sz="3600">
                <a:solidFill>
                  <a:srgbClr val="0A2D50"/>
                </a:solidFill>
              </a:defRPr>
            </a:lvl1pPr>
            <a:lvl2pPr>
              <a:lnSpc>
                <a:spcPct val="110000"/>
              </a:lnSpc>
              <a:defRPr sz="3500" b="0" i="0">
                <a:solidFill>
                  <a:srgbClr val="0A2D50"/>
                </a:solidFill>
                <a:latin typeface="KingsBureauGrot FiveOne"/>
                <a:cs typeface="KingsBureauGrot FiveOne"/>
              </a:defRPr>
            </a:lvl2pPr>
            <a:lvl3pPr>
              <a:lnSpc>
                <a:spcPct val="110000"/>
              </a:lnSpc>
              <a:defRPr>
                <a:solidFill>
                  <a:srgbClr val="0A2D50"/>
                </a:solidFill>
              </a:defRPr>
            </a:lvl3pPr>
            <a:lvl4pPr>
              <a:lnSpc>
                <a:spcPct val="110000"/>
              </a:lnSpc>
              <a:defRPr>
                <a:solidFill>
                  <a:srgbClr val="0A2D50"/>
                </a:solidFill>
              </a:defRPr>
            </a:lvl4pPr>
            <a:lvl5pPr>
              <a:lnSpc>
                <a:spcPct val="110000"/>
              </a:lnSpc>
              <a:defRPr>
                <a:solidFill>
                  <a:srgbClr val="0A2D50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21" name="Content Placeholder 6"/>
          <p:cNvSpPr>
            <a:spLocks noGrp="1"/>
          </p:cNvSpPr>
          <p:nvPr>
            <p:ph sz="quarter" idx="16"/>
          </p:nvPr>
        </p:nvSpPr>
        <p:spPr>
          <a:xfrm>
            <a:off x="16094215" y="22443474"/>
            <a:ext cx="4428020" cy="4428000"/>
          </a:xfrm>
        </p:spPr>
        <p:txBody>
          <a:bodyPr numCol="1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22" name="Content Placeholder 6"/>
          <p:cNvSpPr>
            <a:spLocks noGrp="1"/>
          </p:cNvSpPr>
          <p:nvPr>
            <p:ph sz="quarter" idx="17"/>
          </p:nvPr>
        </p:nvSpPr>
        <p:spPr>
          <a:xfrm>
            <a:off x="11018194" y="22443474"/>
            <a:ext cx="4428000" cy="4428000"/>
          </a:xfrm>
        </p:spPr>
        <p:txBody>
          <a:bodyPr numCol="1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file:///\\localhost\Users\mac1\Desktop\KCL%20LOGO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63600" y="863600"/>
            <a:ext cx="15066963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6625" y="4895850"/>
            <a:ext cx="19511963" cy="24407813"/>
          </a:xfrm>
          <a:prstGeom prst="rect">
            <a:avLst/>
          </a:prstGeom>
        </p:spPr>
        <p:txBody>
          <a:bodyPr vert="horz" lIns="0" tIns="0" rIns="0" bIns="0" numCol="4" spcCol="36000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028" name="KCL LOGO.png" descr="/Users/mac1/Desktop/KCL LOGO.png"/>
          <p:cNvPicPr>
            <a:picLocks noChangeAspect="1"/>
          </p:cNvPicPr>
          <p:nvPr userDrawn="1"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5840075" y="215900"/>
            <a:ext cx="532765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1474788" rtl="0" fontAlgn="base">
        <a:spcBef>
          <a:spcPct val="0"/>
        </a:spcBef>
        <a:spcAft>
          <a:spcPct val="0"/>
        </a:spcAft>
        <a:defRPr sz="8000" kern="1200">
          <a:solidFill>
            <a:srgbClr val="0A2D50"/>
          </a:solidFill>
          <a:latin typeface="KingsBureauGrot-ThreeSeven"/>
          <a:ea typeface="KingsBureauGrot-ThreeSeven"/>
          <a:cs typeface="KingsBureauGrot-ThreeSeven"/>
        </a:defRPr>
      </a:lvl1pPr>
      <a:lvl2pPr algn="l" defTabSz="1474788" rtl="0" fontAlgn="base">
        <a:spcBef>
          <a:spcPct val="0"/>
        </a:spcBef>
        <a:spcAft>
          <a:spcPct val="0"/>
        </a:spcAft>
        <a:defRPr sz="8000">
          <a:solidFill>
            <a:srgbClr val="0A2D50"/>
          </a:solidFill>
          <a:latin typeface="KingsBureauGrot-ThreeSeven"/>
          <a:ea typeface="KingsBureauGrot-ThreeSeven"/>
          <a:cs typeface="KingsBureauGrot-ThreeSeven"/>
        </a:defRPr>
      </a:lvl2pPr>
      <a:lvl3pPr algn="l" defTabSz="1474788" rtl="0" fontAlgn="base">
        <a:spcBef>
          <a:spcPct val="0"/>
        </a:spcBef>
        <a:spcAft>
          <a:spcPct val="0"/>
        </a:spcAft>
        <a:defRPr sz="8000">
          <a:solidFill>
            <a:srgbClr val="0A2D50"/>
          </a:solidFill>
          <a:latin typeface="KingsBureauGrot-ThreeSeven"/>
          <a:ea typeface="KingsBureauGrot-ThreeSeven"/>
          <a:cs typeface="KingsBureauGrot-ThreeSeven"/>
        </a:defRPr>
      </a:lvl3pPr>
      <a:lvl4pPr algn="l" defTabSz="1474788" rtl="0" fontAlgn="base">
        <a:spcBef>
          <a:spcPct val="0"/>
        </a:spcBef>
        <a:spcAft>
          <a:spcPct val="0"/>
        </a:spcAft>
        <a:defRPr sz="8000">
          <a:solidFill>
            <a:srgbClr val="0A2D50"/>
          </a:solidFill>
          <a:latin typeface="KingsBureauGrot-ThreeSeven"/>
          <a:ea typeface="KingsBureauGrot-ThreeSeven"/>
          <a:cs typeface="KingsBureauGrot-ThreeSeven"/>
        </a:defRPr>
      </a:lvl4pPr>
      <a:lvl5pPr algn="l" defTabSz="1474788" rtl="0" fontAlgn="base">
        <a:spcBef>
          <a:spcPct val="0"/>
        </a:spcBef>
        <a:spcAft>
          <a:spcPct val="0"/>
        </a:spcAft>
        <a:defRPr sz="8000">
          <a:solidFill>
            <a:srgbClr val="0A2D50"/>
          </a:solidFill>
          <a:latin typeface="KingsBureauGrot-ThreeSeven"/>
          <a:ea typeface="KingsBureauGrot-ThreeSeven"/>
          <a:cs typeface="KingsBureauGrot-ThreeSeven"/>
        </a:defRPr>
      </a:lvl5pPr>
      <a:lvl6pPr marL="457200" algn="l" defTabSz="1474788" rtl="0" fontAlgn="base">
        <a:spcBef>
          <a:spcPct val="0"/>
        </a:spcBef>
        <a:spcAft>
          <a:spcPct val="0"/>
        </a:spcAft>
        <a:defRPr sz="8000">
          <a:solidFill>
            <a:srgbClr val="0A2D50"/>
          </a:solidFill>
          <a:latin typeface="KingsBureauGrot-ThreeSeven"/>
          <a:ea typeface="KingsBureauGrot-ThreeSeven"/>
          <a:cs typeface="KingsBureauGrot-ThreeSeven"/>
        </a:defRPr>
      </a:lvl6pPr>
      <a:lvl7pPr marL="914400" algn="l" defTabSz="1474788" rtl="0" fontAlgn="base">
        <a:spcBef>
          <a:spcPct val="0"/>
        </a:spcBef>
        <a:spcAft>
          <a:spcPct val="0"/>
        </a:spcAft>
        <a:defRPr sz="8000">
          <a:solidFill>
            <a:srgbClr val="0A2D50"/>
          </a:solidFill>
          <a:latin typeface="KingsBureauGrot-ThreeSeven"/>
          <a:ea typeface="KingsBureauGrot-ThreeSeven"/>
          <a:cs typeface="KingsBureauGrot-ThreeSeven"/>
        </a:defRPr>
      </a:lvl7pPr>
      <a:lvl8pPr marL="1371600" algn="l" defTabSz="1474788" rtl="0" fontAlgn="base">
        <a:spcBef>
          <a:spcPct val="0"/>
        </a:spcBef>
        <a:spcAft>
          <a:spcPct val="0"/>
        </a:spcAft>
        <a:defRPr sz="8000">
          <a:solidFill>
            <a:srgbClr val="0A2D50"/>
          </a:solidFill>
          <a:latin typeface="KingsBureauGrot-ThreeSeven"/>
          <a:ea typeface="KingsBureauGrot-ThreeSeven"/>
          <a:cs typeface="KingsBureauGrot-ThreeSeven"/>
        </a:defRPr>
      </a:lvl8pPr>
      <a:lvl9pPr marL="1828800" algn="l" defTabSz="1474788" rtl="0" fontAlgn="base">
        <a:spcBef>
          <a:spcPct val="0"/>
        </a:spcBef>
        <a:spcAft>
          <a:spcPct val="0"/>
        </a:spcAft>
        <a:defRPr sz="8000">
          <a:solidFill>
            <a:srgbClr val="0A2D50"/>
          </a:solidFill>
          <a:latin typeface="KingsBureauGrot-ThreeSeven"/>
          <a:ea typeface="KingsBureauGrot-ThreeSeven"/>
          <a:cs typeface="KingsBureauGrot-ThreeSeven"/>
        </a:defRPr>
      </a:lvl9pPr>
    </p:titleStyle>
    <p:bodyStyle>
      <a:lvl1pPr algn="l" defTabSz="1474788" rtl="0" fontAlgn="base">
        <a:lnSpc>
          <a:spcPts val="2600"/>
        </a:lnSpc>
        <a:spcBef>
          <a:spcPct val="0"/>
        </a:spcBef>
        <a:spcAft>
          <a:spcPct val="0"/>
        </a:spcAft>
        <a:buClr>
          <a:srgbClr val="0A2D50"/>
        </a:buClr>
        <a:buFont typeface="Arial" charset="0"/>
        <a:defRPr sz="2200" kern="1200">
          <a:solidFill>
            <a:schemeClr val="tx1"/>
          </a:solidFill>
          <a:latin typeface="KingsBureauGrot-ThreeSeven"/>
          <a:ea typeface="KingsBureauGrot-ThreeSeven"/>
          <a:cs typeface="KingsBureauGrot-ThreeSeven"/>
        </a:defRPr>
      </a:lvl1pPr>
      <a:lvl2pPr algn="l" defTabSz="1474788" rtl="0" fontAlgn="base">
        <a:lnSpc>
          <a:spcPts val="2600"/>
        </a:lnSpc>
        <a:spcBef>
          <a:spcPct val="0"/>
        </a:spcBef>
        <a:spcAft>
          <a:spcPts val="1300"/>
        </a:spcAft>
        <a:buClr>
          <a:srgbClr val="0A2D50"/>
        </a:buClr>
        <a:buFont typeface="Arial" charset="0"/>
        <a:defRPr sz="2200" kern="1200">
          <a:solidFill>
            <a:schemeClr val="tx1"/>
          </a:solidFill>
          <a:latin typeface="Kings Caslon Display"/>
          <a:ea typeface="Kings Caslon Display"/>
          <a:cs typeface="Kings Caslon Display"/>
        </a:defRPr>
      </a:lvl2pPr>
      <a:lvl3pPr marL="355600" indent="-355600" algn="l" defTabSz="1474788" rtl="0" fontAlgn="base">
        <a:lnSpc>
          <a:spcPts val="2600"/>
        </a:lnSpc>
        <a:spcBef>
          <a:spcPct val="0"/>
        </a:spcBef>
        <a:spcAft>
          <a:spcPts val="1300"/>
        </a:spcAft>
        <a:buClr>
          <a:srgbClr val="0A2D50"/>
        </a:buClr>
        <a:buFont typeface="Arial" charset="0"/>
        <a:buChar char="•"/>
        <a:defRPr sz="2200" kern="1200">
          <a:solidFill>
            <a:schemeClr val="tx1"/>
          </a:solidFill>
          <a:latin typeface="Kings Caslon Display"/>
          <a:ea typeface="Kings Caslon Display"/>
          <a:cs typeface="Kings Caslon Display"/>
        </a:defRPr>
      </a:lvl3pPr>
      <a:lvl4pPr marL="723900" indent="-368300" algn="l" defTabSz="1474788" rtl="0" fontAlgn="base">
        <a:lnSpc>
          <a:spcPts val="2600"/>
        </a:lnSpc>
        <a:spcBef>
          <a:spcPct val="0"/>
        </a:spcBef>
        <a:spcAft>
          <a:spcPts val="1300"/>
        </a:spcAft>
        <a:buClr>
          <a:srgbClr val="0A2D50"/>
        </a:buClr>
        <a:buFont typeface="Arial" charset="0"/>
        <a:buChar char="•"/>
        <a:defRPr sz="2200" kern="1200">
          <a:solidFill>
            <a:schemeClr val="tx1"/>
          </a:solidFill>
          <a:latin typeface="Kings Caslon Display"/>
          <a:ea typeface="Kings Caslon Display"/>
          <a:cs typeface="Kings Caslon Display"/>
        </a:defRPr>
      </a:lvl4pPr>
      <a:lvl5pPr marL="1079500" indent="-355600" algn="l" defTabSz="1474788" rtl="0" fontAlgn="base">
        <a:lnSpc>
          <a:spcPts val="2600"/>
        </a:lnSpc>
        <a:spcBef>
          <a:spcPct val="0"/>
        </a:spcBef>
        <a:spcAft>
          <a:spcPts val="1300"/>
        </a:spcAft>
        <a:buClr>
          <a:srgbClr val="0A2D50"/>
        </a:buClr>
        <a:buFont typeface="Arial" charset="0"/>
        <a:buChar char="•"/>
        <a:defRPr sz="2200" kern="1200">
          <a:solidFill>
            <a:schemeClr val="tx1"/>
          </a:solidFill>
          <a:latin typeface="Kings Caslon Display"/>
          <a:ea typeface="Kings Caslon Display"/>
          <a:cs typeface="Kings Caslon Display"/>
        </a:defRPr>
      </a:lvl5pPr>
      <a:lvl6pPr marL="8114111" indent="-737646" algn="l" defTabSz="1475293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89404" indent="-737646" algn="l" defTabSz="1475293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4697" indent="-737646" algn="l" defTabSz="1475293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9990" indent="-737646" algn="l" defTabSz="1475293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529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293" algn="l" defTabSz="147529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0586" algn="l" defTabSz="147529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5879" algn="l" defTabSz="147529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1172" algn="l" defTabSz="147529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6465" algn="l" defTabSz="147529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1758" algn="l" defTabSz="147529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27051" algn="l" defTabSz="147529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2344" algn="l" defTabSz="147529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542925" y="4173538"/>
            <a:ext cx="20383500" cy="2292350"/>
          </a:xfrm>
        </p:spPr>
        <p:txBody>
          <a:bodyPr/>
          <a:lstStyle/>
          <a:p>
            <a:r>
              <a:rPr lang="en-GB" sz="6800" b="1" smtClean="0">
                <a:latin typeface="Arial" charset="0"/>
                <a:cs typeface="Arial" charset="0"/>
              </a:rPr>
              <a:t>Buprenorphine in a novel lyophilised instant-melt formulation: testing safety and pharmacokinetics</a:t>
            </a:r>
            <a:endParaRPr lang="en-GB" sz="680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907006" y="12890090"/>
            <a:ext cx="19615227" cy="13971398"/>
          </a:xfrm>
        </p:spPr>
        <p:txBody>
          <a:bodyPr/>
          <a:lstStyle/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ea typeface="+mn-ea"/>
            </a:endParaRPr>
          </a:p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ea typeface="+mn-ea"/>
            </a:endParaRPr>
          </a:p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ea typeface="+mn-ea"/>
            </a:endParaRPr>
          </a:p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ea typeface="+mn-ea"/>
            </a:endParaRPr>
          </a:p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ea typeface="+mn-ea"/>
            </a:endParaRPr>
          </a:p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542925" y="6886575"/>
            <a:ext cx="20383500" cy="2992438"/>
          </a:xfrm>
        </p:spPr>
        <p:txBody>
          <a:bodyPr>
            <a:normAutofit lnSpcReduction="10000"/>
          </a:bodyPr>
          <a:lstStyle/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Kylie Reed </a:t>
            </a:r>
            <a:r>
              <a:rPr lang="en-GB" sz="30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a,b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Karolina </a:t>
            </a:r>
            <a:r>
              <a:rPr lang="en-GB" sz="3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Bogdanowicz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b, 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Bell </a:t>
            </a:r>
            <a:r>
              <a:rPr lang="en-GB" sz="30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a,b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 </a:t>
            </a:r>
            <a:r>
              <a:rPr lang="en-GB" sz="3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VanderWaal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a, 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Jenny Keen </a:t>
            </a:r>
            <a:r>
              <a:rPr lang="en-GB" sz="30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a,b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Pete </a:t>
            </a:r>
            <a:r>
              <a:rPr lang="en-GB" sz="3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Beavan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Shelagh Baillie 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c, 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Alastair Knight 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d, 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John </a:t>
            </a:r>
            <a:r>
              <a:rPr lang="en-GB" sz="3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Strang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a,b</a:t>
            </a:r>
            <a:endParaRPr lang="en-GB" sz="30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</a:p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King’s College London, National Addiction Centre (Institute of Psychiatry, Psychology and Neuroscience), Denmark Hill, London SE5 8BB, UK; 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Addictions Services, South London &amp; </a:t>
            </a:r>
            <a:r>
              <a:rPr lang="en-GB" sz="3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Maudsley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NHS Foundation Trust, London; 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Martindale Pharma, Buckinghamshire, UK; </a:t>
            </a:r>
            <a:r>
              <a:rPr lang="en-GB" sz="3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3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Evicom</a:t>
            </a:r>
            <a:r>
              <a:rPr lang="en-GB" sz="3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Twickenham, UK. </a:t>
            </a:r>
            <a:endParaRPr lang="en-GB" sz="30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1475293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542925" y="13714413"/>
            <a:ext cx="20175538" cy="13717587"/>
          </a:xfrm>
        </p:spPr>
        <p:txBody>
          <a:bodyPr wrap="square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00000"/>
              </a:lnSpc>
            </a:pPr>
            <a:r>
              <a:rPr lang="en-US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Buprenorphine is well established in 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the management of opioid dependence, but it is slow-dissolving and </a:t>
            </a:r>
            <a:r>
              <a:rPr lang="en-US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use is limited by diversion concerns and risk of intravenous abuse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.  </a:t>
            </a:r>
          </a:p>
          <a:p>
            <a:pPr algn="just">
              <a:lnSpc>
                <a:spcPct val="100000"/>
              </a:lnSpc>
            </a:pPr>
            <a:endParaRPr lang="en-GB" sz="300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en-GB" sz="3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Aims: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 To test safety and efficacy of </a:t>
            </a:r>
            <a:r>
              <a:rPr lang="en-US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a new freeze-dried, rapidly-dispersing solid formulation (Zydis-bup) compared to standard sublingual buprenorphine (Sub-bup).  </a:t>
            </a:r>
          </a:p>
          <a:p>
            <a:pPr algn="just">
              <a:lnSpc>
                <a:spcPct val="100000"/>
              </a:lnSpc>
            </a:pPr>
            <a:endParaRPr lang="en-GB" sz="300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en-US" sz="3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Design:</a:t>
            </a:r>
            <a:r>
              <a:rPr lang="en-US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 Open-label, two-arm 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randomised (2:1) to Zydis-bup or Sub-bup.   Participants received the randomised treatment for the first 14 days then all were switched to standard Sub-bup for a further 14 days; providing within-subject cross-over for 2/3.   11 subjects also participated in supplementary pharmacokinetic study.</a:t>
            </a:r>
          </a:p>
          <a:p>
            <a:pPr algn="just">
              <a:lnSpc>
                <a:spcPct val="100000"/>
              </a:lnSpc>
            </a:pPr>
            <a:endParaRPr lang="en-GB" sz="300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en-GB" sz="3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Setting: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 Specialized clinical trials facility and specialized outpatient addictions treatment facility on same campus.</a:t>
            </a:r>
          </a:p>
          <a:p>
            <a:pPr algn="just">
              <a:lnSpc>
                <a:spcPct val="100000"/>
              </a:lnSpc>
            </a:pPr>
            <a:endParaRPr lang="en-GB" sz="300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en-GB" sz="3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Participants: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n-US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36 male and female 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opioid dependent patients aged ≥18 - ≤60 years. </a:t>
            </a:r>
          </a:p>
          <a:p>
            <a:pPr algn="just">
              <a:lnSpc>
                <a:spcPct val="100000"/>
              </a:lnSpc>
            </a:pPr>
            <a:endParaRPr lang="en-GB" sz="300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en-GB" sz="3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Intervention: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 Daily dose of standard Sub-bup or novel lyophilised instant-melt Zyd-bup.</a:t>
            </a:r>
          </a:p>
          <a:p>
            <a:pPr algn="just">
              <a:lnSpc>
                <a:spcPct val="100000"/>
              </a:lnSpc>
            </a:pPr>
            <a:endParaRPr lang="en-GB" sz="300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en-GB" sz="3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Measurements: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 Retention in treatment; opiate withdrawal; medication hold and dose adequacy; tablet disintegration time; respiratory function; plasma buprenorphine and norbuprenorphine.</a:t>
            </a:r>
          </a:p>
          <a:p>
            <a:pPr algn="just">
              <a:lnSpc>
                <a:spcPct val="100000"/>
              </a:lnSpc>
            </a:pPr>
            <a:endParaRPr lang="en-GB" sz="300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en-GB" sz="3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Findings: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n-US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Zydis-bup 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disintegrated more rapidly than Sub-bup: within 2 minutes in 58% (versus 5% for Sub-bup; p&lt;0.001). Individual tailoring of doses resulted in similar dosing regimens (mean maintenance daily doses of 10.8mg and 9.6mg respectively). No significant between-group differences were detected in retention in treatment, opiate withdrawal phenomena, craving, adequacy of ‘hold’ and measures of respiratory function. No SAEs occurred. PK demonstrated substantial supra-availability of buprenorphine with Zydis-bup although levels of norbuprenorphine were comparable.</a:t>
            </a:r>
          </a:p>
          <a:p>
            <a:pPr algn="just">
              <a:lnSpc>
                <a:spcPct val="100000"/>
              </a:lnSpc>
            </a:pPr>
            <a:endParaRPr lang="en-GB" sz="3000" b="1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en-GB" sz="3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Conclusions:</a:t>
            </a:r>
            <a:r>
              <a:rPr lang="en-GB" sz="3000" smtClean="0">
                <a:solidFill>
                  <a:schemeClr val="tx2"/>
                </a:solidFill>
                <a:latin typeface="Arial" charset="0"/>
                <a:cs typeface="Arial" charset="0"/>
              </a:rPr>
              <a:t> Zydis-bup disintegrated more rapidly than Sub-bup, while clinically appearing comparable, but with significant supra-availability. The more rapid disintegration may provide a useful clinical solution to prolonged supervision and risks of diversion, with positive implications for individuals</a:t>
            </a:r>
            <a:r>
              <a:rPr lang="en-GB" sz="3100" smtClean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</a:p>
          <a:p>
            <a:endParaRPr lang="en-GB" sz="1900" smtClean="0">
              <a:solidFill>
                <a:schemeClr val="tx2"/>
              </a:solidFill>
            </a:endParaRPr>
          </a:p>
        </p:txBody>
      </p:sp>
      <p:sp>
        <p:nvSpPr>
          <p:cNvPr id="4101" name="Rectangle 4"/>
          <p:cNvSpPr>
            <a:spLocks noGrp="1" noChangeArrowheads="1"/>
          </p:cNvSpPr>
          <p:nvPr>
            <p:ph sz="quarter" idx="11"/>
          </p:nvPr>
        </p:nvSpPr>
        <p:spPr bwMode="auto">
          <a:xfrm>
            <a:off x="542925" y="10153650"/>
            <a:ext cx="20383500" cy="2870200"/>
          </a:xfrm>
        </p:spPr>
        <p:txBody>
          <a:bodyPr wrap="square" lIns="91440" tIns="45720" rIns="91440" bIns="45720" anchor="ctr" anchorCtr="0" compatLnSpc="1">
            <a:prstTxWarp prst="textNoShape">
              <a:avLst/>
            </a:prstTxWarp>
            <a:spAutoFit/>
          </a:bodyPr>
          <a:lstStyle/>
          <a:p>
            <a:pPr algn="just" defTabSz="914400" eaLnBrk="0" hangingPunct="0">
              <a:lnSpc>
                <a:spcPct val="100000"/>
              </a:lnSpc>
              <a:buClrTx/>
              <a:buFontTx/>
              <a:buNone/>
            </a:pPr>
            <a:r>
              <a:rPr lang="en-GB" altLang="en-US" sz="2600" smtClean="0">
                <a:latin typeface="Arial" charset="0"/>
                <a:ea typeface="Calibri" pitchFamily="34" charset="0"/>
                <a:cs typeface="Times New Roman" pitchFamily="18" charset="0"/>
              </a:rPr>
              <a:t>Clinical trial registration:  EudraCT Number: 2012-003560-49; Sponsor's Protocol Code Number: MD2012/01XP</a:t>
            </a:r>
          </a:p>
          <a:p>
            <a:pPr algn="just" defTabSz="914400" eaLnBrk="0" hangingPunct="0">
              <a:lnSpc>
                <a:spcPct val="100000"/>
              </a:lnSpc>
              <a:buClrTx/>
              <a:buFontTx/>
              <a:buNone/>
            </a:pPr>
            <a:endParaRPr lang="en-GB" altLang="en-US" sz="260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algn="just" defTabSz="914400" eaLnBrk="0" hangingPunct="0">
              <a:lnSpc>
                <a:spcPct val="100000"/>
              </a:lnSpc>
              <a:buClrTx/>
              <a:buFontTx/>
              <a:buNone/>
            </a:pPr>
            <a:r>
              <a:rPr lang="en-GB" altLang="en-US" sz="2600" smtClean="0">
                <a:latin typeface="Arial" charset="0"/>
                <a:ea typeface="Calibri" pitchFamily="34" charset="0"/>
                <a:cs typeface="Times New Roman" pitchFamily="18" charset="0"/>
              </a:rPr>
              <a:t>Address where work was carried out: Clinical Research Facility, King’s College Hospital and AAU annex, Maudsley Hospital, both Denmark Hill, London, SE5</a:t>
            </a:r>
          </a:p>
          <a:p>
            <a:pPr algn="just" defTabSz="914400" eaLnBrk="0" hangingPunct="0">
              <a:lnSpc>
                <a:spcPct val="100000"/>
              </a:lnSpc>
              <a:buClrTx/>
              <a:buFontTx/>
              <a:buNone/>
            </a:pPr>
            <a:endParaRPr lang="en-GB" altLang="en-US" sz="260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algn="just" defTabSz="914400" eaLnBrk="0" hangingPunct="0">
              <a:lnSpc>
                <a:spcPct val="100000"/>
              </a:lnSpc>
              <a:buClrTx/>
            </a:pPr>
            <a:r>
              <a:rPr lang="en-GB" altLang="en-US" sz="2600" smtClean="0">
                <a:latin typeface="Arial" charset="0"/>
                <a:ea typeface="Calibri" pitchFamily="34" charset="0"/>
                <a:cs typeface="Times New Roman" pitchFamily="18" charset="0"/>
              </a:rPr>
              <a:t>Funding source and DoI: The work was sponsored by Macarthys Laboratories Limited (trading as Martindale Pharma), UK. </a:t>
            </a:r>
          </a:p>
          <a:p>
            <a:pPr algn="just" defTabSz="914400" eaLnBrk="0" hangingPunct="0">
              <a:lnSpc>
                <a:spcPct val="100000"/>
              </a:lnSpc>
              <a:buClrTx/>
            </a:pPr>
            <a:r>
              <a:rPr lang="en-GB" sz="2600" smtClean="0">
                <a:ea typeface="Calibri" pitchFamily="34" charset="0"/>
                <a:cs typeface="Times New Roman" pitchFamily="18" charset="0"/>
              </a:rPr>
              <a:t>Fuller DoI detail at authors’ webpages</a:t>
            </a:r>
            <a:endParaRPr lang="en-GB" altLang="en-US" sz="2600" smtClean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102" name="Picture 1" descr="KCL no UoL +IoP_A4 red box rg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77750" y="0"/>
            <a:ext cx="8910638" cy="417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3775" y="714375"/>
            <a:ext cx="5021263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CL-JULY2015">
  <a:themeElements>
    <a:clrScheme name="KCL">
      <a:dk1>
        <a:sysClr val="windowText" lastClr="000000"/>
      </a:dk1>
      <a:lt1>
        <a:sysClr val="window" lastClr="FFFFFF"/>
      </a:lt1>
      <a:dk2>
        <a:srgbClr val="0A2D50"/>
      </a:dk2>
      <a:lt2>
        <a:srgbClr val="CDD7DC"/>
      </a:lt2>
      <a:accent1>
        <a:srgbClr val="E2231A"/>
      </a:accent1>
      <a:accent2>
        <a:srgbClr val="FF5F05"/>
      </a:accent2>
      <a:accent3>
        <a:srgbClr val="F5B90F"/>
      </a:accent3>
      <a:accent4>
        <a:srgbClr val="C8E128"/>
      </a:accent4>
      <a:accent5>
        <a:srgbClr val="009EA0"/>
      </a:accent5>
      <a:accent6>
        <a:srgbClr val="005AD2"/>
      </a:accent6>
      <a:hlink>
        <a:srgbClr val="E2231A"/>
      </a:hlink>
      <a:folHlink>
        <a:srgbClr val="E2231A"/>
      </a:folHlink>
    </a:clrScheme>
    <a:fontScheme name="KCL-fonts">
      <a:majorFont>
        <a:latin typeface="Impact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80815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KCL-4x3-JULY2015.thmx</Template>
  <TotalTime>488</TotalTime>
  <Words>431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KCL-JULY2015</vt:lpstr>
      <vt:lpstr>Buprenorphine in a novel lyophilised instant-melt formulation: testing safety and pharmacokinetics</vt:lpstr>
    </vt:vector>
  </TitlesOfParts>
  <Company>DAY 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 1</dc:creator>
  <cp:lastModifiedBy>Hunt Graham</cp:lastModifiedBy>
  <cp:revision>50</cp:revision>
  <dcterms:created xsi:type="dcterms:W3CDTF">2015-07-17T13:33:29Z</dcterms:created>
  <dcterms:modified xsi:type="dcterms:W3CDTF">2015-12-07T16:37:36Z</dcterms:modified>
</cp:coreProperties>
</file>