
<file path=[Content_Types].xml><?xml version="1.0" encoding="utf-8"?>
<Types xmlns="http://schemas.openxmlformats.org/package/2006/content-types">
  <Override PartName="/ppt/tags/tag8.xml" ContentType="application/vnd.openxmlformats-officedocument.presentationml.tags+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14.xml" ContentType="application/vnd.openxmlformats-officedocument.presentationml.tags+xml"/>
  <Override PartName="/ppt/embeddings/oleObject4.bin" ContentType="application/vnd.openxmlformats-officedocument.oleObject"/>
  <Override PartName="/ppt/tags/tag25.xml" ContentType="application/vnd.openxmlformats-officedocument.presentationml.tags+xml"/>
  <Override PartName="/ppt/diagrams/layout1.xml" ContentType="application/vnd.openxmlformats-officedocument.drawingml.diagramLayout+xml"/>
  <Override PartName="/ppt/tags/tag12.xml" ContentType="application/vnd.openxmlformats-officedocument.presentationml.tags+xml"/>
  <Override PartName="/ppt/diagrams/data2.xml" ContentType="application/vnd.openxmlformats-officedocument.drawingml.diagramData+xml"/>
  <Override PartName="/ppt/tags/tag23.xml" ContentType="application/vnd.openxmlformats-officedocument.presentationml.tags+xml"/>
  <Override PartName="/ppt/embeddings/oleObject2.bin" ContentType="application/vnd.openxmlformats-officedocument.oleObjec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charts/chart1.xml" ContentType="application/vnd.openxmlformats-officedocument.drawingml.chart+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tags/tag7.xml" ContentType="application/vnd.openxmlformats-officedocument.presentationml.tags+xml"/>
  <Override PartName="/ppt/diagrams/colors2.xml" ContentType="application/vnd.openxmlformats-officedocument.drawingml.diagramColors+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Default Extension="package" ContentType="application/vnd.openxmlformats-officedocument.package"/>
  <Override PartName="/ppt/tags/tag26.xml" ContentType="application/vnd.openxmlformats-officedocument.presentationml.tags+xml"/>
  <Override PartName="/ppt/slideLayouts/slideLayout10.xml" ContentType="application/vnd.openxmlformats-officedocument.presentationml.slideLayout+xml"/>
  <Override PartName="/ppt/diagrams/layout2.xml" ContentType="application/vnd.openxmlformats-officedocument.drawingml.diagramLayout+xml"/>
  <Override PartName="/ppt/tags/tag15.xml" ContentType="application/vnd.openxmlformats-officedocument.presentationml.tags+xml"/>
  <Default Extension="vml" ContentType="application/vnd.openxmlformats-officedocument.vmlDrawing"/>
  <Override PartName="/ppt/embeddings/oleObject3.bin" ContentType="application/vnd.openxmlformats-officedocument.oleObject"/>
  <Override PartName="/ppt/tags/tag24.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embeddings/oleObject1.bin" ContentType="application/vnd.openxmlformats-officedocument.oleObject"/>
  <Override PartName="/ppt/legacyDocTextInfo.bin" ContentType="application/vnd.ms-office.legacyDocTextInfo"/>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7"/>
  </p:notesMasterIdLst>
  <p:handoutMasterIdLst>
    <p:handoutMasterId r:id="rId28"/>
  </p:handoutMasterIdLst>
  <p:sldIdLst>
    <p:sldId id="295" r:id="rId2"/>
    <p:sldId id="483" r:id="rId3"/>
    <p:sldId id="453" r:id="rId4"/>
    <p:sldId id="476" r:id="rId5"/>
    <p:sldId id="480" r:id="rId6"/>
    <p:sldId id="479" r:id="rId7"/>
    <p:sldId id="473" r:id="rId8"/>
    <p:sldId id="478" r:id="rId9"/>
    <p:sldId id="477" r:id="rId10"/>
    <p:sldId id="455" r:id="rId11"/>
    <p:sldId id="481" r:id="rId12"/>
    <p:sldId id="410" r:id="rId13"/>
    <p:sldId id="486" r:id="rId14"/>
    <p:sldId id="484" r:id="rId15"/>
    <p:sldId id="456" r:id="rId16"/>
    <p:sldId id="472" r:id="rId17"/>
    <p:sldId id="463" r:id="rId18"/>
    <p:sldId id="459" r:id="rId19"/>
    <p:sldId id="466" r:id="rId20"/>
    <p:sldId id="485" r:id="rId21"/>
    <p:sldId id="469" r:id="rId22"/>
    <p:sldId id="441" r:id="rId23"/>
    <p:sldId id="442" r:id="rId24"/>
    <p:sldId id="467" r:id="rId25"/>
    <p:sldId id="474" r:id="rId26"/>
  </p:sldIdLst>
  <p:sldSz cx="9144000" cy="6858000" type="screen4x3"/>
  <p:notesSz cx="6858000" cy="9144000"/>
  <p:custDataLst>
    <p:tags r:id="rId29"/>
  </p:custDataLst>
  <p:defaultTextStyle>
    <a:defPPr>
      <a:defRPr lang="en-GB"/>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showPr>
  <p:clrMru>
    <a:srgbClr val="006699"/>
    <a:srgbClr val="FFFF66"/>
    <a:srgbClr val="CC99FF"/>
    <a:srgbClr val="00FFCC"/>
    <a:srgbClr val="000099"/>
    <a:srgbClr val="66FFFF"/>
    <a:srgbClr val="CC66FF"/>
    <a:srgbClr val="33CC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0" autoAdjust="0"/>
    <p:restoredTop sz="80600" autoAdjust="0"/>
  </p:normalViewPr>
  <p:slideViewPr>
    <p:cSldViewPr>
      <p:cViewPr>
        <p:scale>
          <a:sx n="75" d="100"/>
          <a:sy n="75" d="100"/>
        </p:scale>
        <p:origin x="-44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186"/>
    </p:cViewPr>
  </p:sorterViewPr>
  <p:notesViewPr>
    <p:cSldViewPr>
      <p:cViewPr varScale="1">
        <p:scale>
          <a:sx n="53" d="100"/>
          <a:sy n="53" d="100"/>
        </p:scale>
        <p:origin x="-280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06/relationships/legacyDocTextInfo" Target="legacyDocTextInfo.bin"/><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package"/></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ndard"/>
        <c:ser>
          <c:idx val="0"/>
          <c:order val="0"/>
          <c:tx>
            <c:strRef>
              <c:f>Sheet1!$B$1</c:f>
              <c:strCache>
                <c:ptCount val="1"/>
                <c:pt idx="0">
                  <c:v>one2one</c:v>
                </c:pt>
              </c:strCache>
            </c:strRef>
          </c:tx>
          <c:spPr>
            <a:ln>
              <a:solidFill>
                <a:srgbClr val="FFFF00"/>
              </a:solidFill>
            </a:ln>
          </c:spPr>
          <c:marker>
            <c:symbol val="none"/>
          </c:marker>
          <c:cat>
            <c:numRef>
              <c:f>Sheet1!$A$2:$A$8</c:f>
              <c:numCache>
                <c:formatCode>General</c:formatCode>
                <c:ptCount val="7"/>
                <c:pt idx="0">
                  <c:v>0</c:v>
                </c:pt>
                <c:pt idx="1">
                  <c:v>10</c:v>
                </c:pt>
                <c:pt idx="2">
                  <c:v>20</c:v>
                </c:pt>
                <c:pt idx="3">
                  <c:v>30</c:v>
                </c:pt>
                <c:pt idx="4">
                  <c:v>40</c:v>
                </c:pt>
                <c:pt idx="5">
                  <c:v>50</c:v>
                </c:pt>
                <c:pt idx="6">
                  <c:v>60</c:v>
                </c:pt>
              </c:numCache>
            </c:numRef>
          </c:cat>
          <c:val>
            <c:numRef>
              <c:f>Sheet1!$B$2:$B$8</c:f>
              <c:numCache>
                <c:formatCode>General</c:formatCode>
                <c:ptCount val="7"/>
                <c:pt idx="0">
                  <c:v>98</c:v>
                </c:pt>
                <c:pt idx="1">
                  <c:v>85</c:v>
                </c:pt>
                <c:pt idx="2">
                  <c:v>72</c:v>
                </c:pt>
                <c:pt idx="3">
                  <c:v>59</c:v>
                </c:pt>
                <c:pt idx="4">
                  <c:v>46</c:v>
                </c:pt>
                <c:pt idx="5">
                  <c:v>33</c:v>
                </c:pt>
                <c:pt idx="6">
                  <c:v>20</c:v>
                </c:pt>
              </c:numCache>
            </c:numRef>
          </c:val>
        </c:ser>
        <c:ser>
          <c:idx val="1"/>
          <c:order val="1"/>
          <c:tx>
            <c:strRef>
              <c:f>Sheet1!$C$1</c:f>
              <c:strCache>
                <c:ptCount val="1"/>
                <c:pt idx="0">
                  <c:v>increase</c:v>
                </c:pt>
              </c:strCache>
            </c:strRef>
          </c:tx>
          <c:spPr>
            <a:ln>
              <a:solidFill>
                <a:srgbClr val="FF0000"/>
              </a:solidFill>
            </a:ln>
          </c:spPr>
          <c:marker>
            <c:symbol val="none"/>
          </c:marker>
          <c:cat>
            <c:numRef>
              <c:f>Sheet1!$A$2:$A$8</c:f>
              <c:numCache>
                <c:formatCode>General</c:formatCode>
                <c:ptCount val="7"/>
                <c:pt idx="0">
                  <c:v>0</c:v>
                </c:pt>
                <c:pt idx="1">
                  <c:v>10</c:v>
                </c:pt>
                <c:pt idx="2">
                  <c:v>20</c:v>
                </c:pt>
                <c:pt idx="3">
                  <c:v>30</c:v>
                </c:pt>
                <c:pt idx="4">
                  <c:v>40</c:v>
                </c:pt>
                <c:pt idx="5">
                  <c:v>50</c:v>
                </c:pt>
                <c:pt idx="6">
                  <c:v>60</c:v>
                </c:pt>
              </c:numCache>
            </c:numRef>
          </c:cat>
          <c:val>
            <c:numRef>
              <c:f>Sheet1!$C$2:$C$8</c:f>
              <c:numCache>
                <c:formatCode>General</c:formatCode>
                <c:ptCount val="7"/>
                <c:pt idx="0">
                  <c:v>100</c:v>
                </c:pt>
                <c:pt idx="1">
                  <c:v>95</c:v>
                </c:pt>
                <c:pt idx="2">
                  <c:v>90</c:v>
                </c:pt>
                <c:pt idx="3">
                  <c:v>85</c:v>
                </c:pt>
                <c:pt idx="4">
                  <c:v>75</c:v>
                </c:pt>
                <c:pt idx="5">
                  <c:v>65</c:v>
                </c:pt>
                <c:pt idx="6">
                  <c:v>35</c:v>
                </c:pt>
              </c:numCache>
            </c:numRef>
          </c:val>
        </c:ser>
        <c:ser>
          <c:idx val="2"/>
          <c:order val="2"/>
          <c:tx>
            <c:strRef>
              <c:f>Sheet1!$D$1</c:f>
              <c:strCache>
                <c:ptCount val="1"/>
                <c:pt idx="0">
                  <c:v>decrease</c:v>
                </c:pt>
              </c:strCache>
            </c:strRef>
          </c:tx>
          <c:spPr>
            <a:ln>
              <a:solidFill>
                <a:srgbClr val="FFC000"/>
              </a:solidFill>
            </a:ln>
          </c:spPr>
          <c:marker>
            <c:symbol val="none"/>
          </c:marker>
          <c:cat>
            <c:numRef>
              <c:f>Sheet1!$A$2:$A$8</c:f>
              <c:numCache>
                <c:formatCode>General</c:formatCode>
                <c:ptCount val="7"/>
                <c:pt idx="0">
                  <c:v>0</c:v>
                </c:pt>
                <c:pt idx="1">
                  <c:v>10</c:v>
                </c:pt>
                <c:pt idx="2">
                  <c:v>20</c:v>
                </c:pt>
                <c:pt idx="3">
                  <c:v>30</c:v>
                </c:pt>
                <c:pt idx="4">
                  <c:v>40</c:v>
                </c:pt>
                <c:pt idx="5">
                  <c:v>50</c:v>
                </c:pt>
                <c:pt idx="6">
                  <c:v>60</c:v>
                </c:pt>
              </c:numCache>
            </c:numRef>
          </c:cat>
          <c:val>
            <c:numRef>
              <c:f>Sheet1!$D$2:$D$8</c:f>
              <c:numCache>
                <c:formatCode>General</c:formatCode>
                <c:ptCount val="7"/>
                <c:pt idx="0">
                  <c:v>65</c:v>
                </c:pt>
                <c:pt idx="1">
                  <c:v>50</c:v>
                </c:pt>
                <c:pt idx="2">
                  <c:v>45</c:v>
                </c:pt>
                <c:pt idx="3">
                  <c:v>40</c:v>
                </c:pt>
                <c:pt idx="4">
                  <c:v>35</c:v>
                </c:pt>
                <c:pt idx="5">
                  <c:v>35</c:v>
                </c:pt>
                <c:pt idx="6">
                  <c:v>35</c:v>
                </c:pt>
              </c:numCache>
            </c:numRef>
          </c:val>
        </c:ser>
        <c:marker val="1"/>
        <c:axId val="36941824"/>
        <c:axId val="36943360"/>
      </c:lineChart>
      <c:catAx>
        <c:axId val="36941824"/>
        <c:scaling>
          <c:orientation val="minMax"/>
        </c:scaling>
        <c:axPos val="b"/>
        <c:numFmt formatCode="General" sourceLinked="1"/>
        <c:tickLblPos val="nextTo"/>
        <c:txPr>
          <a:bodyPr/>
          <a:lstStyle/>
          <a:p>
            <a:pPr>
              <a:defRPr>
                <a:solidFill>
                  <a:srgbClr val="0070C0"/>
                </a:solidFill>
              </a:defRPr>
            </a:pPr>
            <a:endParaRPr lang="en-US"/>
          </a:p>
        </c:txPr>
        <c:crossAx val="36943360"/>
        <c:crosses val="autoZero"/>
        <c:auto val="1"/>
        <c:lblAlgn val="ctr"/>
        <c:lblOffset val="100"/>
      </c:catAx>
      <c:valAx>
        <c:axId val="36943360"/>
        <c:scaling>
          <c:orientation val="minMax"/>
          <c:max val="100"/>
          <c:min val="0"/>
        </c:scaling>
        <c:axPos val="l"/>
        <c:majorGridlines/>
        <c:numFmt formatCode="General" sourceLinked="1"/>
        <c:tickLblPos val="nextTo"/>
        <c:spPr>
          <a:ln w="19040"/>
        </c:spPr>
        <c:txPr>
          <a:bodyPr/>
          <a:lstStyle/>
          <a:p>
            <a:pPr>
              <a:defRPr>
                <a:solidFill>
                  <a:srgbClr val="0070C0"/>
                </a:solidFill>
              </a:defRPr>
            </a:pPr>
            <a:endParaRPr lang="en-US"/>
          </a:p>
        </c:txPr>
        <c:crossAx val="36941824"/>
        <c:crosses val="autoZero"/>
        <c:crossBetween val="between"/>
        <c:majorUnit val="10"/>
      </c:valAx>
      <c:spPr>
        <a:noFill/>
        <a:ln w="25383">
          <a:noFill/>
        </a:ln>
      </c:spPr>
    </c:plotArea>
    <c:legend>
      <c:legendPos val="r"/>
      <c:spPr>
        <a:ln>
          <a:noFill/>
        </a:ln>
      </c:spPr>
      <c:txPr>
        <a:bodyPr/>
        <a:lstStyle/>
        <a:p>
          <a:pPr>
            <a:defRPr>
              <a:solidFill>
                <a:srgbClr val="0070C0"/>
              </a:solidFill>
            </a:defRPr>
          </a:pPr>
          <a:endParaRPr lang="en-US"/>
        </a:p>
      </c:txPr>
    </c:legend>
    <c:plotVisOnly val="1"/>
    <c:dispBlanksAs val="gap"/>
  </c:chart>
  <c:spPr>
    <a:ln>
      <a:noFill/>
    </a:ln>
  </c:spPr>
  <c:txPr>
    <a:bodyPr/>
    <a:lstStyle/>
    <a:p>
      <a:pPr>
        <a:defRPr sz="1799"/>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F7E20A-99A0-B14B-9683-55CF48EBC8D1}" type="doc">
      <dgm:prSet loTypeId="urn:microsoft.com/office/officeart/2005/8/layout/process2" loCatId="process" qsTypeId="urn:microsoft.com/office/officeart/2005/8/quickstyle/simple4" qsCatId="simple" csTypeId="urn:microsoft.com/office/officeart/2005/8/colors/accent6_3" csCatId="accent6" phldr="1"/>
      <dgm:spPr/>
      <dgm:t>
        <a:bodyPr/>
        <a:lstStyle/>
        <a:p>
          <a:endParaRPr lang="en-US"/>
        </a:p>
      </dgm:t>
    </dgm:pt>
    <dgm:pt modelId="{E401A343-5EFA-804D-8A56-72DECA54678B}">
      <dgm:prSet phldrT="[Text]"/>
      <dgm:spPr>
        <a:solidFill>
          <a:srgbClr val="14FF17"/>
        </a:solidFill>
      </dgm:spPr>
      <dgm:t>
        <a:bodyPr/>
        <a:lstStyle/>
        <a:p>
          <a:r>
            <a:rPr lang="en-US" dirty="0" smtClean="0"/>
            <a:t>HoNOS score</a:t>
          </a:r>
          <a:endParaRPr lang="en-US" dirty="0"/>
        </a:p>
      </dgm:t>
    </dgm:pt>
    <dgm:pt modelId="{89316263-880C-D049-8978-89E189E34F70}" type="parTrans" cxnId="{3AB66710-A957-F045-9087-DAC932F568E8}">
      <dgm:prSet/>
      <dgm:spPr/>
      <dgm:t>
        <a:bodyPr/>
        <a:lstStyle/>
        <a:p>
          <a:endParaRPr lang="en-US"/>
        </a:p>
      </dgm:t>
    </dgm:pt>
    <dgm:pt modelId="{E3F65506-324D-D348-9147-007788FBCF57}" type="sibTrans" cxnId="{3AB66710-A957-F045-9087-DAC932F568E8}">
      <dgm:prSet/>
      <dgm:spPr>
        <a:solidFill>
          <a:schemeClr val="bg1"/>
        </a:solidFill>
        <a:ln>
          <a:solidFill>
            <a:schemeClr val="bg1">
              <a:lumMod val="65000"/>
            </a:schemeClr>
          </a:solidFill>
        </a:ln>
      </dgm:spPr>
      <dgm:t>
        <a:bodyPr/>
        <a:lstStyle/>
        <a:p>
          <a:endParaRPr lang="en-US" dirty="0"/>
        </a:p>
      </dgm:t>
    </dgm:pt>
    <dgm:pt modelId="{73FBD276-C778-D148-A294-5AF080A629BA}">
      <dgm:prSet phldrT="[Text]"/>
      <dgm:spPr>
        <a:solidFill>
          <a:srgbClr val="FF6600"/>
        </a:solidFill>
      </dgm:spPr>
      <dgm:t>
        <a:bodyPr/>
        <a:lstStyle/>
        <a:p>
          <a:r>
            <a:rPr lang="en-US" dirty="0" smtClean="0"/>
            <a:t>Care Cluster</a:t>
          </a:r>
          <a:endParaRPr lang="en-US" dirty="0"/>
        </a:p>
      </dgm:t>
    </dgm:pt>
    <dgm:pt modelId="{C5359F7E-B0BA-A54D-885E-320F3634EBAA}" type="parTrans" cxnId="{019411AF-FD52-714A-88DE-6791B49C2AB2}">
      <dgm:prSet/>
      <dgm:spPr/>
      <dgm:t>
        <a:bodyPr/>
        <a:lstStyle/>
        <a:p>
          <a:endParaRPr lang="en-US"/>
        </a:p>
      </dgm:t>
    </dgm:pt>
    <dgm:pt modelId="{F1F3302D-63D5-4749-9588-F8D6E02E4A5C}" type="sibTrans" cxnId="{019411AF-FD52-714A-88DE-6791B49C2AB2}">
      <dgm:prSet/>
      <dgm:spPr>
        <a:solidFill>
          <a:srgbClr val="FFFFFF"/>
        </a:solidFill>
      </dgm:spPr>
      <dgm:t>
        <a:bodyPr/>
        <a:lstStyle/>
        <a:p>
          <a:endParaRPr lang="en-US" dirty="0"/>
        </a:p>
      </dgm:t>
    </dgm:pt>
    <dgm:pt modelId="{7952FE5F-F2C8-B346-9044-490F74DE8E9F}">
      <dgm:prSet phldrT="[Text]"/>
      <dgm:spPr>
        <a:solidFill>
          <a:srgbClr val="FF0000"/>
        </a:solidFill>
      </dgm:spPr>
      <dgm:t>
        <a:bodyPr/>
        <a:lstStyle/>
        <a:p>
          <a:r>
            <a:rPr lang="en-US" dirty="0" smtClean="0"/>
            <a:t>PbR</a:t>
          </a:r>
          <a:endParaRPr lang="en-US" dirty="0"/>
        </a:p>
      </dgm:t>
    </dgm:pt>
    <dgm:pt modelId="{25F922DC-46FD-D54A-931F-3468328C26FA}" type="parTrans" cxnId="{E475E74E-86C4-4148-87AC-8C69FAF9DD7E}">
      <dgm:prSet/>
      <dgm:spPr/>
      <dgm:t>
        <a:bodyPr/>
        <a:lstStyle/>
        <a:p>
          <a:endParaRPr lang="en-US"/>
        </a:p>
      </dgm:t>
    </dgm:pt>
    <dgm:pt modelId="{36E22C99-C465-A442-BE62-09A8D6E241A4}" type="sibTrans" cxnId="{E475E74E-86C4-4148-87AC-8C69FAF9DD7E}">
      <dgm:prSet/>
      <dgm:spPr/>
      <dgm:t>
        <a:bodyPr/>
        <a:lstStyle/>
        <a:p>
          <a:endParaRPr lang="en-US"/>
        </a:p>
      </dgm:t>
    </dgm:pt>
    <dgm:pt modelId="{076D126F-8D76-C245-8219-E69FA37B3429}" type="pres">
      <dgm:prSet presAssocID="{92F7E20A-99A0-B14B-9683-55CF48EBC8D1}" presName="linearFlow" presStyleCnt="0">
        <dgm:presLayoutVars>
          <dgm:resizeHandles val="exact"/>
        </dgm:presLayoutVars>
      </dgm:prSet>
      <dgm:spPr/>
      <dgm:t>
        <a:bodyPr/>
        <a:lstStyle/>
        <a:p>
          <a:endParaRPr lang="en-GB"/>
        </a:p>
      </dgm:t>
    </dgm:pt>
    <dgm:pt modelId="{7B3E793A-C654-BF44-8DF6-39B24398965A}" type="pres">
      <dgm:prSet presAssocID="{E401A343-5EFA-804D-8A56-72DECA54678B}" presName="node" presStyleLbl="node1" presStyleIdx="0" presStyleCnt="3" custScaleX="165900">
        <dgm:presLayoutVars>
          <dgm:bulletEnabled val="1"/>
        </dgm:presLayoutVars>
      </dgm:prSet>
      <dgm:spPr/>
      <dgm:t>
        <a:bodyPr/>
        <a:lstStyle/>
        <a:p>
          <a:endParaRPr lang="en-US"/>
        </a:p>
      </dgm:t>
    </dgm:pt>
    <dgm:pt modelId="{E30BBB76-D819-C149-9DF9-2B362BD844DF}" type="pres">
      <dgm:prSet presAssocID="{E3F65506-324D-D348-9147-007788FBCF57}" presName="sibTrans" presStyleLbl="sibTrans2D1" presStyleIdx="0" presStyleCnt="2"/>
      <dgm:spPr/>
      <dgm:t>
        <a:bodyPr/>
        <a:lstStyle/>
        <a:p>
          <a:endParaRPr lang="en-GB"/>
        </a:p>
      </dgm:t>
    </dgm:pt>
    <dgm:pt modelId="{B481B51B-E53D-E64A-A354-DFC1524124E4}" type="pres">
      <dgm:prSet presAssocID="{E3F65506-324D-D348-9147-007788FBCF57}" presName="connectorText" presStyleLbl="sibTrans2D1" presStyleIdx="0" presStyleCnt="2"/>
      <dgm:spPr/>
      <dgm:t>
        <a:bodyPr/>
        <a:lstStyle/>
        <a:p>
          <a:endParaRPr lang="en-GB"/>
        </a:p>
      </dgm:t>
    </dgm:pt>
    <dgm:pt modelId="{D8D8155E-5340-7A4E-ABCD-A1FCFB0BE10A}" type="pres">
      <dgm:prSet presAssocID="{73FBD276-C778-D148-A294-5AF080A629BA}" presName="node" presStyleLbl="node1" presStyleIdx="1" presStyleCnt="3" custScaleX="165900">
        <dgm:presLayoutVars>
          <dgm:bulletEnabled val="1"/>
        </dgm:presLayoutVars>
      </dgm:prSet>
      <dgm:spPr/>
      <dgm:t>
        <a:bodyPr/>
        <a:lstStyle/>
        <a:p>
          <a:endParaRPr lang="en-US"/>
        </a:p>
      </dgm:t>
    </dgm:pt>
    <dgm:pt modelId="{1919FD68-70F2-034F-8764-3EC8F419B6C7}" type="pres">
      <dgm:prSet presAssocID="{F1F3302D-63D5-4749-9588-F8D6E02E4A5C}" presName="sibTrans" presStyleLbl="sibTrans2D1" presStyleIdx="1" presStyleCnt="2"/>
      <dgm:spPr/>
      <dgm:t>
        <a:bodyPr/>
        <a:lstStyle/>
        <a:p>
          <a:endParaRPr lang="en-GB"/>
        </a:p>
      </dgm:t>
    </dgm:pt>
    <dgm:pt modelId="{A127AC0F-8981-6645-A0D1-0907CBF63414}" type="pres">
      <dgm:prSet presAssocID="{F1F3302D-63D5-4749-9588-F8D6E02E4A5C}" presName="connectorText" presStyleLbl="sibTrans2D1" presStyleIdx="1" presStyleCnt="2"/>
      <dgm:spPr/>
      <dgm:t>
        <a:bodyPr/>
        <a:lstStyle/>
        <a:p>
          <a:endParaRPr lang="en-GB"/>
        </a:p>
      </dgm:t>
    </dgm:pt>
    <dgm:pt modelId="{09521BA7-CDD1-FB49-A9EC-621AED21889B}" type="pres">
      <dgm:prSet presAssocID="{7952FE5F-F2C8-B346-9044-490F74DE8E9F}" presName="node" presStyleLbl="node1" presStyleIdx="2" presStyleCnt="3" custScaleX="160081">
        <dgm:presLayoutVars>
          <dgm:bulletEnabled val="1"/>
        </dgm:presLayoutVars>
      </dgm:prSet>
      <dgm:spPr/>
      <dgm:t>
        <a:bodyPr/>
        <a:lstStyle/>
        <a:p>
          <a:endParaRPr lang="en-US"/>
        </a:p>
      </dgm:t>
    </dgm:pt>
  </dgm:ptLst>
  <dgm:cxnLst>
    <dgm:cxn modelId="{ABDF54D7-AA65-4087-B534-35D7F1C754A2}" type="presOf" srcId="{7952FE5F-F2C8-B346-9044-490F74DE8E9F}" destId="{09521BA7-CDD1-FB49-A9EC-621AED21889B}" srcOrd="0" destOrd="0" presId="urn:microsoft.com/office/officeart/2005/8/layout/process2"/>
    <dgm:cxn modelId="{E123AD01-1912-4732-9A2B-22C45A0F6EA8}" type="presOf" srcId="{E3F65506-324D-D348-9147-007788FBCF57}" destId="{E30BBB76-D819-C149-9DF9-2B362BD844DF}" srcOrd="0" destOrd="0" presId="urn:microsoft.com/office/officeart/2005/8/layout/process2"/>
    <dgm:cxn modelId="{3AB66710-A957-F045-9087-DAC932F568E8}" srcId="{92F7E20A-99A0-B14B-9683-55CF48EBC8D1}" destId="{E401A343-5EFA-804D-8A56-72DECA54678B}" srcOrd="0" destOrd="0" parTransId="{89316263-880C-D049-8978-89E189E34F70}" sibTransId="{E3F65506-324D-D348-9147-007788FBCF57}"/>
    <dgm:cxn modelId="{4240DC36-FCF7-4157-A2B1-D8282B1BAE74}" type="presOf" srcId="{73FBD276-C778-D148-A294-5AF080A629BA}" destId="{D8D8155E-5340-7A4E-ABCD-A1FCFB0BE10A}" srcOrd="0" destOrd="0" presId="urn:microsoft.com/office/officeart/2005/8/layout/process2"/>
    <dgm:cxn modelId="{B2C726CE-AC0F-4297-AC4C-59BF1C675014}" type="presOf" srcId="{F1F3302D-63D5-4749-9588-F8D6E02E4A5C}" destId="{A127AC0F-8981-6645-A0D1-0907CBF63414}" srcOrd="1" destOrd="0" presId="urn:microsoft.com/office/officeart/2005/8/layout/process2"/>
    <dgm:cxn modelId="{5C3EDE3B-FC9D-45A1-A4A8-41E6A4592BD2}" type="presOf" srcId="{E401A343-5EFA-804D-8A56-72DECA54678B}" destId="{7B3E793A-C654-BF44-8DF6-39B24398965A}" srcOrd="0" destOrd="0" presId="urn:microsoft.com/office/officeart/2005/8/layout/process2"/>
    <dgm:cxn modelId="{26D3DD9D-C7DE-440C-A832-5278323CD61C}" type="presOf" srcId="{F1F3302D-63D5-4749-9588-F8D6E02E4A5C}" destId="{1919FD68-70F2-034F-8764-3EC8F419B6C7}" srcOrd="0" destOrd="0" presId="urn:microsoft.com/office/officeart/2005/8/layout/process2"/>
    <dgm:cxn modelId="{019411AF-FD52-714A-88DE-6791B49C2AB2}" srcId="{92F7E20A-99A0-B14B-9683-55CF48EBC8D1}" destId="{73FBD276-C778-D148-A294-5AF080A629BA}" srcOrd="1" destOrd="0" parTransId="{C5359F7E-B0BA-A54D-885E-320F3634EBAA}" sibTransId="{F1F3302D-63D5-4749-9588-F8D6E02E4A5C}"/>
    <dgm:cxn modelId="{E5AFE1EC-B0EA-4D87-8453-AE6D38A73442}" type="presOf" srcId="{E3F65506-324D-D348-9147-007788FBCF57}" destId="{B481B51B-E53D-E64A-A354-DFC1524124E4}" srcOrd="1" destOrd="0" presId="urn:microsoft.com/office/officeart/2005/8/layout/process2"/>
    <dgm:cxn modelId="{E475E74E-86C4-4148-87AC-8C69FAF9DD7E}" srcId="{92F7E20A-99A0-B14B-9683-55CF48EBC8D1}" destId="{7952FE5F-F2C8-B346-9044-490F74DE8E9F}" srcOrd="2" destOrd="0" parTransId="{25F922DC-46FD-D54A-931F-3468328C26FA}" sibTransId="{36E22C99-C465-A442-BE62-09A8D6E241A4}"/>
    <dgm:cxn modelId="{A622A887-0AD5-4DAE-8078-6EE9FD4E98F6}" type="presOf" srcId="{92F7E20A-99A0-B14B-9683-55CF48EBC8D1}" destId="{076D126F-8D76-C245-8219-E69FA37B3429}" srcOrd="0" destOrd="0" presId="urn:microsoft.com/office/officeart/2005/8/layout/process2"/>
    <dgm:cxn modelId="{CF423F7A-6E37-4520-9594-6B0DB6FB6DBC}" type="presParOf" srcId="{076D126F-8D76-C245-8219-E69FA37B3429}" destId="{7B3E793A-C654-BF44-8DF6-39B24398965A}" srcOrd="0" destOrd="0" presId="urn:microsoft.com/office/officeart/2005/8/layout/process2"/>
    <dgm:cxn modelId="{491C9070-B9DD-48F4-8E09-438F0614B93C}" type="presParOf" srcId="{076D126F-8D76-C245-8219-E69FA37B3429}" destId="{E30BBB76-D819-C149-9DF9-2B362BD844DF}" srcOrd="1" destOrd="0" presId="urn:microsoft.com/office/officeart/2005/8/layout/process2"/>
    <dgm:cxn modelId="{FDA944F1-0384-4C88-9F92-013DEAB55689}" type="presParOf" srcId="{E30BBB76-D819-C149-9DF9-2B362BD844DF}" destId="{B481B51B-E53D-E64A-A354-DFC1524124E4}" srcOrd="0" destOrd="0" presId="urn:microsoft.com/office/officeart/2005/8/layout/process2"/>
    <dgm:cxn modelId="{645A5FF3-91DD-480F-9697-BFC0617CBF55}" type="presParOf" srcId="{076D126F-8D76-C245-8219-E69FA37B3429}" destId="{D8D8155E-5340-7A4E-ABCD-A1FCFB0BE10A}" srcOrd="2" destOrd="0" presId="urn:microsoft.com/office/officeart/2005/8/layout/process2"/>
    <dgm:cxn modelId="{9EE85E24-D41E-4C72-9191-DECDBEF14ADD}" type="presParOf" srcId="{076D126F-8D76-C245-8219-E69FA37B3429}" destId="{1919FD68-70F2-034F-8764-3EC8F419B6C7}" srcOrd="3" destOrd="0" presId="urn:microsoft.com/office/officeart/2005/8/layout/process2"/>
    <dgm:cxn modelId="{E4910F0A-F1F4-4D39-B530-210B04DFA0AE}" type="presParOf" srcId="{1919FD68-70F2-034F-8764-3EC8F419B6C7}" destId="{A127AC0F-8981-6645-A0D1-0907CBF63414}" srcOrd="0" destOrd="0" presId="urn:microsoft.com/office/officeart/2005/8/layout/process2"/>
    <dgm:cxn modelId="{05FC7CA9-195B-4FF8-9AD4-133B451DA930}" type="presParOf" srcId="{076D126F-8D76-C245-8219-E69FA37B3429}" destId="{09521BA7-CDD1-FB49-A9EC-621AED21889B}" srcOrd="4" destOrd="0" presId="urn:microsoft.com/office/officeart/2005/8/layout/process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3B1155-72E3-413B-8879-0C672B79D070}" type="doc">
      <dgm:prSet loTypeId="urn:microsoft.com/office/officeart/2005/8/layout/radial5" loCatId="relationship" qsTypeId="urn:microsoft.com/office/officeart/2005/8/quickstyle/simple1#1" qsCatId="simple" csTypeId="urn:microsoft.com/office/officeart/2005/8/colors/accent1_2#1" csCatId="accent1" phldr="1"/>
      <dgm:spPr/>
      <dgm:t>
        <a:bodyPr/>
        <a:lstStyle/>
        <a:p>
          <a:endParaRPr lang="en-GB"/>
        </a:p>
      </dgm:t>
    </dgm:pt>
    <dgm:pt modelId="{F53CE540-EF85-4D2B-93F3-08A5ABCE9D5B}">
      <dgm:prSet phldrT="[Text]"/>
      <dgm:spPr/>
      <dgm:t>
        <a:bodyPr/>
        <a:lstStyle/>
        <a:p>
          <a:r>
            <a:rPr lang="en-GB" dirty="0"/>
            <a:t>Being better</a:t>
          </a:r>
        </a:p>
      </dgm:t>
    </dgm:pt>
    <dgm:pt modelId="{385F0125-6E2F-468D-9564-BE95C4BCEA0D}" type="parTrans" cxnId="{66578D2A-0769-486C-9035-D4CD6B3DD42F}">
      <dgm:prSet/>
      <dgm:spPr/>
      <dgm:t>
        <a:bodyPr/>
        <a:lstStyle/>
        <a:p>
          <a:endParaRPr lang="en-GB"/>
        </a:p>
      </dgm:t>
    </dgm:pt>
    <dgm:pt modelId="{EAE402E8-2BF2-494E-A706-C44CE3EF6BCC}" type="sibTrans" cxnId="{66578D2A-0769-486C-9035-D4CD6B3DD42F}">
      <dgm:prSet/>
      <dgm:spPr/>
      <dgm:t>
        <a:bodyPr/>
        <a:lstStyle/>
        <a:p>
          <a:endParaRPr lang="en-GB"/>
        </a:p>
      </dgm:t>
    </dgm:pt>
    <dgm:pt modelId="{4C8A913B-534D-4849-B76E-B4EB8EDA2FB5}">
      <dgm:prSet phldrT="[Text]"/>
      <dgm:spPr>
        <a:solidFill>
          <a:schemeClr val="accent6">
            <a:lumMod val="50000"/>
          </a:schemeClr>
        </a:solidFill>
      </dgm:spPr>
      <dgm:t>
        <a:bodyPr/>
        <a:lstStyle/>
        <a:p>
          <a:r>
            <a:rPr lang="en-GB" dirty="0"/>
            <a:t>Relationships</a:t>
          </a:r>
        </a:p>
      </dgm:t>
    </dgm:pt>
    <dgm:pt modelId="{E55D741D-622D-4245-BD4B-641399C3D272}" type="parTrans" cxnId="{135BB85B-2CBB-407E-97FA-7B5F8B6BC950}">
      <dgm:prSet/>
      <dgm:spPr/>
      <dgm:t>
        <a:bodyPr/>
        <a:lstStyle/>
        <a:p>
          <a:endParaRPr lang="en-GB"/>
        </a:p>
      </dgm:t>
    </dgm:pt>
    <dgm:pt modelId="{698E890E-6188-43AC-A6A7-EB1CFAC6A618}" type="sibTrans" cxnId="{135BB85B-2CBB-407E-97FA-7B5F8B6BC950}">
      <dgm:prSet/>
      <dgm:spPr/>
      <dgm:t>
        <a:bodyPr/>
        <a:lstStyle/>
        <a:p>
          <a:endParaRPr lang="en-GB"/>
        </a:p>
      </dgm:t>
    </dgm:pt>
    <dgm:pt modelId="{B07E3048-45C1-4AE1-B261-5CD1191E7B07}">
      <dgm:prSet phldrT="[Text]"/>
      <dgm:spPr>
        <a:solidFill>
          <a:schemeClr val="accent3">
            <a:lumMod val="50000"/>
          </a:schemeClr>
        </a:solidFill>
      </dgm:spPr>
      <dgm:t>
        <a:bodyPr/>
        <a:lstStyle/>
        <a:p>
          <a:r>
            <a:rPr lang="en-GB" dirty="0"/>
            <a:t>Activities</a:t>
          </a:r>
        </a:p>
      </dgm:t>
    </dgm:pt>
    <dgm:pt modelId="{4340A87B-E19C-4B5A-8B18-1234A60D6EEC}" type="parTrans" cxnId="{80C96957-E7DA-425C-B84B-06A7C04CC805}">
      <dgm:prSet/>
      <dgm:spPr/>
      <dgm:t>
        <a:bodyPr/>
        <a:lstStyle/>
        <a:p>
          <a:endParaRPr lang="en-GB"/>
        </a:p>
      </dgm:t>
    </dgm:pt>
    <dgm:pt modelId="{4F543736-29D5-43C8-9F6F-9F96394741D2}" type="sibTrans" cxnId="{80C96957-E7DA-425C-B84B-06A7C04CC805}">
      <dgm:prSet/>
      <dgm:spPr/>
      <dgm:t>
        <a:bodyPr/>
        <a:lstStyle/>
        <a:p>
          <a:endParaRPr lang="en-GB"/>
        </a:p>
      </dgm:t>
    </dgm:pt>
    <dgm:pt modelId="{0F3B40B2-0E47-468F-9FA9-025E41A9BF62}">
      <dgm:prSet phldrT="[Text]"/>
      <dgm:spPr>
        <a:solidFill>
          <a:schemeClr val="accent4">
            <a:lumMod val="50000"/>
          </a:schemeClr>
        </a:solidFill>
      </dgm:spPr>
      <dgm:t>
        <a:bodyPr/>
        <a:lstStyle/>
        <a:p>
          <a:r>
            <a:rPr lang="en-GB" dirty="0"/>
            <a:t>Health</a:t>
          </a:r>
        </a:p>
      </dgm:t>
    </dgm:pt>
    <dgm:pt modelId="{07886217-EF81-4418-9268-22D9E05E016A}" type="parTrans" cxnId="{3466B80B-7129-44C1-9E3B-D5DEDA4F68D0}">
      <dgm:prSet/>
      <dgm:spPr/>
      <dgm:t>
        <a:bodyPr/>
        <a:lstStyle/>
        <a:p>
          <a:endParaRPr lang="en-GB"/>
        </a:p>
      </dgm:t>
    </dgm:pt>
    <dgm:pt modelId="{CA979DEA-E502-44D7-AB55-0B2AA242B007}" type="sibTrans" cxnId="{3466B80B-7129-44C1-9E3B-D5DEDA4F68D0}">
      <dgm:prSet/>
      <dgm:spPr/>
      <dgm:t>
        <a:bodyPr/>
        <a:lstStyle/>
        <a:p>
          <a:endParaRPr lang="en-GB"/>
        </a:p>
      </dgm:t>
    </dgm:pt>
    <dgm:pt modelId="{DE867A53-AD7D-497E-AA4A-D7BFD2423A2D}">
      <dgm:prSet phldrT="[Text]"/>
      <dgm:spPr>
        <a:solidFill>
          <a:srgbClr val="00B050"/>
        </a:solidFill>
      </dgm:spPr>
      <dgm:t>
        <a:bodyPr/>
        <a:lstStyle/>
        <a:p>
          <a:r>
            <a:rPr lang="en-GB" dirty="0"/>
            <a:t>Friends and family</a:t>
          </a:r>
        </a:p>
      </dgm:t>
    </dgm:pt>
    <dgm:pt modelId="{CC777A6B-485C-444B-995B-63C7C6D610F2}" type="parTrans" cxnId="{63702905-A652-46A1-B6A7-26A133D1471A}">
      <dgm:prSet/>
      <dgm:spPr/>
      <dgm:t>
        <a:bodyPr/>
        <a:lstStyle/>
        <a:p>
          <a:endParaRPr lang="en-GB"/>
        </a:p>
      </dgm:t>
    </dgm:pt>
    <dgm:pt modelId="{34E8F351-5E0E-4C75-9121-F59E903FD719}" type="sibTrans" cxnId="{63702905-A652-46A1-B6A7-26A133D1471A}">
      <dgm:prSet/>
      <dgm:spPr/>
      <dgm:t>
        <a:bodyPr/>
        <a:lstStyle/>
        <a:p>
          <a:endParaRPr lang="en-GB"/>
        </a:p>
      </dgm:t>
    </dgm:pt>
    <dgm:pt modelId="{E35B058C-903B-4D4D-8C97-AB744DA7DE82}">
      <dgm:prSet/>
      <dgm:spPr>
        <a:solidFill>
          <a:schemeClr val="accent5">
            <a:lumMod val="50000"/>
          </a:schemeClr>
        </a:solidFill>
      </dgm:spPr>
      <dgm:t>
        <a:bodyPr/>
        <a:lstStyle/>
        <a:p>
          <a:r>
            <a:rPr lang="en-GB" dirty="0"/>
            <a:t>Social Situation</a:t>
          </a:r>
        </a:p>
      </dgm:t>
    </dgm:pt>
    <dgm:pt modelId="{DAE49FFE-39B2-43CC-9D8A-F7B5CE061044}" type="parTrans" cxnId="{EDCBE9C8-D375-44E7-9A71-64EDCA217E77}">
      <dgm:prSet/>
      <dgm:spPr/>
      <dgm:t>
        <a:bodyPr/>
        <a:lstStyle/>
        <a:p>
          <a:endParaRPr lang="en-GB"/>
        </a:p>
      </dgm:t>
    </dgm:pt>
    <dgm:pt modelId="{E1414181-9DE1-457F-BA1D-C02523C93FFB}" type="sibTrans" cxnId="{EDCBE9C8-D375-44E7-9A71-64EDCA217E77}">
      <dgm:prSet/>
      <dgm:spPr/>
      <dgm:t>
        <a:bodyPr/>
        <a:lstStyle/>
        <a:p>
          <a:endParaRPr lang="en-GB"/>
        </a:p>
      </dgm:t>
    </dgm:pt>
    <dgm:pt modelId="{2CCCB8FD-3050-43EC-A33F-DC06390752E2}">
      <dgm:prSet/>
      <dgm:spPr>
        <a:solidFill>
          <a:srgbClr val="FFC000"/>
        </a:solidFill>
      </dgm:spPr>
      <dgm:t>
        <a:bodyPr/>
        <a:lstStyle/>
        <a:p>
          <a:r>
            <a:rPr lang="en-GB" dirty="0" err="1"/>
            <a:t>Abstinance</a:t>
          </a:r>
          <a:endParaRPr lang="en-GB" dirty="0"/>
        </a:p>
      </dgm:t>
    </dgm:pt>
    <dgm:pt modelId="{7A6B94A3-7363-42A3-BBE0-8442733F1A61}" type="parTrans" cxnId="{1DB91FB0-D51E-4930-9245-1EE4F3D06FF9}">
      <dgm:prSet/>
      <dgm:spPr/>
      <dgm:t>
        <a:bodyPr/>
        <a:lstStyle/>
        <a:p>
          <a:endParaRPr lang="en-GB"/>
        </a:p>
      </dgm:t>
    </dgm:pt>
    <dgm:pt modelId="{626DA4C0-B77E-456C-86CB-7F58B9D54529}" type="sibTrans" cxnId="{1DB91FB0-D51E-4930-9245-1EE4F3D06FF9}">
      <dgm:prSet/>
      <dgm:spPr/>
      <dgm:t>
        <a:bodyPr/>
        <a:lstStyle/>
        <a:p>
          <a:endParaRPr lang="en-GB"/>
        </a:p>
      </dgm:t>
    </dgm:pt>
    <dgm:pt modelId="{C0E65F65-7C32-4E1E-897D-C561A64D1D99}">
      <dgm:prSet/>
      <dgm:spPr>
        <a:solidFill>
          <a:schemeClr val="accent2">
            <a:lumMod val="50000"/>
          </a:schemeClr>
        </a:solidFill>
      </dgm:spPr>
      <dgm:t>
        <a:bodyPr/>
        <a:lstStyle/>
        <a:p>
          <a:r>
            <a:rPr lang="en-GB" dirty="0"/>
            <a:t>Self awareness</a:t>
          </a:r>
        </a:p>
      </dgm:t>
    </dgm:pt>
    <dgm:pt modelId="{9F8C5BB2-28D2-48F9-880C-6D87DFA759F0}" type="parTrans" cxnId="{CA33B031-202A-4BC8-9B20-A0D7066258AF}">
      <dgm:prSet/>
      <dgm:spPr/>
      <dgm:t>
        <a:bodyPr/>
        <a:lstStyle/>
        <a:p>
          <a:endParaRPr lang="en-GB"/>
        </a:p>
      </dgm:t>
    </dgm:pt>
    <dgm:pt modelId="{F9866096-E482-415C-BDC3-8D198A18FFF2}" type="sibTrans" cxnId="{CA33B031-202A-4BC8-9B20-A0D7066258AF}">
      <dgm:prSet/>
      <dgm:spPr/>
      <dgm:t>
        <a:bodyPr/>
        <a:lstStyle/>
        <a:p>
          <a:endParaRPr lang="en-GB"/>
        </a:p>
      </dgm:t>
    </dgm:pt>
    <dgm:pt modelId="{5B269A1C-9B73-4F83-B586-5752E1E5B6B3}" type="pres">
      <dgm:prSet presAssocID="{E73B1155-72E3-413B-8879-0C672B79D070}" presName="Name0" presStyleCnt="0">
        <dgm:presLayoutVars>
          <dgm:chMax val="1"/>
          <dgm:dir/>
          <dgm:animLvl val="ctr"/>
          <dgm:resizeHandles val="exact"/>
        </dgm:presLayoutVars>
      </dgm:prSet>
      <dgm:spPr/>
      <dgm:t>
        <a:bodyPr/>
        <a:lstStyle/>
        <a:p>
          <a:endParaRPr lang="en-GB"/>
        </a:p>
      </dgm:t>
    </dgm:pt>
    <dgm:pt modelId="{3319115C-6097-4499-A930-5EB10C990BDB}" type="pres">
      <dgm:prSet presAssocID="{F53CE540-EF85-4D2B-93F3-08A5ABCE9D5B}" presName="centerShape" presStyleLbl="node0" presStyleIdx="0" presStyleCnt="1"/>
      <dgm:spPr/>
      <dgm:t>
        <a:bodyPr/>
        <a:lstStyle/>
        <a:p>
          <a:endParaRPr lang="en-GB"/>
        </a:p>
      </dgm:t>
    </dgm:pt>
    <dgm:pt modelId="{4D6EC446-B7E8-4397-BE05-3DBC3B6BFD6D}" type="pres">
      <dgm:prSet presAssocID="{E55D741D-622D-4245-BD4B-641399C3D272}" presName="parTrans" presStyleLbl="sibTrans2D1" presStyleIdx="0" presStyleCnt="7"/>
      <dgm:spPr/>
      <dgm:t>
        <a:bodyPr/>
        <a:lstStyle/>
        <a:p>
          <a:endParaRPr lang="en-GB"/>
        </a:p>
      </dgm:t>
    </dgm:pt>
    <dgm:pt modelId="{A33F185A-6B91-46B2-8C37-D5E5A3C08C54}" type="pres">
      <dgm:prSet presAssocID="{E55D741D-622D-4245-BD4B-641399C3D272}" presName="connectorText" presStyleLbl="sibTrans2D1" presStyleIdx="0" presStyleCnt="7"/>
      <dgm:spPr/>
      <dgm:t>
        <a:bodyPr/>
        <a:lstStyle/>
        <a:p>
          <a:endParaRPr lang="en-GB"/>
        </a:p>
      </dgm:t>
    </dgm:pt>
    <dgm:pt modelId="{0A836768-DCE4-4626-9BBB-C7F7AA20AD7C}" type="pres">
      <dgm:prSet presAssocID="{4C8A913B-534D-4849-B76E-B4EB8EDA2FB5}" presName="node" presStyleLbl="node1" presStyleIdx="0" presStyleCnt="7">
        <dgm:presLayoutVars>
          <dgm:bulletEnabled val="1"/>
        </dgm:presLayoutVars>
      </dgm:prSet>
      <dgm:spPr/>
      <dgm:t>
        <a:bodyPr/>
        <a:lstStyle/>
        <a:p>
          <a:endParaRPr lang="en-GB"/>
        </a:p>
      </dgm:t>
    </dgm:pt>
    <dgm:pt modelId="{AEDABDCD-FB3B-414C-BE04-229093E50254}" type="pres">
      <dgm:prSet presAssocID="{DAE49FFE-39B2-43CC-9D8A-F7B5CE061044}" presName="parTrans" presStyleLbl="sibTrans2D1" presStyleIdx="1" presStyleCnt="7"/>
      <dgm:spPr/>
      <dgm:t>
        <a:bodyPr/>
        <a:lstStyle/>
        <a:p>
          <a:endParaRPr lang="en-GB"/>
        </a:p>
      </dgm:t>
    </dgm:pt>
    <dgm:pt modelId="{0B6997D6-DDA2-46A1-B16C-5585CE777A2B}" type="pres">
      <dgm:prSet presAssocID="{DAE49FFE-39B2-43CC-9D8A-F7B5CE061044}" presName="connectorText" presStyleLbl="sibTrans2D1" presStyleIdx="1" presStyleCnt="7"/>
      <dgm:spPr/>
      <dgm:t>
        <a:bodyPr/>
        <a:lstStyle/>
        <a:p>
          <a:endParaRPr lang="en-GB"/>
        </a:p>
      </dgm:t>
    </dgm:pt>
    <dgm:pt modelId="{99B574C1-5E1E-4A23-876A-0408F09F3B3A}" type="pres">
      <dgm:prSet presAssocID="{E35B058C-903B-4D4D-8C97-AB744DA7DE82}" presName="node" presStyleLbl="node1" presStyleIdx="1" presStyleCnt="7">
        <dgm:presLayoutVars>
          <dgm:bulletEnabled val="1"/>
        </dgm:presLayoutVars>
      </dgm:prSet>
      <dgm:spPr/>
      <dgm:t>
        <a:bodyPr/>
        <a:lstStyle/>
        <a:p>
          <a:endParaRPr lang="en-GB"/>
        </a:p>
      </dgm:t>
    </dgm:pt>
    <dgm:pt modelId="{0E13D513-6BD9-47E7-B8F0-CFFC2A15FFA2}" type="pres">
      <dgm:prSet presAssocID="{9F8C5BB2-28D2-48F9-880C-6D87DFA759F0}" presName="parTrans" presStyleLbl="sibTrans2D1" presStyleIdx="2" presStyleCnt="7"/>
      <dgm:spPr/>
      <dgm:t>
        <a:bodyPr/>
        <a:lstStyle/>
        <a:p>
          <a:endParaRPr lang="en-GB"/>
        </a:p>
      </dgm:t>
    </dgm:pt>
    <dgm:pt modelId="{23579BC5-2AA4-41E8-B846-6FD6AA8E84B4}" type="pres">
      <dgm:prSet presAssocID="{9F8C5BB2-28D2-48F9-880C-6D87DFA759F0}" presName="connectorText" presStyleLbl="sibTrans2D1" presStyleIdx="2" presStyleCnt="7"/>
      <dgm:spPr/>
      <dgm:t>
        <a:bodyPr/>
        <a:lstStyle/>
        <a:p>
          <a:endParaRPr lang="en-GB"/>
        </a:p>
      </dgm:t>
    </dgm:pt>
    <dgm:pt modelId="{D6BE3873-C6E1-4523-A5B3-7791E26A3A41}" type="pres">
      <dgm:prSet presAssocID="{C0E65F65-7C32-4E1E-897D-C561A64D1D99}" presName="node" presStyleLbl="node1" presStyleIdx="2" presStyleCnt="7">
        <dgm:presLayoutVars>
          <dgm:bulletEnabled val="1"/>
        </dgm:presLayoutVars>
      </dgm:prSet>
      <dgm:spPr/>
      <dgm:t>
        <a:bodyPr/>
        <a:lstStyle/>
        <a:p>
          <a:endParaRPr lang="en-GB"/>
        </a:p>
      </dgm:t>
    </dgm:pt>
    <dgm:pt modelId="{4D08933B-364D-4764-9FAE-A33A79727F95}" type="pres">
      <dgm:prSet presAssocID="{7A6B94A3-7363-42A3-BBE0-8442733F1A61}" presName="parTrans" presStyleLbl="sibTrans2D1" presStyleIdx="3" presStyleCnt="7"/>
      <dgm:spPr/>
      <dgm:t>
        <a:bodyPr/>
        <a:lstStyle/>
        <a:p>
          <a:endParaRPr lang="en-GB"/>
        </a:p>
      </dgm:t>
    </dgm:pt>
    <dgm:pt modelId="{D4122D82-3E0E-4573-804D-F748C2B375BB}" type="pres">
      <dgm:prSet presAssocID="{7A6B94A3-7363-42A3-BBE0-8442733F1A61}" presName="connectorText" presStyleLbl="sibTrans2D1" presStyleIdx="3" presStyleCnt="7"/>
      <dgm:spPr/>
      <dgm:t>
        <a:bodyPr/>
        <a:lstStyle/>
        <a:p>
          <a:endParaRPr lang="en-GB"/>
        </a:p>
      </dgm:t>
    </dgm:pt>
    <dgm:pt modelId="{7B6B6CD9-D58A-42FE-9366-030A4C33ECF6}" type="pres">
      <dgm:prSet presAssocID="{2CCCB8FD-3050-43EC-A33F-DC06390752E2}" presName="node" presStyleLbl="node1" presStyleIdx="3" presStyleCnt="7">
        <dgm:presLayoutVars>
          <dgm:bulletEnabled val="1"/>
        </dgm:presLayoutVars>
      </dgm:prSet>
      <dgm:spPr/>
      <dgm:t>
        <a:bodyPr/>
        <a:lstStyle/>
        <a:p>
          <a:endParaRPr lang="en-GB"/>
        </a:p>
      </dgm:t>
    </dgm:pt>
    <dgm:pt modelId="{3AB22219-F08E-43A9-91C6-C68F026B54DA}" type="pres">
      <dgm:prSet presAssocID="{4340A87B-E19C-4B5A-8B18-1234A60D6EEC}" presName="parTrans" presStyleLbl="sibTrans2D1" presStyleIdx="4" presStyleCnt="7"/>
      <dgm:spPr/>
      <dgm:t>
        <a:bodyPr/>
        <a:lstStyle/>
        <a:p>
          <a:endParaRPr lang="en-GB"/>
        </a:p>
      </dgm:t>
    </dgm:pt>
    <dgm:pt modelId="{F55B8520-D8C7-472B-8B47-5AA19CA3C7F1}" type="pres">
      <dgm:prSet presAssocID="{4340A87B-E19C-4B5A-8B18-1234A60D6EEC}" presName="connectorText" presStyleLbl="sibTrans2D1" presStyleIdx="4" presStyleCnt="7"/>
      <dgm:spPr/>
      <dgm:t>
        <a:bodyPr/>
        <a:lstStyle/>
        <a:p>
          <a:endParaRPr lang="en-GB"/>
        </a:p>
      </dgm:t>
    </dgm:pt>
    <dgm:pt modelId="{BE0671E9-1230-4E4B-BD5A-68FBBCA8D007}" type="pres">
      <dgm:prSet presAssocID="{B07E3048-45C1-4AE1-B261-5CD1191E7B07}" presName="node" presStyleLbl="node1" presStyleIdx="4" presStyleCnt="7">
        <dgm:presLayoutVars>
          <dgm:bulletEnabled val="1"/>
        </dgm:presLayoutVars>
      </dgm:prSet>
      <dgm:spPr/>
      <dgm:t>
        <a:bodyPr/>
        <a:lstStyle/>
        <a:p>
          <a:endParaRPr lang="en-GB"/>
        </a:p>
      </dgm:t>
    </dgm:pt>
    <dgm:pt modelId="{9823F90C-9B81-434A-AAA9-81F819E49206}" type="pres">
      <dgm:prSet presAssocID="{07886217-EF81-4418-9268-22D9E05E016A}" presName="parTrans" presStyleLbl="sibTrans2D1" presStyleIdx="5" presStyleCnt="7"/>
      <dgm:spPr/>
      <dgm:t>
        <a:bodyPr/>
        <a:lstStyle/>
        <a:p>
          <a:endParaRPr lang="en-GB"/>
        </a:p>
      </dgm:t>
    </dgm:pt>
    <dgm:pt modelId="{7C3ECC95-2323-4C46-B969-756D27008D35}" type="pres">
      <dgm:prSet presAssocID="{07886217-EF81-4418-9268-22D9E05E016A}" presName="connectorText" presStyleLbl="sibTrans2D1" presStyleIdx="5" presStyleCnt="7"/>
      <dgm:spPr/>
      <dgm:t>
        <a:bodyPr/>
        <a:lstStyle/>
        <a:p>
          <a:endParaRPr lang="en-GB"/>
        </a:p>
      </dgm:t>
    </dgm:pt>
    <dgm:pt modelId="{52A58997-2558-4BBC-A2FA-296618809FC2}" type="pres">
      <dgm:prSet presAssocID="{0F3B40B2-0E47-468F-9FA9-025E41A9BF62}" presName="node" presStyleLbl="node1" presStyleIdx="5" presStyleCnt="7">
        <dgm:presLayoutVars>
          <dgm:bulletEnabled val="1"/>
        </dgm:presLayoutVars>
      </dgm:prSet>
      <dgm:spPr/>
      <dgm:t>
        <a:bodyPr/>
        <a:lstStyle/>
        <a:p>
          <a:endParaRPr lang="en-GB"/>
        </a:p>
      </dgm:t>
    </dgm:pt>
    <dgm:pt modelId="{39B27916-FC68-424D-A699-B38A59144FA9}" type="pres">
      <dgm:prSet presAssocID="{CC777A6B-485C-444B-995B-63C7C6D610F2}" presName="parTrans" presStyleLbl="sibTrans2D1" presStyleIdx="6" presStyleCnt="7"/>
      <dgm:spPr/>
      <dgm:t>
        <a:bodyPr/>
        <a:lstStyle/>
        <a:p>
          <a:endParaRPr lang="en-GB"/>
        </a:p>
      </dgm:t>
    </dgm:pt>
    <dgm:pt modelId="{B0EDD398-1E03-4014-A406-8D12F47E13EA}" type="pres">
      <dgm:prSet presAssocID="{CC777A6B-485C-444B-995B-63C7C6D610F2}" presName="connectorText" presStyleLbl="sibTrans2D1" presStyleIdx="6" presStyleCnt="7"/>
      <dgm:spPr/>
      <dgm:t>
        <a:bodyPr/>
        <a:lstStyle/>
        <a:p>
          <a:endParaRPr lang="en-GB"/>
        </a:p>
      </dgm:t>
    </dgm:pt>
    <dgm:pt modelId="{669F6A89-2914-4308-93BC-7C9B41DDEC45}" type="pres">
      <dgm:prSet presAssocID="{DE867A53-AD7D-497E-AA4A-D7BFD2423A2D}" presName="node" presStyleLbl="node1" presStyleIdx="6" presStyleCnt="7">
        <dgm:presLayoutVars>
          <dgm:bulletEnabled val="1"/>
        </dgm:presLayoutVars>
      </dgm:prSet>
      <dgm:spPr/>
      <dgm:t>
        <a:bodyPr/>
        <a:lstStyle/>
        <a:p>
          <a:endParaRPr lang="en-GB"/>
        </a:p>
      </dgm:t>
    </dgm:pt>
  </dgm:ptLst>
  <dgm:cxnLst>
    <dgm:cxn modelId="{F2AFF5EA-430D-40BC-B8FD-86C961831A88}" type="presOf" srcId="{4340A87B-E19C-4B5A-8B18-1234A60D6EEC}" destId="{F55B8520-D8C7-472B-8B47-5AA19CA3C7F1}" srcOrd="1" destOrd="0" presId="urn:microsoft.com/office/officeart/2005/8/layout/radial5"/>
    <dgm:cxn modelId="{DB03EF2D-59BF-46A1-9188-0B73C5E868E5}" type="presOf" srcId="{4C8A913B-534D-4849-B76E-B4EB8EDA2FB5}" destId="{0A836768-DCE4-4626-9BBB-C7F7AA20AD7C}" srcOrd="0" destOrd="0" presId="urn:microsoft.com/office/officeart/2005/8/layout/radial5"/>
    <dgm:cxn modelId="{63702905-A652-46A1-B6A7-26A133D1471A}" srcId="{F53CE540-EF85-4D2B-93F3-08A5ABCE9D5B}" destId="{DE867A53-AD7D-497E-AA4A-D7BFD2423A2D}" srcOrd="6" destOrd="0" parTransId="{CC777A6B-485C-444B-995B-63C7C6D610F2}" sibTransId="{34E8F351-5E0E-4C75-9121-F59E903FD719}"/>
    <dgm:cxn modelId="{CA33B031-202A-4BC8-9B20-A0D7066258AF}" srcId="{F53CE540-EF85-4D2B-93F3-08A5ABCE9D5B}" destId="{C0E65F65-7C32-4E1E-897D-C561A64D1D99}" srcOrd="2" destOrd="0" parTransId="{9F8C5BB2-28D2-48F9-880C-6D87DFA759F0}" sibTransId="{F9866096-E482-415C-BDC3-8D198A18FFF2}"/>
    <dgm:cxn modelId="{DFC588B9-78BA-4522-BCE3-E88D9E003E9E}" type="presOf" srcId="{9F8C5BB2-28D2-48F9-880C-6D87DFA759F0}" destId="{23579BC5-2AA4-41E8-B846-6FD6AA8E84B4}" srcOrd="1" destOrd="0" presId="urn:microsoft.com/office/officeart/2005/8/layout/radial5"/>
    <dgm:cxn modelId="{135BB85B-2CBB-407E-97FA-7B5F8B6BC950}" srcId="{F53CE540-EF85-4D2B-93F3-08A5ABCE9D5B}" destId="{4C8A913B-534D-4849-B76E-B4EB8EDA2FB5}" srcOrd="0" destOrd="0" parTransId="{E55D741D-622D-4245-BD4B-641399C3D272}" sibTransId="{698E890E-6188-43AC-A6A7-EB1CFAC6A618}"/>
    <dgm:cxn modelId="{B0B0F609-B381-43C7-934A-0E1E93A1C01C}" type="presOf" srcId="{E55D741D-622D-4245-BD4B-641399C3D272}" destId="{4D6EC446-B7E8-4397-BE05-3DBC3B6BFD6D}" srcOrd="0" destOrd="0" presId="urn:microsoft.com/office/officeart/2005/8/layout/radial5"/>
    <dgm:cxn modelId="{58CC1C57-41CE-4466-88F5-70E3CF0BD761}" type="presOf" srcId="{07886217-EF81-4418-9268-22D9E05E016A}" destId="{9823F90C-9B81-434A-AAA9-81F819E49206}" srcOrd="0" destOrd="0" presId="urn:microsoft.com/office/officeart/2005/8/layout/radial5"/>
    <dgm:cxn modelId="{EDCBE9C8-D375-44E7-9A71-64EDCA217E77}" srcId="{F53CE540-EF85-4D2B-93F3-08A5ABCE9D5B}" destId="{E35B058C-903B-4D4D-8C97-AB744DA7DE82}" srcOrd="1" destOrd="0" parTransId="{DAE49FFE-39B2-43CC-9D8A-F7B5CE061044}" sibTransId="{E1414181-9DE1-457F-BA1D-C02523C93FFB}"/>
    <dgm:cxn modelId="{56259021-D313-4B1C-88CA-23422C70ECCB}" type="presOf" srcId="{F53CE540-EF85-4D2B-93F3-08A5ABCE9D5B}" destId="{3319115C-6097-4499-A930-5EB10C990BDB}" srcOrd="0" destOrd="0" presId="urn:microsoft.com/office/officeart/2005/8/layout/radial5"/>
    <dgm:cxn modelId="{C31E968E-40CF-4CA0-B6B4-C9FF64BE7614}" type="presOf" srcId="{CC777A6B-485C-444B-995B-63C7C6D610F2}" destId="{B0EDD398-1E03-4014-A406-8D12F47E13EA}" srcOrd="1" destOrd="0" presId="urn:microsoft.com/office/officeart/2005/8/layout/radial5"/>
    <dgm:cxn modelId="{690D6051-6CA6-4742-B80F-ADC1A73D57EC}" type="presOf" srcId="{7A6B94A3-7363-42A3-BBE0-8442733F1A61}" destId="{4D08933B-364D-4764-9FAE-A33A79727F95}" srcOrd="0" destOrd="0" presId="urn:microsoft.com/office/officeart/2005/8/layout/radial5"/>
    <dgm:cxn modelId="{ABA7B7D8-298D-4DBA-B268-B508E7E55B86}" type="presOf" srcId="{DE867A53-AD7D-497E-AA4A-D7BFD2423A2D}" destId="{669F6A89-2914-4308-93BC-7C9B41DDEC45}" srcOrd="0" destOrd="0" presId="urn:microsoft.com/office/officeart/2005/8/layout/radial5"/>
    <dgm:cxn modelId="{25638A19-4A24-4AEA-B124-8D7823B3F208}" type="presOf" srcId="{DAE49FFE-39B2-43CC-9D8A-F7B5CE061044}" destId="{0B6997D6-DDA2-46A1-B16C-5585CE777A2B}" srcOrd="1" destOrd="0" presId="urn:microsoft.com/office/officeart/2005/8/layout/radial5"/>
    <dgm:cxn modelId="{0954DF38-740D-4B31-9067-6F7B4D871A35}" type="presOf" srcId="{CC777A6B-485C-444B-995B-63C7C6D610F2}" destId="{39B27916-FC68-424D-A699-B38A59144FA9}" srcOrd="0" destOrd="0" presId="urn:microsoft.com/office/officeart/2005/8/layout/radial5"/>
    <dgm:cxn modelId="{FCE400B8-6988-4A4C-850E-7C87158E2D12}" type="presOf" srcId="{E55D741D-622D-4245-BD4B-641399C3D272}" destId="{A33F185A-6B91-46B2-8C37-D5E5A3C08C54}" srcOrd="1" destOrd="0" presId="urn:microsoft.com/office/officeart/2005/8/layout/radial5"/>
    <dgm:cxn modelId="{C327B0D6-6461-4DC0-A5C7-FF24B367E99C}" type="presOf" srcId="{07886217-EF81-4418-9268-22D9E05E016A}" destId="{7C3ECC95-2323-4C46-B969-756D27008D35}" srcOrd="1" destOrd="0" presId="urn:microsoft.com/office/officeart/2005/8/layout/radial5"/>
    <dgm:cxn modelId="{456493A0-3ECF-4921-9AD5-30B8D678D6BB}" type="presOf" srcId="{E35B058C-903B-4D4D-8C97-AB744DA7DE82}" destId="{99B574C1-5E1E-4A23-876A-0408F09F3B3A}" srcOrd="0" destOrd="0" presId="urn:microsoft.com/office/officeart/2005/8/layout/radial5"/>
    <dgm:cxn modelId="{25FA0024-E8C9-46F6-84A3-7A405F38DAF9}" type="presOf" srcId="{B07E3048-45C1-4AE1-B261-5CD1191E7B07}" destId="{BE0671E9-1230-4E4B-BD5A-68FBBCA8D007}" srcOrd="0" destOrd="0" presId="urn:microsoft.com/office/officeart/2005/8/layout/radial5"/>
    <dgm:cxn modelId="{3CC5DCDC-D82A-41C9-8236-54346153908D}" type="presOf" srcId="{E73B1155-72E3-413B-8879-0C672B79D070}" destId="{5B269A1C-9B73-4F83-B586-5752E1E5B6B3}" srcOrd="0" destOrd="0" presId="urn:microsoft.com/office/officeart/2005/8/layout/radial5"/>
    <dgm:cxn modelId="{288D2D25-D4E0-40DB-8786-14D60193B437}" type="presOf" srcId="{C0E65F65-7C32-4E1E-897D-C561A64D1D99}" destId="{D6BE3873-C6E1-4523-A5B3-7791E26A3A41}" srcOrd="0" destOrd="0" presId="urn:microsoft.com/office/officeart/2005/8/layout/radial5"/>
    <dgm:cxn modelId="{1D648C01-9072-4836-8932-915F12276DF4}" type="presOf" srcId="{2CCCB8FD-3050-43EC-A33F-DC06390752E2}" destId="{7B6B6CD9-D58A-42FE-9366-030A4C33ECF6}" srcOrd="0" destOrd="0" presId="urn:microsoft.com/office/officeart/2005/8/layout/radial5"/>
    <dgm:cxn modelId="{4946301D-B83E-4AAE-8C10-775D65E3D227}" type="presOf" srcId="{7A6B94A3-7363-42A3-BBE0-8442733F1A61}" destId="{D4122D82-3E0E-4573-804D-F748C2B375BB}" srcOrd="1" destOrd="0" presId="urn:microsoft.com/office/officeart/2005/8/layout/radial5"/>
    <dgm:cxn modelId="{5F00970A-059C-4B8D-94DC-53525D4DC4A8}" type="presOf" srcId="{DAE49FFE-39B2-43CC-9D8A-F7B5CE061044}" destId="{AEDABDCD-FB3B-414C-BE04-229093E50254}" srcOrd="0" destOrd="0" presId="urn:microsoft.com/office/officeart/2005/8/layout/radial5"/>
    <dgm:cxn modelId="{80C96957-E7DA-425C-B84B-06A7C04CC805}" srcId="{F53CE540-EF85-4D2B-93F3-08A5ABCE9D5B}" destId="{B07E3048-45C1-4AE1-B261-5CD1191E7B07}" srcOrd="4" destOrd="0" parTransId="{4340A87B-E19C-4B5A-8B18-1234A60D6EEC}" sibTransId="{4F543736-29D5-43C8-9F6F-9F96394741D2}"/>
    <dgm:cxn modelId="{11ADF4EF-EBF3-41F4-8732-14457867D122}" type="presOf" srcId="{9F8C5BB2-28D2-48F9-880C-6D87DFA759F0}" destId="{0E13D513-6BD9-47E7-B8F0-CFFC2A15FFA2}" srcOrd="0" destOrd="0" presId="urn:microsoft.com/office/officeart/2005/8/layout/radial5"/>
    <dgm:cxn modelId="{DD02A248-C0B0-419A-B24D-B3D5C946CC5D}" type="presOf" srcId="{4340A87B-E19C-4B5A-8B18-1234A60D6EEC}" destId="{3AB22219-F08E-43A9-91C6-C68F026B54DA}" srcOrd="0" destOrd="0" presId="urn:microsoft.com/office/officeart/2005/8/layout/radial5"/>
    <dgm:cxn modelId="{41D47A5F-C6E1-4336-AD79-268557F9A224}" type="presOf" srcId="{0F3B40B2-0E47-468F-9FA9-025E41A9BF62}" destId="{52A58997-2558-4BBC-A2FA-296618809FC2}" srcOrd="0" destOrd="0" presId="urn:microsoft.com/office/officeart/2005/8/layout/radial5"/>
    <dgm:cxn modelId="{66578D2A-0769-486C-9035-D4CD6B3DD42F}" srcId="{E73B1155-72E3-413B-8879-0C672B79D070}" destId="{F53CE540-EF85-4D2B-93F3-08A5ABCE9D5B}" srcOrd="0" destOrd="0" parTransId="{385F0125-6E2F-468D-9564-BE95C4BCEA0D}" sibTransId="{EAE402E8-2BF2-494E-A706-C44CE3EF6BCC}"/>
    <dgm:cxn modelId="{3466B80B-7129-44C1-9E3B-D5DEDA4F68D0}" srcId="{F53CE540-EF85-4D2B-93F3-08A5ABCE9D5B}" destId="{0F3B40B2-0E47-468F-9FA9-025E41A9BF62}" srcOrd="5" destOrd="0" parTransId="{07886217-EF81-4418-9268-22D9E05E016A}" sibTransId="{CA979DEA-E502-44D7-AB55-0B2AA242B007}"/>
    <dgm:cxn modelId="{1DB91FB0-D51E-4930-9245-1EE4F3D06FF9}" srcId="{F53CE540-EF85-4D2B-93F3-08A5ABCE9D5B}" destId="{2CCCB8FD-3050-43EC-A33F-DC06390752E2}" srcOrd="3" destOrd="0" parTransId="{7A6B94A3-7363-42A3-BBE0-8442733F1A61}" sibTransId="{626DA4C0-B77E-456C-86CB-7F58B9D54529}"/>
    <dgm:cxn modelId="{38F0C4F4-E165-4203-98E5-962501D09C41}" type="presParOf" srcId="{5B269A1C-9B73-4F83-B586-5752E1E5B6B3}" destId="{3319115C-6097-4499-A930-5EB10C990BDB}" srcOrd="0" destOrd="0" presId="urn:microsoft.com/office/officeart/2005/8/layout/radial5"/>
    <dgm:cxn modelId="{DCCD3F95-AD94-4B0B-91AB-7B1B3E852E91}" type="presParOf" srcId="{5B269A1C-9B73-4F83-B586-5752E1E5B6B3}" destId="{4D6EC446-B7E8-4397-BE05-3DBC3B6BFD6D}" srcOrd="1" destOrd="0" presId="urn:microsoft.com/office/officeart/2005/8/layout/radial5"/>
    <dgm:cxn modelId="{CB1E7CFD-25D5-41C8-B216-8760A4DABF8B}" type="presParOf" srcId="{4D6EC446-B7E8-4397-BE05-3DBC3B6BFD6D}" destId="{A33F185A-6B91-46B2-8C37-D5E5A3C08C54}" srcOrd="0" destOrd="0" presId="urn:microsoft.com/office/officeart/2005/8/layout/radial5"/>
    <dgm:cxn modelId="{3EAF6627-F5D2-4A07-A0FB-37C376B5EFF3}" type="presParOf" srcId="{5B269A1C-9B73-4F83-B586-5752E1E5B6B3}" destId="{0A836768-DCE4-4626-9BBB-C7F7AA20AD7C}" srcOrd="2" destOrd="0" presId="urn:microsoft.com/office/officeart/2005/8/layout/radial5"/>
    <dgm:cxn modelId="{5D9E1FEF-8DB7-4F23-8DBF-F9A7CF875D7A}" type="presParOf" srcId="{5B269A1C-9B73-4F83-B586-5752E1E5B6B3}" destId="{AEDABDCD-FB3B-414C-BE04-229093E50254}" srcOrd="3" destOrd="0" presId="urn:microsoft.com/office/officeart/2005/8/layout/radial5"/>
    <dgm:cxn modelId="{DC21E27D-4D6E-433A-BF35-1D466AC6247D}" type="presParOf" srcId="{AEDABDCD-FB3B-414C-BE04-229093E50254}" destId="{0B6997D6-DDA2-46A1-B16C-5585CE777A2B}" srcOrd="0" destOrd="0" presId="urn:microsoft.com/office/officeart/2005/8/layout/radial5"/>
    <dgm:cxn modelId="{B32A87C1-7AA1-4FC7-B06E-1876AF5854B1}" type="presParOf" srcId="{5B269A1C-9B73-4F83-B586-5752E1E5B6B3}" destId="{99B574C1-5E1E-4A23-876A-0408F09F3B3A}" srcOrd="4" destOrd="0" presId="urn:microsoft.com/office/officeart/2005/8/layout/radial5"/>
    <dgm:cxn modelId="{76D74F77-AEDD-41A1-A498-CE3770AB9690}" type="presParOf" srcId="{5B269A1C-9B73-4F83-B586-5752E1E5B6B3}" destId="{0E13D513-6BD9-47E7-B8F0-CFFC2A15FFA2}" srcOrd="5" destOrd="0" presId="urn:microsoft.com/office/officeart/2005/8/layout/radial5"/>
    <dgm:cxn modelId="{E0B8DBCD-294B-4953-8BCD-E533757FBA93}" type="presParOf" srcId="{0E13D513-6BD9-47E7-B8F0-CFFC2A15FFA2}" destId="{23579BC5-2AA4-41E8-B846-6FD6AA8E84B4}" srcOrd="0" destOrd="0" presId="urn:microsoft.com/office/officeart/2005/8/layout/radial5"/>
    <dgm:cxn modelId="{9FD915BC-2C3E-452E-A95B-2FC8F5ABFB59}" type="presParOf" srcId="{5B269A1C-9B73-4F83-B586-5752E1E5B6B3}" destId="{D6BE3873-C6E1-4523-A5B3-7791E26A3A41}" srcOrd="6" destOrd="0" presId="urn:microsoft.com/office/officeart/2005/8/layout/radial5"/>
    <dgm:cxn modelId="{BE5D3C61-4648-4772-AF5F-C045EB00585B}" type="presParOf" srcId="{5B269A1C-9B73-4F83-B586-5752E1E5B6B3}" destId="{4D08933B-364D-4764-9FAE-A33A79727F95}" srcOrd="7" destOrd="0" presId="urn:microsoft.com/office/officeart/2005/8/layout/radial5"/>
    <dgm:cxn modelId="{C8E491AA-0989-4F96-955F-8753129C9E74}" type="presParOf" srcId="{4D08933B-364D-4764-9FAE-A33A79727F95}" destId="{D4122D82-3E0E-4573-804D-F748C2B375BB}" srcOrd="0" destOrd="0" presId="urn:microsoft.com/office/officeart/2005/8/layout/radial5"/>
    <dgm:cxn modelId="{D0618A04-608D-4373-A1FC-A472BAA3BE86}" type="presParOf" srcId="{5B269A1C-9B73-4F83-B586-5752E1E5B6B3}" destId="{7B6B6CD9-D58A-42FE-9366-030A4C33ECF6}" srcOrd="8" destOrd="0" presId="urn:microsoft.com/office/officeart/2005/8/layout/radial5"/>
    <dgm:cxn modelId="{91908FCD-1F43-475C-85AF-DD7CD5263DC1}" type="presParOf" srcId="{5B269A1C-9B73-4F83-B586-5752E1E5B6B3}" destId="{3AB22219-F08E-43A9-91C6-C68F026B54DA}" srcOrd="9" destOrd="0" presId="urn:microsoft.com/office/officeart/2005/8/layout/radial5"/>
    <dgm:cxn modelId="{BF22237E-9F0C-4FDA-9431-EEC46269C7F7}" type="presParOf" srcId="{3AB22219-F08E-43A9-91C6-C68F026B54DA}" destId="{F55B8520-D8C7-472B-8B47-5AA19CA3C7F1}" srcOrd="0" destOrd="0" presId="urn:microsoft.com/office/officeart/2005/8/layout/radial5"/>
    <dgm:cxn modelId="{B5C138C4-568B-4CD2-A0CB-C987ED42EAA9}" type="presParOf" srcId="{5B269A1C-9B73-4F83-B586-5752E1E5B6B3}" destId="{BE0671E9-1230-4E4B-BD5A-68FBBCA8D007}" srcOrd="10" destOrd="0" presId="urn:microsoft.com/office/officeart/2005/8/layout/radial5"/>
    <dgm:cxn modelId="{EF32A900-5647-45B3-89DE-0ECBCCAC8D93}" type="presParOf" srcId="{5B269A1C-9B73-4F83-B586-5752E1E5B6B3}" destId="{9823F90C-9B81-434A-AAA9-81F819E49206}" srcOrd="11" destOrd="0" presId="urn:microsoft.com/office/officeart/2005/8/layout/radial5"/>
    <dgm:cxn modelId="{AF97573E-EA9D-4C87-B822-F6D37D7DDEFA}" type="presParOf" srcId="{9823F90C-9B81-434A-AAA9-81F819E49206}" destId="{7C3ECC95-2323-4C46-B969-756D27008D35}" srcOrd="0" destOrd="0" presId="urn:microsoft.com/office/officeart/2005/8/layout/radial5"/>
    <dgm:cxn modelId="{84A719B8-FC6E-4B09-AAF2-22D1CA54A870}" type="presParOf" srcId="{5B269A1C-9B73-4F83-B586-5752E1E5B6B3}" destId="{52A58997-2558-4BBC-A2FA-296618809FC2}" srcOrd="12" destOrd="0" presId="urn:microsoft.com/office/officeart/2005/8/layout/radial5"/>
    <dgm:cxn modelId="{E6A8EE46-CDA4-4A4B-A289-FEF11360056A}" type="presParOf" srcId="{5B269A1C-9B73-4F83-B586-5752E1E5B6B3}" destId="{39B27916-FC68-424D-A699-B38A59144FA9}" srcOrd="13" destOrd="0" presId="urn:microsoft.com/office/officeart/2005/8/layout/radial5"/>
    <dgm:cxn modelId="{23794EE4-8FDE-4138-966B-0B30565F0C56}" type="presParOf" srcId="{39B27916-FC68-424D-A699-B38A59144FA9}" destId="{B0EDD398-1E03-4014-A406-8D12F47E13EA}" srcOrd="0" destOrd="0" presId="urn:microsoft.com/office/officeart/2005/8/layout/radial5"/>
    <dgm:cxn modelId="{CB4FEB59-FF0C-4F07-BF1E-0118BC0297DD}" type="presParOf" srcId="{5B269A1C-9B73-4F83-B586-5752E1E5B6B3}" destId="{669F6A89-2914-4308-93BC-7C9B41DDEC45}" srcOrd="14" destOrd="0" presId="urn:microsoft.com/office/officeart/2005/8/layout/radial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4813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GB"/>
          </a:p>
        </p:txBody>
      </p:sp>
      <p:sp>
        <p:nvSpPr>
          <p:cNvPr id="4813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4813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8B2E456-2324-4E59-A2FD-B373D806C93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GB"/>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2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102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723FD1E-9D32-4BC0-B0CD-B2D3991DA060}"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endParaRPr lang="en-US" smtClean="0"/>
          </a:p>
        </p:txBody>
      </p:sp>
      <p:sp>
        <p:nvSpPr>
          <p:cNvPr id="20483" name="Slide Number Placeholder 3"/>
          <p:cNvSpPr>
            <a:spLocks noGrp="1"/>
          </p:cNvSpPr>
          <p:nvPr>
            <p:ph type="sldNum" sz="quarter" idx="5"/>
          </p:nvPr>
        </p:nvSpPr>
        <p:spPr>
          <a:noFill/>
        </p:spPr>
        <p:txBody>
          <a:bodyPr/>
          <a:lstStyle/>
          <a:p>
            <a:fld id="{C5E9F570-1ADD-48E7-9C24-21552E699BDB}" type="slidenum">
              <a:rPr lang="en-GB" smtClean="0"/>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GB"/>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sz="2800">
                <a:solidFill>
                  <a:srgbClr val="FFFF00"/>
                </a:solidFill>
              </a:defRPr>
            </a:lvl1pPr>
          </a:lstStyle>
          <a:p>
            <a:r>
              <a:rPr lang="en-GB"/>
              <a:t>Click to edit Master subtitle style</a:t>
            </a:r>
          </a:p>
        </p:txBody>
      </p:sp>
      <p:sp>
        <p:nvSpPr>
          <p:cNvPr id="4" name="Rectangle 4"/>
          <p:cNvSpPr>
            <a:spLocks noGrp="1" noChangeArrowheads="1"/>
          </p:cNvSpPr>
          <p:nvPr>
            <p:ph type="dt" sz="half"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r>
              <a:rPr lang="en-GB"/>
              <a:t>Leeds Addiction Unit</a:t>
            </a:r>
          </a:p>
        </p:txBody>
      </p:sp>
      <p:sp>
        <p:nvSpPr>
          <p:cNvPr id="6"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E195A8E5-C5FB-4FC0-8524-F3D5E27C7B39}" type="slidenum">
              <a:rPr lang="en-GB"/>
              <a:pPr>
                <a:defRPr/>
              </a:pPr>
              <a:t>‹#›</a:t>
            </a:fld>
            <a:endParaRPr lang="en-GB"/>
          </a:p>
        </p:txBody>
      </p:sp>
    </p:spTree>
  </p:cSld>
  <p:clrMapOvr>
    <a:overrideClrMapping bg1="dk2" tx1="lt1" bg2="dk1" tx2="lt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5" name="Rectangle 5"/>
          <p:cNvSpPr>
            <a:spLocks noGrp="1" noChangeArrowheads="1"/>
          </p:cNvSpPr>
          <p:nvPr>
            <p:ph type="sldNum" sz="quarter" idx="11"/>
          </p:nvPr>
        </p:nvSpPr>
        <p:spPr/>
        <p:txBody>
          <a:bodyPr/>
          <a:lstStyle>
            <a:lvl1pPr>
              <a:defRPr/>
            </a:lvl1pPr>
          </a:lstStyle>
          <a:p>
            <a:pPr>
              <a:defRPr/>
            </a:pPr>
            <a:fld id="{7F865EAE-3C91-44EB-8B88-548804B7EDC2}" type="slidenum">
              <a:rPr lang="en-GB"/>
              <a:pPr>
                <a:defRPr/>
              </a:pPr>
              <a:t>‹#›</a:t>
            </a:fld>
            <a:endParaRPr lang="en-GB"/>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7488" y="620713"/>
            <a:ext cx="1960562" cy="54752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20713"/>
            <a:ext cx="5729288" cy="5475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5" name="Rectangle 5"/>
          <p:cNvSpPr>
            <a:spLocks noGrp="1" noChangeArrowheads="1"/>
          </p:cNvSpPr>
          <p:nvPr>
            <p:ph type="sldNum" sz="quarter" idx="11"/>
          </p:nvPr>
        </p:nvSpPr>
        <p:spPr/>
        <p:txBody>
          <a:bodyPr/>
          <a:lstStyle>
            <a:lvl1pPr>
              <a:defRPr/>
            </a:lvl1pPr>
          </a:lstStyle>
          <a:p>
            <a:pPr>
              <a:defRPr/>
            </a:pPr>
            <a:fld id="{EC79B57A-79E0-440A-8D81-0EC83FB359DE}" type="slidenum">
              <a:rPr lang="en-GB"/>
              <a:pPr>
                <a:defRPr/>
              </a:pPr>
              <a:t>‹#›</a:t>
            </a:fld>
            <a:endParaRPr lang="en-GB"/>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755650" y="620713"/>
            <a:ext cx="77724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5800" y="1981200"/>
            <a:ext cx="7772400" cy="4114800"/>
          </a:xfrm>
        </p:spPr>
        <p:txBody>
          <a:bodyPr/>
          <a:lstStyle/>
          <a:p>
            <a:pPr lvl="0"/>
            <a:endParaRPr lang="en-GB" noProof="0"/>
          </a:p>
        </p:txBody>
      </p:sp>
      <p:sp>
        <p:nvSpPr>
          <p:cNvPr id="4"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5" name="Rectangle 5"/>
          <p:cNvSpPr>
            <a:spLocks noGrp="1" noChangeArrowheads="1"/>
          </p:cNvSpPr>
          <p:nvPr>
            <p:ph type="sldNum" sz="quarter" idx="11"/>
          </p:nvPr>
        </p:nvSpPr>
        <p:spPr/>
        <p:txBody>
          <a:bodyPr/>
          <a:lstStyle>
            <a:lvl1pPr>
              <a:defRPr/>
            </a:lvl1pPr>
          </a:lstStyle>
          <a:p>
            <a:pPr>
              <a:defRPr/>
            </a:pPr>
            <a:fld id="{5030EFE2-6BD9-4042-9214-DA3898894CEE}" type="slidenum">
              <a:rPr lang="en-GB"/>
              <a:pPr>
                <a:defRPr/>
              </a:pPr>
              <a:t>‹#›</a:t>
            </a:fld>
            <a:endParaRPr lang="en-GB"/>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55650" y="620713"/>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a:p>
        </p:txBody>
      </p:sp>
      <p:sp>
        <p:nvSpPr>
          <p:cNvPr id="4"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5" name="Rectangle 5"/>
          <p:cNvSpPr>
            <a:spLocks noGrp="1" noChangeArrowheads="1"/>
          </p:cNvSpPr>
          <p:nvPr>
            <p:ph type="sldNum" sz="quarter" idx="11"/>
          </p:nvPr>
        </p:nvSpPr>
        <p:spPr/>
        <p:txBody>
          <a:bodyPr/>
          <a:lstStyle>
            <a:lvl1pPr>
              <a:defRPr/>
            </a:lvl1pPr>
          </a:lstStyle>
          <a:p>
            <a:pPr>
              <a:defRPr/>
            </a:pPr>
            <a:fld id="{39D9D472-9A7D-4631-91F0-844ECEC9689B}" type="slidenum">
              <a:rPr lang="en-GB"/>
              <a:pPr>
                <a:defRPr/>
              </a:pPr>
              <a:t>‹#›</a:t>
            </a:fld>
            <a:endParaRPr lang="en-GB"/>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755650" y="620713"/>
            <a:ext cx="7772400" cy="1143000"/>
          </a:xfrm>
        </p:spPr>
        <p:txBody>
          <a:bodyPr/>
          <a:lstStyle/>
          <a:p>
            <a:r>
              <a:rPr lang="en-US" smtClean="0"/>
              <a:t>Click to edit Master title style</a:t>
            </a:r>
            <a:endParaRPr lang="en-GB"/>
          </a:p>
        </p:txBody>
      </p:sp>
      <p:sp>
        <p:nvSpPr>
          <p:cNvPr id="3" name="SmartArt Placeholder 2"/>
          <p:cNvSpPr>
            <a:spLocks noGrp="1"/>
          </p:cNvSpPr>
          <p:nvPr>
            <p:ph type="dgm" idx="1"/>
          </p:nvPr>
        </p:nvSpPr>
        <p:spPr>
          <a:xfrm>
            <a:off x="685800" y="1981200"/>
            <a:ext cx="7772400" cy="4114800"/>
          </a:xfrm>
        </p:spPr>
        <p:txBody>
          <a:bodyPr/>
          <a:lstStyle/>
          <a:p>
            <a:pPr lvl="0"/>
            <a:endParaRPr lang="en-GB" noProof="0"/>
          </a:p>
        </p:txBody>
      </p:sp>
      <p:sp>
        <p:nvSpPr>
          <p:cNvPr id="4"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5" name="Rectangle 5"/>
          <p:cNvSpPr>
            <a:spLocks noGrp="1" noChangeArrowheads="1"/>
          </p:cNvSpPr>
          <p:nvPr>
            <p:ph type="sldNum" sz="quarter" idx="11"/>
          </p:nvPr>
        </p:nvSpPr>
        <p:spPr/>
        <p:txBody>
          <a:bodyPr/>
          <a:lstStyle>
            <a:lvl1pPr>
              <a:defRPr/>
            </a:lvl1pPr>
          </a:lstStyle>
          <a:p>
            <a:pPr>
              <a:defRPr/>
            </a:pPr>
            <a:fld id="{4B8BB2FF-9A2D-49D8-9925-727701E64DCB}" type="slidenum">
              <a:rPr lang="en-GB"/>
              <a:pPr>
                <a:defRPr/>
              </a:pPr>
              <a:t>‹#›</a:t>
            </a:fld>
            <a:endParaRPr lang="en-GB"/>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55650" y="620713"/>
            <a:ext cx="77724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7" name="Rectangle 5"/>
          <p:cNvSpPr>
            <a:spLocks noGrp="1" noChangeArrowheads="1"/>
          </p:cNvSpPr>
          <p:nvPr>
            <p:ph type="sldNum" sz="quarter" idx="11"/>
          </p:nvPr>
        </p:nvSpPr>
        <p:spPr/>
        <p:txBody>
          <a:bodyPr/>
          <a:lstStyle>
            <a:lvl1pPr>
              <a:defRPr/>
            </a:lvl1pPr>
          </a:lstStyle>
          <a:p>
            <a:pPr>
              <a:defRPr/>
            </a:pPr>
            <a:fld id="{C250E3B0-7801-4E06-80B6-28D4CBA5C295}" type="slidenum">
              <a:rPr lang="en-GB"/>
              <a:pPr>
                <a:defRPr/>
              </a:pPr>
              <a:t>‹#›</a:t>
            </a:fld>
            <a:endParaRPr lang="en-GB"/>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5" name="Rectangle 5"/>
          <p:cNvSpPr>
            <a:spLocks noGrp="1" noChangeArrowheads="1"/>
          </p:cNvSpPr>
          <p:nvPr>
            <p:ph type="sldNum" sz="quarter" idx="11"/>
          </p:nvPr>
        </p:nvSpPr>
        <p:spPr/>
        <p:txBody>
          <a:bodyPr/>
          <a:lstStyle>
            <a:lvl1pPr>
              <a:defRPr/>
            </a:lvl1pPr>
          </a:lstStyle>
          <a:p>
            <a:pPr>
              <a:defRPr/>
            </a:pPr>
            <a:fld id="{4FB8AD8F-4264-47E3-BF56-D5C4FDD60645}" type="slidenum">
              <a:rPr lang="en-GB"/>
              <a:pPr>
                <a:defRPr/>
              </a:pPr>
              <a:t>‹#›</a:t>
            </a:fld>
            <a:endParaRPr lang="en-GB"/>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5" name="Rectangle 5"/>
          <p:cNvSpPr>
            <a:spLocks noGrp="1" noChangeArrowheads="1"/>
          </p:cNvSpPr>
          <p:nvPr>
            <p:ph type="sldNum" sz="quarter" idx="11"/>
          </p:nvPr>
        </p:nvSpPr>
        <p:spPr/>
        <p:txBody>
          <a:bodyPr/>
          <a:lstStyle>
            <a:lvl1pPr>
              <a:defRPr/>
            </a:lvl1pPr>
          </a:lstStyle>
          <a:p>
            <a:pPr>
              <a:defRPr/>
            </a:pPr>
            <a:fld id="{86CC3A0B-DEA4-4E49-82CE-EE23B833F20B}" type="slidenum">
              <a:rPr lang="en-GB"/>
              <a:pPr>
                <a:defRPr/>
              </a:pPr>
              <a:t>‹#›</a:t>
            </a:fld>
            <a:endParaRPr lang="en-GB"/>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6" name="Rectangle 5"/>
          <p:cNvSpPr>
            <a:spLocks noGrp="1" noChangeArrowheads="1"/>
          </p:cNvSpPr>
          <p:nvPr>
            <p:ph type="sldNum" sz="quarter" idx="11"/>
          </p:nvPr>
        </p:nvSpPr>
        <p:spPr/>
        <p:txBody>
          <a:bodyPr/>
          <a:lstStyle>
            <a:lvl1pPr>
              <a:defRPr/>
            </a:lvl1pPr>
          </a:lstStyle>
          <a:p>
            <a:pPr>
              <a:defRPr/>
            </a:pPr>
            <a:fld id="{50E15BF2-6F0E-4BFA-AB39-D92EB056DC22}" type="slidenum">
              <a:rPr lang="en-GB"/>
              <a:pPr>
                <a:defRPr/>
              </a:pPr>
              <a:t>‹#›</a:t>
            </a:fld>
            <a:endParaRPr lang="en-GB"/>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8" name="Rectangle 5"/>
          <p:cNvSpPr>
            <a:spLocks noGrp="1" noChangeArrowheads="1"/>
          </p:cNvSpPr>
          <p:nvPr>
            <p:ph type="sldNum" sz="quarter" idx="11"/>
          </p:nvPr>
        </p:nvSpPr>
        <p:spPr/>
        <p:txBody>
          <a:bodyPr/>
          <a:lstStyle>
            <a:lvl1pPr>
              <a:defRPr/>
            </a:lvl1pPr>
          </a:lstStyle>
          <a:p>
            <a:pPr>
              <a:defRPr/>
            </a:pPr>
            <a:fld id="{81F0C8EC-3B72-4DCE-99E7-A90759EB0BB0}" type="slidenum">
              <a:rPr lang="en-GB"/>
              <a:pPr>
                <a:defRPr/>
              </a:pPr>
              <a:t>‹#›</a:t>
            </a:fld>
            <a:endParaRPr lang="en-GB"/>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4" name="Rectangle 5"/>
          <p:cNvSpPr>
            <a:spLocks noGrp="1" noChangeArrowheads="1"/>
          </p:cNvSpPr>
          <p:nvPr>
            <p:ph type="sldNum" sz="quarter" idx="11"/>
          </p:nvPr>
        </p:nvSpPr>
        <p:spPr/>
        <p:txBody>
          <a:bodyPr/>
          <a:lstStyle>
            <a:lvl1pPr>
              <a:defRPr/>
            </a:lvl1pPr>
          </a:lstStyle>
          <a:p>
            <a:pPr>
              <a:defRPr/>
            </a:pPr>
            <a:fld id="{83766C4B-0970-4A4E-BACE-F750A79EC25C}" type="slidenum">
              <a:rPr lang="en-GB"/>
              <a:pPr>
                <a:defRPr/>
              </a:pPr>
              <a:t>‹#›</a:t>
            </a:fld>
            <a:endParaRPr lang="en-GB"/>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3" name="Rectangle 5"/>
          <p:cNvSpPr>
            <a:spLocks noGrp="1" noChangeArrowheads="1"/>
          </p:cNvSpPr>
          <p:nvPr>
            <p:ph type="sldNum" sz="quarter" idx="11"/>
          </p:nvPr>
        </p:nvSpPr>
        <p:spPr/>
        <p:txBody>
          <a:bodyPr/>
          <a:lstStyle>
            <a:lvl1pPr>
              <a:defRPr/>
            </a:lvl1pPr>
          </a:lstStyle>
          <a:p>
            <a:pPr>
              <a:defRPr/>
            </a:pPr>
            <a:fld id="{AAF12B5F-2DC0-4BED-B5D1-A8C5B46B4614}" type="slidenum">
              <a:rPr lang="en-GB"/>
              <a:pPr>
                <a:defRPr/>
              </a:pPr>
              <a:t>‹#›</a:t>
            </a:fld>
            <a:endParaRPr lang="en-GB"/>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6" name="Rectangle 5"/>
          <p:cNvSpPr>
            <a:spLocks noGrp="1" noChangeArrowheads="1"/>
          </p:cNvSpPr>
          <p:nvPr>
            <p:ph type="sldNum" sz="quarter" idx="11"/>
          </p:nvPr>
        </p:nvSpPr>
        <p:spPr/>
        <p:txBody>
          <a:bodyPr/>
          <a:lstStyle>
            <a:lvl1pPr>
              <a:defRPr/>
            </a:lvl1pPr>
          </a:lstStyle>
          <a:p>
            <a:pPr>
              <a:defRPr/>
            </a:pPr>
            <a:fld id="{CDC31A7C-FC4D-4681-93B8-645EAC2269DB}" type="slidenum">
              <a:rPr lang="en-GB"/>
              <a:pPr>
                <a:defRPr/>
              </a:pPr>
              <a:t>‹#›</a:t>
            </a:fld>
            <a:endParaRPr lang="en-GB"/>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lvl1pPr>
          </a:lstStyle>
          <a:p>
            <a:pPr>
              <a:defRPr/>
            </a:pPr>
            <a:r>
              <a:rPr lang="en-GB"/>
              <a:t>Leeds Addiction Unit</a:t>
            </a:r>
          </a:p>
        </p:txBody>
      </p:sp>
      <p:sp>
        <p:nvSpPr>
          <p:cNvPr id="6" name="Rectangle 5"/>
          <p:cNvSpPr>
            <a:spLocks noGrp="1" noChangeArrowheads="1"/>
          </p:cNvSpPr>
          <p:nvPr>
            <p:ph type="sldNum" sz="quarter" idx="11"/>
          </p:nvPr>
        </p:nvSpPr>
        <p:spPr/>
        <p:txBody>
          <a:bodyPr/>
          <a:lstStyle>
            <a:lvl1pPr>
              <a:defRPr/>
            </a:lvl1pPr>
          </a:lstStyle>
          <a:p>
            <a:pPr>
              <a:defRPr/>
            </a:pPr>
            <a:fld id="{7A08DB72-E490-4429-B051-DE283C9A1A52}" type="slidenum">
              <a:rPr lang="en-GB"/>
              <a:pPr>
                <a:defRPr/>
              </a:pPr>
              <a:t>‹#›</a:t>
            </a:fld>
            <a:endParaRPr lang="en-GB"/>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alpha val="66000"/>
              </a:srgbClr>
            </a:gs>
            <a:gs pos="39999">
              <a:srgbClr val="85C2FF"/>
            </a:gs>
            <a:gs pos="70000">
              <a:srgbClr val="C4D6EB"/>
            </a:gs>
            <a:gs pos="100000">
              <a:srgbClr val="FFEBFA"/>
            </a:gs>
          </a:gsLst>
          <a:lin ang="6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5650" y="6207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052"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vl1pPr>
          </a:lstStyle>
          <a:p>
            <a:pPr>
              <a:defRPr/>
            </a:pPr>
            <a:r>
              <a:rPr lang="en-GB"/>
              <a:t>Leeds Addiction Unit</a:t>
            </a:r>
          </a:p>
        </p:txBody>
      </p:sp>
      <p:sp>
        <p:nvSpPr>
          <p:cNvPr id="2053" name="Rectangle 5"/>
          <p:cNvSpPr>
            <a:spLocks noGrp="1" noChangeArrowheads="1"/>
          </p:cNvSpPr>
          <p:nvPr>
            <p:ph type="sldNum" sz="quarter" idx="4"/>
          </p:nvPr>
        </p:nvSpPr>
        <p:spPr bwMode="auto">
          <a:xfrm>
            <a:off x="7848600" y="6248400"/>
            <a:ext cx="609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pPr>
              <a:defRPr/>
            </a:pPr>
            <a:fld id="{3D9342A8-81C0-4F94-AB9D-73F6876E972F}" type="slidenum">
              <a:rPr lang="en-GB"/>
              <a:pPr>
                <a:defRPr/>
              </a:pPr>
              <a:t>‹#›</a:t>
            </a:fld>
            <a:endParaRPr lang="en-GB"/>
          </a:p>
        </p:txBody>
      </p:sp>
      <p:sp>
        <p:nvSpPr>
          <p:cNvPr id="2054" name="Text Box 6"/>
          <p:cNvSpPr txBox="1">
            <a:spLocks noChangeArrowheads="1"/>
          </p:cNvSpPr>
          <p:nvPr/>
        </p:nvSpPr>
        <p:spPr bwMode="auto">
          <a:xfrm>
            <a:off x="685800" y="6324600"/>
            <a:ext cx="1700213" cy="304800"/>
          </a:xfrm>
          <a:prstGeom prst="rect">
            <a:avLst/>
          </a:prstGeom>
          <a:noFill/>
          <a:ln w="9525">
            <a:noFill/>
            <a:miter lim="800000"/>
            <a:headEnd/>
            <a:tailEnd/>
          </a:ln>
          <a:effectLst/>
        </p:spPr>
        <p:txBody>
          <a:bodyPr wrap="none">
            <a:spAutoFit/>
          </a:bodyPr>
          <a:lstStyle/>
          <a:p>
            <a:pPr algn="ctr" eaLnBrk="0" hangingPunct="0">
              <a:defRPr/>
            </a:pPr>
            <a:r>
              <a:rPr lang="en-GB" sz="1400">
                <a:latin typeface="Amerigo Md BT" pitchFamily="34" charset="0"/>
              </a:rPr>
              <a:t> leeds addiction unit</a:t>
            </a:r>
          </a:p>
        </p:txBody>
      </p:sp>
      <p:sp>
        <p:nvSpPr>
          <p:cNvPr id="2055" name="Line 7"/>
          <p:cNvSpPr>
            <a:spLocks noChangeShapeType="1"/>
          </p:cNvSpPr>
          <p:nvPr/>
        </p:nvSpPr>
        <p:spPr bwMode="auto">
          <a:xfrm>
            <a:off x="838200" y="6400800"/>
            <a:ext cx="1447800" cy="0"/>
          </a:xfrm>
          <a:prstGeom prst="line">
            <a:avLst/>
          </a:prstGeom>
          <a:noFill/>
          <a:ln w="12700" cap="sq">
            <a:solidFill>
              <a:schemeClr val="tx1"/>
            </a:solidFill>
            <a:round/>
            <a:headEnd type="none" w="sm" len="sm"/>
            <a:tailEnd type="none" w="sm" len="sm"/>
          </a:ln>
          <a:effectLst/>
        </p:spPr>
        <p:txBody>
          <a:bodyPr wrap="none" anchor="ctr"/>
          <a:lstStyle/>
          <a:p>
            <a:pPr eaLnBrk="0" hangingPunct="0">
              <a:defRPr/>
            </a:pPr>
            <a:endParaRPr lang="en-GB"/>
          </a:p>
        </p:txBody>
      </p:sp>
    </p:spTree>
  </p:cSld>
  <p:clrMap bg1="dk2" tx1="lt1" bg2="dk1"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transition>
    <p:wipe dir="r"/>
  </p:transition>
  <p:hf sldNum="0" hdr="0" ftr="0" dt="0"/>
  <p:txStyles>
    <p:titleStyle>
      <a:lvl1pPr algn="ctr" rtl="0" eaLnBrk="0" fontAlgn="base" hangingPunct="0">
        <a:spcBef>
          <a:spcPct val="0"/>
        </a:spcBef>
        <a:spcAft>
          <a:spcPct val="0"/>
        </a:spcAft>
        <a:defRPr sz="2800" b="1">
          <a:solidFill>
            <a:srgbClr val="FFFF00"/>
          </a:solidFill>
          <a:latin typeface="+mj-lt"/>
          <a:ea typeface="+mj-ea"/>
          <a:cs typeface="+mj-cs"/>
        </a:defRPr>
      </a:lvl1pPr>
      <a:lvl2pPr algn="ctr" rtl="0" eaLnBrk="0" fontAlgn="base" hangingPunct="0">
        <a:spcBef>
          <a:spcPct val="0"/>
        </a:spcBef>
        <a:spcAft>
          <a:spcPct val="0"/>
        </a:spcAft>
        <a:defRPr sz="2800" b="1">
          <a:solidFill>
            <a:srgbClr val="FFFF00"/>
          </a:solidFill>
          <a:latin typeface="Arial" charset="0"/>
        </a:defRPr>
      </a:lvl2pPr>
      <a:lvl3pPr algn="ctr" rtl="0" eaLnBrk="0" fontAlgn="base" hangingPunct="0">
        <a:spcBef>
          <a:spcPct val="0"/>
        </a:spcBef>
        <a:spcAft>
          <a:spcPct val="0"/>
        </a:spcAft>
        <a:defRPr sz="2800" b="1">
          <a:solidFill>
            <a:srgbClr val="FFFF00"/>
          </a:solidFill>
          <a:latin typeface="Arial" charset="0"/>
        </a:defRPr>
      </a:lvl3pPr>
      <a:lvl4pPr algn="ctr" rtl="0" eaLnBrk="0" fontAlgn="base" hangingPunct="0">
        <a:spcBef>
          <a:spcPct val="0"/>
        </a:spcBef>
        <a:spcAft>
          <a:spcPct val="0"/>
        </a:spcAft>
        <a:defRPr sz="2800" b="1">
          <a:solidFill>
            <a:srgbClr val="FFFF00"/>
          </a:solidFill>
          <a:latin typeface="Arial" charset="0"/>
        </a:defRPr>
      </a:lvl4pPr>
      <a:lvl5pPr algn="ctr" rtl="0" eaLnBrk="0" fontAlgn="base" hangingPunct="0">
        <a:spcBef>
          <a:spcPct val="0"/>
        </a:spcBef>
        <a:spcAft>
          <a:spcPct val="0"/>
        </a:spcAft>
        <a:defRPr sz="2800" b="1">
          <a:solidFill>
            <a:srgbClr val="FFFF00"/>
          </a:solidFill>
          <a:latin typeface="Arial" charset="0"/>
        </a:defRPr>
      </a:lvl5pPr>
      <a:lvl6pPr marL="457200" algn="ctr" rtl="0" eaLnBrk="0" fontAlgn="base" hangingPunct="0">
        <a:spcBef>
          <a:spcPct val="0"/>
        </a:spcBef>
        <a:spcAft>
          <a:spcPct val="0"/>
        </a:spcAft>
        <a:defRPr sz="2800" b="1">
          <a:solidFill>
            <a:srgbClr val="FFFF00"/>
          </a:solidFill>
          <a:latin typeface="Arial" charset="0"/>
        </a:defRPr>
      </a:lvl6pPr>
      <a:lvl7pPr marL="914400" algn="ctr" rtl="0" eaLnBrk="0" fontAlgn="base" hangingPunct="0">
        <a:spcBef>
          <a:spcPct val="0"/>
        </a:spcBef>
        <a:spcAft>
          <a:spcPct val="0"/>
        </a:spcAft>
        <a:defRPr sz="2800" b="1">
          <a:solidFill>
            <a:srgbClr val="FFFF00"/>
          </a:solidFill>
          <a:latin typeface="Arial" charset="0"/>
        </a:defRPr>
      </a:lvl7pPr>
      <a:lvl8pPr marL="1371600" algn="ctr" rtl="0" eaLnBrk="0" fontAlgn="base" hangingPunct="0">
        <a:spcBef>
          <a:spcPct val="0"/>
        </a:spcBef>
        <a:spcAft>
          <a:spcPct val="0"/>
        </a:spcAft>
        <a:defRPr sz="2800" b="1">
          <a:solidFill>
            <a:srgbClr val="FFFF00"/>
          </a:solidFill>
          <a:latin typeface="Arial" charset="0"/>
        </a:defRPr>
      </a:lvl8pPr>
      <a:lvl9pPr marL="1828800" algn="ctr" rtl="0" eaLnBrk="0" fontAlgn="base" hangingPunct="0">
        <a:spcBef>
          <a:spcPct val="0"/>
        </a:spcBef>
        <a:spcAft>
          <a:spcPct val="0"/>
        </a:spcAft>
        <a:defRPr sz="2800" b="1">
          <a:solidFill>
            <a:srgbClr val="FFFF00"/>
          </a:solidFill>
          <a:latin typeface="Arial" charset="0"/>
        </a:defRPr>
      </a:lvl9pPr>
    </p:titleStyle>
    <p:bodyStyle>
      <a:lvl1pPr marL="342900" indent="-342900" algn="l" rtl="0" eaLnBrk="0" fontAlgn="base" hangingPunct="0">
        <a:spcBef>
          <a:spcPct val="20000"/>
        </a:spcBef>
        <a:spcAft>
          <a:spcPct val="0"/>
        </a:spcAft>
        <a:buChar char=""/>
        <a:defRPr sz="2400">
          <a:solidFill>
            <a:srgbClr val="CC66FF"/>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7.jpeg"/><Relationship Id="rId7" Type="http://schemas.openxmlformats.org/officeDocument/2006/relationships/diagramQuickStyle" Target="../diagrams/quickStyle2.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8.png"/><Relationship Id="rId9" Type="http://schemas.microsoft.com/office/2007/relationships/diagramDrawing" Target="../diagrams/drawing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7.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13.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3.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3.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4.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jpeg"/><Relationship Id="rId7" Type="http://schemas.openxmlformats.org/officeDocument/2006/relationships/diagramQuickStyle" Target="../diagrams/quickStyle1.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jpe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hyperlink" Target="http://www.addictiontoday.org/addictiontoday/request-a-free-sample.html" TargetMode="Externa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1000125"/>
            <a:ext cx="7772400" cy="5357813"/>
          </a:xfrm>
        </p:spPr>
        <p:txBody>
          <a:bodyPr/>
          <a:lstStyle/>
          <a:p>
            <a:pPr>
              <a:defRPr/>
            </a:pPr>
            <a:r>
              <a:rPr lang="en-GB" sz="3600" dirty="0" smtClean="0">
                <a:solidFill>
                  <a:srgbClr val="000099"/>
                </a:solidFill>
              </a:rPr>
              <a:t>Payment by Results</a:t>
            </a:r>
            <a:br>
              <a:rPr lang="en-GB" sz="3600" dirty="0" smtClean="0">
                <a:solidFill>
                  <a:srgbClr val="000099"/>
                </a:solidFill>
              </a:rPr>
            </a:br>
            <a:r>
              <a:rPr lang="en-GB" sz="2400" dirty="0" smtClean="0">
                <a:solidFill>
                  <a:srgbClr val="000099"/>
                </a:solidFill>
              </a:rPr>
              <a:t>a rational approach to outcomes</a:t>
            </a:r>
            <a:br>
              <a:rPr lang="en-GB" sz="2400" dirty="0" smtClean="0">
                <a:solidFill>
                  <a:srgbClr val="000099"/>
                </a:solidFill>
              </a:rPr>
            </a:br>
            <a:r>
              <a:rPr lang="en-GB" sz="3600" dirty="0" smtClean="0">
                <a:solidFill>
                  <a:srgbClr val="000099"/>
                </a:solidFill>
              </a:rPr>
              <a:t/>
            </a:r>
            <a:br>
              <a:rPr lang="en-GB" sz="3600" dirty="0" smtClean="0">
                <a:solidFill>
                  <a:srgbClr val="000099"/>
                </a:solidFill>
              </a:rPr>
            </a:br>
            <a:r>
              <a:rPr lang="en-GB" sz="2000" dirty="0" smtClean="0">
                <a:solidFill>
                  <a:schemeClr val="accent1">
                    <a:lumMod val="75000"/>
                  </a:schemeClr>
                </a:solidFill>
              </a:rPr>
              <a:t>Duncan Raistrick</a:t>
            </a:r>
            <a:br>
              <a:rPr lang="en-GB" sz="2000" dirty="0" smtClean="0">
                <a:solidFill>
                  <a:schemeClr val="accent1">
                    <a:lumMod val="75000"/>
                  </a:schemeClr>
                </a:solidFill>
              </a:rPr>
            </a:br>
            <a:r>
              <a:rPr lang="en-GB" sz="2000" dirty="0" smtClean="0">
                <a:solidFill>
                  <a:schemeClr val="accent1">
                    <a:lumMod val="75000"/>
                  </a:schemeClr>
                </a:solidFill>
              </a:rPr>
              <a:t>Leeds Addiction Unit</a:t>
            </a:r>
            <a:br>
              <a:rPr lang="en-GB" sz="2000" dirty="0" smtClean="0">
                <a:solidFill>
                  <a:schemeClr val="accent1">
                    <a:lumMod val="75000"/>
                  </a:schemeClr>
                </a:solidFill>
              </a:rPr>
            </a:br>
            <a:r>
              <a:rPr lang="en-GB" sz="2400" dirty="0" smtClean="0">
                <a:solidFill>
                  <a:srgbClr val="000099"/>
                </a:solidFill>
              </a:rPr>
              <a:t/>
            </a:r>
            <a:br>
              <a:rPr lang="en-GB" sz="2400" dirty="0" smtClean="0">
                <a:solidFill>
                  <a:srgbClr val="000099"/>
                </a:solidFill>
              </a:rPr>
            </a:br>
            <a:r>
              <a:rPr lang="en-GB" sz="2400" dirty="0" smtClean="0">
                <a:solidFill>
                  <a:srgbClr val="006699"/>
                </a:solidFill>
              </a:rPr>
              <a:t/>
            </a:r>
            <a:br>
              <a:rPr lang="en-GB" sz="2400" dirty="0" smtClean="0">
                <a:solidFill>
                  <a:srgbClr val="006699"/>
                </a:solidFill>
              </a:rPr>
            </a:br>
            <a:r>
              <a:rPr lang="en-GB" sz="2400" dirty="0" smtClean="0">
                <a:solidFill>
                  <a:srgbClr val="000099"/>
                </a:solidFill>
              </a:rPr>
              <a:t> Society for the Study of Addiction Conference</a:t>
            </a:r>
            <a:br>
              <a:rPr lang="en-GB" sz="2400" dirty="0" smtClean="0">
                <a:solidFill>
                  <a:srgbClr val="000099"/>
                </a:solidFill>
              </a:rPr>
            </a:br>
            <a:r>
              <a:rPr lang="en-GB" sz="2400" dirty="0" smtClean="0">
                <a:solidFill>
                  <a:srgbClr val="000099"/>
                </a:solidFill>
              </a:rPr>
              <a:t>8-9</a:t>
            </a:r>
            <a:r>
              <a:rPr lang="en-GB" sz="2400" baseline="30000" dirty="0" smtClean="0">
                <a:solidFill>
                  <a:srgbClr val="000099"/>
                </a:solidFill>
              </a:rPr>
              <a:t>th</a:t>
            </a:r>
            <a:r>
              <a:rPr lang="en-GB" sz="2400" dirty="0" smtClean="0">
                <a:solidFill>
                  <a:srgbClr val="000099"/>
                </a:solidFill>
              </a:rPr>
              <a:t> November 2012 </a:t>
            </a:r>
            <a:endParaRPr lang="en-GB" sz="2400" dirty="0" smtClean="0">
              <a:solidFill>
                <a:srgbClr val="006699"/>
              </a:solidFill>
            </a:endParaRPr>
          </a:p>
        </p:txBody>
      </p:sp>
    </p:spTree>
    <p:custDataLst>
      <p:tags r:id="rId1"/>
    </p:custData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313" y="785813"/>
            <a:ext cx="5057775" cy="1143000"/>
          </a:xfrm>
        </p:spPr>
        <p:txBody>
          <a:bodyPr/>
          <a:lstStyle/>
          <a:p>
            <a:pPr algn="l">
              <a:defRPr/>
            </a:pPr>
            <a:r>
              <a:rPr lang="en-GB" sz="2400" b="0" dirty="0" smtClean="0">
                <a:solidFill>
                  <a:schemeClr val="accent6">
                    <a:lumMod val="75000"/>
                  </a:schemeClr>
                </a:solidFill>
              </a:rPr>
              <a:t>Recognise that different </a:t>
            </a:r>
            <a:r>
              <a:rPr lang="en-GB" sz="2400" dirty="0" smtClean="0">
                <a:solidFill>
                  <a:schemeClr val="accent6">
                    <a:lumMod val="75000"/>
                  </a:schemeClr>
                </a:solidFill>
              </a:rPr>
              <a:t>Payment by Results </a:t>
            </a:r>
            <a:r>
              <a:rPr lang="en-GB" sz="2400" b="0" dirty="0" smtClean="0">
                <a:solidFill>
                  <a:schemeClr val="accent6">
                    <a:lumMod val="75000"/>
                  </a:schemeClr>
                </a:solidFill>
              </a:rPr>
              <a:t>stakeholders want different things from the ‘Result’</a:t>
            </a:r>
            <a:endParaRPr lang="en-GB" sz="2400" dirty="0">
              <a:solidFill>
                <a:schemeClr val="accent6">
                  <a:lumMod val="75000"/>
                </a:schemeClr>
              </a:solidFill>
            </a:endParaRPr>
          </a:p>
        </p:txBody>
      </p:sp>
      <p:sp>
        <p:nvSpPr>
          <p:cNvPr id="29698" name="Content Placeholder 2"/>
          <p:cNvSpPr>
            <a:spLocks noGrp="1"/>
          </p:cNvSpPr>
          <p:nvPr>
            <p:ph idx="1"/>
          </p:nvPr>
        </p:nvSpPr>
        <p:spPr>
          <a:xfrm>
            <a:off x="785813" y="2500313"/>
            <a:ext cx="7572375" cy="3643312"/>
          </a:xfrm>
        </p:spPr>
        <p:txBody>
          <a:bodyPr/>
          <a:lstStyle/>
          <a:p>
            <a:pPr>
              <a:buFont typeface="Courier New" pitchFamily="49" charset="0"/>
              <a:buChar char="o"/>
            </a:pPr>
            <a:r>
              <a:rPr lang="en-GB" b="1" smtClean="0">
                <a:solidFill>
                  <a:srgbClr val="000099"/>
                </a:solidFill>
              </a:rPr>
              <a:t>Service users and carers </a:t>
            </a:r>
            <a:r>
              <a:rPr lang="en-GB" smtClean="0">
                <a:solidFill>
                  <a:srgbClr val="000099"/>
                </a:solidFill>
              </a:rPr>
              <a:t>– </a:t>
            </a:r>
            <a:r>
              <a:rPr lang="en-GB" sz="2000" smtClean="0">
                <a:solidFill>
                  <a:srgbClr val="0070C0"/>
                </a:solidFill>
              </a:rPr>
              <a:t>abstinence</a:t>
            </a:r>
          </a:p>
          <a:p>
            <a:pPr>
              <a:buFont typeface="Courier New" pitchFamily="49" charset="0"/>
              <a:buChar char="o"/>
            </a:pPr>
            <a:r>
              <a:rPr lang="en-GB" b="1" smtClean="0">
                <a:solidFill>
                  <a:srgbClr val="000099"/>
                </a:solidFill>
              </a:rPr>
              <a:t>Politicians and commissioners </a:t>
            </a:r>
            <a:r>
              <a:rPr lang="en-GB" smtClean="0">
                <a:solidFill>
                  <a:srgbClr val="000099"/>
                </a:solidFill>
              </a:rPr>
              <a:t>– </a:t>
            </a:r>
            <a:r>
              <a:rPr lang="en-GB" sz="2000" smtClean="0">
                <a:solidFill>
                  <a:srgbClr val="0070C0"/>
                </a:solidFill>
              </a:rPr>
              <a:t>costs and benefits</a:t>
            </a:r>
          </a:p>
          <a:p>
            <a:pPr>
              <a:buFont typeface="Courier New" pitchFamily="49" charset="0"/>
              <a:buChar char="o"/>
            </a:pPr>
            <a:r>
              <a:rPr lang="en-GB" b="1" smtClean="0">
                <a:solidFill>
                  <a:srgbClr val="000099"/>
                </a:solidFill>
              </a:rPr>
              <a:t>Practitioners</a:t>
            </a:r>
          </a:p>
          <a:p>
            <a:pPr lvl="1">
              <a:buFont typeface="Wingdings" pitchFamily="2" charset="2"/>
              <a:buChar char="§"/>
            </a:pPr>
            <a:r>
              <a:rPr lang="en-GB" smtClean="0">
                <a:solidFill>
                  <a:srgbClr val="000099"/>
                </a:solidFill>
              </a:rPr>
              <a:t>Health workers – </a:t>
            </a:r>
            <a:r>
              <a:rPr lang="en-GB" smtClean="0">
                <a:solidFill>
                  <a:srgbClr val="0070C0"/>
                </a:solidFill>
              </a:rPr>
              <a:t>physical and mental health</a:t>
            </a:r>
          </a:p>
          <a:p>
            <a:pPr lvl="1">
              <a:buFont typeface="Wingdings" pitchFamily="2" charset="2"/>
              <a:buChar char="§"/>
            </a:pPr>
            <a:r>
              <a:rPr lang="en-GB" smtClean="0">
                <a:solidFill>
                  <a:srgbClr val="000099"/>
                </a:solidFill>
              </a:rPr>
              <a:t>Criminal justice workers – </a:t>
            </a:r>
            <a:r>
              <a:rPr lang="en-GB" smtClean="0">
                <a:solidFill>
                  <a:srgbClr val="0070C0"/>
                </a:solidFill>
              </a:rPr>
              <a:t>offending behaviour</a:t>
            </a:r>
          </a:p>
          <a:p>
            <a:pPr lvl="1">
              <a:buFont typeface="Wingdings" pitchFamily="2" charset="2"/>
              <a:buChar char="§"/>
            </a:pPr>
            <a:r>
              <a:rPr lang="en-GB" smtClean="0">
                <a:solidFill>
                  <a:srgbClr val="000099"/>
                </a:solidFill>
              </a:rPr>
              <a:t>Social workers – </a:t>
            </a:r>
            <a:r>
              <a:rPr lang="en-GB" smtClean="0">
                <a:solidFill>
                  <a:srgbClr val="0070C0"/>
                </a:solidFill>
              </a:rPr>
              <a:t>safeguarding children</a:t>
            </a:r>
          </a:p>
          <a:p>
            <a:pPr>
              <a:buFontTx/>
              <a:buNone/>
            </a:pPr>
            <a:endParaRPr lang="en-GB" sz="1000" smtClean="0">
              <a:solidFill>
                <a:srgbClr val="000099"/>
              </a:solidFill>
            </a:endParaRPr>
          </a:p>
          <a:p>
            <a:pPr>
              <a:buFontTx/>
              <a:buNone/>
            </a:pPr>
            <a:r>
              <a:rPr lang="en-GB" smtClean="0">
                <a:solidFill>
                  <a:srgbClr val="000099"/>
                </a:solidFill>
              </a:rPr>
              <a:t>......so, there is no ideal measure, just the </a:t>
            </a:r>
            <a:r>
              <a:rPr lang="en-GB" smtClean="0">
                <a:solidFill>
                  <a:schemeClr val="accent2"/>
                </a:solidFill>
              </a:rPr>
              <a:t>mix of measures</a:t>
            </a:r>
            <a:r>
              <a:rPr lang="en-GB" smtClean="0">
                <a:solidFill>
                  <a:srgbClr val="000099"/>
                </a:solidFill>
              </a:rPr>
              <a:t> that best suits the purpose.</a:t>
            </a:r>
          </a:p>
        </p:txBody>
      </p:sp>
      <p:sp>
        <p:nvSpPr>
          <p:cNvPr id="29699" name="Rectangular Callout 4"/>
          <p:cNvSpPr>
            <a:spLocks noChangeArrowheads="1"/>
          </p:cNvSpPr>
          <p:nvPr/>
        </p:nvSpPr>
        <p:spPr bwMode="auto">
          <a:xfrm>
            <a:off x="857250" y="571500"/>
            <a:ext cx="2286000" cy="1357313"/>
          </a:xfrm>
          <a:prstGeom prst="wedgeRectCallout">
            <a:avLst>
              <a:gd name="adj1" fmla="val -20833"/>
              <a:gd name="adj2" fmla="val 62500"/>
            </a:avLst>
          </a:prstGeom>
          <a:solidFill>
            <a:schemeClr val="accent1"/>
          </a:solidFill>
          <a:ln w="12700" cap="sq" algn="ctr">
            <a:solidFill>
              <a:schemeClr val="tx1"/>
            </a:solidFill>
            <a:round/>
            <a:headEnd type="none" w="sm" len="sm"/>
            <a:tailEnd type="triangle" w="sm" len="sm"/>
          </a:ln>
        </p:spPr>
        <p:txBody>
          <a:bodyPr/>
          <a:lstStyle/>
          <a:p>
            <a:pPr eaLnBrk="0" hangingPunct="0"/>
            <a:r>
              <a:rPr lang="en-GB" sz="3600" b="1"/>
              <a:t>1</a:t>
            </a:r>
            <a:r>
              <a:rPr lang="en-GB" sz="3600" b="1" baseline="30000"/>
              <a:t>st</a:t>
            </a:r>
            <a:r>
              <a:rPr lang="en-GB" sz="3600" b="1"/>
              <a:t> Key point</a:t>
            </a:r>
          </a:p>
        </p:txBody>
      </p:sp>
    </p:spTree>
    <p:custDataLst>
      <p:tags r:id="rId1"/>
    </p:custData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625" y="500063"/>
            <a:ext cx="5214938" cy="830262"/>
          </a:xfrm>
          <a:prstGeom prst="rect">
            <a:avLst/>
          </a:prstGeom>
          <a:noFill/>
        </p:spPr>
        <p:txBody>
          <a:bodyPr>
            <a:spAutoFit/>
          </a:bodyPr>
          <a:lstStyle/>
          <a:p>
            <a:pPr>
              <a:defRPr/>
            </a:pPr>
            <a:r>
              <a:rPr lang="en-GB" sz="2400" b="1" dirty="0">
                <a:solidFill>
                  <a:schemeClr val="tx2">
                    <a:lumMod val="25000"/>
                  </a:schemeClr>
                </a:solidFill>
              </a:rPr>
              <a:t>What do service users and carers think “being better” means?</a:t>
            </a:r>
            <a:endParaRPr lang="en-GB" sz="2000" b="1" dirty="0">
              <a:solidFill>
                <a:schemeClr val="tx2">
                  <a:lumMod val="25000"/>
                </a:schemeClr>
              </a:solidFill>
            </a:endParaRPr>
          </a:p>
        </p:txBody>
      </p:sp>
      <p:pic>
        <p:nvPicPr>
          <p:cNvPr id="30722" name="Picture 2" descr="C:\#Writing\PbR various\Aberdeen students.jpg"/>
          <p:cNvPicPr>
            <a:picLocks noChangeAspect="1" noChangeArrowheads="1"/>
          </p:cNvPicPr>
          <p:nvPr/>
        </p:nvPicPr>
        <p:blipFill>
          <a:blip r:embed="rId3"/>
          <a:srcRect/>
          <a:stretch>
            <a:fillRect/>
          </a:stretch>
        </p:blipFill>
        <p:spPr bwMode="auto">
          <a:xfrm>
            <a:off x="6000750" y="4643438"/>
            <a:ext cx="2714625" cy="1519237"/>
          </a:xfrm>
          <a:prstGeom prst="rect">
            <a:avLst/>
          </a:prstGeom>
          <a:noFill/>
          <a:ln w="9525">
            <a:noFill/>
            <a:miter lim="800000"/>
            <a:headEnd/>
            <a:tailEnd/>
          </a:ln>
        </p:spPr>
      </p:pic>
      <p:sp>
        <p:nvSpPr>
          <p:cNvPr id="8" name="TextBox 7"/>
          <p:cNvSpPr txBox="1"/>
          <p:nvPr/>
        </p:nvSpPr>
        <p:spPr>
          <a:xfrm>
            <a:off x="5929313" y="2714625"/>
            <a:ext cx="3071812" cy="1938338"/>
          </a:xfrm>
          <a:prstGeom prst="rect">
            <a:avLst/>
          </a:prstGeom>
          <a:noFill/>
        </p:spPr>
        <p:txBody>
          <a:bodyPr>
            <a:spAutoFit/>
          </a:bodyPr>
          <a:lstStyle/>
          <a:p>
            <a:pPr>
              <a:defRPr/>
            </a:pPr>
            <a:r>
              <a:rPr lang="en-GB" sz="2000" b="1" dirty="0">
                <a:solidFill>
                  <a:schemeClr val="accent1">
                    <a:lumMod val="75000"/>
                  </a:schemeClr>
                </a:solidFill>
              </a:rPr>
              <a:t>1. Abstinence incl. no scrip drugs</a:t>
            </a:r>
          </a:p>
          <a:p>
            <a:pPr>
              <a:defRPr/>
            </a:pPr>
            <a:endParaRPr lang="en-GB" sz="2000" b="1" dirty="0">
              <a:solidFill>
                <a:schemeClr val="accent1">
                  <a:lumMod val="75000"/>
                </a:schemeClr>
              </a:solidFill>
            </a:endParaRPr>
          </a:p>
          <a:p>
            <a:pPr>
              <a:defRPr/>
            </a:pPr>
            <a:r>
              <a:rPr lang="en-GB" sz="2000" b="1" dirty="0">
                <a:solidFill>
                  <a:schemeClr val="accent1">
                    <a:lumMod val="75000"/>
                  </a:schemeClr>
                </a:solidFill>
              </a:rPr>
              <a:t>2. Being with non-drinking/drug using people</a:t>
            </a:r>
            <a:endParaRPr lang="en-GB" dirty="0">
              <a:solidFill>
                <a:schemeClr val="accent1">
                  <a:lumMod val="75000"/>
                </a:schemeClr>
              </a:solidFill>
            </a:endParaRPr>
          </a:p>
        </p:txBody>
      </p:sp>
      <p:pic>
        <p:nvPicPr>
          <p:cNvPr id="30724" name="Picture 4"/>
          <p:cNvPicPr>
            <a:picLocks noChangeAspect="1" noChangeArrowheads="1"/>
          </p:cNvPicPr>
          <p:nvPr/>
        </p:nvPicPr>
        <p:blipFill>
          <a:blip r:embed="rId4"/>
          <a:srcRect/>
          <a:stretch>
            <a:fillRect/>
          </a:stretch>
        </p:blipFill>
        <p:spPr bwMode="auto">
          <a:xfrm>
            <a:off x="5929313" y="642938"/>
            <a:ext cx="2641600" cy="2003425"/>
          </a:xfrm>
          <a:prstGeom prst="rect">
            <a:avLst/>
          </a:prstGeom>
          <a:noFill/>
          <a:ln w="12700" cap="sq" algn="ctr">
            <a:noFill/>
            <a:miter lim="800000"/>
            <a:headEnd type="none" w="sm" len="sm"/>
            <a:tailEnd type="none" w="sm" len="sm"/>
          </a:ln>
        </p:spPr>
      </p:pic>
      <p:sp>
        <p:nvSpPr>
          <p:cNvPr id="10" name="TextBox 9"/>
          <p:cNvSpPr txBox="1"/>
          <p:nvPr/>
        </p:nvSpPr>
        <p:spPr>
          <a:xfrm>
            <a:off x="500063" y="6215063"/>
            <a:ext cx="3503612" cy="307975"/>
          </a:xfrm>
          <a:prstGeom prst="rect">
            <a:avLst/>
          </a:prstGeom>
          <a:noFill/>
        </p:spPr>
        <p:txBody>
          <a:bodyPr wrap="none">
            <a:spAutoFit/>
          </a:bodyPr>
          <a:lstStyle/>
          <a:p>
            <a:pPr>
              <a:defRPr/>
            </a:pPr>
            <a:r>
              <a:rPr lang="en-GB" sz="1400" dirty="0">
                <a:solidFill>
                  <a:schemeClr val="accent1">
                    <a:lumMod val="75000"/>
                  </a:schemeClr>
                </a:solidFill>
              </a:rPr>
              <a:t>Source Thurgood et al. (in prep) CLAHRC</a:t>
            </a:r>
          </a:p>
        </p:txBody>
      </p:sp>
      <p:graphicFrame>
        <p:nvGraphicFramePr>
          <p:cNvPr id="11" name="Content Placeholder 5"/>
          <p:cNvGraphicFramePr>
            <a:graphicFrameLocks noGrp="1"/>
          </p:cNvGraphicFramePr>
          <p:nvPr>
            <p:ph idx="1"/>
          </p:nvPr>
        </p:nvGraphicFramePr>
        <p:xfrm>
          <a:off x="428596" y="1571612"/>
          <a:ext cx="5072098" cy="4114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785813" y="357188"/>
            <a:ext cx="4714875" cy="1000125"/>
          </a:xfrm>
        </p:spPr>
        <p:txBody>
          <a:bodyPr/>
          <a:lstStyle/>
          <a:p>
            <a:pPr algn="r">
              <a:defRPr/>
            </a:pPr>
            <a:r>
              <a:rPr lang="en-GB" sz="2400" dirty="0" smtClean="0">
                <a:solidFill>
                  <a:schemeClr val="accent6">
                    <a:lumMod val="75000"/>
                  </a:schemeClr>
                </a:solidFill>
              </a:rPr>
              <a:t>Understand different types of measure – choose the best mix</a:t>
            </a:r>
            <a:endParaRPr lang="en-GB" sz="2400" dirty="0">
              <a:solidFill>
                <a:schemeClr val="accent6">
                  <a:lumMod val="75000"/>
                </a:schemeClr>
              </a:solidFill>
            </a:endParaRPr>
          </a:p>
        </p:txBody>
      </p:sp>
      <p:sp>
        <p:nvSpPr>
          <p:cNvPr id="249859" name="Rectangle 3"/>
          <p:cNvSpPr>
            <a:spLocks noGrp="1" noChangeArrowheads="1"/>
          </p:cNvSpPr>
          <p:nvPr>
            <p:ph type="body" idx="1"/>
          </p:nvPr>
        </p:nvSpPr>
        <p:spPr>
          <a:xfrm>
            <a:off x="500063" y="1643063"/>
            <a:ext cx="8424862" cy="4429125"/>
          </a:xfrm>
        </p:spPr>
        <p:txBody>
          <a:bodyPr/>
          <a:lstStyle/>
          <a:p>
            <a:pPr marL="0" indent="0">
              <a:lnSpc>
                <a:spcPct val="80000"/>
              </a:lnSpc>
              <a:buFontTx/>
              <a:buNone/>
              <a:defRPr/>
            </a:pPr>
            <a:r>
              <a:rPr lang="en-GB" sz="2000" b="1" dirty="0" smtClean="0">
                <a:solidFill>
                  <a:srgbClr val="000099"/>
                </a:solidFill>
              </a:rPr>
              <a:t>Generic Measures (Health)</a:t>
            </a:r>
            <a:endParaRPr lang="en-GB" sz="2000" dirty="0">
              <a:solidFill>
                <a:srgbClr val="000099"/>
              </a:solidFill>
            </a:endParaRPr>
          </a:p>
          <a:p>
            <a:pPr marL="0" indent="0">
              <a:buFontTx/>
              <a:buNone/>
              <a:defRPr/>
            </a:pPr>
            <a:r>
              <a:rPr lang="en-GB" sz="1800" dirty="0" smtClean="0">
                <a:solidFill>
                  <a:srgbClr val="006699"/>
                </a:solidFill>
              </a:rPr>
              <a:t>Is treatment cost effective?  How ill are people with addiction problems compared to other users of health care?   How complex are the health problems?  What is the illness profile of people with addictions?</a:t>
            </a:r>
          </a:p>
          <a:p>
            <a:pPr>
              <a:lnSpc>
                <a:spcPct val="80000"/>
              </a:lnSpc>
              <a:buFontTx/>
              <a:buNone/>
              <a:defRPr/>
            </a:pPr>
            <a:endParaRPr lang="en-GB" sz="1600" b="1" dirty="0">
              <a:solidFill>
                <a:schemeClr val="tx1"/>
              </a:solidFill>
            </a:endParaRPr>
          </a:p>
          <a:p>
            <a:pPr>
              <a:lnSpc>
                <a:spcPct val="80000"/>
              </a:lnSpc>
              <a:buFontTx/>
              <a:buNone/>
              <a:defRPr/>
            </a:pPr>
            <a:r>
              <a:rPr lang="en-GB" sz="2000" b="1" dirty="0" smtClean="0">
                <a:solidFill>
                  <a:srgbClr val="000099"/>
                </a:solidFill>
              </a:rPr>
              <a:t>Dimension Measures (Addiction)</a:t>
            </a:r>
            <a:endParaRPr lang="en-GB" sz="2000" dirty="0">
              <a:solidFill>
                <a:srgbClr val="000099"/>
              </a:solidFill>
            </a:endParaRPr>
          </a:p>
          <a:p>
            <a:pPr marL="0" indent="0">
              <a:buFontTx/>
              <a:buNone/>
              <a:defRPr/>
            </a:pPr>
            <a:r>
              <a:rPr lang="en-GB" sz="1800" dirty="0" smtClean="0">
                <a:solidFill>
                  <a:srgbClr val="006699"/>
                </a:solidFill>
              </a:rPr>
              <a:t>How severe is the addiction?  How difficult is treatment likely to be?  How good is one addiction service compared to another?  Do problems persist?</a:t>
            </a:r>
          </a:p>
          <a:p>
            <a:pPr marL="0" indent="0">
              <a:buFontTx/>
              <a:buNone/>
              <a:defRPr/>
            </a:pPr>
            <a:endParaRPr lang="en-GB" sz="1800" b="1" dirty="0">
              <a:solidFill>
                <a:srgbClr val="006699"/>
              </a:solidFill>
            </a:endParaRPr>
          </a:p>
          <a:p>
            <a:pPr>
              <a:lnSpc>
                <a:spcPct val="80000"/>
              </a:lnSpc>
              <a:buFontTx/>
              <a:buNone/>
              <a:defRPr/>
            </a:pPr>
            <a:r>
              <a:rPr lang="en-GB" sz="2000" b="1" dirty="0" smtClean="0">
                <a:solidFill>
                  <a:srgbClr val="000099"/>
                </a:solidFill>
              </a:rPr>
              <a:t>Condition Specific Measures (Depression, Pregnancy)</a:t>
            </a:r>
          </a:p>
          <a:p>
            <a:pPr marL="0" indent="0">
              <a:lnSpc>
                <a:spcPct val="80000"/>
              </a:lnSpc>
              <a:buFontTx/>
              <a:buNone/>
              <a:defRPr/>
            </a:pPr>
            <a:r>
              <a:rPr lang="en-GB" sz="1800" dirty="0" smtClean="0">
                <a:solidFill>
                  <a:srgbClr val="006699"/>
                </a:solidFill>
              </a:rPr>
              <a:t>How severe is the specific condition?  How do services targeting the condition compare?  How effective is treatment for this specific problem?</a:t>
            </a:r>
            <a:endParaRPr lang="en-GB" sz="1600" dirty="0" smtClean="0">
              <a:solidFill>
                <a:srgbClr val="006699"/>
              </a:solidFill>
            </a:endParaRPr>
          </a:p>
          <a:p>
            <a:pPr>
              <a:lnSpc>
                <a:spcPct val="80000"/>
              </a:lnSpc>
              <a:buFontTx/>
              <a:buNone/>
              <a:defRPr/>
            </a:pPr>
            <a:endParaRPr lang="en-GB" sz="1600" dirty="0">
              <a:solidFill>
                <a:schemeClr val="tx1"/>
              </a:solidFill>
            </a:endParaRPr>
          </a:p>
          <a:p>
            <a:pPr>
              <a:lnSpc>
                <a:spcPct val="80000"/>
              </a:lnSpc>
              <a:buFontTx/>
              <a:buNone/>
              <a:defRPr/>
            </a:pPr>
            <a:r>
              <a:rPr lang="en-GB" sz="2000" b="1" dirty="0" smtClean="0">
                <a:solidFill>
                  <a:srgbClr val="000099"/>
                </a:solidFill>
              </a:rPr>
              <a:t>Societal Impact Measures (Service level)</a:t>
            </a:r>
            <a:endParaRPr lang="en-GB" sz="2000" dirty="0">
              <a:solidFill>
                <a:srgbClr val="000099"/>
              </a:solidFill>
            </a:endParaRPr>
          </a:p>
        </p:txBody>
      </p:sp>
      <p:sp>
        <p:nvSpPr>
          <p:cNvPr id="4" name="TextBox 3"/>
          <p:cNvSpPr txBox="1"/>
          <p:nvPr/>
        </p:nvSpPr>
        <p:spPr>
          <a:xfrm>
            <a:off x="3500438" y="6215063"/>
            <a:ext cx="5216525" cy="307975"/>
          </a:xfrm>
          <a:prstGeom prst="rect">
            <a:avLst/>
          </a:prstGeom>
          <a:noFill/>
        </p:spPr>
        <p:txBody>
          <a:bodyPr wrap="none">
            <a:spAutoFit/>
          </a:bodyPr>
          <a:lstStyle/>
          <a:p>
            <a:pPr>
              <a:defRPr/>
            </a:pPr>
            <a:r>
              <a:rPr lang="en-GB" sz="1400" dirty="0">
                <a:solidFill>
                  <a:schemeClr val="accent4">
                    <a:lumMod val="50000"/>
                  </a:schemeClr>
                </a:solidFill>
              </a:rPr>
              <a:t>Source: Fitzpatrick </a:t>
            </a:r>
            <a:r>
              <a:rPr lang="en-GB" sz="1400" i="1" dirty="0">
                <a:solidFill>
                  <a:schemeClr val="accent4">
                    <a:lumMod val="50000"/>
                  </a:schemeClr>
                </a:solidFill>
              </a:rPr>
              <a:t> et al. </a:t>
            </a:r>
            <a:r>
              <a:rPr lang="en-GB" sz="1400" dirty="0">
                <a:solidFill>
                  <a:schemeClr val="accent4">
                    <a:lumMod val="50000"/>
                  </a:schemeClr>
                </a:solidFill>
              </a:rPr>
              <a:t>(1998) Health Technology Assessment</a:t>
            </a:r>
          </a:p>
        </p:txBody>
      </p:sp>
      <p:sp>
        <p:nvSpPr>
          <p:cNvPr id="31748" name="Rectangular Callout 5"/>
          <p:cNvSpPr>
            <a:spLocks noChangeArrowheads="1"/>
          </p:cNvSpPr>
          <p:nvPr/>
        </p:nvSpPr>
        <p:spPr bwMode="auto">
          <a:xfrm>
            <a:off x="5929313" y="357188"/>
            <a:ext cx="2286000" cy="1357312"/>
          </a:xfrm>
          <a:prstGeom prst="wedgeRectCallout">
            <a:avLst>
              <a:gd name="adj1" fmla="val -20833"/>
              <a:gd name="adj2" fmla="val 62500"/>
            </a:avLst>
          </a:prstGeom>
          <a:solidFill>
            <a:schemeClr val="accent1"/>
          </a:solidFill>
          <a:ln w="12700" cap="sq" algn="ctr">
            <a:solidFill>
              <a:schemeClr val="tx1"/>
            </a:solidFill>
            <a:round/>
            <a:headEnd type="none" w="sm" len="sm"/>
            <a:tailEnd type="triangle" w="sm" len="sm"/>
          </a:ln>
        </p:spPr>
        <p:txBody>
          <a:bodyPr/>
          <a:lstStyle/>
          <a:p>
            <a:pPr eaLnBrk="0" hangingPunct="0"/>
            <a:r>
              <a:rPr lang="en-GB" sz="3600" b="1"/>
              <a:t>2nd Key point</a:t>
            </a:r>
          </a:p>
        </p:txBody>
      </p:sp>
    </p:spTree>
    <p:custDataLst>
      <p:tags r:id="rId1"/>
    </p:custData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55650" y="620713"/>
            <a:ext cx="7772400" cy="736600"/>
          </a:xfrm>
        </p:spPr>
        <p:txBody>
          <a:bodyPr/>
          <a:lstStyle/>
          <a:p>
            <a:r>
              <a:rPr lang="en-GB" smtClean="0">
                <a:solidFill>
                  <a:srgbClr val="000099"/>
                </a:solidFill>
              </a:rPr>
              <a:t>Societal Impact Measures - SIMs</a:t>
            </a:r>
            <a:endParaRPr lang="en-GB" sz="2000" smtClean="0">
              <a:solidFill>
                <a:srgbClr val="000099"/>
              </a:solidFill>
            </a:endParaRPr>
          </a:p>
        </p:txBody>
      </p:sp>
      <p:sp>
        <p:nvSpPr>
          <p:cNvPr id="3" name="Content Placeholder 2"/>
          <p:cNvSpPr>
            <a:spLocks noGrp="1"/>
          </p:cNvSpPr>
          <p:nvPr>
            <p:ph idx="1"/>
          </p:nvPr>
        </p:nvSpPr>
        <p:spPr>
          <a:xfrm>
            <a:off x="714375" y="1357313"/>
            <a:ext cx="7772400" cy="4786312"/>
          </a:xfrm>
        </p:spPr>
        <p:txBody>
          <a:bodyPr/>
          <a:lstStyle/>
          <a:p>
            <a:pPr>
              <a:buFont typeface="Wingdings" pitchFamily="2" charset="2"/>
              <a:buChar char="§"/>
              <a:defRPr/>
            </a:pPr>
            <a:r>
              <a:rPr lang="en-GB" dirty="0" smtClean="0">
                <a:solidFill>
                  <a:schemeClr val="accent1">
                    <a:lumMod val="75000"/>
                  </a:schemeClr>
                </a:solidFill>
              </a:rPr>
              <a:t>Treating the individual has benefits at the societal level – SIMs are service level</a:t>
            </a:r>
          </a:p>
          <a:p>
            <a:pPr>
              <a:buFont typeface="Wingdings" pitchFamily="2" charset="2"/>
              <a:buChar char="§"/>
              <a:defRPr/>
            </a:pPr>
            <a:r>
              <a:rPr lang="en-GB" dirty="0" smtClean="0">
                <a:solidFill>
                  <a:schemeClr val="accent1">
                    <a:lumMod val="75000"/>
                  </a:schemeClr>
                </a:solidFill>
              </a:rPr>
              <a:t>Political interest is in societal costs (a research exercise) – SIMs are a headline contribution</a:t>
            </a:r>
          </a:p>
          <a:p>
            <a:pPr>
              <a:buFont typeface="Wingdings" pitchFamily="2" charset="2"/>
              <a:buChar char="§"/>
              <a:defRPr/>
            </a:pPr>
            <a:r>
              <a:rPr lang="en-GB" dirty="0" smtClean="0">
                <a:solidFill>
                  <a:schemeClr val="accent1">
                    <a:lumMod val="75000"/>
                  </a:schemeClr>
                </a:solidFill>
              </a:rPr>
              <a:t>SIMs need to be: objective, easy to collect, capable of showing variability, reflect the impact of the service in the fewest possible measures...............</a:t>
            </a:r>
          </a:p>
          <a:p>
            <a:pPr>
              <a:buFontTx/>
              <a:buNone/>
              <a:defRPr/>
            </a:pPr>
            <a:endParaRPr lang="en-GB" sz="1000" dirty="0" smtClean="0">
              <a:solidFill>
                <a:srgbClr val="000099"/>
              </a:solidFill>
            </a:endParaRPr>
          </a:p>
          <a:p>
            <a:pPr>
              <a:buFontTx/>
              <a:buNone/>
              <a:defRPr/>
            </a:pPr>
            <a:r>
              <a:rPr lang="en-GB" sz="2000" b="1" dirty="0" smtClean="0">
                <a:solidFill>
                  <a:srgbClr val="000099"/>
                </a:solidFill>
              </a:rPr>
              <a:t>Pregnancy and Parenting </a:t>
            </a:r>
            <a:r>
              <a:rPr lang="en-GB" sz="2000" dirty="0" err="1" smtClean="0">
                <a:solidFill>
                  <a:schemeClr val="accent1">
                    <a:lumMod val="75000"/>
                  </a:schemeClr>
                </a:solidFill>
              </a:rPr>
              <a:t>i</a:t>
            </a:r>
            <a:r>
              <a:rPr lang="en-GB" sz="2000" dirty="0" smtClean="0">
                <a:solidFill>
                  <a:schemeClr val="accent1">
                    <a:lumMod val="75000"/>
                  </a:schemeClr>
                </a:solidFill>
              </a:rPr>
              <a:t>) birth weight ii) child with mother at 12months</a:t>
            </a:r>
          </a:p>
          <a:p>
            <a:pPr>
              <a:buFontTx/>
              <a:buNone/>
              <a:defRPr/>
            </a:pPr>
            <a:r>
              <a:rPr lang="en-GB" sz="2000" b="1" dirty="0" smtClean="0">
                <a:solidFill>
                  <a:srgbClr val="000099"/>
                </a:solidFill>
              </a:rPr>
              <a:t>Hospital In-reach </a:t>
            </a:r>
            <a:r>
              <a:rPr lang="en-GB" sz="2000" dirty="0" err="1" smtClean="0">
                <a:solidFill>
                  <a:schemeClr val="accent1">
                    <a:lumMod val="75000"/>
                  </a:schemeClr>
                </a:solidFill>
              </a:rPr>
              <a:t>i</a:t>
            </a:r>
            <a:r>
              <a:rPr lang="en-GB" sz="2000" dirty="0" smtClean="0">
                <a:solidFill>
                  <a:schemeClr val="accent1">
                    <a:lumMod val="75000"/>
                  </a:schemeClr>
                </a:solidFill>
              </a:rPr>
              <a:t>) A&amp;E attendances ii) in-patient admissions in last 12months</a:t>
            </a:r>
          </a:p>
          <a:p>
            <a:pPr>
              <a:buFontTx/>
              <a:buNone/>
              <a:defRPr/>
            </a:pPr>
            <a:r>
              <a:rPr lang="en-GB" sz="2000" b="1" dirty="0" smtClean="0">
                <a:solidFill>
                  <a:srgbClr val="000099"/>
                </a:solidFill>
              </a:rPr>
              <a:t>Detoxification  </a:t>
            </a:r>
            <a:r>
              <a:rPr lang="en-GB" sz="2000" dirty="0" err="1" smtClean="0">
                <a:solidFill>
                  <a:schemeClr val="accent1">
                    <a:lumMod val="75000"/>
                  </a:schemeClr>
                </a:solidFill>
              </a:rPr>
              <a:t>i</a:t>
            </a:r>
            <a:r>
              <a:rPr lang="en-GB" sz="2000" dirty="0" smtClean="0">
                <a:solidFill>
                  <a:schemeClr val="accent1">
                    <a:lumMod val="75000"/>
                  </a:schemeClr>
                </a:solidFill>
              </a:rPr>
              <a:t>) % completing ii) % supervised </a:t>
            </a:r>
            <a:r>
              <a:rPr lang="en-GB" sz="2000" dirty="0" err="1" smtClean="0">
                <a:solidFill>
                  <a:schemeClr val="accent1">
                    <a:lumMod val="75000"/>
                  </a:schemeClr>
                </a:solidFill>
              </a:rPr>
              <a:t>disulfiram</a:t>
            </a:r>
            <a:endParaRPr lang="en-GB" sz="2000" b="1" dirty="0" smtClean="0">
              <a:solidFill>
                <a:schemeClr val="accent1">
                  <a:lumMod val="75000"/>
                </a:schemeClr>
              </a:solidFill>
            </a:endParaRPr>
          </a:p>
          <a:p>
            <a:pPr>
              <a:defRPr/>
            </a:pPr>
            <a:endParaRPr lang="en-GB" dirty="0">
              <a:solidFill>
                <a:srgbClr val="000099"/>
              </a:solidFill>
            </a:endParaRPr>
          </a:p>
        </p:txBody>
      </p:sp>
    </p:spTree>
    <p:custDataLst>
      <p:tags r:id="rId1"/>
    </p:custData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755650" y="620713"/>
            <a:ext cx="7772400" cy="736600"/>
          </a:xfrm>
        </p:spPr>
        <p:txBody>
          <a:bodyPr/>
          <a:lstStyle/>
          <a:p>
            <a:r>
              <a:rPr lang="en-GB" smtClean="0">
                <a:solidFill>
                  <a:srgbClr val="000099"/>
                </a:solidFill>
              </a:rPr>
              <a:t>A Quality Framework for Outcome Scales</a:t>
            </a:r>
          </a:p>
        </p:txBody>
      </p:sp>
      <p:sp>
        <p:nvSpPr>
          <p:cNvPr id="3" name="Content Placeholder 2"/>
          <p:cNvSpPr>
            <a:spLocks noGrp="1"/>
          </p:cNvSpPr>
          <p:nvPr>
            <p:ph idx="1"/>
          </p:nvPr>
        </p:nvSpPr>
        <p:spPr>
          <a:xfrm>
            <a:off x="685800" y="1357313"/>
            <a:ext cx="7772400" cy="5072062"/>
          </a:xfrm>
        </p:spPr>
        <p:txBody>
          <a:bodyPr/>
          <a:lstStyle/>
          <a:p>
            <a:pPr marL="0" indent="0">
              <a:buFontTx/>
              <a:buNone/>
              <a:defRPr/>
            </a:pPr>
            <a:r>
              <a:rPr lang="en-GB" dirty="0" smtClean="0">
                <a:solidFill>
                  <a:srgbClr val="006699"/>
                </a:solidFill>
              </a:rPr>
              <a:t>Self completion scales are the gold standard </a:t>
            </a:r>
          </a:p>
          <a:p>
            <a:pPr marL="0" indent="0">
              <a:buFontTx/>
              <a:buNone/>
              <a:defRPr/>
            </a:pPr>
            <a:r>
              <a:rPr lang="en-GB" dirty="0" smtClean="0">
                <a:solidFill>
                  <a:srgbClr val="006699"/>
                </a:solidFill>
              </a:rPr>
              <a:t>Scales evaluated by scoring for:</a:t>
            </a:r>
          </a:p>
          <a:p>
            <a:pPr>
              <a:buFont typeface="Wingdings" pitchFamily="2" charset="2"/>
              <a:buChar char="§"/>
              <a:defRPr/>
            </a:pPr>
            <a:r>
              <a:rPr lang="en-GB" dirty="0" smtClean="0">
                <a:solidFill>
                  <a:schemeClr val="accent3">
                    <a:lumMod val="50000"/>
                  </a:schemeClr>
                </a:solidFill>
              </a:rPr>
              <a:t>Evidence Base (including independent evaluations)</a:t>
            </a:r>
          </a:p>
          <a:p>
            <a:pPr>
              <a:buFont typeface="Wingdings" pitchFamily="2" charset="2"/>
              <a:buChar char="§"/>
              <a:defRPr/>
            </a:pPr>
            <a:r>
              <a:rPr lang="en-GB" dirty="0" smtClean="0">
                <a:solidFill>
                  <a:schemeClr val="accent3">
                    <a:lumMod val="50000"/>
                  </a:schemeClr>
                </a:solidFill>
              </a:rPr>
              <a:t>Psychometric Properties</a:t>
            </a:r>
          </a:p>
          <a:p>
            <a:pPr>
              <a:buFont typeface="Wingdings" pitchFamily="2" charset="2"/>
              <a:buChar char="§"/>
              <a:defRPr/>
            </a:pPr>
            <a:r>
              <a:rPr lang="en-GB" dirty="0" smtClean="0">
                <a:solidFill>
                  <a:schemeClr val="accent3">
                    <a:lumMod val="50000"/>
                  </a:schemeClr>
                </a:solidFill>
              </a:rPr>
              <a:t>Normative Data</a:t>
            </a:r>
          </a:p>
          <a:p>
            <a:pPr>
              <a:buFont typeface="Wingdings" pitchFamily="2" charset="2"/>
              <a:buChar char="§"/>
              <a:defRPr/>
            </a:pPr>
            <a:r>
              <a:rPr lang="en-GB" dirty="0" smtClean="0">
                <a:solidFill>
                  <a:schemeClr val="accent3">
                    <a:lumMod val="50000"/>
                  </a:schemeClr>
                </a:solidFill>
              </a:rPr>
              <a:t>Availability (free and supported by website)</a:t>
            </a:r>
          </a:p>
          <a:p>
            <a:pPr>
              <a:buFont typeface="Wingdings" pitchFamily="2" charset="2"/>
              <a:buChar char="§"/>
              <a:defRPr/>
            </a:pPr>
            <a:r>
              <a:rPr lang="en-GB" dirty="0" smtClean="0">
                <a:solidFill>
                  <a:schemeClr val="accent3">
                    <a:lumMod val="50000"/>
                  </a:schemeClr>
                </a:solidFill>
              </a:rPr>
              <a:t>Ease of Use</a:t>
            </a:r>
          </a:p>
          <a:p>
            <a:pPr>
              <a:buFont typeface="Wingdings" pitchFamily="2" charset="2"/>
              <a:buChar char="§"/>
              <a:defRPr/>
            </a:pPr>
            <a:r>
              <a:rPr lang="en-GB" dirty="0" smtClean="0">
                <a:solidFill>
                  <a:schemeClr val="accent3">
                    <a:lumMod val="50000"/>
                  </a:schemeClr>
                </a:solidFill>
              </a:rPr>
              <a:t>Universality (all substances and all socio-economic groups)</a:t>
            </a:r>
          </a:p>
          <a:p>
            <a:pPr>
              <a:buFont typeface="Wingdings" pitchFamily="2" charset="2"/>
              <a:buChar char="§"/>
              <a:defRPr/>
            </a:pPr>
            <a:r>
              <a:rPr lang="en-GB" dirty="0" smtClean="0">
                <a:solidFill>
                  <a:schemeClr val="accent3">
                    <a:lumMod val="50000"/>
                  </a:schemeClr>
                </a:solidFill>
              </a:rPr>
              <a:t>Service User Evaluations</a:t>
            </a:r>
          </a:p>
          <a:p>
            <a:pPr>
              <a:buFontTx/>
              <a:buNone/>
              <a:defRPr/>
            </a:pPr>
            <a:r>
              <a:rPr lang="en-GB" sz="1400" dirty="0" smtClean="0">
                <a:solidFill>
                  <a:srgbClr val="006699"/>
                </a:solidFill>
              </a:rPr>
              <a:t>                                                                                                                     Source: NIMHE (2009)</a:t>
            </a:r>
            <a:endParaRPr lang="en-GB" sz="1400" dirty="0" smtClean="0">
              <a:solidFill>
                <a:srgbClr val="000099"/>
              </a:solidFill>
            </a:endParaRPr>
          </a:p>
        </p:txBody>
      </p:sp>
    </p:spTree>
    <p:custDataLst>
      <p:tags r:id="rId1"/>
    </p:custData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428625" y="285750"/>
            <a:ext cx="7772400" cy="665163"/>
          </a:xfrm>
        </p:spPr>
        <p:txBody>
          <a:bodyPr/>
          <a:lstStyle/>
          <a:p>
            <a:pPr algn="l"/>
            <a:r>
              <a:rPr lang="en-GB" smtClean="0">
                <a:solidFill>
                  <a:srgbClr val="000099"/>
                </a:solidFill>
              </a:rPr>
              <a:t>Scales that best match quality criteria...</a:t>
            </a:r>
          </a:p>
        </p:txBody>
      </p:sp>
      <p:graphicFrame>
        <p:nvGraphicFramePr>
          <p:cNvPr id="4" name="Table Placeholder 3"/>
          <p:cNvGraphicFramePr>
            <a:graphicFrameLocks noGrp="1"/>
          </p:cNvGraphicFramePr>
          <p:nvPr>
            <p:ph type="tbl" idx="1"/>
          </p:nvPr>
        </p:nvGraphicFramePr>
        <p:xfrm>
          <a:off x="428625" y="1143000"/>
          <a:ext cx="8429625" cy="5337175"/>
        </p:xfrm>
        <a:graphic>
          <a:graphicData uri="http://schemas.openxmlformats.org/drawingml/2006/table">
            <a:tbl>
              <a:tblPr/>
              <a:tblGrid>
                <a:gridCol w="1428760"/>
                <a:gridCol w="1000132"/>
                <a:gridCol w="1000132"/>
                <a:gridCol w="1000132"/>
                <a:gridCol w="1000132"/>
                <a:gridCol w="1000132"/>
                <a:gridCol w="1000132"/>
                <a:gridCol w="1000132"/>
              </a:tblGrid>
              <a:tr h="6429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99"/>
                        </a:solidFill>
                        <a:effectLst/>
                        <a:latin typeface="Arial" charset="0"/>
                        <a:cs typeface="Times New Roman" pitchFamily="18"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Evidence</a:t>
                      </a:r>
                      <a:endParaRPr kumimoji="0" lang="en-GB" sz="1200" b="0" i="0" u="none" strike="noStrike" cap="none" normalizeH="0" baseline="0" dirty="0" smtClean="0">
                        <a:ln>
                          <a:noFill/>
                        </a:ln>
                        <a:solidFill>
                          <a:srgbClr val="000099"/>
                        </a:solidFill>
                        <a:effectLst/>
                        <a:latin typeface="Arial"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(0-2)</a:t>
                      </a:r>
                      <a:endParaRPr kumimoji="0" lang="en-GB" sz="1200" b="0" i="0" u="none" strike="noStrike" cap="none" normalizeH="0" baseline="0" dirty="0" smtClean="0">
                        <a:ln>
                          <a:noFill/>
                        </a:ln>
                        <a:solidFill>
                          <a:srgbClr val="000099"/>
                        </a:solidFill>
                        <a:effectLst/>
                        <a:latin typeface="Arial" charset="0"/>
                        <a:cs typeface="Times New Roman" pitchFamily="18"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Number of validation publications</a:t>
                      </a:r>
                      <a:endParaRPr kumimoji="0" lang="en-GB" sz="1200" b="0" i="0" u="none" strike="noStrike" cap="none" normalizeH="0" baseline="0" dirty="0" smtClean="0">
                        <a:ln>
                          <a:noFill/>
                        </a:ln>
                        <a:solidFill>
                          <a:srgbClr val="0000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err="1" smtClean="0">
                          <a:ln>
                            <a:noFill/>
                          </a:ln>
                          <a:solidFill>
                            <a:srgbClr val="000099"/>
                          </a:solidFill>
                          <a:effectLst/>
                          <a:latin typeface="Arial" charset="0"/>
                          <a:ea typeface="Times New Roman" pitchFamily="18" charset="0"/>
                          <a:cs typeface="Arial" charset="0"/>
                        </a:rPr>
                        <a:t>Psychometricproperties</a:t>
                      </a:r>
                      <a:endParaRPr kumimoji="0" lang="en-GB" sz="1200" b="0" i="0" u="none" strike="noStrike" cap="none" normalizeH="0" baseline="0" dirty="0" smtClean="0">
                        <a:ln>
                          <a:noFill/>
                        </a:ln>
                        <a:solidFill>
                          <a:srgbClr val="000099"/>
                        </a:solidFill>
                        <a:effectLst/>
                        <a:latin typeface="Arial"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(0-6)</a:t>
                      </a:r>
                      <a:endParaRPr kumimoji="0" lang="en-GB" sz="1200" b="0" i="0" u="none" strike="noStrike" cap="none" normalizeH="0" baseline="0" dirty="0" smtClean="0">
                        <a:ln>
                          <a:noFill/>
                        </a:ln>
                        <a:solidFill>
                          <a:srgbClr val="000099"/>
                        </a:solidFill>
                        <a:effectLst/>
                        <a:latin typeface="Arial" charset="0"/>
                        <a:cs typeface="Times New Roman" pitchFamily="18"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Availability</a:t>
                      </a:r>
                      <a:endParaRPr kumimoji="0" lang="en-GB" sz="1200" b="0" i="0" u="none" strike="noStrike" cap="none" normalizeH="0" baseline="0" dirty="0" smtClean="0">
                        <a:ln>
                          <a:noFill/>
                        </a:ln>
                        <a:solidFill>
                          <a:srgbClr val="000099"/>
                        </a:solidFill>
                        <a:effectLst/>
                        <a:latin typeface="Arial"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(0-2)</a:t>
                      </a:r>
                      <a:endParaRPr kumimoji="0" lang="en-GB" sz="1200" b="0" i="0" u="none" strike="noStrike" cap="none" normalizeH="0" baseline="0" dirty="0" smtClean="0">
                        <a:ln>
                          <a:noFill/>
                        </a:ln>
                        <a:solidFill>
                          <a:srgbClr val="000099"/>
                        </a:solidFill>
                        <a:effectLst/>
                        <a:latin typeface="Arial" charset="0"/>
                        <a:cs typeface="Times New Roman" pitchFamily="18"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Practicality</a:t>
                      </a:r>
                      <a:endParaRPr kumimoji="0" lang="en-GB" sz="1200" b="0" i="0" u="none" strike="noStrike" cap="none" normalizeH="0" baseline="0" dirty="0" smtClean="0">
                        <a:ln>
                          <a:noFill/>
                        </a:ln>
                        <a:solidFill>
                          <a:srgbClr val="000099"/>
                        </a:solidFill>
                        <a:effectLst/>
                        <a:latin typeface="Arial"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(0-3)</a:t>
                      </a:r>
                      <a:endParaRPr kumimoji="0" lang="en-GB" sz="1200" b="0" i="0" u="none" strike="noStrike" cap="none" normalizeH="0" baseline="0" dirty="0" smtClean="0">
                        <a:ln>
                          <a:noFill/>
                        </a:ln>
                        <a:solidFill>
                          <a:srgbClr val="000099"/>
                        </a:solidFill>
                        <a:effectLst/>
                        <a:latin typeface="Arial" charset="0"/>
                        <a:cs typeface="Times New Roman" pitchFamily="18"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Universality</a:t>
                      </a:r>
                      <a:endParaRPr kumimoji="0" lang="en-GB" sz="1200" b="0" i="0" u="none" strike="noStrike" cap="none" normalizeH="0" baseline="0" dirty="0" smtClean="0">
                        <a:ln>
                          <a:noFill/>
                        </a:ln>
                        <a:solidFill>
                          <a:srgbClr val="000099"/>
                        </a:solidFill>
                        <a:effectLst/>
                        <a:latin typeface="Arial"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(0-2)</a:t>
                      </a:r>
                      <a:endParaRPr kumimoji="0" lang="en-GB" sz="1200" b="0" i="0" u="none" strike="noStrike" cap="none" normalizeH="0" baseline="0" dirty="0" smtClean="0">
                        <a:ln>
                          <a:noFill/>
                        </a:ln>
                        <a:solidFill>
                          <a:srgbClr val="000099"/>
                        </a:solidFill>
                        <a:effectLst/>
                        <a:latin typeface="Arial" charset="0"/>
                        <a:cs typeface="Times New Roman" pitchFamily="18"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Population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norms</a:t>
                      </a:r>
                      <a:endParaRPr kumimoji="0" lang="en-GB" sz="1200" b="0" i="0" u="none" strike="noStrike" cap="none" normalizeH="0" baseline="0" dirty="0" smtClean="0">
                        <a:ln>
                          <a:noFill/>
                        </a:ln>
                        <a:solidFill>
                          <a:srgbClr val="000099"/>
                        </a:solidFill>
                        <a:effectLst/>
                        <a:latin typeface="Arial"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99"/>
                          </a:solidFill>
                          <a:effectLst/>
                          <a:latin typeface="Arial" charset="0"/>
                          <a:ea typeface="Times New Roman" pitchFamily="18" charset="0"/>
                          <a:cs typeface="Arial" charset="0"/>
                        </a:rPr>
                        <a:t> (0-2)</a:t>
                      </a:r>
                      <a:endParaRPr kumimoji="0" lang="en-GB" sz="1200" b="0" i="0" u="none" strike="noStrike" cap="none" normalizeH="0" baseline="0" dirty="0" smtClean="0">
                        <a:ln>
                          <a:noFill/>
                        </a:ln>
                        <a:solidFill>
                          <a:srgbClr val="000099"/>
                        </a:solidFill>
                        <a:effectLst/>
                        <a:latin typeface="Arial" charset="0"/>
                        <a:cs typeface="Times New Roman" pitchFamily="18"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r>
              <a:tr h="417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EQ-5D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health</a:t>
                      </a:r>
                      <a:endParaRPr kumimoji="0" lang="en-GB" sz="1400" b="0" i="0" u="none" strike="noStrike" cap="none" normalizeH="0" baseline="0" dirty="0" smtClean="0">
                        <a:ln>
                          <a:noFill/>
                        </a:ln>
                        <a:solidFill>
                          <a:srgbClr val="0066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FFFF66">
                        <a:tint val="66000"/>
                        <a:satMod val="16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6</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5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LDQ</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dependence</a:t>
                      </a:r>
                      <a:endParaRPr kumimoji="0" lang="en-GB" sz="1400" b="0" i="0" u="none" strike="noStrike" cap="none" normalizeH="0" baseline="0" dirty="0" smtClean="0">
                        <a:ln>
                          <a:noFill/>
                        </a:ln>
                        <a:solidFill>
                          <a:srgbClr val="0066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3</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5</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3</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1</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7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CORE-10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mental health</a:t>
                      </a:r>
                      <a:endParaRPr kumimoji="0" lang="en-GB" sz="1400" b="0" i="0" u="none" strike="noStrike" cap="none" normalizeH="0" baseline="0" dirty="0" smtClean="0">
                        <a:ln>
                          <a:noFill/>
                        </a:ln>
                        <a:solidFill>
                          <a:srgbClr val="0066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5</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3</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5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SSQ</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satisfaction</a:t>
                      </a:r>
                      <a:endParaRPr kumimoji="0" lang="en-GB" sz="1400" b="0" i="0" u="none" strike="noStrike" cap="none" normalizeH="0" baseline="0" dirty="0" smtClean="0">
                        <a:ln>
                          <a:noFill/>
                        </a:ln>
                        <a:solidFill>
                          <a:srgbClr val="0066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1</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1</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5</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3</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1</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5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APQ</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problems</a:t>
                      </a:r>
                      <a:endParaRPr kumimoji="0" lang="en-GB" sz="1400" b="0" i="0" u="none" strike="noStrike" cap="none" normalizeH="0" baseline="0" dirty="0" smtClean="0">
                        <a:ln>
                          <a:noFill/>
                        </a:ln>
                        <a:solidFill>
                          <a:srgbClr val="0066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6</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3</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0</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0</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7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err="1" smtClean="0">
                          <a:ln>
                            <a:noFill/>
                          </a:ln>
                          <a:solidFill>
                            <a:srgbClr val="000099"/>
                          </a:solidFill>
                          <a:effectLst/>
                          <a:latin typeface="Arial" charset="0"/>
                          <a:ea typeface="Times New Roman" pitchFamily="18" charset="0"/>
                          <a:cs typeface="Arial" charset="0"/>
                        </a:rPr>
                        <a:t>HoNOS</a:t>
                      </a:r>
                      <a:endPar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mental health</a:t>
                      </a:r>
                      <a:endParaRPr kumimoji="0" lang="en-GB" sz="1400" b="0" i="0" u="none" strike="noStrike" cap="none" normalizeH="0" baseline="0" dirty="0" smtClean="0">
                        <a:ln>
                          <a:noFill/>
                        </a:ln>
                        <a:solidFill>
                          <a:srgbClr val="0066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4</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3</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7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PHQ9</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depression</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3</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7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GAD7</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anxiety</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3</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5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IRS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impulsivity</a:t>
                      </a:r>
                      <a:endParaRPr kumimoji="0" lang="en-GB" sz="1400" b="0" i="0" u="none" strike="noStrike" cap="none" normalizeH="0" baseline="0" dirty="0" smtClean="0">
                        <a:ln>
                          <a:noFill/>
                        </a:ln>
                        <a:solidFill>
                          <a:srgbClr val="0066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accent3">
                              <a:lumMod val="50000"/>
                            </a:schemeClr>
                          </a:solidFill>
                          <a:effectLst/>
                          <a:latin typeface="Arial" charset="0"/>
                          <a:ea typeface="Times New Roman" pitchFamily="18" charset="0"/>
                          <a:cs typeface="Arial" charset="0"/>
                        </a:rPr>
                        <a:t>0</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5</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0</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5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FMQ</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family coping</a:t>
                      </a:r>
                      <a:endParaRPr kumimoji="0" lang="en-GB" sz="1400" b="0" i="0" u="none" strike="noStrike" cap="none" normalizeH="0" baseline="0" dirty="0" smtClean="0">
                        <a:ln>
                          <a:noFill/>
                        </a:ln>
                        <a:solidFill>
                          <a:srgbClr val="0066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accent3">
                              <a:lumMod val="50000"/>
                            </a:schemeClr>
                          </a:solidFill>
                          <a:effectLst/>
                          <a:latin typeface="Arial" charset="0"/>
                          <a:ea typeface="Times New Roman" pitchFamily="18" charset="0"/>
                          <a:cs typeface="Arial" charset="0"/>
                        </a:rPr>
                        <a:t>tbc</a:t>
                      </a:r>
                      <a:endPar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0</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r h="415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99"/>
                          </a:solidFill>
                          <a:effectLst/>
                          <a:latin typeface="Arial" charset="0"/>
                          <a:ea typeface="Times New Roman" pitchFamily="18" charset="0"/>
                          <a:cs typeface="Arial" charset="0"/>
                        </a:rPr>
                        <a:t>PCQ</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6699"/>
                          </a:solidFill>
                          <a:effectLst/>
                          <a:latin typeface="Arial" charset="0"/>
                          <a:ea typeface="Times New Roman" pitchFamily="18" charset="0"/>
                          <a:cs typeface="Arial" charset="0"/>
                        </a:rPr>
                        <a:t>parenting</a:t>
                      </a:r>
                      <a:endParaRPr kumimoji="0" lang="en-GB" sz="1400" b="0" i="0" u="none" strike="noStrike" cap="none" normalizeH="0" baseline="0" dirty="0" smtClean="0">
                        <a:ln>
                          <a:noFill/>
                        </a:ln>
                        <a:solidFill>
                          <a:srgbClr val="006699"/>
                        </a:solidFill>
                        <a:effectLst/>
                        <a:latin typeface="Arial" charset="0"/>
                        <a:ea typeface="Times New Roman" pitchFamily="18" charset="0"/>
                        <a:cs typeface="Arial" charset="0"/>
                      </a:endParaRP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66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1</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1</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3</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2</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accent3">
                              <a:lumMod val="50000"/>
                            </a:schemeClr>
                          </a:solidFill>
                          <a:effectLst/>
                          <a:latin typeface="Arial" charset="0"/>
                          <a:ea typeface="Times New Roman" pitchFamily="18" charset="0"/>
                          <a:cs typeface="Arial" charset="0"/>
                        </a:rPr>
                        <a:t>0</a:t>
                      </a:r>
                    </a:p>
                  </a:txBody>
                  <a:tcPr marL="67333" marR="67333" marT="0" marB="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chemeClr val="tx1"/>
                    </a:solidFill>
                  </a:tcPr>
                </a:tc>
              </a:tr>
            </a:tbl>
          </a:graphicData>
        </a:graphic>
      </p:graphicFrame>
    </p:spTree>
    <p:custDataLst>
      <p:tags r:id="rId1"/>
    </p:custData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97" name="Rectangle 13"/>
          <p:cNvSpPr>
            <a:spLocks noGrp="1" noChangeArrowheads="1"/>
          </p:cNvSpPr>
          <p:nvPr>
            <p:ph type="title"/>
          </p:nvPr>
        </p:nvSpPr>
        <p:spPr>
          <a:xfrm>
            <a:off x="755650" y="620713"/>
            <a:ext cx="7772400" cy="803275"/>
          </a:xfrm>
        </p:spPr>
        <p:txBody>
          <a:bodyPr/>
          <a:lstStyle/>
          <a:p>
            <a:pPr>
              <a:defRPr/>
            </a:pPr>
            <a:r>
              <a:rPr lang="en-GB" dirty="0">
                <a:solidFill>
                  <a:schemeClr val="tx2">
                    <a:lumMod val="25000"/>
                  </a:schemeClr>
                </a:solidFill>
              </a:rPr>
              <a:t>Domains (or components) of Addiction</a:t>
            </a:r>
          </a:p>
        </p:txBody>
      </p:sp>
      <p:graphicFrame>
        <p:nvGraphicFramePr>
          <p:cNvPr id="111618" name="Diagram 5"/>
          <p:cNvGraphicFramePr>
            <a:graphicFrameLocks/>
          </p:cNvGraphicFramePr>
          <p:nvPr>
            <p:ph idx="1"/>
          </p:nvPr>
        </p:nvGraphicFramePr>
        <p:xfrm>
          <a:off x="755650" y="1628775"/>
          <a:ext cx="7772400" cy="4114800"/>
        </p:xfrm>
        <a:graphic>
          <a:graphicData uri="http://schemas.openxmlformats.org/drawingml/2006/compatibility">
            <com:legacyDrawing xmlns:com="http://schemas.openxmlformats.org/drawingml/2006/compatibility" spid="_x0000_s111618"/>
          </a:graphicData>
        </a:graphic>
      </p:graphicFrame>
    </p:spTree>
    <p:custDataLst>
      <p:tags r:id="rId2"/>
    </p:custData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Title 1"/>
          <p:cNvSpPr>
            <a:spLocks noGrp="1"/>
          </p:cNvSpPr>
          <p:nvPr>
            <p:ph type="title"/>
          </p:nvPr>
        </p:nvSpPr>
        <p:spPr>
          <a:xfrm>
            <a:off x="642938" y="571500"/>
            <a:ext cx="7772400" cy="1285875"/>
          </a:xfrm>
        </p:spPr>
        <p:txBody>
          <a:bodyPr/>
          <a:lstStyle/>
          <a:p>
            <a:pPr algn="l"/>
            <a:r>
              <a:rPr lang="en-GB" smtClean="0">
                <a:solidFill>
                  <a:srgbClr val="000099"/>
                </a:solidFill>
              </a:rPr>
              <a:t>Justification for substance use as the primary outcome measure.......</a:t>
            </a:r>
            <a:br>
              <a:rPr lang="en-GB" smtClean="0">
                <a:solidFill>
                  <a:srgbClr val="000099"/>
                </a:solidFill>
              </a:rPr>
            </a:br>
            <a:endParaRPr lang="en-GB" sz="2400" smtClean="0">
              <a:solidFill>
                <a:srgbClr val="000099"/>
              </a:solidFill>
            </a:endParaRPr>
          </a:p>
        </p:txBody>
      </p:sp>
      <p:sp>
        <p:nvSpPr>
          <p:cNvPr id="112642" name="TextBox 2"/>
          <p:cNvSpPr txBox="1">
            <a:spLocks noChangeArrowheads="1"/>
          </p:cNvSpPr>
          <p:nvPr/>
        </p:nvSpPr>
        <p:spPr bwMode="auto">
          <a:xfrm>
            <a:off x="714375" y="1857375"/>
            <a:ext cx="7358063" cy="4154488"/>
          </a:xfrm>
          <a:prstGeom prst="rect">
            <a:avLst/>
          </a:prstGeom>
          <a:noFill/>
          <a:ln w="9525">
            <a:noFill/>
            <a:miter lim="800000"/>
            <a:headEnd/>
            <a:tailEnd/>
          </a:ln>
        </p:spPr>
        <p:txBody>
          <a:bodyPr>
            <a:spAutoFit/>
          </a:bodyPr>
          <a:lstStyle/>
          <a:p>
            <a:pPr marL="0" lvl="1" indent="622300">
              <a:buFont typeface="Wingdings" pitchFamily="2" charset="2"/>
              <a:buChar char="§"/>
            </a:pPr>
            <a:r>
              <a:rPr lang="en-GB" sz="2400">
                <a:solidFill>
                  <a:srgbClr val="000099"/>
                </a:solidFill>
              </a:rPr>
              <a:t>Viewed by service users as most important</a:t>
            </a:r>
          </a:p>
          <a:p>
            <a:pPr marL="0" lvl="1" indent="622300"/>
            <a:endParaRPr lang="en-GB" sz="2400">
              <a:solidFill>
                <a:srgbClr val="000099"/>
              </a:solidFill>
            </a:endParaRPr>
          </a:p>
          <a:p>
            <a:pPr marL="0" lvl="1" indent="622300">
              <a:buFont typeface="Wingdings" pitchFamily="2" charset="2"/>
              <a:buChar char="§"/>
            </a:pPr>
            <a:r>
              <a:rPr lang="en-GB" sz="2400">
                <a:solidFill>
                  <a:srgbClr val="000099"/>
                </a:solidFill>
              </a:rPr>
              <a:t>Viewed by careers as most important</a:t>
            </a:r>
          </a:p>
          <a:p>
            <a:pPr marL="0" lvl="1" indent="622300"/>
            <a:endParaRPr lang="en-GB" sz="2400">
              <a:solidFill>
                <a:srgbClr val="000099"/>
              </a:solidFill>
            </a:endParaRPr>
          </a:p>
          <a:p>
            <a:pPr marL="0" lvl="1" indent="622300">
              <a:buFont typeface="Wingdings" pitchFamily="2" charset="2"/>
              <a:buChar char="§"/>
            </a:pPr>
            <a:r>
              <a:rPr lang="en-GB" sz="2400">
                <a:solidFill>
                  <a:srgbClr val="000099"/>
                </a:solidFill>
              </a:rPr>
              <a:t>Most convincing for general public and policy 	makers</a:t>
            </a:r>
          </a:p>
          <a:p>
            <a:pPr marL="0" lvl="1" indent="622300"/>
            <a:endParaRPr lang="en-GB" sz="2400">
              <a:solidFill>
                <a:srgbClr val="000099"/>
              </a:solidFill>
            </a:endParaRPr>
          </a:p>
          <a:p>
            <a:pPr marL="0" lvl="1" indent="622300">
              <a:buFont typeface="Wingdings" pitchFamily="2" charset="2"/>
              <a:buChar char="§"/>
            </a:pPr>
            <a:r>
              <a:rPr lang="en-GB" sz="2400">
                <a:solidFill>
                  <a:srgbClr val="000099"/>
                </a:solidFill>
              </a:rPr>
              <a:t>Substance misuse is the condition</a:t>
            </a:r>
          </a:p>
          <a:p>
            <a:pPr marL="0" lvl="1" indent="622300">
              <a:buFont typeface="Wingdings" pitchFamily="2" charset="2"/>
              <a:buChar char="§"/>
            </a:pPr>
            <a:endParaRPr lang="en-GB" sz="2400">
              <a:solidFill>
                <a:srgbClr val="000099"/>
              </a:solidFill>
            </a:endParaRPr>
          </a:p>
          <a:p>
            <a:pPr marL="0" lvl="1" indent="622300">
              <a:buFont typeface="Wingdings" pitchFamily="2" charset="2"/>
              <a:buChar char="§"/>
            </a:pPr>
            <a:r>
              <a:rPr lang="en-GB" sz="2400">
                <a:solidFill>
                  <a:srgbClr val="000099"/>
                </a:solidFill>
              </a:rPr>
              <a:t>Correlation with societal costs</a:t>
            </a:r>
          </a:p>
          <a:p>
            <a:pPr marL="0" lvl="1" indent="622300">
              <a:buFont typeface="Wingdings" pitchFamily="2" charset="2"/>
              <a:buChar char="§"/>
            </a:pPr>
            <a:endParaRPr lang="en-GB" sz="2400"/>
          </a:p>
        </p:txBody>
      </p:sp>
    </p:spTree>
    <p:custDataLst>
      <p:tags r:id="rId1"/>
    </p:custData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p:cNvSpPr>
            <a:spLocks noGrp="1"/>
          </p:cNvSpPr>
          <p:nvPr>
            <p:ph type="title"/>
          </p:nvPr>
        </p:nvSpPr>
        <p:spPr>
          <a:xfrm>
            <a:off x="785813" y="500063"/>
            <a:ext cx="7772400" cy="928687"/>
          </a:xfrm>
        </p:spPr>
        <p:txBody>
          <a:bodyPr/>
          <a:lstStyle/>
          <a:p>
            <a:r>
              <a:rPr lang="en-GB" smtClean="0">
                <a:solidFill>
                  <a:srgbClr val="000099"/>
                </a:solidFill>
              </a:rPr>
              <a:t>Correlations with Societal Costs</a:t>
            </a:r>
            <a:br>
              <a:rPr lang="en-GB" smtClean="0">
                <a:solidFill>
                  <a:srgbClr val="000099"/>
                </a:solidFill>
              </a:rPr>
            </a:br>
            <a:r>
              <a:rPr lang="en-GB" sz="2000" smtClean="0">
                <a:solidFill>
                  <a:srgbClr val="000099"/>
                </a:solidFill>
              </a:rPr>
              <a:t>example data for units of alcohol and health status</a:t>
            </a:r>
          </a:p>
        </p:txBody>
      </p:sp>
      <p:graphicFrame>
        <p:nvGraphicFramePr>
          <p:cNvPr id="3" name="Chart 2"/>
          <p:cNvGraphicFramePr>
            <a:graphicFrameLocks/>
          </p:cNvGraphicFramePr>
          <p:nvPr/>
        </p:nvGraphicFramePr>
        <p:xfrm>
          <a:off x="1422400" y="1295400"/>
          <a:ext cx="6537325" cy="4235450"/>
        </p:xfrm>
        <a:graphic>
          <a:graphicData uri="http://schemas.openxmlformats.org/drawingml/2006/chart">
            <c:chart xmlns:c="http://schemas.openxmlformats.org/drawingml/2006/chart" xmlns:r="http://schemas.openxmlformats.org/officeDocument/2006/relationships" r:id="rId3"/>
          </a:graphicData>
        </a:graphic>
      </p:graphicFrame>
      <p:sp>
        <p:nvSpPr>
          <p:cNvPr id="113667" name="TextBox 3"/>
          <p:cNvSpPr txBox="1">
            <a:spLocks noChangeArrowheads="1"/>
          </p:cNvSpPr>
          <p:nvPr/>
        </p:nvSpPr>
        <p:spPr bwMode="auto">
          <a:xfrm>
            <a:off x="3714750" y="5357813"/>
            <a:ext cx="2492375" cy="369887"/>
          </a:xfrm>
          <a:prstGeom prst="rect">
            <a:avLst/>
          </a:prstGeom>
          <a:noFill/>
          <a:ln w="9525">
            <a:noFill/>
            <a:miter lim="800000"/>
            <a:headEnd/>
            <a:tailEnd/>
          </a:ln>
        </p:spPr>
        <p:txBody>
          <a:bodyPr wrap="none">
            <a:spAutoFit/>
          </a:bodyPr>
          <a:lstStyle/>
          <a:p>
            <a:r>
              <a:rPr lang="en-GB" sz="1800">
                <a:solidFill>
                  <a:srgbClr val="0070C0"/>
                </a:solidFill>
              </a:rPr>
              <a:t>weekly units of alcohol</a:t>
            </a:r>
          </a:p>
        </p:txBody>
      </p:sp>
      <p:sp>
        <p:nvSpPr>
          <p:cNvPr id="113668" name="TextBox 4"/>
          <p:cNvSpPr txBox="1">
            <a:spLocks noChangeArrowheads="1"/>
          </p:cNvSpPr>
          <p:nvPr/>
        </p:nvSpPr>
        <p:spPr bwMode="auto">
          <a:xfrm rot="-5400000">
            <a:off x="-475456" y="3047207"/>
            <a:ext cx="3749675" cy="369887"/>
          </a:xfrm>
          <a:prstGeom prst="rect">
            <a:avLst/>
          </a:prstGeom>
          <a:noFill/>
          <a:ln w="9525">
            <a:noFill/>
            <a:miter lim="800000"/>
            <a:headEnd/>
            <a:tailEnd/>
          </a:ln>
        </p:spPr>
        <p:txBody>
          <a:bodyPr wrap="none">
            <a:spAutoFit/>
          </a:bodyPr>
          <a:lstStyle/>
          <a:p>
            <a:r>
              <a:rPr lang="en-GB" sz="1800">
                <a:solidFill>
                  <a:srgbClr val="0070C0"/>
                </a:solidFill>
              </a:rPr>
              <a:t>health as % of best possible health</a:t>
            </a:r>
          </a:p>
        </p:txBody>
      </p:sp>
      <p:sp>
        <p:nvSpPr>
          <p:cNvPr id="6" name="TextBox 5"/>
          <p:cNvSpPr txBox="1"/>
          <p:nvPr/>
        </p:nvSpPr>
        <p:spPr>
          <a:xfrm>
            <a:off x="5357813" y="1643063"/>
            <a:ext cx="2714625" cy="738187"/>
          </a:xfrm>
          <a:prstGeom prst="rect">
            <a:avLst/>
          </a:prstGeom>
          <a:solidFill>
            <a:schemeClr val="accent2">
              <a:lumMod val="20000"/>
              <a:lumOff val="80000"/>
            </a:schemeClr>
          </a:solidFill>
        </p:spPr>
        <p:txBody>
          <a:bodyPr>
            <a:spAutoFit/>
          </a:bodyPr>
          <a:lstStyle/>
          <a:p>
            <a:pPr>
              <a:defRPr/>
            </a:pPr>
            <a:r>
              <a:rPr lang="en-GB" sz="1400" b="1" dirty="0">
                <a:solidFill>
                  <a:schemeClr val="accent1">
                    <a:lumMod val="75000"/>
                  </a:schemeClr>
                </a:solidFill>
              </a:rPr>
              <a:t>moderate drinking not associated with major health problems </a:t>
            </a:r>
          </a:p>
        </p:txBody>
      </p:sp>
      <p:sp>
        <p:nvSpPr>
          <p:cNvPr id="7" name="TextBox 6"/>
          <p:cNvSpPr txBox="1"/>
          <p:nvPr/>
        </p:nvSpPr>
        <p:spPr>
          <a:xfrm>
            <a:off x="2357438" y="3786188"/>
            <a:ext cx="2286000" cy="523875"/>
          </a:xfrm>
          <a:prstGeom prst="rect">
            <a:avLst/>
          </a:prstGeom>
          <a:solidFill>
            <a:schemeClr val="accent2">
              <a:lumMod val="20000"/>
              <a:lumOff val="80000"/>
            </a:schemeClr>
          </a:solidFill>
        </p:spPr>
        <p:txBody>
          <a:bodyPr>
            <a:spAutoFit/>
          </a:bodyPr>
          <a:lstStyle/>
          <a:p>
            <a:pPr>
              <a:defRPr/>
            </a:pPr>
            <a:r>
              <a:rPr lang="en-GB" sz="1400" b="1" dirty="0">
                <a:solidFill>
                  <a:schemeClr val="accent1">
                    <a:lumMod val="75000"/>
                  </a:schemeClr>
                </a:solidFill>
              </a:rPr>
              <a:t>health may not recover once damage is done</a:t>
            </a:r>
          </a:p>
        </p:txBody>
      </p:sp>
    </p:spTree>
    <p:custDataLst>
      <p:tags r:id="rId1"/>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graphicEl>
                                              <a:chart seriesIdx="0" categoryIdx="-4" bldStep="series"/>
                                            </p:graphicEl>
                                          </p:spTgt>
                                        </p:tgtEl>
                                        <p:attrNameLst>
                                          <p:attrName>style.visibility</p:attrName>
                                        </p:attrNameLst>
                                      </p:cBhvr>
                                      <p:to>
                                        <p:strVal val="visible"/>
                                      </p:to>
                                    </p:set>
                                    <p:anim calcmode="lin" valueType="num">
                                      <p:cBhvr additive="base">
                                        <p:cTn id="7" dur="500" fill="hold"/>
                                        <p:tgtEl>
                                          <p:spTgt spid="3">
                                            <p:graphicEl>
                                              <a:chart seriesIdx="0" categoryIdx="-4" bldStep="series"/>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graphicEl>
                                              <a:chart seriesIdx="0" categoryIdx="-4" bldStep="series"/>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graphicEl>
                                              <a:chart seriesIdx="1" categoryIdx="-4" bldStep="series"/>
                                            </p:graphicEl>
                                          </p:spTgt>
                                        </p:tgtEl>
                                        <p:attrNameLst>
                                          <p:attrName>style.visibility</p:attrName>
                                        </p:attrNameLst>
                                      </p:cBhvr>
                                      <p:to>
                                        <p:strVal val="visible"/>
                                      </p:to>
                                    </p:set>
                                    <p:anim calcmode="lin" valueType="num">
                                      <p:cBhvr additive="base">
                                        <p:cTn id="13" dur="500" fill="hold"/>
                                        <p:tgtEl>
                                          <p:spTgt spid="3">
                                            <p:graphicEl>
                                              <a:chart seriesIdx="1" categoryIdx="-4" bldStep="series"/>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graphicEl>
                                              <a:chart seriesIdx="1" categoryIdx="-4" bldStep="series"/>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1"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graphicEl>
                                              <a:chart seriesIdx="2" categoryIdx="-4" bldStep="series"/>
                                            </p:graphicEl>
                                          </p:spTgt>
                                        </p:tgtEl>
                                        <p:attrNameLst>
                                          <p:attrName>style.visibility</p:attrName>
                                        </p:attrNameLst>
                                      </p:cBhvr>
                                      <p:to>
                                        <p:strVal val="visible"/>
                                      </p:to>
                                    </p:set>
                                    <p:anim calcmode="lin" valueType="num">
                                      <p:cBhvr additive="base">
                                        <p:cTn id="23" dur="500" fill="hold"/>
                                        <p:tgtEl>
                                          <p:spTgt spid="3">
                                            <p:graphicEl>
                                              <a:chart seriesIdx="2" categoryIdx="-4" bldStep="series"/>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graphicEl>
                                              <a:chart seriesIdx="2" categoryIdx="-4" bldStep="series"/>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1"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Chart bld="series"/>
        </p:bldSub>
      </p:bldGraphic>
      <p:bldP spid="6" grpId="1" animBg="1"/>
      <p:bldP spid="7"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28625" y="1500188"/>
          <a:ext cx="8429625" cy="3403600"/>
        </p:xfrm>
        <a:graphic>
          <a:graphicData uri="http://schemas.openxmlformats.org/drawingml/2006/table">
            <a:tbl>
              <a:tblPr firstRow="1" bandRow="1">
                <a:tableStyleId>{5C22544A-7EE6-4342-B048-85BDC9FD1C3A}</a:tableStyleId>
              </a:tblPr>
              <a:tblGrid>
                <a:gridCol w="1071570"/>
                <a:gridCol w="919765"/>
                <a:gridCol w="919765"/>
                <a:gridCol w="919765"/>
                <a:gridCol w="919765"/>
                <a:gridCol w="919765"/>
                <a:gridCol w="919765"/>
                <a:gridCol w="919765"/>
                <a:gridCol w="919765"/>
              </a:tblGrid>
              <a:tr h="370840">
                <a:tc gridSpan="9">
                  <a:txBody>
                    <a:bodyPr/>
                    <a:lstStyle/>
                    <a:p>
                      <a:r>
                        <a:rPr lang="en-GB" sz="1800" dirty="0" smtClean="0">
                          <a:solidFill>
                            <a:schemeClr val="tx1"/>
                          </a:solidFill>
                        </a:rPr>
                        <a:t>Correlations with Substance Use.... </a:t>
                      </a:r>
                      <a:endParaRPr lang="en-GB" dirty="0">
                        <a:solidFill>
                          <a:schemeClr val="tx1"/>
                        </a:solidFill>
                      </a:endParaRPr>
                    </a:p>
                  </a:txBody>
                  <a:tcPr/>
                </a:tc>
                <a:tc hMerge="1">
                  <a:txBody>
                    <a:bodyPr/>
                    <a:lstStyle/>
                    <a:p>
                      <a:pPr algn="ctr"/>
                      <a:endParaRPr lang="en-GB" dirty="0"/>
                    </a:p>
                  </a:txBody>
                  <a:tcPr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dirty="0"/>
                    </a:p>
                  </a:txBody>
                  <a:tcPr anchor="ctr"/>
                </a:tc>
                <a:tc hMerge="1">
                  <a:txBody>
                    <a:bodyPr/>
                    <a:lstStyle/>
                    <a:p>
                      <a:endParaRPr lang="en-GB"/>
                    </a:p>
                  </a:txBody>
                  <a:tcPr/>
                </a:tc>
                <a:tc hMerge="1">
                  <a:txBody>
                    <a:bodyPr/>
                    <a:lstStyle/>
                    <a:p>
                      <a:endParaRPr lang="en-GB"/>
                    </a:p>
                  </a:txBody>
                  <a:tcPr/>
                </a:tc>
                <a:tc hMerge="1">
                  <a:txBody>
                    <a:bodyPr/>
                    <a:lstStyle/>
                    <a:p>
                      <a:endParaRPr lang="en-GB"/>
                    </a:p>
                  </a:txBody>
                  <a:tcPr/>
                </a:tc>
              </a:tr>
              <a:tr h="370840">
                <a:tc>
                  <a:txBody>
                    <a:bodyPr/>
                    <a:lstStyle/>
                    <a:p>
                      <a:endParaRPr lang="en-GB" dirty="0"/>
                    </a:p>
                  </a:txBody>
                  <a:tcPr/>
                </a:tc>
                <a:tc gridSpan="4">
                  <a:txBody>
                    <a:bodyPr/>
                    <a:lstStyle/>
                    <a:p>
                      <a:pPr algn="ctr"/>
                      <a:r>
                        <a:rPr lang="en-GB" dirty="0" smtClean="0">
                          <a:solidFill>
                            <a:schemeClr val="tx2">
                              <a:lumMod val="25000"/>
                            </a:schemeClr>
                          </a:solidFill>
                        </a:rPr>
                        <a:t>Baseline</a:t>
                      </a:r>
                      <a:endParaRPr lang="en-GB" dirty="0">
                        <a:solidFill>
                          <a:schemeClr val="tx2">
                            <a:lumMod val="25000"/>
                          </a:schemeClr>
                        </a:solidFill>
                      </a:endParaRPr>
                    </a:p>
                  </a:txBody>
                  <a:tcPr anchor="ct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gridSpan="4">
                  <a:txBody>
                    <a:bodyPr/>
                    <a:lstStyle/>
                    <a:p>
                      <a:pPr algn="ctr"/>
                      <a:r>
                        <a:rPr lang="en-GB" dirty="0" smtClean="0">
                          <a:solidFill>
                            <a:schemeClr val="tx2">
                              <a:lumMod val="25000"/>
                            </a:schemeClr>
                          </a:solidFill>
                        </a:rPr>
                        <a:t>Follow-up</a:t>
                      </a:r>
                      <a:endParaRPr lang="en-GB" dirty="0">
                        <a:solidFill>
                          <a:schemeClr val="tx2">
                            <a:lumMod val="25000"/>
                          </a:schemeClr>
                        </a:solidFill>
                      </a:endParaRPr>
                    </a:p>
                  </a:txBody>
                  <a:tcPr anchor="ct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370840">
                <a:tc>
                  <a:txBody>
                    <a:bodyPr/>
                    <a:lstStyle/>
                    <a:p>
                      <a:endParaRPr lang="en-GB"/>
                    </a:p>
                  </a:txBody>
                  <a:tcPr/>
                </a:tc>
                <a:tc>
                  <a:txBody>
                    <a:bodyPr/>
                    <a:lstStyle/>
                    <a:p>
                      <a:pPr algn="ctr"/>
                      <a:r>
                        <a:rPr lang="en-GB" dirty="0" smtClean="0">
                          <a:solidFill>
                            <a:schemeClr val="accent1">
                              <a:lumMod val="75000"/>
                            </a:schemeClr>
                          </a:solidFill>
                        </a:rPr>
                        <a:t>EQ5D</a:t>
                      </a:r>
                      <a:endParaRPr lang="en-GB" dirty="0">
                        <a:solidFill>
                          <a:schemeClr val="accent1">
                            <a:lumMod val="75000"/>
                          </a:schemeClr>
                        </a:solidFill>
                      </a:endParaRPr>
                    </a:p>
                  </a:txBody>
                  <a:tcPr anchor="ctr"/>
                </a:tc>
                <a:tc>
                  <a:txBody>
                    <a:bodyPr/>
                    <a:lstStyle/>
                    <a:p>
                      <a:pPr algn="ctr"/>
                      <a:r>
                        <a:rPr lang="en-GB" dirty="0" smtClean="0">
                          <a:solidFill>
                            <a:schemeClr val="accent1">
                              <a:lumMod val="75000"/>
                            </a:schemeClr>
                          </a:solidFill>
                        </a:rPr>
                        <a:t>LDQ</a:t>
                      </a:r>
                      <a:endParaRPr lang="en-GB" dirty="0">
                        <a:solidFill>
                          <a:schemeClr val="accent1">
                            <a:lumMod val="75000"/>
                          </a:schemeClr>
                        </a:solidFill>
                      </a:endParaRPr>
                    </a:p>
                  </a:txBody>
                  <a:tcPr anchor="ctr"/>
                </a:tc>
                <a:tc>
                  <a:txBody>
                    <a:bodyPr/>
                    <a:lstStyle/>
                    <a:p>
                      <a:pPr algn="ctr"/>
                      <a:r>
                        <a:rPr lang="en-GB" dirty="0" smtClean="0">
                          <a:solidFill>
                            <a:schemeClr val="accent1">
                              <a:lumMod val="75000"/>
                            </a:schemeClr>
                          </a:solidFill>
                        </a:rPr>
                        <a:t>CORE</a:t>
                      </a:r>
                      <a:endParaRPr lang="en-GB" dirty="0">
                        <a:solidFill>
                          <a:schemeClr val="accent1">
                            <a:lumMod val="75000"/>
                          </a:schemeClr>
                        </a:solidFill>
                      </a:endParaRPr>
                    </a:p>
                  </a:txBody>
                  <a:tcPr anchor="ctr"/>
                </a:tc>
                <a:tc>
                  <a:txBody>
                    <a:bodyPr/>
                    <a:lstStyle/>
                    <a:p>
                      <a:pPr algn="ctr"/>
                      <a:r>
                        <a:rPr lang="en-GB" dirty="0" smtClean="0">
                          <a:solidFill>
                            <a:schemeClr val="accent1">
                              <a:lumMod val="75000"/>
                            </a:schemeClr>
                          </a:solidFill>
                        </a:rPr>
                        <a:t>SSQ</a:t>
                      </a:r>
                      <a:endParaRPr lang="en-GB" dirty="0">
                        <a:solidFill>
                          <a:schemeClr val="accent1">
                            <a:lumMod val="75000"/>
                          </a:schemeClr>
                        </a:solidFill>
                      </a:endParaRPr>
                    </a:p>
                  </a:txBody>
                  <a:tcPr anchor="ctr"/>
                </a:tc>
                <a:tc>
                  <a:txBody>
                    <a:bodyPr/>
                    <a:lstStyle/>
                    <a:p>
                      <a:pPr algn="ctr"/>
                      <a:r>
                        <a:rPr lang="en-GB" dirty="0" smtClean="0">
                          <a:solidFill>
                            <a:schemeClr val="accent1">
                              <a:lumMod val="75000"/>
                            </a:schemeClr>
                          </a:solidFill>
                        </a:rPr>
                        <a:t>EQ5D</a:t>
                      </a:r>
                      <a:endParaRPr lang="en-GB" dirty="0">
                        <a:solidFill>
                          <a:schemeClr val="accent1">
                            <a:lumMod val="75000"/>
                          </a:schemeClr>
                        </a:solidFill>
                      </a:endParaRPr>
                    </a:p>
                  </a:txBody>
                  <a:tcPr anchor="ctr"/>
                </a:tc>
                <a:tc>
                  <a:txBody>
                    <a:bodyPr/>
                    <a:lstStyle/>
                    <a:p>
                      <a:pPr algn="ctr"/>
                      <a:r>
                        <a:rPr lang="en-GB" dirty="0" smtClean="0">
                          <a:solidFill>
                            <a:schemeClr val="accent1">
                              <a:lumMod val="75000"/>
                            </a:schemeClr>
                          </a:solidFill>
                        </a:rPr>
                        <a:t>LDQ</a:t>
                      </a:r>
                      <a:endParaRPr lang="en-GB" dirty="0">
                        <a:solidFill>
                          <a:schemeClr val="accent1">
                            <a:lumMod val="75000"/>
                          </a:schemeClr>
                        </a:solidFill>
                      </a:endParaRPr>
                    </a:p>
                  </a:txBody>
                  <a:tcPr anchor="ctr"/>
                </a:tc>
                <a:tc>
                  <a:txBody>
                    <a:bodyPr/>
                    <a:lstStyle/>
                    <a:p>
                      <a:pPr algn="ctr"/>
                      <a:r>
                        <a:rPr lang="en-GB" dirty="0" smtClean="0">
                          <a:solidFill>
                            <a:schemeClr val="accent1">
                              <a:lumMod val="75000"/>
                            </a:schemeClr>
                          </a:solidFill>
                        </a:rPr>
                        <a:t>CORE</a:t>
                      </a:r>
                      <a:endParaRPr lang="en-GB" dirty="0">
                        <a:solidFill>
                          <a:schemeClr val="accent1">
                            <a:lumMod val="75000"/>
                          </a:schemeClr>
                        </a:solidFill>
                      </a:endParaRPr>
                    </a:p>
                  </a:txBody>
                  <a:tcPr anchor="ctr"/>
                </a:tc>
                <a:tc>
                  <a:txBody>
                    <a:bodyPr/>
                    <a:lstStyle/>
                    <a:p>
                      <a:pPr algn="ctr"/>
                      <a:r>
                        <a:rPr lang="en-GB" dirty="0" smtClean="0">
                          <a:solidFill>
                            <a:schemeClr val="accent1">
                              <a:lumMod val="75000"/>
                            </a:schemeClr>
                          </a:solidFill>
                        </a:rPr>
                        <a:t>SSQ</a:t>
                      </a:r>
                      <a:endParaRPr lang="en-GB" dirty="0">
                        <a:solidFill>
                          <a:schemeClr val="accent1">
                            <a:lumMod val="75000"/>
                          </a:schemeClr>
                        </a:solidFill>
                      </a:endParaRPr>
                    </a:p>
                  </a:txBody>
                  <a:tcPr anchor="ctr"/>
                </a:tc>
              </a:tr>
              <a:tr h="370840">
                <a:tc>
                  <a:txBody>
                    <a:bodyPr/>
                    <a:lstStyle/>
                    <a:p>
                      <a:r>
                        <a:rPr lang="en-GB" dirty="0" smtClean="0">
                          <a:solidFill>
                            <a:schemeClr val="accent1">
                              <a:lumMod val="75000"/>
                            </a:schemeClr>
                          </a:solidFill>
                        </a:rPr>
                        <a:t>Alcohol freq</a:t>
                      </a:r>
                      <a:endParaRPr lang="en-GB" dirty="0">
                        <a:solidFill>
                          <a:schemeClr val="accent1">
                            <a:lumMod val="75000"/>
                          </a:schemeClr>
                        </a:solidFill>
                      </a:endParaRPr>
                    </a:p>
                  </a:txBody>
                  <a:tcPr/>
                </a:tc>
                <a:tc>
                  <a:txBody>
                    <a:bodyPr/>
                    <a:lstStyle/>
                    <a:p>
                      <a:r>
                        <a:rPr lang="en-GB" dirty="0" smtClean="0">
                          <a:solidFill>
                            <a:schemeClr val="tx2">
                              <a:lumMod val="25000"/>
                            </a:schemeClr>
                          </a:solidFill>
                        </a:rPr>
                        <a:t>-0.32**</a:t>
                      </a:r>
                    </a:p>
                  </a:txBody>
                  <a:tcPr anchor="ctr"/>
                </a:tc>
                <a:tc>
                  <a:txBody>
                    <a:bodyPr/>
                    <a:lstStyle/>
                    <a:p>
                      <a:r>
                        <a:rPr lang="en-GB" dirty="0" smtClean="0">
                          <a:solidFill>
                            <a:schemeClr val="tx2">
                              <a:lumMod val="25000"/>
                            </a:schemeClr>
                          </a:solidFill>
                        </a:rPr>
                        <a:t>0.48**</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0.28**</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-0.08*</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-0.30**</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0.62**</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0.39**</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-0.20**</a:t>
                      </a:r>
                      <a:endParaRPr lang="en-GB" dirty="0">
                        <a:solidFill>
                          <a:schemeClr val="tx2">
                            <a:lumMod val="25000"/>
                          </a:schemeClr>
                        </a:solidFill>
                      </a:endParaRPr>
                    </a:p>
                  </a:txBody>
                  <a:tcPr anchor="ctr"/>
                </a:tc>
              </a:tr>
              <a:tr h="370840">
                <a:tc>
                  <a:txBody>
                    <a:bodyPr/>
                    <a:lstStyle/>
                    <a:p>
                      <a:r>
                        <a:rPr lang="en-GB" dirty="0" smtClean="0">
                          <a:solidFill>
                            <a:schemeClr val="accent1">
                              <a:lumMod val="75000"/>
                            </a:schemeClr>
                          </a:solidFill>
                        </a:rPr>
                        <a:t>Alcohol units</a:t>
                      </a:r>
                      <a:endParaRPr lang="en-GB" dirty="0">
                        <a:solidFill>
                          <a:schemeClr val="accent1">
                            <a:lumMod val="75000"/>
                          </a:schemeClr>
                        </a:solidFill>
                      </a:endParaRPr>
                    </a:p>
                  </a:txBody>
                  <a:tcPr/>
                </a:tc>
                <a:tc>
                  <a:txBody>
                    <a:bodyPr/>
                    <a:lstStyle/>
                    <a:p>
                      <a:r>
                        <a:rPr lang="en-GB" dirty="0" smtClean="0">
                          <a:solidFill>
                            <a:schemeClr val="tx2">
                              <a:lumMod val="25000"/>
                            </a:schemeClr>
                          </a:solidFill>
                        </a:rPr>
                        <a:t>-0.38**</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0.47**</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0.25**</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-0.19**</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-0.30**</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0.62**</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0.38**</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-0.20**</a:t>
                      </a:r>
                      <a:endParaRPr lang="en-GB" dirty="0">
                        <a:solidFill>
                          <a:schemeClr val="tx2">
                            <a:lumMod val="25000"/>
                          </a:schemeClr>
                        </a:solidFill>
                      </a:endParaRPr>
                    </a:p>
                  </a:txBody>
                  <a:tcPr anchor="ctr"/>
                </a:tc>
              </a:tr>
              <a:tr h="370840">
                <a:tc>
                  <a:txBody>
                    <a:bodyPr/>
                    <a:lstStyle/>
                    <a:p>
                      <a:r>
                        <a:rPr lang="en-GB" dirty="0" smtClean="0">
                          <a:solidFill>
                            <a:schemeClr val="accent1">
                              <a:lumMod val="75000"/>
                            </a:schemeClr>
                          </a:solidFill>
                        </a:rPr>
                        <a:t>Heroin freq</a:t>
                      </a:r>
                      <a:endParaRPr lang="en-GB" dirty="0">
                        <a:solidFill>
                          <a:schemeClr val="accent1">
                            <a:lumMod val="75000"/>
                          </a:schemeClr>
                        </a:solidFill>
                      </a:endParaRPr>
                    </a:p>
                  </a:txBody>
                  <a:tcPr/>
                </a:tc>
                <a:tc>
                  <a:txBody>
                    <a:bodyPr/>
                    <a:lstStyle/>
                    <a:p>
                      <a:r>
                        <a:rPr lang="en-GB" dirty="0" smtClean="0">
                          <a:solidFill>
                            <a:schemeClr val="tx2">
                              <a:lumMod val="25000"/>
                            </a:schemeClr>
                          </a:solidFill>
                        </a:rPr>
                        <a:t>-0.11</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0.39**</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0.09</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-0.10</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-0.21</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0.40**</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0.40**</a:t>
                      </a:r>
                      <a:endParaRPr lang="en-GB" dirty="0">
                        <a:solidFill>
                          <a:schemeClr val="tx2">
                            <a:lumMod val="25000"/>
                          </a:schemeClr>
                        </a:solidFill>
                      </a:endParaRPr>
                    </a:p>
                  </a:txBody>
                  <a:tcPr anchor="ctr"/>
                </a:tc>
                <a:tc>
                  <a:txBody>
                    <a:bodyPr/>
                    <a:lstStyle/>
                    <a:p>
                      <a:r>
                        <a:rPr lang="en-GB" dirty="0" smtClean="0">
                          <a:solidFill>
                            <a:schemeClr val="tx2">
                              <a:lumMod val="25000"/>
                            </a:schemeClr>
                          </a:solidFill>
                        </a:rPr>
                        <a:t>-0.60**</a:t>
                      </a:r>
                      <a:endParaRPr lang="en-GB" dirty="0">
                        <a:solidFill>
                          <a:schemeClr val="tx2">
                            <a:lumMod val="25000"/>
                          </a:schemeClr>
                        </a:solidFill>
                      </a:endParaRPr>
                    </a:p>
                  </a:txBody>
                  <a:tcPr anchor="ctr"/>
                </a:tc>
              </a:tr>
              <a:tr h="370840">
                <a:tc grid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solidFill>
                            <a:schemeClr val="accent1">
                              <a:lumMod val="75000"/>
                            </a:schemeClr>
                          </a:solidFill>
                        </a:rPr>
                        <a:t>**p&lt;.001  *p&lt;.01                                                                 </a:t>
                      </a:r>
                      <a:r>
                        <a:rPr lang="en-GB" sz="1400" dirty="0" smtClean="0">
                          <a:solidFill>
                            <a:schemeClr val="tx2">
                              <a:lumMod val="50000"/>
                            </a:schemeClr>
                          </a:solidFill>
                        </a:rPr>
                        <a:t>Source: unpublished CLAHRC clinical sample</a:t>
                      </a:r>
                      <a:endParaRPr lang="en-GB" sz="1400" dirty="0">
                        <a:solidFill>
                          <a:schemeClr val="accent1">
                            <a:lumMod val="75000"/>
                          </a:schemeClr>
                        </a:solidFill>
                      </a:endParaRPr>
                    </a:p>
                  </a:txBody>
                  <a:tcPr/>
                </a:tc>
                <a:tc hMerge="1">
                  <a:txBody>
                    <a:bodyPr/>
                    <a:lstStyle/>
                    <a:p>
                      <a:endParaRPr lang="en-GB" dirty="0">
                        <a:solidFill>
                          <a:schemeClr val="tx2">
                            <a:lumMod val="25000"/>
                          </a:schemeClr>
                        </a:solidFill>
                      </a:endParaRPr>
                    </a:p>
                  </a:txBody>
                  <a:tcPr anchor="ctr"/>
                </a:tc>
                <a:tc hMerge="1">
                  <a:txBody>
                    <a:bodyPr/>
                    <a:lstStyle/>
                    <a:p>
                      <a:endParaRPr lang="en-GB" dirty="0">
                        <a:solidFill>
                          <a:schemeClr val="tx2">
                            <a:lumMod val="25000"/>
                          </a:schemeClr>
                        </a:solidFill>
                      </a:endParaRPr>
                    </a:p>
                  </a:txBody>
                  <a:tcPr anchor="ctr"/>
                </a:tc>
                <a:tc hMerge="1">
                  <a:txBody>
                    <a:bodyPr/>
                    <a:lstStyle/>
                    <a:p>
                      <a:endParaRPr lang="en-GB" dirty="0">
                        <a:solidFill>
                          <a:schemeClr val="tx2">
                            <a:lumMod val="25000"/>
                          </a:schemeClr>
                        </a:solidFill>
                      </a:endParaRPr>
                    </a:p>
                  </a:txBody>
                  <a:tcPr anchor="ctr"/>
                </a:tc>
                <a:tc hMerge="1">
                  <a:txBody>
                    <a:bodyPr/>
                    <a:lstStyle/>
                    <a:p>
                      <a:endParaRPr lang="en-GB" dirty="0">
                        <a:solidFill>
                          <a:schemeClr val="tx2">
                            <a:lumMod val="25000"/>
                          </a:schemeClr>
                        </a:solidFill>
                      </a:endParaRPr>
                    </a:p>
                  </a:txBody>
                  <a:tcPr anchor="ctr"/>
                </a:tc>
                <a:tc hMerge="1">
                  <a:txBody>
                    <a:bodyPr/>
                    <a:lstStyle/>
                    <a:p>
                      <a:endParaRPr lang="en-GB" dirty="0">
                        <a:solidFill>
                          <a:schemeClr val="tx2">
                            <a:lumMod val="25000"/>
                          </a:schemeClr>
                        </a:solidFill>
                      </a:endParaRPr>
                    </a:p>
                  </a:txBody>
                  <a:tcPr anchor="ctr"/>
                </a:tc>
                <a:tc hMerge="1">
                  <a:txBody>
                    <a:bodyPr/>
                    <a:lstStyle/>
                    <a:p>
                      <a:endParaRPr lang="en-GB" dirty="0">
                        <a:solidFill>
                          <a:schemeClr val="tx2">
                            <a:lumMod val="25000"/>
                          </a:schemeClr>
                        </a:solidFill>
                      </a:endParaRPr>
                    </a:p>
                  </a:txBody>
                  <a:tcPr anchor="ctr"/>
                </a:tc>
                <a:tc hMerge="1">
                  <a:txBody>
                    <a:bodyPr/>
                    <a:lstStyle/>
                    <a:p>
                      <a:endParaRPr lang="en-GB" dirty="0">
                        <a:solidFill>
                          <a:schemeClr val="tx2">
                            <a:lumMod val="25000"/>
                          </a:schemeClr>
                        </a:solidFill>
                      </a:endParaRPr>
                    </a:p>
                  </a:txBody>
                  <a:tcPr anchor="ctr"/>
                </a:tc>
                <a:tc hMerge="1">
                  <a:txBody>
                    <a:bodyPr/>
                    <a:lstStyle/>
                    <a:p>
                      <a:endParaRPr lang="en-GB" dirty="0">
                        <a:solidFill>
                          <a:schemeClr val="tx2">
                            <a:lumMod val="25000"/>
                          </a:schemeClr>
                        </a:solidFill>
                      </a:endParaRPr>
                    </a:p>
                  </a:txBody>
                  <a:tcPr anchor="ctr"/>
                </a:tc>
              </a:tr>
            </a:tbl>
          </a:graphicData>
        </a:graphic>
      </p:graphicFrame>
      <p:sp>
        <p:nvSpPr>
          <p:cNvPr id="9" name="TextBox 8"/>
          <p:cNvSpPr txBox="1"/>
          <p:nvPr/>
        </p:nvSpPr>
        <p:spPr>
          <a:xfrm>
            <a:off x="428625" y="5072063"/>
            <a:ext cx="6646863" cy="1016000"/>
          </a:xfrm>
          <a:prstGeom prst="rect">
            <a:avLst/>
          </a:prstGeom>
          <a:noFill/>
        </p:spPr>
        <p:txBody>
          <a:bodyPr wrap="none">
            <a:spAutoFit/>
          </a:bodyPr>
          <a:lstStyle/>
          <a:p>
            <a:pPr>
              <a:defRPr/>
            </a:pPr>
            <a:r>
              <a:rPr lang="en-GB" sz="2000" b="1" dirty="0">
                <a:solidFill>
                  <a:schemeClr val="tx2">
                    <a:lumMod val="25000"/>
                  </a:schemeClr>
                </a:solidFill>
              </a:rPr>
              <a:t>but....</a:t>
            </a:r>
          </a:p>
          <a:p>
            <a:pPr>
              <a:buFont typeface="Wingdings" pitchFamily="2" charset="2"/>
              <a:buChar char="§"/>
              <a:defRPr/>
            </a:pPr>
            <a:r>
              <a:rPr lang="en-GB" sz="2000" b="1" dirty="0">
                <a:solidFill>
                  <a:schemeClr val="tx2">
                    <a:lumMod val="25000"/>
                  </a:schemeClr>
                </a:solidFill>
              </a:rPr>
              <a:t> </a:t>
            </a:r>
            <a:r>
              <a:rPr lang="en-GB" sz="2000" dirty="0">
                <a:solidFill>
                  <a:schemeClr val="tx2">
                    <a:lumMod val="25000"/>
                  </a:schemeClr>
                </a:solidFill>
              </a:rPr>
              <a:t>substance use is difficult to measure – LDQ good proxy</a:t>
            </a:r>
          </a:p>
          <a:p>
            <a:pPr>
              <a:buFont typeface="Wingdings" pitchFamily="2" charset="2"/>
              <a:buChar char="§"/>
              <a:defRPr/>
            </a:pPr>
            <a:r>
              <a:rPr lang="en-GB" sz="2000" dirty="0">
                <a:solidFill>
                  <a:schemeClr val="tx2">
                    <a:lumMod val="25000"/>
                  </a:schemeClr>
                </a:solidFill>
              </a:rPr>
              <a:t> other scales are needed to paint a picture of outcome....</a:t>
            </a:r>
          </a:p>
        </p:txBody>
      </p:sp>
      <p:sp>
        <p:nvSpPr>
          <p:cNvPr id="10" name="TextBox 9"/>
          <p:cNvSpPr txBox="1"/>
          <p:nvPr/>
        </p:nvSpPr>
        <p:spPr>
          <a:xfrm>
            <a:off x="357188" y="642938"/>
            <a:ext cx="8501062" cy="708025"/>
          </a:xfrm>
          <a:prstGeom prst="rect">
            <a:avLst/>
          </a:prstGeom>
          <a:noFill/>
        </p:spPr>
        <p:txBody>
          <a:bodyPr>
            <a:spAutoFit/>
          </a:bodyPr>
          <a:lstStyle/>
          <a:p>
            <a:pPr>
              <a:defRPr/>
            </a:pPr>
            <a:r>
              <a:rPr lang="en-GB" sz="2000" b="1" dirty="0">
                <a:solidFill>
                  <a:schemeClr val="accent1">
                    <a:lumMod val="75000"/>
                  </a:schemeClr>
                </a:solidFill>
              </a:rPr>
              <a:t>There is a </a:t>
            </a:r>
            <a:r>
              <a:rPr lang="en-GB" sz="2000" b="1" dirty="0">
                <a:solidFill>
                  <a:schemeClr val="accent2"/>
                </a:solidFill>
              </a:rPr>
              <a:t>scientific</a:t>
            </a:r>
            <a:r>
              <a:rPr lang="en-GB" sz="2000" b="1" dirty="0">
                <a:solidFill>
                  <a:schemeClr val="tx2">
                    <a:lumMod val="25000"/>
                  </a:schemeClr>
                </a:solidFill>
              </a:rPr>
              <a:t> </a:t>
            </a:r>
            <a:r>
              <a:rPr lang="en-GB" sz="2000" b="1" dirty="0">
                <a:solidFill>
                  <a:schemeClr val="accent1">
                    <a:lumMod val="75000"/>
                  </a:schemeClr>
                </a:solidFill>
              </a:rPr>
              <a:t>and</a:t>
            </a:r>
            <a:r>
              <a:rPr lang="en-GB" sz="2000" b="1" dirty="0">
                <a:solidFill>
                  <a:schemeClr val="tx2">
                    <a:lumMod val="25000"/>
                  </a:schemeClr>
                </a:solidFill>
              </a:rPr>
              <a:t> </a:t>
            </a:r>
            <a:r>
              <a:rPr lang="en-GB" sz="2000" b="1" dirty="0">
                <a:solidFill>
                  <a:schemeClr val="accent2"/>
                </a:solidFill>
              </a:rPr>
              <a:t>political</a:t>
            </a:r>
            <a:r>
              <a:rPr lang="en-GB" sz="2000" b="1" dirty="0">
                <a:solidFill>
                  <a:schemeClr val="tx2">
                    <a:lumMod val="25000"/>
                  </a:schemeClr>
                </a:solidFill>
              </a:rPr>
              <a:t> </a:t>
            </a:r>
            <a:r>
              <a:rPr lang="en-GB" sz="2000" b="1" dirty="0">
                <a:solidFill>
                  <a:schemeClr val="accent1">
                    <a:lumMod val="75000"/>
                  </a:schemeClr>
                </a:solidFill>
              </a:rPr>
              <a:t>case for the primacy of substance use as an outcome measure....</a:t>
            </a:r>
            <a:endParaRPr lang="en-GB" b="1" dirty="0">
              <a:solidFill>
                <a:schemeClr val="accent1">
                  <a:lumMod val="75000"/>
                </a:schemeClr>
              </a:solidFill>
            </a:endParaRPr>
          </a:p>
        </p:txBody>
      </p:sp>
    </p:spTree>
    <p:custDataLst>
      <p:tags r:id="rId1"/>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2"/>
          <p:cNvSpPr>
            <a:spLocks noGrp="1"/>
          </p:cNvSpPr>
          <p:nvPr>
            <p:ph idx="1"/>
          </p:nvPr>
        </p:nvSpPr>
        <p:spPr>
          <a:xfrm>
            <a:off x="685800" y="500063"/>
            <a:ext cx="7772400" cy="6072187"/>
          </a:xfrm>
        </p:spPr>
        <p:txBody>
          <a:bodyPr/>
          <a:lstStyle/>
          <a:p>
            <a:pPr>
              <a:buFontTx/>
              <a:buNone/>
            </a:pPr>
            <a:r>
              <a:rPr lang="en-GB" b="1" smtClean="0">
                <a:solidFill>
                  <a:srgbClr val="000099"/>
                </a:solidFill>
              </a:rPr>
              <a:t>NIHR</a:t>
            </a:r>
            <a:r>
              <a:rPr lang="en-GB" smtClean="0">
                <a:solidFill>
                  <a:srgbClr val="000099"/>
                </a:solidFill>
              </a:rPr>
              <a:t>        Nine CLAHRCs approx £10million each</a:t>
            </a:r>
          </a:p>
          <a:p>
            <a:pPr>
              <a:buFontTx/>
              <a:buNone/>
            </a:pPr>
            <a:endParaRPr lang="en-GB" sz="1200" smtClean="0">
              <a:solidFill>
                <a:srgbClr val="000099"/>
              </a:solidFill>
            </a:endParaRPr>
          </a:p>
          <a:p>
            <a:pPr>
              <a:buFontTx/>
              <a:buNone/>
            </a:pPr>
            <a:r>
              <a:rPr lang="en-GB" b="1" smtClean="0">
                <a:solidFill>
                  <a:srgbClr val="000099"/>
                </a:solidFill>
              </a:rPr>
              <a:t>CLAHRC </a:t>
            </a:r>
            <a:r>
              <a:rPr lang="en-GB" smtClean="0">
                <a:solidFill>
                  <a:srgbClr val="000099"/>
                </a:solidFill>
              </a:rPr>
              <a:t>for Leeds/York/Bradford        Addiction Research in Acute Settings (ARiAS) 1 of 5 themes</a:t>
            </a:r>
          </a:p>
          <a:p>
            <a:pPr>
              <a:buFontTx/>
              <a:buNone/>
            </a:pPr>
            <a:endParaRPr lang="en-GB" sz="1200" smtClean="0">
              <a:solidFill>
                <a:srgbClr val="000099"/>
              </a:solidFill>
            </a:endParaRPr>
          </a:p>
          <a:p>
            <a:pPr>
              <a:buFontTx/>
              <a:buNone/>
            </a:pPr>
            <a:r>
              <a:rPr lang="en-GB" b="1" smtClean="0">
                <a:solidFill>
                  <a:srgbClr val="000099"/>
                </a:solidFill>
              </a:rPr>
              <a:t>ARiAS        </a:t>
            </a:r>
            <a:r>
              <a:rPr lang="en-GB" smtClean="0">
                <a:solidFill>
                  <a:srgbClr val="000099"/>
                </a:solidFill>
              </a:rPr>
              <a:t>outcome measurement 1 of 6 strands</a:t>
            </a:r>
          </a:p>
          <a:p>
            <a:endParaRPr lang="en-GB" sz="1000" smtClean="0">
              <a:solidFill>
                <a:srgbClr val="000099"/>
              </a:solidFill>
            </a:endParaRPr>
          </a:p>
          <a:p>
            <a:pPr>
              <a:buFontTx/>
              <a:buNone/>
            </a:pPr>
            <a:endParaRPr lang="en-GB" sz="1000" b="1" smtClean="0">
              <a:solidFill>
                <a:srgbClr val="000099"/>
              </a:solidFill>
            </a:endParaRPr>
          </a:p>
          <a:p>
            <a:pPr>
              <a:buFontTx/>
              <a:buNone/>
            </a:pPr>
            <a:endParaRPr lang="en-GB" sz="1000" b="1" smtClean="0">
              <a:solidFill>
                <a:srgbClr val="000099"/>
              </a:solidFill>
            </a:endParaRPr>
          </a:p>
          <a:p>
            <a:pPr>
              <a:buFontTx/>
              <a:buNone/>
            </a:pPr>
            <a:endParaRPr lang="en-GB" sz="1000" b="1" smtClean="0">
              <a:solidFill>
                <a:srgbClr val="000099"/>
              </a:solidFill>
            </a:endParaRPr>
          </a:p>
          <a:p>
            <a:pPr>
              <a:buFontTx/>
              <a:buNone/>
            </a:pPr>
            <a:r>
              <a:rPr lang="en-GB" b="1" smtClean="0">
                <a:solidFill>
                  <a:srgbClr val="000099"/>
                </a:solidFill>
              </a:rPr>
              <a:t>CLAHRC research group</a:t>
            </a:r>
            <a:r>
              <a:rPr lang="en-GB" smtClean="0">
                <a:solidFill>
                  <a:srgbClr val="000099"/>
                </a:solidFill>
              </a:rPr>
              <a:t>: </a:t>
            </a:r>
            <a:r>
              <a:rPr lang="en-GB" smtClean="0">
                <a:solidFill>
                  <a:srgbClr val="006699"/>
                </a:solidFill>
              </a:rPr>
              <a:t>Duncan Raistrick, Gillian Tober, Christine Godfrey, Charlie Lloyd, Steve Parrot, Jude Watson, Veronica Dale</a:t>
            </a:r>
          </a:p>
          <a:p>
            <a:endParaRPr lang="en-GB" sz="1000" smtClean="0">
              <a:solidFill>
                <a:srgbClr val="006699"/>
              </a:solidFill>
            </a:endParaRPr>
          </a:p>
          <a:p>
            <a:pPr>
              <a:buFontTx/>
              <a:buNone/>
            </a:pPr>
            <a:r>
              <a:rPr lang="en-GB" b="1" smtClean="0">
                <a:solidFill>
                  <a:srgbClr val="000099"/>
                </a:solidFill>
              </a:rPr>
              <a:t>Co-opted Expert Group convened March 2011</a:t>
            </a:r>
            <a:r>
              <a:rPr lang="en-GB" smtClean="0">
                <a:solidFill>
                  <a:srgbClr val="000099"/>
                </a:solidFill>
              </a:rPr>
              <a:t>: </a:t>
            </a:r>
            <a:r>
              <a:rPr lang="en-GB" smtClean="0">
                <a:solidFill>
                  <a:srgbClr val="006699"/>
                </a:solidFill>
              </a:rPr>
              <a:t>Owen Bowden-Jones, Alex Copello, Ed Day, Eilish Gilvarry, Don Lavoie, Damian Mitchell, Julia Sinclair, John Strang, and Alex Whincup</a:t>
            </a:r>
          </a:p>
        </p:txBody>
      </p:sp>
      <p:sp>
        <p:nvSpPr>
          <p:cNvPr id="21506" name="Right Arrow 3"/>
          <p:cNvSpPr>
            <a:spLocks noChangeArrowheads="1"/>
          </p:cNvSpPr>
          <p:nvPr/>
        </p:nvSpPr>
        <p:spPr bwMode="auto">
          <a:xfrm>
            <a:off x="1571625" y="571500"/>
            <a:ext cx="500063" cy="285750"/>
          </a:xfrm>
          <a:prstGeom prst="rightArrow">
            <a:avLst>
              <a:gd name="adj1" fmla="val 50000"/>
              <a:gd name="adj2" fmla="val 49997"/>
            </a:avLst>
          </a:prstGeom>
          <a:solidFill>
            <a:srgbClr val="FFFF00"/>
          </a:solidFill>
          <a:ln w="12700" cap="sq" algn="ctr">
            <a:solidFill>
              <a:srgbClr val="FFFF00"/>
            </a:solidFill>
            <a:round/>
            <a:headEnd type="none" w="sm" len="sm"/>
            <a:tailEnd type="triangle" w="sm" len="sm"/>
          </a:ln>
        </p:spPr>
        <p:txBody>
          <a:bodyPr/>
          <a:lstStyle/>
          <a:p>
            <a:pPr eaLnBrk="0" hangingPunct="0"/>
            <a:endParaRPr lang="en-US"/>
          </a:p>
        </p:txBody>
      </p:sp>
      <p:sp>
        <p:nvSpPr>
          <p:cNvPr id="21507" name="Right Arrow 4"/>
          <p:cNvSpPr>
            <a:spLocks noChangeArrowheads="1"/>
          </p:cNvSpPr>
          <p:nvPr/>
        </p:nvSpPr>
        <p:spPr bwMode="auto">
          <a:xfrm>
            <a:off x="5429250" y="1214438"/>
            <a:ext cx="500063" cy="285750"/>
          </a:xfrm>
          <a:prstGeom prst="rightArrow">
            <a:avLst>
              <a:gd name="adj1" fmla="val 50000"/>
              <a:gd name="adj2" fmla="val 49997"/>
            </a:avLst>
          </a:prstGeom>
          <a:solidFill>
            <a:srgbClr val="FFFF00"/>
          </a:solidFill>
          <a:ln w="12700" cap="sq" algn="ctr">
            <a:solidFill>
              <a:schemeClr val="tx1"/>
            </a:solidFill>
            <a:round/>
            <a:headEnd type="none" w="sm" len="sm"/>
            <a:tailEnd type="triangle" w="sm" len="sm"/>
          </a:ln>
        </p:spPr>
        <p:txBody>
          <a:bodyPr/>
          <a:lstStyle/>
          <a:p>
            <a:pPr eaLnBrk="0" hangingPunct="0"/>
            <a:endParaRPr lang="en-US"/>
          </a:p>
        </p:txBody>
      </p:sp>
      <p:sp>
        <p:nvSpPr>
          <p:cNvPr id="21508" name="Right Arrow 5"/>
          <p:cNvSpPr>
            <a:spLocks noChangeArrowheads="1"/>
          </p:cNvSpPr>
          <p:nvPr/>
        </p:nvSpPr>
        <p:spPr bwMode="auto">
          <a:xfrm>
            <a:off x="1785938" y="2286000"/>
            <a:ext cx="500062" cy="285750"/>
          </a:xfrm>
          <a:prstGeom prst="rightArrow">
            <a:avLst>
              <a:gd name="adj1" fmla="val 50000"/>
              <a:gd name="adj2" fmla="val 49996"/>
            </a:avLst>
          </a:prstGeom>
          <a:solidFill>
            <a:srgbClr val="FFFF00"/>
          </a:solidFill>
          <a:ln w="12700" cap="sq" algn="ctr">
            <a:solidFill>
              <a:schemeClr val="tx1"/>
            </a:solidFill>
            <a:round/>
            <a:headEnd type="none" w="sm" len="sm"/>
            <a:tailEnd type="triangle" w="sm" len="sm"/>
          </a:ln>
        </p:spPr>
        <p:txBody>
          <a:bodyPr/>
          <a:lstStyle/>
          <a:p>
            <a:pPr eaLnBrk="0" hangingPunct="0"/>
            <a:endParaRPr lang="en-US"/>
          </a:p>
        </p:txBody>
      </p:sp>
    </p:spTree>
    <p:custDataLst>
      <p:tags r:id="rId1"/>
    </p:custData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Placeholder 3"/>
          <p:cNvGraphicFramePr>
            <a:graphicFrameLocks noGrp="1"/>
          </p:cNvGraphicFramePr>
          <p:nvPr/>
        </p:nvGraphicFramePr>
        <p:xfrm>
          <a:off x="428625" y="571500"/>
          <a:ext cx="8429625" cy="6000750"/>
        </p:xfrm>
        <a:graphic>
          <a:graphicData uri="http://schemas.openxmlformats.org/drawingml/2006/table">
            <a:tbl>
              <a:tblPr/>
              <a:tblGrid>
                <a:gridCol w="527050"/>
                <a:gridCol w="527050"/>
                <a:gridCol w="527050"/>
                <a:gridCol w="525463"/>
                <a:gridCol w="527050"/>
                <a:gridCol w="527050"/>
                <a:gridCol w="527050"/>
                <a:gridCol w="527050"/>
                <a:gridCol w="527050"/>
                <a:gridCol w="527050"/>
                <a:gridCol w="527050"/>
                <a:gridCol w="527050"/>
                <a:gridCol w="525462"/>
                <a:gridCol w="527050"/>
                <a:gridCol w="527050"/>
                <a:gridCol w="527050"/>
              </a:tblGrid>
              <a:tr h="428625">
                <a:tc gridSpan="1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FFFFFF"/>
                          </a:solidFill>
                          <a:effectLst/>
                          <a:latin typeface="Arial" charset="0"/>
                        </a:rPr>
                        <a:t>Factor analysis with #4 factor 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28625">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227A8F"/>
                          </a:solidFill>
                          <a:effectLst/>
                          <a:latin typeface="Arial" charset="0"/>
                        </a:rPr>
                        <a:t>EQ5D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227A8F"/>
                          </a:solidFill>
                          <a:effectLst/>
                          <a:latin typeface="Arial" charset="0"/>
                        </a:rPr>
                        <a:t>LDQ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DE0E8"/>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227A8F"/>
                          </a:solidFill>
                          <a:effectLst/>
                          <a:latin typeface="Arial" charset="0"/>
                        </a:rPr>
                        <a:t>CORE-10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rgbClr val="227A8F"/>
                          </a:solidFill>
                          <a:effectLst/>
                          <a:latin typeface="Arial" charset="0"/>
                        </a:rPr>
                        <a:t>SSQ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F#4</a:t>
                      </a:r>
                    </a:p>
                  </a:txBody>
                  <a:tcP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F#1</a:t>
                      </a:r>
                    </a:p>
                  </a:txBody>
                  <a:tcPr horzOverflow="overflow">
                    <a:lnL w="12700" cap="flat" cmpd="sng" algn="ctr">
                      <a:solidFill>
                        <a:schemeClr val="accent2"/>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F#2</a:t>
                      </a:r>
                    </a:p>
                  </a:txBody>
                  <a:tcPr horzOverflow="overflow">
                    <a:lnL>
                      <a:noFill/>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F#4</a:t>
                      </a:r>
                    </a:p>
                  </a:txBody>
                  <a:tcP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F#1</a:t>
                      </a:r>
                    </a:p>
                  </a:txBody>
                  <a:tcP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F#4</a:t>
                      </a:r>
                    </a:p>
                  </a:txBody>
                  <a:tcP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F#1</a:t>
                      </a:r>
                    </a:p>
                  </a:txBody>
                  <a:tcP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227A8F"/>
                          </a:solidFill>
                          <a:effectLst/>
                          <a:latin typeface="Arial" charset="0"/>
                        </a:rPr>
                        <a:t>F#4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.77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.13</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.07</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-.09</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.10</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.80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.19</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.36</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.71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.11</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-.04</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.66</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.67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-.02</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.15</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-.08</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.12</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.81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.24</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-.15</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-.40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-.01</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-.04</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.70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.57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.28</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.31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-.15</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.12</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.80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.27</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.02</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.26</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.44</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-.15</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-.19</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.57</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.68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.22</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.08</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-.07</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.11</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.83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.04</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.19</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.60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-.14</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-.05</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-.06</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.59</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.31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.69</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-.12</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.18</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.65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.28</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.75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-.17</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-.30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.56</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.15</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.75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.18</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.34</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.14</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.57</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-.11</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-.07</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-.30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.60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.04</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.75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-.08</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.26</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.30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.55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-.06</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-.05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.64</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.04</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.66</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.22</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.31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.77</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-.02</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.57</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.09</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.78</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.20</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.30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.73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.15</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.74</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.35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rPr>
                        <a:t>.27</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.22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.69</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D1D3"/>
                    </a:solidFill>
                  </a:tcPr>
                </a:tc>
                <a:tc>
                  <a:txBody>
                    <a:bodyPr/>
                    <a:lstStyle/>
                    <a:p>
                      <a:pPr marL="38100" marR="0" lvl="0" indent="0" algn="ctr" defTabSz="914400" rtl="0" eaLnBrk="1" fontAlgn="base" latinLnBrk="0" hangingPunct="1">
                        <a:lnSpc>
                          <a:spcPts val="16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Arial" charset="0"/>
                          <a:ea typeface="Calibri" pitchFamily="34" charset="0"/>
                          <a:cs typeface="Times New Roman" pitchFamily="18" charset="0"/>
                        </a:rPr>
                        <a:t>-.17</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0F4"/>
                    </a:solidFill>
                  </a:tcPr>
                </a:tc>
              </a:tr>
              <a:tr h="428625">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rgbClr val="000000"/>
                          </a:solidFill>
                          <a:effectLst/>
                          <a:latin typeface="Arial" charset="0"/>
                        </a:rPr>
                        <a:t>8% of variance</a:t>
                      </a:r>
                    </a:p>
                  </a:txBody>
                  <a:tcPr horzOverflow="overflow">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rgbClr val="000000"/>
                          </a:solidFill>
                          <a:effectLst/>
                          <a:latin typeface="Arial" charset="0"/>
                        </a:rPr>
                        <a:t>23% of variance</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rgbClr val="000000"/>
                          </a:solidFill>
                          <a:effectLst/>
                          <a:latin typeface="Arial" charset="0"/>
                        </a:rPr>
                        <a:t>17% of variance</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smtClean="0">
                          <a:ln>
                            <a:noFill/>
                          </a:ln>
                          <a:solidFill>
                            <a:srgbClr val="000000"/>
                          </a:solidFill>
                          <a:effectLst/>
                          <a:latin typeface="Arial" charset="0"/>
                        </a:rPr>
                        <a:t>9% of variance</a:t>
                      </a:r>
                    </a:p>
                  </a:txBody>
                  <a:tcPr horzOverflow="overflow">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0E8"/>
                    </a:solid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ustDataLst>
      <p:tags r:id="rId1"/>
    </p:custData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620713"/>
            <a:ext cx="7772400" cy="736600"/>
          </a:xfrm>
        </p:spPr>
        <p:txBody>
          <a:bodyPr/>
          <a:lstStyle/>
          <a:p>
            <a:pPr>
              <a:defRPr/>
            </a:pPr>
            <a:r>
              <a:rPr lang="en-GB" dirty="0" smtClean="0">
                <a:solidFill>
                  <a:schemeClr val="tx2">
                    <a:lumMod val="25000"/>
                  </a:schemeClr>
                </a:solidFill>
              </a:rPr>
              <a:t>Relationship between EQ5D LDQ CORE SSQ</a:t>
            </a:r>
            <a:endParaRPr lang="en-GB" dirty="0">
              <a:solidFill>
                <a:schemeClr val="tx2">
                  <a:lumMod val="25000"/>
                </a:schemeClr>
              </a:solidFill>
            </a:endParaRPr>
          </a:p>
        </p:txBody>
      </p:sp>
      <p:pic>
        <p:nvPicPr>
          <p:cNvPr id="116738" name="Picture 2"/>
          <p:cNvPicPr>
            <a:picLocks noChangeAspect="1" noChangeArrowheads="1"/>
          </p:cNvPicPr>
          <p:nvPr/>
        </p:nvPicPr>
        <p:blipFill>
          <a:blip r:embed="rId3"/>
          <a:srcRect/>
          <a:stretch>
            <a:fillRect/>
          </a:stretch>
        </p:blipFill>
        <p:spPr bwMode="auto">
          <a:xfrm>
            <a:off x="1571625" y="1428750"/>
            <a:ext cx="5991225" cy="4800600"/>
          </a:xfrm>
          <a:prstGeom prst="rect">
            <a:avLst/>
          </a:prstGeom>
          <a:noFill/>
          <a:ln w="9525">
            <a:noFill/>
            <a:miter lim="800000"/>
            <a:headEnd/>
            <a:tailEnd/>
          </a:ln>
        </p:spPr>
      </p:pic>
      <p:sp>
        <p:nvSpPr>
          <p:cNvPr id="6" name="Down Arrow 5"/>
          <p:cNvSpPr/>
          <p:nvPr/>
        </p:nvSpPr>
        <p:spPr bwMode="auto">
          <a:xfrm rot="1474506">
            <a:off x="5324475" y="2128838"/>
            <a:ext cx="485775" cy="977900"/>
          </a:xfrm>
          <a:prstGeom prst="downArrow">
            <a:avLst/>
          </a:prstGeom>
          <a:solidFill>
            <a:schemeClr val="accent2">
              <a:lumMod val="20000"/>
              <a:lumOff val="80000"/>
            </a:schemeClr>
          </a:solidFill>
          <a:ln w="12700" cap="sq" cmpd="sng" algn="ctr">
            <a:solidFill>
              <a:schemeClr val="tx1"/>
            </a:solidFill>
            <a:prstDash val="solid"/>
            <a:round/>
            <a:headEnd type="none" w="sm" len="sm"/>
            <a:tailEnd type="triangle" w="sm" len="sm"/>
          </a:ln>
          <a:effectLst/>
        </p:spPr>
        <p:txBody>
          <a:bodyPr/>
          <a:lstStyle/>
          <a:p>
            <a:pPr eaLnBrk="0" hangingPunct="0">
              <a:defRPr/>
            </a:pPr>
            <a:endParaRPr lang="en-GB"/>
          </a:p>
        </p:txBody>
      </p:sp>
      <p:sp>
        <p:nvSpPr>
          <p:cNvPr id="7" name="TextBox 6"/>
          <p:cNvSpPr txBox="1"/>
          <p:nvPr/>
        </p:nvSpPr>
        <p:spPr>
          <a:xfrm>
            <a:off x="5929313" y="1928813"/>
            <a:ext cx="2500312" cy="954087"/>
          </a:xfrm>
          <a:prstGeom prst="rect">
            <a:avLst/>
          </a:prstGeom>
          <a:solidFill>
            <a:schemeClr val="accent2">
              <a:lumMod val="20000"/>
              <a:lumOff val="80000"/>
            </a:schemeClr>
          </a:solidFill>
        </p:spPr>
        <p:txBody>
          <a:bodyPr>
            <a:spAutoFit/>
          </a:bodyPr>
          <a:lstStyle/>
          <a:p>
            <a:pPr>
              <a:defRPr/>
            </a:pPr>
            <a:r>
              <a:rPr lang="en-GB" sz="1400" b="1" dirty="0">
                <a:solidFill>
                  <a:schemeClr val="accent1">
                    <a:lumMod val="75000"/>
                  </a:schemeClr>
                </a:solidFill>
              </a:rPr>
              <a:t>LDQ and CORE close to each other.  Predicts if dependence is treated then mental health improves.</a:t>
            </a:r>
          </a:p>
        </p:txBody>
      </p:sp>
      <p:sp>
        <p:nvSpPr>
          <p:cNvPr id="8" name="Down Arrow 7"/>
          <p:cNvSpPr/>
          <p:nvPr/>
        </p:nvSpPr>
        <p:spPr bwMode="auto">
          <a:xfrm rot="15518536">
            <a:off x="3142456" y="3702844"/>
            <a:ext cx="484188" cy="977900"/>
          </a:xfrm>
          <a:prstGeom prst="downArrow">
            <a:avLst/>
          </a:prstGeom>
          <a:solidFill>
            <a:schemeClr val="accent2">
              <a:lumMod val="20000"/>
              <a:lumOff val="80000"/>
            </a:schemeClr>
          </a:solidFill>
          <a:ln w="12700" cap="sq" cmpd="sng" algn="ctr">
            <a:solidFill>
              <a:schemeClr val="tx1"/>
            </a:solidFill>
            <a:prstDash val="solid"/>
            <a:round/>
            <a:headEnd type="none" w="sm" len="sm"/>
            <a:tailEnd type="triangle" w="sm" len="sm"/>
          </a:ln>
          <a:effectLst/>
        </p:spPr>
        <p:txBody>
          <a:bodyPr/>
          <a:lstStyle/>
          <a:p>
            <a:pPr eaLnBrk="0" hangingPunct="0">
              <a:defRPr/>
            </a:pPr>
            <a:endParaRPr lang="en-GB"/>
          </a:p>
        </p:txBody>
      </p:sp>
      <p:sp>
        <p:nvSpPr>
          <p:cNvPr id="9" name="TextBox 8"/>
          <p:cNvSpPr txBox="1"/>
          <p:nvPr/>
        </p:nvSpPr>
        <p:spPr>
          <a:xfrm>
            <a:off x="571500" y="3929063"/>
            <a:ext cx="2286000" cy="954087"/>
          </a:xfrm>
          <a:prstGeom prst="rect">
            <a:avLst/>
          </a:prstGeom>
          <a:solidFill>
            <a:schemeClr val="accent2">
              <a:lumMod val="20000"/>
              <a:lumOff val="80000"/>
            </a:schemeClr>
          </a:solidFill>
        </p:spPr>
        <p:txBody>
          <a:bodyPr>
            <a:spAutoFit/>
          </a:bodyPr>
          <a:lstStyle/>
          <a:p>
            <a:pPr>
              <a:defRPr/>
            </a:pPr>
            <a:r>
              <a:rPr lang="en-GB" sz="1400" b="1" dirty="0">
                <a:solidFill>
                  <a:schemeClr val="accent1">
                    <a:lumMod val="75000"/>
                  </a:schemeClr>
                </a:solidFill>
              </a:rPr>
              <a:t>SSQ is most separated.  Predicts it will change most differently to other measures.</a:t>
            </a:r>
          </a:p>
        </p:txBody>
      </p:sp>
      <p:sp>
        <p:nvSpPr>
          <p:cNvPr id="10" name="Down Arrow 9"/>
          <p:cNvSpPr/>
          <p:nvPr/>
        </p:nvSpPr>
        <p:spPr bwMode="auto">
          <a:xfrm rot="7964283">
            <a:off x="5068094" y="3807619"/>
            <a:ext cx="484188" cy="977900"/>
          </a:xfrm>
          <a:prstGeom prst="downArrow">
            <a:avLst/>
          </a:prstGeom>
          <a:solidFill>
            <a:schemeClr val="accent2">
              <a:lumMod val="20000"/>
              <a:lumOff val="80000"/>
            </a:schemeClr>
          </a:solidFill>
          <a:ln w="12700" cap="sq" cmpd="sng" algn="ctr">
            <a:solidFill>
              <a:schemeClr val="tx1"/>
            </a:solidFill>
            <a:prstDash val="solid"/>
            <a:round/>
            <a:headEnd type="none" w="sm" len="sm"/>
            <a:tailEnd type="triangle" w="sm" len="sm"/>
          </a:ln>
          <a:effectLst/>
        </p:spPr>
        <p:txBody>
          <a:bodyPr/>
          <a:lstStyle/>
          <a:p>
            <a:pPr eaLnBrk="0" hangingPunct="0">
              <a:defRPr/>
            </a:pPr>
            <a:endParaRPr lang="en-GB"/>
          </a:p>
        </p:txBody>
      </p:sp>
      <p:sp>
        <p:nvSpPr>
          <p:cNvPr id="11" name="TextBox 10"/>
          <p:cNvSpPr txBox="1"/>
          <p:nvPr/>
        </p:nvSpPr>
        <p:spPr>
          <a:xfrm>
            <a:off x="5786438" y="4214813"/>
            <a:ext cx="2214562" cy="1600200"/>
          </a:xfrm>
          <a:prstGeom prst="rect">
            <a:avLst/>
          </a:prstGeom>
          <a:solidFill>
            <a:schemeClr val="accent2">
              <a:lumMod val="20000"/>
              <a:lumOff val="80000"/>
            </a:schemeClr>
          </a:solidFill>
        </p:spPr>
        <p:txBody>
          <a:bodyPr>
            <a:spAutoFit/>
          </a:bodyPr>
          <a:lstStyle/>
          <a:p>
            <a:pPr>
              <a:defRPr/>
            </a:pPr>
            <a:r>
              <a:rPr lang="en-GB" sz="1400" b="1" dirty="0">
                <a:solidFill>
                  <a:schemeClr val="accent1">
                    <a:lumMod val="75000"/>
                  </a:schemeClr>
                </a:solidFill>
              </a:rPr>
              <a:t>EQ5D is generic but independent and between the other measures. Has less influence than LDQ on mental health more on social satisfaction.</a:t>
            </a:r>
          </a:p>
        </p:txBody>
      </p:sp>
    </p:spTree>
    <p:custDataLst>
      <p:tags r:id="rId1"/>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heckerboard(across)">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heckerboard(across)">
                                      <p:cBhvr>
                                        <p:cTn id="15" dur="500"/>
                                        <p:tgtEl>
                                          <p:spTgt spid="9"/>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heckerboard(across)">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checkerboard(across)">
                                      <p:cBhvr>
                                        <p:cTn id="23" dur="500"/>
                                        <p:tgtEl>
                                          <p:spTgt spid="11"/>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checkerboard(across)">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501" name="Rectangle 2"/>
          <p:cNvSpPr>
            <a:spLocks noGrp="1" noChangeArrowheads="1"/>
          </p:cNvSpPr>
          <p:nvPr>
            <p:ph type="title"/>
          </p:nvPr>
        </p:nvSpPr>
        <p:spPr>
          <a:xfrm>
            <a:off x="214313" y="357188"/>
            <a:ext cx="8643937" cy="857250"/>
          </a:xfrm>
        </p:spPr>
        <p:txBody>
          <a:bodyPr/>
          <a:lstStyle/>
          <a:p>
            <a:r>
              <a:rPr lang="en-GB" smtClean="0">
                <a:solidFill>
                  <a:srgbClr val="000099"/>
                </a:solidFill>
              </a:rPr>
              <a:t>Clinically Significant Change - ‘Gold Standard’</a:t>
            </a:r>
          </a:p>
        </p:txBody>
      </p:sp>
      <p:graphicFrame>
        <p:nvGraphicFramePr>
          <p:cNvPr id="7" name="Table 6"/>
          <p:cNvGraphicFramePr>
            <a:graphicFrameLocks noGrp="1"/>
          </p:cNvGraphicFramePr>
          <p:nvPr/>
        </p:nvGraphicFramePr>
        <p:xfrm>
          <a:off x="714375" y="2286000"/>
          <a:ext cx="6096000" cy="1598613"/>
        </p:xfrm>
        <a:graphic>
          <a:graphicData uri="http://schemas.openxmlformats.org/drawingml/2006/table">
            <a:tbl>
              <a:tblPr firstRow="1" bandRow="1">
                <a:tableStyleId>{5C22544A-7EE6-4342-B048-85BDC9FD1C3A}</a:tableStyleId>
              </a:tblPr>
              <a:tblGrid>
                <a:gridCol w="2032000"/>
                <a:gridCol w="2032000"/>
                <a:gridCol w="2032000"/>
              </a:tblGrid>
              <a:tr h="507866">
                <a:tc>
                  <a:txBody>
                    <a:bodyPr/>
                    <a:lstStyle/>
                    <a:p>
                      <a:pPr algn="ctr"/>
                      <a:endParaRPr lang="en-GB" sz="1600" dirty="0">
                        <a:solidFill>
                          <a:schemeClr val="accent1">
                            <a:lumMod val="75000"/>
                          </a:schemeClr>
                        </a:solidFill>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c>
                  <a:txBody>
                    <a:bodyPr/>
                    <a:lstStyle/>
                    <a:p>
                      <a:pPr algn="ctr"/>
                      <a:r>
                        <a:rPr lang="en-GB" sz="1600" dirty="0" smtClean="0">
                          <a:solidFill>
                            <a:schemeClr val="accent1">
                              <a:lumMod val="75000"/>
                            </a:schemeClr>
                          </a:solidFill>
                        </a:rPr>
                        <a:t>Reliable Change Score</a:t>
                      </a:r>
                      <a:endParaRPr lang="en-GB" sz="1600" dirty="0">
                        <a:solidFill>
                          <a:schemeClr val="accent1">
                            <a:lumMod val="75000"/>
                          </a:schemeClr>
                        </a:solidFill>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c>
                  <a:txBody>
                    <a:bodyPr/>
                    <a:lstStyle/>
                    <a:p>
                      <a:pPr algn="ctr"/>
                      <a:r>
                        <a:rPr lang="en-GB" sz="1600" dirty="0" smtClean="0">
                          <a:solidFill>
                            <a:schemeClr val="accent1">
                              <a:lumMod val="75000"/>
                            </a:schemeClr>
                          </a:solidFill>
                        </a:rPr>
                        <a:t>Well Functioning Population</a:t>
                      </a:r>
                      <a:endParaRPr lang="en-GB" sz="1600" dirty="0">
                        <a:solidFill>
                          <a:schemeClr val="accent1">
                            <a:lumMod val="75000"/>
                          </a:schemeClr>
                        </a:solidFill>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r>
              <a:tr h="339886">
                <a:tc>
                  <a:txBody>
                    <a:bodyPr/>
                    <a:lstStyle/>
                    <a:p>
                      <a:pPr algn="ctr"/>
                      <a:r>
                        <a:rPr lang="en-GB" sz="1600" b="1" dirty="0" smtClean="0">
                          <a:solidFill>
                            <a:schemeClr val="accent1">
                              <a:lumMod val="75000"/>
                            </a:schemeClr>
                          </a:solidFill>
                        </a:rPr>
                        <a:t>LDQ</a:t>
                      </a:r>
                      <a:endParaRPr lang="en-GB" sz="1600" b="1" dirty="0">
                        <a:solidFill>
                          <a:schemeClr val="accent1">
                            <a:lumMod val="75000"/>
                          </a:schemeClr>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c>
                  <a:txBody>
                    <a:bodyPr/>
                    <a:lstStyle/>
                    <a:p>
                      <a:pPr algn="ctr"/>
                      <a:r>
                        <a:rPr lang="en-GB" sz="1600" b="1" dirty="0" smtClean="0">
                          <a:solidFill>
                            <a:srgbClr val="006699"/>
                          </a:solidFill>
                        </a:rPr>
                        <a:t>&gt;= 4</a:t>
                      </a:r>
                      <a:endParaRPr lang="en-GB" sz="1600" b="1" dirty="0">
                        <a:solidFill>
                          <a:srgbClr val="006699"/>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c>
                  <a:txBody>
                    <a:bodyPr/>
                    <a:lstStyle/>
                    <a:p>
                      <a:pPr algn="ctr"/>
                      <a:r>
                        <a:rPr lang="en-GB" sz="1600" b="1" dirty="0" smtClean="0">
                          <a:solidFill>
                            <a:srgbClr val="006699"/>
                          </a:solidFill>
                        </a:rPr>
                        <a:t>&lt; 12</a:t>
                      </a:r>
                      <a:endParaRPr lang="en-GB" sz="1600" b="1" dirty="0">
                        <a:solidFill>
                          <a:srgbClr val="006699"/>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r>
              <a:tr h="339886">
                <a:tc>
                  <a:txBody>
                    <a:bodyPr/>
                    <a:lstStyle/>
                    <a:p>
                      <a:pPr algn="ctr"/>
                      <a:r>
                        <a:rPr lang="en-GB" sz="1600" b="1" dirty="0" smtClean="0">
                          <a:solidFill>
                            <a:schemeClr val="accent1">
                              <a:lumMod val="75000"/>
                            </a:schemeClr>
                          </a:solidFill>
                        </a:rPr>
                        <a:t>CORE-10</a:t>
                      </a:r>
                      <a:endParaRPr lang="en-GB" sz="1600" b="1" dirty="0">
                        <a:solidFill>
                          <a:schemeClr val="accent1">
                            <a:lumMod val="75000"/>
                          </a:schemeClr>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c>
                  <a:txBody>
                    <a:bodyPr/>
                    <a:lstStyle/>
                    <a:p>
                      <a:pPr algn="ctr"/>
                      <a:r>
                        <a:rPr lang="en-GB" sz="1600" b="1" dirty="0" smtClean="0">
                          <a:solidFill>
                            <a:srgbClr val="006699"/>
                          </a:solidFill>
                        </a:rPr>
                        <a:t>&gt;= 6</a:t>
                      </a:r>
                      <a:endParaRPr lang="en-GB" sz="1600" b="1" dirty="0">
                        <a:solidFill>
                          <a:srgbClr val="006699"/>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c>
                  <a:txBody>
                    <a:bodyPr/>
                    <a:lstStyle/>
                    <a:p>
                      <a:pPr algn="ctr"/>
                      <a:r>
                        <a:rPr lang="en-GB" sz="1600" b="1" dirty="0" smtClean="0">
                          <a:solidFill>
                            <a:srgbClr val="006699"/>
                          </a:solidFill>
                        </a:rPr>
                        <a:t>&lt; 14</a:t>
                      </a:r>
                      <a:endParaRPr lang="en-GB" sz="1600" b="1" dirty="0">
                        <a:solidFill>
                          <a:srgbClr val="006699"/>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r>
              <a:tr h="339886">
                <a:tc>
                  <a:txBody>
                    <a:bodyPr/>
                    <a:lstStyle/>
                    <a:p>
                      <a:pPr algn="ctr"/>
                      <a:r>
                        <a:rPr lang="en-GB" sz="1600" b="1" dirty="0" smtClean="0">
                          <a:solidFill>
                            <a:schemeClr val="accent1">
                              <a:lumMod val="75000"/>
                            </a:schemeClr>
                          </a:solidFill>
                        </a:rPr>
                        <a:t>SSQ</a:t>
                      </a:r>
                      <a:endParaRPr lang="en-GB" sz="1600" b="1" dirty="0">
                        <a:solidFill>
                          <a:schemeClr val="accent1">
                            <a:lumMod val="75000"/>
                          </a:schemeClr>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c>
                  <a:txBody>
                    <a:bodyPr/>
                    <a:lstStyle/>
                    <a:p>
                      <a:pPr algn="ctr"/>
                      <a:r>
                        <a:rPr lang="en-GB" sz="1600" b="1" dirty="0" smtClean="0">
                          <a:solidFill>
                            <a:srgbClr val="006699"/>
                          </a:solidFill>
                        </a:rPr>
                        <a:t>&gt;= 4</a:t>
                      </a:r>
                      <a:endParaRPr lang="en-GB" sz="1600" b="1" dirty="0">
                        <a:solidFill>
                          <a:srgbClr val="006699"/>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c>
                  <a:txBody>
                    <a:bodyPr/>
                    <a:lstStyle/>
                    <a:p>
                      <a:pPr algn="ctr"/>
                      <a:r>
                        <a:rPr lang="en-GB" sz="1600" b="1" dirty="0" smtClean="0">
                          <a:solidFill>
                            <a:srgbClr val="006699"/>
                          </a:solidFill>
                        </a:rPr>
                        <a:t>&gt; 10</a:t>
                      </a:r>
                      <a:endParaRPr lang="en-GB" sz="1600" b="1" dirty="0">
                        <a:solidFill>
                          <a:srgbClr val="006699"/>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tx1"/>
                    </a:solidFill>
                  </a:tcPr>
                </a:tc>
              </a:tr>
            </a:tbl>
          </a:graphicData>
        </a:graphic>
      </p:graphicFrame>
      <p:sp>
        <p:nvSpPr>
          <p:cNvPr id="8" name="TextBox 7"/>
          <p:cNvSpPr txBox="1"/>
          <p:nvPr/>
        </p:nvSpPr>
        <p:spPr>
          <a:xfrm>
            <a:off x="4286250" y="3929063"/>
            <a:ext cx="2416175" cy="307975"/>
          </a:xfrm>
          <a:prstGeom prst="rect">
            <a:avLst/>
          </a:prstGeom>
          <a:noFill/>
        </p:spPr>
        <p:txBody>
          <a:bodyPr wrap="none">
            <a:spAutoFit/>
          </a:bodyPr>
          <a:lstStyle/>
          <a:p>
            <a:pPr>
              <a:defRPr/>
            </a:pPr>
            <a:r>
              <a:rPr lang="en-GB" sz="1400" dirty="0">
                <a:solidFill>
                  <a:schemeClr val="tx2">
                    <a:lumMod val="25000"/>
                  </a:schemeClr>
                </a:solidFill>
              </a:rPr>
              <a:t>Source: CLAHRC submitted</a:t>
            </a:r>
          </a:p>
        </p:txBody>
      </p:sp>
      <p:sp>
        <p:nvSpPr>
          <p:cNvPr id="106525" name="TextBox 9"/>
          <p:cNvSpPr txBox="1">
            <a:spLocks noChangeArrowheads="1"/>
          </p:cNvSpPr>
          <p:nvPr/>
        </p:nvSpPr>
        <p:spPr bwMode="auto">
          <a:xfrm>
            <a:off x="642938" y="1214438"/>
            <a:ext cx="7786687" cy="923925"/>
          </a:xfrm>
          <a:prstGeom prst="rect">
            <a:avLst/>
          </a:prstGeom>
          <a:noFill/>
          <a:ln w="9525">
            <a:noFill/>
            <a:miter lim="800000"/>
            <a:headEnd/>
            <a:tailEnd/>
          </a:ln>
        </p:spPr>
        <p:txBody>
          <a:bodyPr>
            <a:spAutoFit/>
          </a:bodyPr>
          <a:lstStyle/>
          <a:p>
            <a:r>
              <a:rPr lang="en-GB" sz="1800">
                <a:solidFill>
                  <a:srgbClr val="006699"/>
                </a:solidFill>
              </a:rPr>
              <a:t>Jacobson et al. (1999) proposed that in order to take account of </a:t>
            </a:r>
            <a:r>
              <a:rPr lang="en-GB" sz="1800" b="1">
                <a:solidFill>
                  <a:srgbClr val="006699"/>
                </a:solidFill>
              </a:rPr>
              <a:t>baseline scores </a:t>
            </a:r>
            <a:r>
              <a:rPr lang="en-GB" sz="1800">
                <a:solidFill>
                  <a:srgbClr val="006699"/>
                </a:solidFill>
              </a:rPr>
              <a:t>and </a:t>
            </a:r>
            <a:r>
              <a:rPr lang="en-GB" sz="1800" b="1">
                <a:solidFill>
                  <a:srgbClr val="006699"/>
                </a:solidFill>
              </a:rPr>
              <a:t>measuring error</a:t>
            </a:r>
            <a:r>
              <a:rPr lang="en-GB" sz="1800">
                <a:solidFill>
                  <a:srgbClr val="006699"/>
                </a:solidFill>
              </a:rPr>
              <a:t>,</a:t>
            </a:r>
            <a:r>
              <a:rPr lang="en-GB" sz="1800" b="1">
                <a:solidFill>
                  <a:srgbClr val="006699"/>
                </a:solidFill>
              </a:rPr>
              <a:t> </a:t>
            </a:r>
            <a:r>
              <a:rPr lang="en-GB" sz="1800">
                <a:solidFill>
                  <a:srgbClr val="006699"/>
                </a:solidFill>
              </a:rPr>
              <a:t>clinically significant change should a) be statistically reliable b) end scores be in a well functioning population range</a:t>
            </a:r>
            <a:endParaRPr lang="en-GB"/>
          </a:p>
        </p:txBody>
      </p:sp>
      <p:graphicFrame>
        <p:nvGraphicFramePr>
          <p:cNvPr id="106498" name="Object 5"/>
          <p:cNvGraphicFramePr>
            <a:graphicFrameLocks noChangeAspect="1"/>
          </p:cNvGraphicFramePr>
          <p:nvPr/>
        </p:nvGraphicFramePr>
        <p:xfrm>
          <a:off x="714375" y="4572000"/>
          <a:ext cx="2143125" cy="392113"/>
        </p:xfrm>
        <a:graphic>
          <a:graphicData uri="http://schemas.openxmlformats.org/presentationml/2006/ole">
            <p:oleObj spid="_x0000_s106498" name="Equation" r:id="rId4" imgW="1054080" imgH="228600" progId="Equation.3">
              <p:embed/>
            </p:oleObj>
          </a:graphicData>
        </a:graphic>
      </p:graphicFrame>
      <p:graphicFrame>
        <p:nvGraphicFramePr>
          <p:cNvPr id="106499" name="Object 4"/>
          <p:cNvGraphicFramePr>
            <a:graphicFrameLocks noChangeAspect="1"/>
          </p:cNvGraphicFramePr>
          <p:nvPr/>
        </p:nvGraphicFramePr>
        <p:xfrm>
          <a:off x="714375" y="5143500"/>
          <a:ext cx="1571625" cy="425450"/>
        </p:xfrm>
        <a:graphic>
          <a:graphicData uri="http://schemas.openxmlformats.org/presentationml/2006/ole">
            <p:oleObj spid="_x0000_s106499" name="Equation" r:id="rId5" imgW="939600" imgH="253800" progId="Equation.3">
              <p:embed/>
            </p:oleObj>
          </a:graphicData>
        </a:graphic>
      </p:graphicFrame>
      <p:graphicFrame>
        <p:nvGraphicFramePr>
          <p:cNvPr id="106500" name="Object 3"/>
          <p:cNvGraphicFramePr>
            <a:graphicFrameLocks noChangeAspect="1"/>
          </p:cNvGraphicFramePr>
          <p:nvPr/>
        </p:nvGraphicFramePr>
        <p:xfrm>
          <a:off x="714375" y="5715000"/>
          <a:ext cx="2714625" cy="514350"/>
        </p:xfrm>
        <a:graphic>
          <a:graphicData uri="http://schemas.openxmlformats.org/presentationml/2006/ole">
            <p:oleObj spid="_x0000_s106500" name="Equation" r:id="rId6" imgW="1904760" imgH="393480" progId="Equation.3">
              <p:embed/>
            </p:oleObj>
          </a:graphicData>
        </a:graphic>
      </p:graphicFrame>
      <p:sp>
        <p:nvSpPr>
          <p:cNvPr id="13" name="TextBox 12"/>
          <p:cNvSpPr txBox="1"/>
          <p:nvPr/>
        </p:nvSpPr>
        <p:spPr>
          <a:xfrm>
            <a:off x="3571875" y="4643438"/>
            <a:ext cx="4714875" cy="1384300"/>
          </a:xfrm>
          <a:prstGeom prst="rect">
            <a:avLst/>
          </a:prstGeom>
          <a:noFill/>
        </p:spPr>
        <p:txBody>
          <a:bodyPr>
            <a:spAutoFit/>
          </a:bodyPr>
          <a:lstStyle/>
          <a:p>
            <a:pPr eaLnBrk="0" hangingPunct="0">
              <a:defRPr/>
            </a:pPr>
            <a:r>
              <a:rPr lang="en-GB" sz="1400" dirty="0">
                <a:solidFill>
                  <a:schemeClr val="accent1">
                    <a:lumMod val="75000"/>
                  </a:schemeClr>
                </a:solidFill>
              </a:rPr>
              <a:t>RC = reliable change 95% probability if RC &gt;=1.28</a:t>
            </a:r>
          </a:p>
          <a:p>
            <a:pPr eaLnBrk="0" hangingPunct="0">
              <a:defRPr/>
            </a:pPr>
            <a:r>
              <a:rPr lang="en-GB" sz="1400" dirty="0" err="1">
                <a:solidFill>
                  <a:schemeClr val="accent1">
                    <a:lumMod val="75000"/>
                  </a:schemeClr>
                </a:solidFill>
              </a:rPr>
              <a:t>S</a:t>
            </a:r>
            <a:r>
              <a:rPr lang="en-GB" sz="1400" baseline="-25000" dirty="0" err="1">
                <a:solidFill>
                  <a:schemeClr val="accent1">
                    <a:lumMod val="75000"/>
                  </a:schemeClr>
                </a:solidFill>
              </a:rPr>
              <a:t>diff</a:t>
            </a:r>
            <a:r>
              <a:rPr lang="en-GB" sz="1400" baseline="-25000" dirty="0">
                <a:solidFill>
                  <a:schemeClr val="accent1">
                    <a:lumMod val="75000"/>
                  </a:schemeClr>
                </a:solidFill>
              </a:rPr>
              <a:t> </a:t>
            </a:r>
            <a:r>
              <a:rPr lang="en-GB" sz="1400" dirty="0">
                <a:solidFill>
                  <a:schemeClr val="accent1">
                    <a:lumMod val="75000"/>
                  </a:schemeClr>
                </a:solidFill>
              </a:rPr>
              <a:t>= standard error of difference between means of LDQ scores</a:t>
            </a:r>
          </a:p>
          <a:p>
            <a:pPr eaLnBrk="0" hangingPunct="0">
              <a:defRPr/>
            </a:pPr>
            <a:r>
              <a:rPr lang="en-GB" sz="1400" dirty="0">
                <a:solidFill>
                  <a:schemeClr val="accent1">
                    <a:lumMod val="75000"/>
                  </a:schemeClr>
                </a:solidFill>
              </a:rPr>
              <a:t>Se = standard error of measurement of LDQ</a:t>
            </a:r>
          </a:p>
          <a:p>
            <a:pPr eaLnBrk="0" hangingPunct="0">
              <a:defRPr/>
            </a:pPr>
            <a:r>
              <a:rPr lang="en-GB" sz="1400" dirty="0">
                <a:solidFill>
                  <a:schemeClr val="accent1">
                    <a:lumMod val="75000"/>
                  </a:schemeClr>
                </a:solidFill>
              </a:rPr>
              <a:t>S</a:t>
            </a:r>
            <a:r>
              <a:rPr lang="en-GB" sz="1400" baseline="-25000" dirty="0">
                <a:solidFill>
                  <a:schemeClr val="accent1">
                    <a:lumMod val="75000"/>
                  </a:schemeClr>
                </a:solidFill>
              </a:rPr>
              <a:t>1</a:t>
            </a:r>
            <a:r>
              <a:rPr lang="en-GB" sz="1400" dirty="0">
                <a:solidFill>
                  <a:schemeClr val="accent1">
                    <a:lumMod val="75000"/>
                  </a:schemeClr>
                </a:solidFill>
              </a:rPr>
              <a:t> = standard deviation of mean</a:t>
            </a:r>
            <a:r>
              <a:rPr lang="en-GB" sz="1400" baseline="-25000" dirty="0">
                <a:solidFill>
                  <a:schemeClr val="accent1">
                    <a:lumMod val="75000"/>
                  </a:schemeClr>
                </a:solidFill>
              </a:rPr>
              <a:t>1</a:t>
            </a:r>
            <a:endParaRPr lang="en-GB" sz="1400" dirty="0">
              <a:solidFill>
                <a:schemeClr val="accent1">
                  <a:lumMod val="75000"/>
                </a:schemeClr>
              </a:solidFill>
            </a:endParaRPr>
          </a:p>
          <a:p>
            <a:pPr eaLnBrk="0" hangingPunct="0">
              <a:defRPr/>
            </a:pPr>
            <a:r>
              <a:rPr lang="en-GB" sz="1400" dirty="0" err="1">
                <a:solidFill>
                  <a:schemeClr val="accent1">
                    <a:lumMod val="75000"/>
                  </a:schemeClr>
                </a:solidFill>
              </a:rPr>
              <a:t>r</a:t>
            </a:r>
            <a:r>
              <a:rPr lang="en-GB" sz="1400" baseline="-25000" dirty="0" err="1">
                <a:solidFill>
                  <a:schemeClr val="accent1">
                    <a:lumMod val="75000"/>
                  </a:schemeClr>
                </a:solidFill>
              </a:rPr>
              <a:t>retest</a:t>
            </a:r>
            <a:r>
              <a:rPr lang="en-GB" sz="1400" dirty="0">
                <a:solidFill>
                  <a:schemeClr val="accent1">
                    <a:lumMod val="75000"/>
                  </a:schemeClr>
                </a:solidFill>
              </a:rPr>
              <a:t> = test/retest </a:t>
            </a:r>
            <a:r>
              <a:rPr lang="en-GB" sz="1400" dirty="0" err="1">
                <a:solidFill>
                  <a:schemeClr val="accent1">
                    <a:lumMod val="75000"/>
                  </a:schemeClr>
                </a:solidFill>
              </a:rPr>
              <a:t>reliabilty</a:t>
            </a:r>
            <a:r>
              <a:rPr lang="en-GB" sz="1400" dirty="0">
                <a:solidFill>
                  <a:schemeClr val="accent1">
                    <a:lumMod val="75000"/>
                  </a:schemeClr>
                </a:solidFill>
              </a:rPr>
              <a:t> of LDQ</a:t>
            </a:r>
            <a:endParaRPr lang="en-GB" dirty="0">
              <a:solidFill>
                <a:schemeClr val="accent1">
                  <a:lumMod val="75000"/>
                </a:schemeClr>
              </a:solidFill>
            </a:endParaRPr>
          </a:p>
        </p:txBody>
      </p:sp>
    </p:spTree>
    <p:custDataLst>
      <p:tags r:id="rId2"/>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checkerboard(across)">
                                      <p:cBhvr>
                                        <p:cTn id="7" dur="500"/>
                                        <p:tgtEl>
                                          <p:spTgt spid="106498"/>
                                        </p:tgtEl>
                                      </p:cBhvr>
                                    </p:animEffect>
                                  </p:childTnLst>
                                </p:cTn>
                              </p:par>
                              <p:par>
                                <p:cTn id="8" presetID="5" presetClass="entr" presetSubtype="10" fill="hold" nodeType="withEffect">
                                  <p:stCondLst>
                                    <p:cond delay="0"/>
                                  </p:stCondLst>
                                  <p:childTnLst>
                                    <p:set>
                                      <p:cBhvr>
                                        <p:cTn id="9" dur="1" fill="hold">
                                          <p:stCondLst>
                                            <p:cond delay="0"/>
                                          </p:stCondLst>
                                        </p:cTn>
                                        <p:tgtEl>
                                          <p:spTgt spid="106499"/>
                                        </p:tgtEl>
                                        <p:attrNameLst>
                                          <p:attrName>style.visibility</p:attrName>
                                        </p:attrNameLst>
                                      </p:cBhvr>
                                      <p:to>
                                        <p:strVal val="visible"/>
                                      </p:to>
                                    </p:set>
                                    <p:animEffect transition="in" filter="checkerboard(across)">
                                      <p:cBhvr>
                                        <p:cTn id="10" dur="500"/>
                                        <p:tgtEl>
                                          <p:spTgt spid="106499"/>
                                        </p:tgtEl>
                                      </p:cBhvr>
                                    </p:animEffect>
                                  </p:childTnLst>
                                </p:cTn>
                              </p:par>
                              <p:par>
                                <p:cTn id="11" presetID="5" presetClass="entr" presetSubtype="10" fill="hold" nodeType="withEffect">
                                  <p:stCondLst>
                                    <p:cond delay="0"/>
                                  </p:stCondLst>
                                  <p:childTnLst>
                                    <p:set>
                                      <p:cBhvr>
                                        <p:cTn id="12" dur="1" fill="hold">
                                          <p:stCondLst>
                                            <p:cond delay="0"/>
                                          </p:stCondLst>
                                        </p:cTn>
                                        <p:tgtEl>
                                          <p:spTgt spid="106500"/>
                                        </p:tgtEl>
                                        <p:attrNameLst>
                                          <p:attrName>style.visibility</p:attrName>
                                        </p:attrNameLst>
                                      </p:cBhvr>
                                      <p:to>
                                        <p:strVal val="visible"/>
                                      </p:to>
                                    </p:set>
                                    <p:animEffect transition="in" filter="checkerboard(across)">
                                      <p:cBhvr>
                                        <p:cTn id="13" dur="500"/>
                                        <p:tgtEl>
                                          <p:spTgt spid="10650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checkerboard(across)">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7" name="Rectangle 2"/>
          <p:cNvSpPr>
            <a:spLocks noGrp="1" noChangeArrowheads="1"/>
          </p:cNvSpPr>
          <p:nvPr>
            <p:ph type="title"/>
          </p:nvPr>
        </p:nvSpPr>
        <p:spPr>
          <a:xfrm>
            <a:off x="684213" y="476250"/>
            <a:ext cx="7772400" cy="595313"/>
          </a:xfrm>
        </p:spPr>
        <p:txBody>
          <a:bodyPr/>
          <a:lstStyle/>
          <a:p>
            <a:r>
              <a:rPr lang="en-GB" smtClean="0">
                <a:solidFill>
                  <a:srgbClr val="000099"/>
                </a:solidFill>
              </a:rPr>
              <a:t>Clinically Significant Change - example</a:t>
            </a:r>
            <a:endParaRPr lang="en-GB" sz="1400" b="0" smtClean="0">
              <a:solidFill>
                <a:srgbClr val="000099"/>
              </a:solidFill>
            </a:endParaRPr>
          </a:p>
        </p:txBody>
      </p:sp>
      <p:graphicFrame>
        <p:nvGraphicFramePr>
          <p:cNvPr id="118786" name="Object 14"/>
          <p:cNvGraphicFramePr>
            <a:graphicFrameLocks noGrp="1" noChangeAspect="1"/>
          </p:cNvGraphicFramePr>
          <p:nvPr>
            <p:ph idx="1"/>
          </p:nvPr>
        </p:nvGraphicFramePr>
        <p:xfrm>
          <a:off x="663575" y="1306513"/>
          <a:ext cx="7753350" cy="4165600"/>
        </p:xfrm>
        <a:graphic>
          <a:graphicData uri="http://schemas.openxmlformats.org/presentationml/2006/ole">
            <p:oleObj spid="_x0000_s118786" r:id="rId4" imgW="7754784" imgH="4170025" progId="Excel.Chart.8">
              <p:embed/>
            </p:oleObj>
          </a:graphicData>
        </a:graphic>
      </p:graphicFrame>
      <p:sp>
        <p:nvSpPr>
          <p:cNvPr id="179221" name="Text Box 21"/>
          <p:cNvSpPr txBox="1">
            <a:spLocks noChangeArrowheads="1"/>
          </p:cNvSpPr>
          <p:nvPr/>
        </p:nvSpPr>
        <p:spPr bwMode="auto">
          <a:xfrm>
            <a:off x="5000625" y="5572125"/>
            <a:ext cx="3286125" cy="1077913"/>
          </a:xfrm>
          <a:prstGeom prst="rect">
            <a:avLst/>
          </a:prstGeom>
          <a:noFill/>
          <a:ln w="12700" cap="sq" algn="ctr">
            <a:noFill/>
            <a:miter lim="800000"/>
            <a:headEnd type="none" w="sm" len="sm"/>
            <a:tailEnd type="none" w="sm" len="sm"/>
          </a:ln>
        </p:spPr>
        <p:txBody>
          <a:bodyPr>
            <a:spAutoFit/>
          </a:bodyPr>
          <a:lstStyle/>
          <a:p>
            <a:pPr eaLnBrk="0" hangingPunct="0">
              <a:defRPr/>
            </a:pPr>
            <a:r>
              <a:rPr lang="en-GB" sz="1600" dirty="0">
                <a:solidFill>
                  <a:schemeClr val="accent1">
                    <a:lumMod val="75000"/>
                  </a:schemeClr>
                </a:solidFill>
              </a:rPr>
              <a:t>reliable change &gt;=4 if pushed into well functioning population range then Clinically Significant Change achieved</a:t>
            </a:r>
            <a:endParaRPr lang="en-GB" sz="2400" dirty="0">
              <a:solidFill>
                <a:schemeClr val="accent1">
                  <a:lumMod val="75000"/>
                </a:schemeClr>
              </a:solidFill>
            </a:endParaRPr>
          </a:p>
        </p:txBody>
      </p:sp>
      <p:sp>
        <p:nvSpPr>
          <p:cNvPr id="179233" name="Rectangle 33"/>
          <p:cNvSpPr>
            <a:spLocks noChangeArrowheads="1"/>
          </p:cNvSpPr>
          <p:nvPr/>
        </p:nvSpPr>
        <p:spPr bwMode="auto">
          <a:xfrm>
            <a:off x="2071688" y="1643063"/>
            <a:ext cx="1874837" cy="3455987"/>
          </a:xfrm>
          <a:prstGeom prst="rect">
            <a:avLst/>
          </a:prstGeom>
          <a:solidFill>
            <a:srgbClr val="00FF00">
              <a:alpha val="30196"/>
            </a:srgbClr>
          </a:solidFill>
          <a:ln w="12700" cap="sq" algn="ctr">
            <a:solidFill>
              <a:schemeClr val="tx1"/>
            </a:solidFill>
            <a:miter lim="800000"/>
            <a:headEnd type="none" w="sm" len="sm"/>
            <a:tailEnd type="none" w="sm" len="sm"/>
          </a:ln>
        </p:spPr>
        <p:txBody>
          <a:bodyPr wrap="none" anchor="ctr"/>
          <a:lstStyle/>
          <a:p>
            <a:pPr eaLnBrk="0" hangingPunct="0"/>
            <a:endParaRPr lang="en-US"/>
          </a:p>
        </p:txBody>
      </p:sp>
      <p:sp>
        <p:nvSpPr>
          <p:cNvPr id="179234" name="AutoShape 34"/>
          <p:cNvSpPr>
            <a:spLocks noChangeArrowheads="1"/>
          </p:cNvSpPr>
          <p:nvPr/>
        </p:nvSpPr>
        <p:spPr bwMode="auto">
          <a:xfrm rot="5400000">
            <a:off x="5044281" y="2313782"/>
            <a:ext cx="287337" cy="2089150"/>
          </a:xfrm>
          <a:prstGeom prst="downArrow">
            <a:avLst>
              <a:gd name="adj1" fmla="val 50000"/>
              <a:gd name="adj2" fmla="val 181768"/>
            </a:avLst>
          </a:prstGeom>
          <a:solidFill>
            <a:schemeClr val="accent2"/>
          </a:solidFill>
          <a:ln w="12700" cap="sq" algn="ctr">
            <a:solidFill>
              <a:schemeClr val="tx1"/>
            </a:solidFill>
            <a:miter lim="800000"/>
            <a:headEnd type="none" w="sm" len="sm"/>
            <a:tailEnd type="none" w="sm" len="sm"/>
          </a:ln>
        </p:spPr>
        <p:txBody>
          <a:bodyPr wrap="none" anchor="ctr"/>
          <a:lstStyle/>
          <a:p>
            <a:pPr eaLnBrk="0" hangingPunct="0"/>
            <a:endParaRPr lang="en-US"/>
          </a:p>
        </p:txBody>
      </p:sp>
      <p:sp>
        <p:nvSpPr>
          <p:cNvPr id="12" name="TextBox 11"/>
          <p:cNvSpPr txBox="1"/>
          <p:nvPr/>
        </p:nvSpPr>
        <p:spPr>
          <a:xfrm>
            <a:off x="642938" y="5572125"/>
            <a:ext cx="3857625" cy="830263"/>
          </a:xfrm>
          <a:prstGeom prst="rect">
            <a:avLst/>
          </a:prstGeom>
          <a:noFill/>
        </p:spPr>
        <p:txBody>
          <a:bodyPr>
            <a:spAutoFit/>
          </a:bodyPr>
          <a:lstStyle/>
          <a:p>
            <a:pPr>
              <a:defRPr/>
            </a:pPr>
            <a:r>
              <a:rPr lang="en-GB" sz="1600" dirty="0">
                <a:solidFill>
                  <a:schemeClr val="accent1">
                    <a:lumMod val="75000"/>
                  </a:schemeClr>
                </a:solidFill>
              </a:rPr>
              <a:t>well functioning population is 2standard deviation above general population mean LDQ&lt;12</a:t>
            </a:r>
          </a:p>
        </p:txBody>
      </p:sp>
    </p:spTree>
    <p:custDataLst>
      <p:tags r:id="rId2"/>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9233"/>
                                        </p:tgtEl>
                                        <p:attrNameLst>
                                          <p:attrName>style.visibility</p:attrName>
                                        </p:attrNameLst>
                                      </p:cBhvr>
                                      <p:to>
                                        <p:strVal val="visible"/>
                                      </p:to>
                                    </p:set>
                                    <p:animEffect transition="in" filter="diamond(in)">
                                      <p:cBhvr>
                                        <p:cTn id="7" dur="2000"/>
                                        <p:tgtEl>
                                          <p:spTgt spid="179233"/>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amond(in)">
                                      <p:cBhvr>
                                        <p:cTn id="10" dur="2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179234"/>
                                        </p:tgtEl>
                                        <p:attrNameLst>
                                          <p:attrName>style.visibility</p:attrName>
                                        </p:attrNameLst>
                                      </p:cBhvr>
                                      <p:to>
                                        <p:strVal val="visible"/>
                                      </p:to>
                                    </p:set>
                                    <p:animEffect transition="in" filter="diamond(in)">
                                      <p:cBhvr>
                                        <p:cTn id="15" dur="2000"/>
                                        <p:tgtEl>
                                          <p:spTgt spid="179234"/>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179221"/>
                                        </p:tgtEl>
                                        <p:attrNameLst>
                                          <p:attrName>style.visibility</p:attrName>
                                        </p:attrNameLst>
                                      </p:cBhvr>
                                      <p:to>
                                        <p:strVal val="visible"/>
                                      </p:to>
                                    </p:set>
                                    <p:animEffect transition="in" filter="diamond(in)">
                                      <p:cBhvr>
                                        <p:cTn id="18" dur="2000"/>
                                        <p:tgtEl>
                                          <p:spTgt spid="179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21" grpId="0"/>
      <p:bldP spid="179233" grpId="0" animBg="1"/>
      <p:bldP spid="179234" grpId="0" animBg="1"/>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28750" y="857250"/>
          <a:ext cx="6215063" cy="4991100"/>
        </p:xfrm>
        <a:graphic>
          <a:graphicData uri="http://schemas.openxmlformats.org/drawingml/2006/table">
            <a:tbl>
              <a:tblPr firstRow="1" bandRow="1">
                <a:tableStyleId>{5C22544A-7EE6-4342-B048-85BDC9FD1C3A}</a:tableStyleId>
              </a:tblPr>
              <a:tblGrid>
                <a:gridCol w="2143142"/>
                <a:gridCol w="678661"/>
                <a:gridCol w="678661"/>
                <a:gridCol w="678661"/>
                <a:gridCol w="678661"/>
                <a:gridCol w="678661"/>
                <a:gridCol w="678661"/>
              </a:tblGrid>
              <a:tr h="446038">
                <a:tc gridSpan="7">
                  <a:txBody>
                    <a:bodyPr/>
                    <a:lstStyle/>
                    <a:p>
                      <a:r>
                        <a:rPr lang="en-GB" sz="1600" dirty="0" smtClean="0"/>
                        <a:t>Reliable</a:t>
                      </a:r>
                      <a:r>
                        <a:rPr lang="en-GB" sz="1600" baseline="0" dirty="0" smtClean="0"/>
                        <a:t> (RC) and clinically significant (CS) change (n-925)....</a:t>
                      </a:r>
                      <a:endParaRPr lang="en-GB" sz="1600" dirty="0"/>
                    </a:p>
                  </a:txBody>
                  <a:tcPr>
                    <a:solidFill>
                      <a:schemeClr val="accent1">
                        <a:lumMod val="60000"/>
                        <a:lumOff val="40000"/>
                      </a:schemeClr>
                    </a:solidFill>
                  </a:tcPr>
                </a:tc>
                <a:tc hMerge="1">
                  <a:txBody>
                    <a:bodyPr/>
                    <a:lstStyle/>
                    <a:p>
                      <a:pPr algn="ctr"/>
                      <a:endParaRPr lang="en-GB" dirty="0"/>
                    </a:p>
                  </a:txBody>
                  <a:tcPr/>
                </a:tc>
                <a:tc hMerge="1">
                  <a:txBody>
                    <a:bodyPr/>
                    <a:lstStyle/>
                    <a:p>
                      <a:endParaRPr lang="en-GB"/>
                    </a:p>
                  </a:txBody>
                  <a:tcPr/>
                </a:tc>
                <a:tc hMerge="1">
                  <a:txBody>
                    <a:bodyPr/>
                    <a:lstStyle/>
                    <a:p>
                      <a:pPr algn="ctr"/>
                      <a:endParaRPr lang="en-GB" dirty="0"/>
                    </a:p>
                  </a:txBody>
                  <a:tcPr/>
                </a:tc>
                <a:tc hMerge="1">
                  <a:txBody>
                    <a:bodyPr/>
                    <a:lstStyle/>
                    <a:p>
                      <a:endParaRPr lang="en-GB"/>
                    </a:p>
                  </a:txBody>
                  <a:tcPr/>
                </a:tc>
                <a:tc hMerge="1">
                  <a:txBody>
                    <a:bodyPr/>
                    <a:lstStyle/>
                    <a:p>
                      <a:pPr algn="ctr"/>
                      <a:endParaRPr lang="en-GB" dirty="0"/>
                    </a:p>
                  </a:txBody>
                  <a:tcPr/>
                </a:tc>
                <a:tc hMerge="1">
                  <a:txBody>
                    <a:bodyPr/>
                    <a:lstStyle/>
                    <a:p>
                      <a:endParaRPr lang="en-GB"/>
                    </a:p>
                  </a:txBody>
                  <a:tcPr/>
                </a:tc>
              </a:tr>
              <a:tr h="446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accent1">
                              <a:lumMod val="75000"/>
                            </a:schemeClr>
                          </a:solidFill>
                        </a:rPr>
                        <a:t>n=925</a:t>
                      </a:r>
                      <a:endParaRPr lang="en-GB" sz="1600" dirty="0">
                        <a:solidFill>
                          <a:schemeClr val="accent1">
                            <a:lumMod val="75000"/>
                          </a:schemeClr>
                        </a:solidFill>
                      </a:endParaRPr>
                    </a:p>
                  </a:txBody>
                  <a:tcPr anchor="ctr">
                    <a:lnR w="12700" cap="flat" cmpd="sng" algn="ctr">
                      <a:solidFill>
                        <a:schemeClr val="accent1">
                          <a:lumMod val="75000"/>
                        </a:schemeClr>
                      </a:solidFill>
                      <a:prstDash val="solid"/>
                      <a:round/>
                      <a:headEnd type="none" w="med" len="med"/>
                      <a:tailEnd type="none" w="med" len="med"/>
                    </a:lnR>
                  </a:tcPr>
                </a:tc>
                <a:tc gridSpan="2">
                  <a:txBody>
                    <a:bodyPr/>
                    <a:lstStyle/>
                    <a:p>
                      <a:pPr algn="ctr"/>
                      <a:r>
                        <a:rPr lang="en-GB" dirty="0" smtClean="0">
                          <a:solidFill>
                            <a:schemeClr val="accent1">
                              <a:lumMod val="75000"/>
                            </a:schemeClr>
                          </a:solidFill>
                        </a:rPr>
                        <a:t>LDQ  %</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hMerge="1">
                  <a:txBody>
                    <a:bodyPr/>
                    <a:lstStyle/>
                    <a:p>
                      <a:endParaRPr lang="en-GB"/>
                    </a:p>
                  </a:txBody>
                  <a:tcPr/>
                </a:tc>
                <a:tc gridSpan="2">
                  <a:txBody>
                    <a:bodyPr/>
                    <a:lstStyle/>
                    <a:p>
                      <a:pPr algn="ctr"/>
                      <a:r>
                        <a:rPr lang="en-GB" dirty="0" smtClean="0">
                          <a:solidFill>
                            <a:schemeClr val="accent1">
                              <a:lumMod val="75000"/>
                            </a:schemeClr>
                          </a:solidFill>
                        </a:rPr>
                        <a:t>CORE  %</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hMerge="1">
                  <a:txBody>
                    <a:bodyPr/>
                    <a:lstStyle/>
                    <a:p>
                      <a:endParaRPr lang="en-GB"/>
                    </a:p>
                  </a:txBody>
                  <a:tcPr/>
                </a:tc>
                <a:tc gridSpan="2">
                  <a:txBody>
                    <a:bodyPr/>
                    <a:lstStyle/>
                    <a:p>
                      <a:pPr algn="ctr"/>
                      <a:r>
                        <a:rPr lang="en-GB" dirty="0" smtClean="0">
                          <a:solidFill>
                            <a:schemeClr val="accent1">
                              <a:lumMod val="75000"/>
                            </a:schemeClr>
                          </a:solidFill>
                        </a:rPr>
                        <a:t>SSQ  %</a:t>
                      </a:r>
                    </a:p>
                  </a:txBody>
                  <a:tcPr anchor="ctr">
                    <a:lnL w="12700" cap="flat" cmpd="sng" algn="ctr">
                      <a:solidFill>
                        <a:schemeClr val="accent1">
                          <a:lumMod val="75000"/>
                        </a:schemeClr>
                      </a:solidFill>
                      <a:prstDash val="solid"/>
                      <a:round/>
                      <a:headEnd type="none" w="med" len="med"/>
                      <a:tailEnd type="none" w="med" len="med"/>
                    </a:lnL>
                  </a:tcPr>
                </a:tc>
                <a:tc hMerge="1">
                  <a:txBody>
                    <a:bodyPr/>
                    <a:lstStyle/>
                    <a:p>
                      <a:endParaRPr lang="en-GB"/>
                    </a:p>
                  </a:txBody>
                  <a:tcPr/>
                </a:tc>
              </a:tr>
              <a:tr h="446038">
                <a:tc>
                  <a:txBody>
                    <a:bodyPr/>
                    <a:lstStyle/>
                    <a:p>
                      <a:r>
                        <a:rPr lang="en-GB" dirty="0" smtClean="0">
                          <a:solidFill>
                            <a:schemeClr val="accent1">
                              <a:lumMod val="75000"/>
                            </a:schemeClr>
                          </a:solidFill>
                        </a:rPr>
                        <a:t>RC improved</a:t>
                      </a:r>
                      <a:endParaRPr lang="en-GB" dirty="0">
                        <a:solidFill>
                          <a:schemeClr val="accent1">
                            <a:lumMod val="75000"/>
                          </a:schemeClr>
                        </a:solidFill>
                      </a:endParaRPr>
                    </a:p>
                  </a:txBody>
                  <a:tcPr>
                    <a:lnR w="12700" cap="flat" cmpd="sng" algn="ctr">
                      <a:solidFill>
                        <a:schemeClr val="accent1">
                          <a:lumMod val="75000"/>
                        </a:schemeClr>
                      </a:solidFill>
                      <a:prstDash val="solid"/>
                      <a:round/>
                      <a:headEnd type="none" w="med" len="med"/>
                      <a:tailEnd type="none" w="med" len="med"/>
                    </a:lnR>
                  </a:tcPr>
                </a:tc>
                <a:tc gridSpan="2">
                  <a:txBody>
                    <a:bodyPr/>
                    <a:lstStyle/>
                    <a:p>
                      <a:pPr algn="ctr"/>
                      <a:r>
                        <a:rPr lang="en-GB" dirty="0" smtClean="0">
                          <a:solidFill>
                            <a:schemeClr val="tx2">
                              <a:lumMod val="25000"/>
                            </a:schemeClr>
                          </a:solidFill>
                        </a:rPr>
                        <a:t>61.0</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hMerge="1">
                  <a:txBody>
                    <a:bodyPr/>
                    <a:lstStyle/>
                    <a:p>
                      <a:endParaRPr lang="en-GB"/>
                    </a:p>
                  </a:txBody>
                  <a:tcPr/>
                </a:tc>
                <a:tc gridSpan="2">
                  <a:txBody>
                    <a:bodyPr/>
                    <a:lstStyle/>
                    <a:p>
                      <a:pPr algn="ctr"/>
                      <a:r>
                        <a:rPr lang="en-GB" dirty="0" smtClean="0">
                          <a:solidFill>
                            <a:schemeClr val="tx2">
                              <a:lumMod val="25000"/>
                            </a:schemeClr>
                          </a:solidFill>
                        </a:rPr>
                        <a:t>46.0</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hMerge="1">
                  <a:txBody>
                    <a:bodyPr/>
                    <a:lstStyle/>
                    <a:p>
                      <a:endParaRPr lang="en-GB"/>
                    </a:p>
                  </a:txBody>
                  <a:tcPr/>
                </a:tc>
                <a:tc gridSpan="2">
                  <a:txBody>
                    <a:bodyPr/>
                    <a:lstStyle/>
                    <a:p>
                      <a:pPr algn="ctr"/>
                      <a:r>
                        <a:rPr lang="en-GB" dirty="0" smtClean="0">
                          <a:solidFill>
                            <a:schemeClr val="tx2">
                              <a:lumMod val="25000"/>
                            </a:schemeClr>
                          </a:solidFill>
                        </a:rPr>
                        <a:t>36.7</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tcPr>
                </a:tc>
                <a:tc hMerge="1">
                  <a:txBody>
                    <a:bodyPr/>
                    <a:lstStyle/>
                    <a:p>
                      <a:endParaRPr lang="en-GB"/>
                    </a:p>
                  </a:txBody>
                  <a:tcPr/>
                </a:tc>
              </a:tr>
              <a:tr h="446038">
                <a:tc>
                  <a:txBody>
                    <a:bodyPr/>
                    <a:lstStyle/>
                    <a:p>
                      <a:r>
                        <a:rPr lang="en-GB" dirty="0" smtClean="0">
                          <a:solidFill>
                            <a:schemeClr val="accent1">
                              <a:lumMod val="75000"/>
                            </a:schemeClr>
                          </a:solidFill>
                        </a:rPr>
                        <a:t>RC worse</a:t>
                      </a:r>
                      <a:endParaRPr lang="en-GB" dirty="0">
                        <a:solidFill>
                          <a:schemeClr val="accent1">
                            <a:lumMod val="75000"/>
                          </a:schemeClr>
                        </a:solidFill>
                      </a:endParaRPr>
                    </a:p>
                  </a:txBody>
                  <a:tcPr>
                    <a:lnR w="12700" cap="flat" cmpd="sng" algn="ctr">
                      <a:solidFill>
                        <a:schemeClr val="accent1">
                          <a:lumMod val="75000"/>
                        </a:schemeClr>
                      </a:solidFill>
                      <a:prstDash val="solid"/>
                      <a:round/>
                      <a:headEnd type="none" w="med" len="med"/>
                      <a:tailEnd type="none" w="med" len="med"/>
                    </a:lnR>
                  </a:tcPr>
                </a:tc>
                <a:tc gridSpan="2">
                  <a:txBody>
                    <a:bodyPr/>
                    <a:lstStyle/>
                    <a:p>
                      <a:pPr algn="ctr"/>
                      <a:r>
                        <a:rPr lang="en-GB" dirty="0" smtClean="0">
                          <a:solidFill>
                            <a:schemeClr val="tx2">
                              <a:lumMod val="25000"/>
                            </a:schemeClr>
                          </a:solidFill>
                        </a:rPr>
                        <a:t>4.6</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hMerge="1">
                  <a:txBody>
                    <a:bodyPr/>
                    <a:lstStyle/>
                    <a:p>
                      <a:endParaRPr lang="en-GB"/>
                    </a:p>
                  </a:txBody>
                  <a:tcPr/>
                </a:tc>
                <a:tc gridSpan="2">
                  <a:txBody>
                    <a:bodyPr/>
                    <a:lstStyle/>
                    <a:p>
                      <a:pPr algn="ctr"/>
                      <a:r>
                        <a:rPr lang="en-GB" dirty="0" smtClean="0">
                          <a:solidFill>
                            <a:schemeClr val="tx2">
                              <a:lumMod val="25000"/>
                            </a:schemeClr>
                          </a:solidFill>
                        </a:rPr>
                        <a:t>5.7</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hMerge="1">
                  <a:txBody>
                    <a:bodyPr/>
                    <a:lstStyle/>
                    <a:p>
                      <a:endParaRPr lang="en-GB"/>
                    </a:p>
                  </a:txBody>
                  <a:tcPr/>
                </a:tc>
                <a:tc gridSpan="2">
                  <a:txBody>
                    <a:bodyPr/>
                    <a:lstStyle/>
                    <a:p>
                      <a:pPr algn="ctr"/>
                      <a:r>
                        <a:rPr lang="en-GB" dirty="0" smtClean="0">
                          <a:solidFill>
                            <a:schemeClr val="tx2">
                              <a:lumMod val="25000"/>
                            </a:schemeClr>
                          </a:solidFill>
                        </a:rPr>
                        <a:t>12.0</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tcPr>
                </a:tc>
                <a:tc hMerge="1">
                  <a:txBody>
                    <a:bodyPr/>
                    <a:lstStyle/>
                    <a:p>
                      <a:endParaRPr lang="en-GB"/>
                    </a:p>
                  </a:txBody>
                  <a:tcPr/>
                </a:tc>
              </a:tr>
              <a:tr h="446038">
                <a:tc>
                  <a:txBody>
                    <a:bodyPr/>
                    <a:lstStyle/>
                    <a:p>
                      <a:r>
                        <a:rPr lang="en-GB" dirty="0" smtClean="0">
                          <a:solidFill>
                            <a:schemeClr val="accent1">
                              <a:lumMod val="75000"/>
                            </a:schemeClr>
                          </a:solidFill>
                        </a:rPr>
                        <a:t>Too small for RC</a:t>
                      </a:r>
                      <a:endParaRPr lang="en-GB" dirty="0">
                        <a:solidFill>
                          <a:schemeClr val="accent1">
                            <a:lumMod val="75000"/>
                          </a:schemeClr>
                        </a:solidFill>
                      </a:endParaRPr>
                    </a:p>
                  </a:txBody>
                  <a:tcPr>
                    <a:lnR w="12700" cap="flat" cmpd="sng" algn="ctr">
                      <a:solidFill>
                        <a:schemeClr val="accent1">
                          <a:lumMod val="75000"/>
                        </a:schemeClr>
                      </a:solidFill>
                      <a:prstDash val="solid"/>
                      <a:round/>
                      <a:headEnd type="none" w="med" len="med"/>
                      <a:tailEnd type="none" w="med" len="med"/>
                    </a:lnR>
                  </a:tcPr>
                </a:tc>
                <a:tc gridSpan="2">
                  <a:txBody>
                    <a:bodyPr/>
                    <a:lstStyle/>
                    <a:p>
                      <a:pPr algn="ctr"/>
                      <a:r>
                        <a:rPr lang="en-GB" dirty="0" smtClean="0">
                          <a:solidFill>
                            <a:schemeClr val="tx2">
                              <a:lumMod val="25000"/>
                            </a:schemeClr>
                          </a:solidFill>
                        </a:rPr>
                        <a:t>14.3</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hMerge="1">
                  <a:txBody>
                    <a:bodyPr/>
                    <a:lstStyle/>
                    <a:p>
                      <a:endParaRPr lang="en-GB"/>
                    </a:p>
                  </a:txBody>
                  <a:tcPr/>
                </a:tc>
                <a:tc gridSpan="2">
                  <a:txBody>
                    <a:bodyPr/>
                    <a:lstStyle/>
                    <a:p>
                      <a:pPr algn="ctr"/>
                      <a:r>
                        <a:rPr lang="en-GB" dirty="0" smtClean="0">
                          <a:solidFill>
                            <a:schemeClr val="tx2">
                              <a:lumMod val="25000"/>
                            </a:schemeClr>
                          </a:solidFill>
                        </a:rPr>
                        <a:t>6.1</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tcPr>
                </a:tc>
                <a:tc hMerge="1">
                  <a:txBody>
                    <a:bodyPr/>
                    <a:lstStyle/>
                    <a:p>
                      <a:endParaRPr lang="en-GB"/>
                    </a:p>
                  </a:txBody>
                  <a:tcPr/>
                </a:tc>
                <a:tc gridSpan="2">
                  <a:txBody>
                    <a:bodyPr/>
                    <a:lstStyle/>
                    <a:p>
                      <a:pPr algn="ctr"/>
                      <a:r>
                        <a:rPr lang="en-GB" dirty="0" smtClean="0">
                          <a:solidFill>
                            <a:schemeClr val="tx2">
                              <a:lumMod val="25000"/>
                            </a:schemeClr>
                          </a:solidFill>
                        </a:rPr>
                        <a:t>5.2</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tcPr>
                </a:tc>
                <a:tc hMerge="1">
                  <a:txBody>
                    <a:bodyPr/>
                    <a:lstStyle/>
                    <a:p>
                      <a:endParaRPr lang="en-GB"/>
                    </a:p>
                  </a:txBody>
                  <a:tcPr/>
                </a:tc>
              </a:tr>
              <a:tr h="446038">
                <a:tc>
                  <a:txBody>
                    <a:bodyPr/>
                    <a:lstStyle/>
                    <a:p>
                      <a:r>
                        <a:rPr lang="en-GB" dirty="0" smtClean="0">
                          <a:solidFill>
                            <a:schemeClr val="accent1">
                              <a:lumMod val="75000"/>
                            </a:schemeClr>
                          </a:solidFill>
                        </a:rPr>
                        <a:t>CS improvement</a:t>
                      </a:r>
                      <a:endParaRPr lang="en-GB" dirty="0">
                        <a:solidFill>
                          <a:schemeClr val="accent1">
                            <a:lumMod val="75000"/>
                          </a:schemeClr>
                        </a:solidFill>
                      </a:endParaRPr>
                    </a:p>
                  </a:txBody>
                  <a:tcPr>
                    <a:lnR w="12700" cap="flat" cmpd="sng" algn="ctr">
                      <a:solidFill>
                        <a:schemeClr val="accent1">
                          <a:lumMod val="75000"/>
                        </a:schemeClr>
                      </a:solidFill>
                      <a:prstDash val="solid"/>
                      <a:round/>
                      <a:headEnd type="none" w="med" len="med"/>
                      <a:tailEnd type="none" w="med" len="med"/>
                    </a:lnR>
                  </a:tcPr>
                </a:tc>
                <a:tc gridSpan="2">
                  <a:txBody>
                    <a:bodyPr/>
                    <a:lstStyle/>
                    <a:p>
                      <a:pPr algn="ctr"/>
                      <a:r>
                        <a:rPr lang="en-GB" dirty="0" smtClean="0">
                          <a:solidFill>
                            <a:schemeClr val="tx2">
                              <a:lumMod val="25000"/>
                            </a:schemeClr>
                          </a:solidFill>
                        </a:rPr>
                        <a:t>50.1</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solidFill>
                      <a:schemeClr val="accent2">
                        <a:lumMod val="20000"/>
                        <a:lumOff val="80000"/>
                      </a:schemeClr>
                    </a:solidFill>
                  </a:tcPr>
                </a:tc>
                <a:tc hMerge="1">
                  <a:txBody>
                    <a:bodyPr/>
                    <a:lstStyle/>
                    <a:p>
                      <a:endParaRPr lang="en-GB"/>
                    </a:p>
                  </a:txBody>
                  <a:tcPr/>
                </a:tc>
                <a:tc gridSpan="2">
                  <a:txBody>
                    <a:bodyPr/>
                    <a:lstStyle/>
                    <a:p>
                      <a:pPr algn="ctr"/>
                      <a:r>
                        <a:rPr lang="en-GB" dirty="0" smtClean="0">
                          <a:solidFill>
                            <a:schemeClr val="tx2">
                              <a:lumMod val="25000"/>
                            </a:schemeClr>
                          </a:solidFill>
                        </a:rPr>
                        <a:t>30.5</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solidFill>
                      <a:schemeClr val="accent2">
                        <a:lumMod val="20000"/>
                        <a:lumOff val="80000"/>
                      </a:schemeClr>
                    </a:solidFill>
                  </a:tcPr>
                </a:tc>
                <a:tc hMerge="1">
                  <a:txBody>
                    <a:bodyPr/>
                    <a:lstStyle/>
                    <a:p>
                      <a:endParaRPr lang="en-GB"/>
                    </a:p>
                  </a:txBody>
                  <a:tcPr/>
                </a:tc>
                <a:tc gridSpan="2">
                  <a:txBody>
                    <a:bodyPr/>
                    <a:lstStyle/>
                    <a:p>
                      <a:pPr algn="ctr"/>
                      <a:r>
                        <a:rPr lang="en-GB" dirty="0" smtClean="0">
                          <a:solidFill>
                            <a:schemeClr val="tx2">
                              <a:lumMod val="25000"/>
                            </a:schemeClr>
                          </a:solidFill>
                        </a:rPr>
                        <a:t>31.9</a:t>
                      </a:r>
                      <a:endParaRPr lang="en-GB"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hMerge="1">
                  <a:txBody>
                    <a:bodyPr/>
                    <a:lstStyle/>
                    <a:p>
                      <a:endParaRPr lang="en-GB"/>
                    </a:p>
                  </a:txBody>
                  <a:tcPr/>
                </a:tc>
              </a:tr>
              <a:tr h="446038">
                <a:tc gridSpan="7">
                  <a:txBody>
                    <a:bodyPr/>
                    <a:lstStyle/>
                    <a:p>
                      <a:r>
                        <a:rPr lang="en-GB" dirty="0" smtClean="0">
                          <a:solidFill>
                            <a:schemeClr val="tx1"/>
                          </a:solidFill>
                        </a:rPr>
                        <a:t>clinically significant</a:t>
                      </a:r>
                      <a:r>
                        <a:rPr lang="en-GB" baseline="0" dirty="0" smtClean="0">
                          <a:solidFill>
                            <a:schemeClr val="tx1"/>
                          </a:solidFill>
                        </a:rPr>
                        <a:t> </a:t>
                      </a:r>
                      <a:r>
                        <a:rPr lang="en-GB" dirty="0" smtClean="0">
                          <a:solidFill>
                            <a:schemeClr val="tx1"/>
                          </a:solidFill>
                        </a:rPr>
                        <a:t>change at 3mth (drinking n=396).....</a:t>
                      </a:r>
                      <a:endParaRPr lang="en-GB" dirty="0">
                        <a:solidFill>
                          <a:schemeClr val="tx1"/>
                        </a:solidFill>
                      </a:endParaRPr>
                    </a:p>
                  </a:txBody>
                  <a:tcPr>
                    <a:solidFill>
                      <a:schemeClr val="accent1">
                        <a:lumMod val="60000"/>
                        <a:lumOff val="40000"/>
                      </a:schemeClr>
                    </a:solidFill>
                  </a:tcPr>
                </a:tc>
                <a:tc hMerge="1">
                  <a:txBody>
                    <a:bodyPr/>
                    <a:lstStyle/>
                    <a:p>
                      <a:pPr algn="ctr"/>
                      <a:endParaRPr lang="en-GB" dirty="0">
                        <a:solidFill>
                          <a:schemeClr val="tx2">
                            <a:lumMod val="25000"/>
                          </a:schemeClr>
                        </a:solidFill>
                      </a:endParaRPr>
                    </a:p>
                  </a:txBody>
                  <a:tcPr/>
                </a:tc>
                <a:tc hMerge="1">
                  <a:txBody>
                    <a:bodyPr/>
                    <a:lstStyle/>
                    <a:p>
                      <a:endParaRPr lang="en-GB"/>
                    </a:p>
                  </a:txBody>
                  <a:tcPr/>
                </a:tc>
                <a:tc hMerge="1">
                  <a:txBody>
                    <a:bodyPr/>
                    <a:lstStyle/>
                    <a:p>
                      <a:pPr algn="ctr"/>
                      <a:endParaRPr lang="en-GB" dirty="0">
                        <a:solidFill>
                          <a:schemeClr val="tx2">
                            <a:lumMod val="25000"/>
                          </a:schemeClr>
                        </a:solidFill>
                      </a:endParaRPr>
                    </a:p>
                  </a:txBody>
                  <a:tcPr/>
                </a:tc>
                <a:tc hMerge="1">
                  <a:txBody>
                    <a:bodyPr/>
                    <a:lstStyle/>
                    <a:p>
                      <a:endParaRPr lang="en-GB"/>
                    </a:p>
                  </a:txBody>
                  <a:tcPr/>
                </a:tc>
                <a:tc hMerge="1">
                  <a:txBody>
                    <a:bodyPr/>
                    <a:lstStyle/>
                    <a:p>
                      <a:pPr algn="ctr"/>
                      <a:endParaRPr lang="en-GB" dirty="0">
                        <a:solidFill>
                          <a:schemeClr val="tx2">
                            <a:lumMod val="25000"/>
                          </a:schemeClr>
                        </a:solidFill>
                      </a:endParaRPr>
                    </a:p>
                  </a:txBody>
                  <a:tcPr/>
                </a:tc>
                <a:tc hMerge="1">
                  <a:txBody>
                    <a:bodyPr/>
                    <a:lstStyle/>
                    <a:p>
                      <a:endParaRPr lang="en-GB"/>
                    </a:p>
                  </a:txBody>
                  <a:tcPr/>
                </a:tc>
              </a:tr>
              <a:tr h="446038">
                <a:tc>
                  <a:txBody>
                    <a:bodyPr/>
                    <a:lstStyle/>
                    <a:p>
                      <a:r>
                        <a:rPr lang="en-GB" sz="1800" dirty="0" smtClean="0">
                          <a:solidFill>
                            <a:schemeClr val="accent1">
                              <a:lumMod val="75000"/>
                            </a:schemeClr>
                          </a:solidFill>
                        </a:rPr>
                        <a:t>CS change  %</a:t>
                      </a:r>
                      <a:endParaRPr lang="en-GB" sz="1800" dirty="0">
                        <a:solidFill>
                          <a:schemeClr val="accent1">
                            <a:lumMod val="75000"/>
                          </a:schemeClr>
                        </a:solidFill>
                      </a:endParaRPr>
                    </a:p>
                  </a:txBody>
                  <a:tcPr>
                    <a:lnR w="12700" cap="flat" cmpd="sng" algn="ctr">
                      <a:solidFill>
                        <a:schemeClr val="accent1">
                          <a:lumMod val="75000"/>
                        </a:schemeClr>
                      </a:solidFill>
                      <a:prstDash val="solid"/>
                      <a:round/>
                      <a:headEnd type="none" w="med" len="med"/>
                      <a:tailEnd type="none" w="med" len="med"/>
                    </a:lnR>
                  </a:tcPr>
                </a:tc>
                <a:tc>
                  <a:txBody>
                    <a:bodyPr/>
                    <a:lstStyle/>
                    <a:p>
                      <a:pPr algn="ctr"/>
                      <a:r>
                        <a:rPr lang="en-GB" sz="1800" dirty="0" smtClean="0">
                          <a:solidFill>
                            <a:schemeClr val="tx2">
                              <a:lumMod val="25000"/>
                            </a:schemeClr>
                          </a:solidFill>
                        </a:rPr>
                        <a:t>Yes</a:t>
                      </a:r>
                      <a:endParaRPr lang="en-GB" sz="18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a:txBody>
                    <a:bodyPr/>
                    <a:lstStyle/>
                    <a:p>
                      <a:pPr algn="ctr"/>
                      <a:r>
                        <a:rPr lang="en-GB" sz="1800" dirty="0" smtClean="0">
                          <a:solidFill>
                            <a:schemeClr val="tx2">
                              <a:lumMod val="25000"/>
                            </a:schemeClr>
                          </a:solidFill>
                        </a:rPr>
                        <a:t>No</a:t>
                      </a:r>
                      <a:endParaRPr lang="en-GB" sz="1800" dirty="0">
                        <a:solidFill>
                          <a:schemeClr val="tx2">
                            <a:lumMod val="25000"/>
                          </a:schemeClr>
                        </a:solidFill>
                      </a:endParaRPr>
                    </a:p>
                  </a:txBody>
                  <a:tcPr>
                    <a:lnR w="12700" cap="flat" cmpd="sng" algn="ctr">
                      <a:solidFill>
                        <a:schemeClr val="accent1">
                          <a:lumMod val="75000"/>
                        </a:schemeClr>
                      </a:solidFill>
                      <a:prstDash val="solid"/>
                      <a:round/>
                      <a:headEnd type="none" w="med" len="med"/>
                      <a:tailEnd type="none" w="med" len="med"/>
                    </a:lnR>
                  </a:tcPr>
                </a:tc>
                <a:tc>
                  <a:txBody>
                    <a:bodyPr/>
                    <a:lstStyle/>
                    <a:p>
                      <a:pPr algn="ctr"/>
                      <a:r>
                        <a:rPr lang="en-GB" sz="1800" dirty="0" smtClean="0">
                          <a:solidFill>
                            <a:schemeClr val="tx2">
                              <a:lumMod val="25000"/>
                            </a:schemeClr>
                          </a:solidFill>
                        </a:rPr>
                        <a:t>Yes</a:t>
                      </a:r>
                      <a:endParaRPr lang="en-GB" sz="18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a:txBody>
                    <a:bodyPr/>
                    <a:lstStyle/>
                    <a:p>
                      <a:pPr algn="ctr"/>
                      <a:r>
                        <a:rPr lang="en-GB" sz="1800" dirty="0" smtClean="0">
                          <a:solidFill>
                            <a:schemeClr val="tx2">
                              <a:lumMod val="25000"/>
                            </a:schemeClr>
                          </a:solidFill>
                        </a:rPr>
                        <a:t>No</a:t>
                      </a:r>
                      <a:endParaRPr lang="en-GB" sz="1800" dirty="0">
                        <a:solidFill>
                          <a:schemeClr val="tx2">
                            <a:lumMod val="25000"/>
                          </a:schemeClr>
                        </a:solidFill>
                      </a:endParaRPr>
                    </a:p>
                  </a:txBody>
                  <a:tcPr>
                    <a:lnR w="12700" cap="flat" cmpd="sng" algn="ctr">
                      <a:solidFill>
                        <a:schemeClr val="accent1">
                          <a:lumMod val="75000"/>
                        </a:schemeClr>
                      </a:solidFill>
                      <a:prstDash val="solid"/>
                      <a:round/>
                      <a:headEnd type="none" w="med" len="med"/>
                      <a:tailEnd type="none" w="med" len="med"/>
                    </a:lnR>
                  </a:tcPr>
                </a:tc>
                <a:tc>
                  <a:txBody>
                    <a:bodyPr/>
                    <a:lstStyle/>
                    <a:p>
                      <a:pPr algn="ctr"/>
                      <a:r>
                        <a:rPr lang="en-GB" sz="1800" dirty="0" smtClean="0">
                          <a:solidFill>
                            <a:schemeClr val="tx2">
                              <a:lumMod val="25000"/>
                            </a:schemeClr>
                          </a:solidFill>
                        </a:rPr>
                        <a:t>Yes</a:t>
                      </a:r>
                      <a:endParaRPr lang="en-GB" sz="18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a:txBody>
                    <a:bodyPr/>
                    <a:lstStyle/>
                    <a:p>
                      <a:pPr algn="ctr"/>
                      <a:r>
                        <a:rPr lang="en-GB" sz="1800" dirty="0" smtClean="0">
                          <a:solidFill>
                            <a:schemeClr val="tx2">
                              <a:lumMod val="25000"/>
                            </a:schemeClr>
                          </a:solidFill>
                        </a:rPr>
                        <a:t>No</a:t>
                      </a:r>
                      <a:endParaRPr lang="en-GB" sz="1800" dirty="0">
                        <a:solidFill>
                          <a:schemeClr val="tx2">
                            <a:lumMod val="25000"/>
                          </a:schemeClr>
                        </a:solidFill>
                      </a:endParaRPr>
                    </a:p>
                  </a:txBody>
                  <a:tcPr/>
                </a:tc>
              </a:tr>
              <a:tr h="446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solidFill>
                            <a:schemeClr val="accent1">
                              <a:lumMod val="75000"/>
                            </a:schemeClr>
                          </a:solidFill>
                        </a:rPr>
                        <a:t>Drinking</a:t>
                      </a:r>
                    </a:p>
                  </a:txBody>
                  <a:tcPr>
                    <a:lnR w="12700" cap="flat" cmpd="sng" algn="ctr">
                      <a:solidFill>
                        <a:schemeClr val="accent1">
                          <a:lumMod val="75000"/>
                        </a:schemeClr>
                      </a:solidFill>
                      <a:prstDash val="solid"/>
                      <a:round/>
                      <a:headEnd type="none" w="med" len="med"/>
                      <a:tailEnd type="none" w="med" len="med"/>
                    </a:lnR>
                  </a:tcPr>
                </a:tc>
                <a:tc>
                  <a:txBody>
                    <a:bodyPr/>
                    <a:lstStyle/>
                    <a:p>
                      <a:pPr algn="ctr"/>
                      <a:r>
                        <a:rPr lang="en-GB" sz="1800" dirty="0" smtClean="0">
                          <a:solidFill>
                            <a:schemeClr val="tx2">
                              <a:lumMod val="25000"/>
                            </a:schemeClr>
                          </a:solidFill>
                        </a:rPr>
                        <a:t>22.0</a:t>
                      </a:r>
                      <a:endParaRPr lang="en-GB" sz="18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a:txBody>
                    <a:bodyPr/>
                    <a:lstStyle/>
                    <a:p>
                      <a:pPr algn="ctr"/>
                      <a:r>
                        <a:rPr lang="en-GB" sz="1800" dirty="0" smtClean="0">
                          <a:solidFill>
                            <a:schemeClr val="tx2">
                              <a:lumMod val="25000"/>
                            </a:schemeClr>
                          </a:solidFill>
                        </a:rPr>
                        <a:t>31.1</a:t>
                      </a:r>
                      <a:endParaRPr lang="en-GB" sz="1800" dirty="0">
                        <a:solidFill>
                          <a:schemeClr val="tx2">
                            <a:lumMod val="25000"/>
                          </a:schemeClr>
                        </a:solidFill>
                      </a:endParaRPr>
                    </a:p>
                  </a:txBody>
                  <a:tcPr>
                    <a:lnR w="12700" cap="flat" cmpd="sng" algn="ctr">
                      <a:solidFill>
                        <a:schemeClr val="accent1">
                          <a:lumMod val="75000"/>
                        </a:schemeClr>
                      </a:solidFill>
                      <a:prstDash val="solid"/>
                      <a:round/>
                      <a:headEnd type="none" w="med" len="med"/>
                      <a:tailEnd type="none" w="med" len="med"/>
                    </a:lnR>
                  </a:tcPr>
                </a:tc>
                <a:tc>
                  <a:txBody>
                    <a:bodyPr/>
                    <a:lstStyle/>
                    <a:p>
                      <a:pPr algn="ctr"/>
                      <a:r>
                        <a:rPr lang="en-GB" sz="1800" dirty="0" smtClean="0">
                          <a:solidFill>
                            <a:schemeClr val="tx2">
                              <a:lumMod val="25000"/>
                            </a:schemeClr>
                          </a:solidFill>
                        </a:rPr>
                        <a:t>13.4</a:t>
                      </a:r>
                      <a:endParaRPr lang="en-GB" sz="18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a:txBody>
                    <a:bodyPr/>
                    <a:lstStyle/>
                    <a:p>
                      <a:pPr algn="ctr"/>
                      <a:r>
                        <a:rPr lang="en-GB" sz="1800" dirty="0" smtClean="0">
                          <a:solidFill>
                            <a:schemeClr val="tx2">
                              <a:lumMod val="25000"/>
                            </a:schemeClr>
                          </a:solidFill>
                        </a:rPr>
                        <a:t>39.6</a:t>
                      </a:r>
                      <a:endParaRPr lang="en-GB" sz="1800" dirty="0">
                        <a:solidFill>
                          <a:schemeClr val="tx2">
                            <a:lumMod val="25000"/>
                          </a:schemeClr>
                        </a:solidFill>
                      </a:endParaRPr>
                    </a:p>
                  </a:txBody>
                  <a:tcPr>
                    <a:lnR w="12700" cap="flat" cmpd="sng" algn="ctr">
                      <a:solidFill>
                        <a:schemeClr val="accent1">
                          <a:lumMod val="75000"/>
                        </a:schemeClr>
                      </a:solidFill>
                      <a:prstDash val="solid"/>
                      <a:round/>
                      <a:headEnd type="none" w="med" len="med"/>
                      <a:tailEnd type="none" w="med" len="med"/>
                    </a:lnR>
                  </a:tcPr>
                </a:tc>
                <a:tc>
                  <a:txBody>
                    <a:bodyPr/>
                    <a:lstStyle/>
                    <a:p>
                      <a:pPr algn="ctr"/>
                      <a:r>
                        <a:rPr lang="en-GB" sz="1800" dirty="0" smtClean="0">
                          <a:solidFill>
                            <a:schemeClr val="tx2">
                              <a:lumMod val="25000"/>
                            </a:schemeClr>
                          </a:solidFill>
                        </a:rPr>
                        <a:t>16.7</a:t>
                      </a:r>
                      <a:endParaRPr lang="en-GB" sz="18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a:txBody>
                    <a:bodyPr/>
                    <a:lstStyle/>
                    <a:p>
                      <a:pPr algn="ctr"/>
                      <a:r>
                        <a:rPr lang="en-GB" sz="1800" dirty="0" smtClean="0">
                          <a:solidFill>
                            <a:schemeClr val="tx2">
                              <a:lumMod val="25000"/>
                            </a:schemeClr>
                          </a:solidFill>
                        </a:rPr>
                        <a:t>36.4</a:t>
                      </a:r>
                      <a:endParaRPr lang="en-GB" sz="1800" dirty="0">
                        <a:solidFill>
                          <a:schemeClr val="tx2">
                            <a:lumMod val="25000"/>
                          </a:schemeClr>
                        </a:solidFill>
                      </a:endParaRPr>
                    </a:p>
                  </a:txBody>
                  <a:tcPr/>
                </a:tc>
              </a:tr>
              <a:tr h="6117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solidFill>
                            <a:schemeClr val="accent1">
                              <a:lumMod val="75000"/>
                            </a:schemeClr>
                          </a:solidFill>
                        </a:rPr>
                        <a:t>Abstinent</a:t>
                      </a:r>
                    </a:p>
                  </a:txBody>
                  <a:tcPr>
                    <a:lnR w="12700" cap="flat" cmpd="sng" algn="ctr">
                      <a:solidFill>
                        <a:schemeClr val="accent1">
                          <a:lumMod val="75000"/>
                        </a:schemeClr>
                      </a:solidFill>
                      <a:prstDash val="solid"/>
                      <a:round/>
                      <a:headEnd type="none" w="med" len="med"/>
                      <a:tailEnd type="none" w="med" len="med"/>
                    </a:lnR>
                  </a:tcPr>
                </a:tc>
                <a:tc>
                  <a:txBody>
                    <a:bodyPr/>
                    <a:lstStyle/>
                    <a:p>
                      <a:pPr algn="ctr"/>
                      <a:r>
                        <a:rPr lang="en-GB" sz="1800" dirty="0" smtClean="0">
                          <a:solidFill>
                            <a:schemeClr val="tx2">
                              <a:lumMod val="25000"/>
                            </a:schemeClr>
                          </a:solidFill>
                        </a:rPr>
                        <a:t>35.4</a:t>
                      </a:r>
                      <a:endParaRPr lang="en-GB" sz="18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a:txBody>
                    <a:bodyPr/>
                    <a:lstStyle/>
                    <a:p>
                      <a:pPr algn="ctr"/>
                      <a:r>
                        <a:rPr lang="en-GB" sz="1800" dirty="0" smtClean="0">
                          <a:solidFill>
                            <a:schemeClr val="tx2">
                              <a:lumMod val="25000"/>
                            </a:schemeClr>
                          </a:solidFill>
                        </a:rPr>
                        <a:t>11.6</a:t>
                      </a:r>
                      <a:endParaRPr lang="en-GB" sz="1800" dirty="0">
                        <a:solidFill>
                          <a:schemeClr val="tx2">
                            <a:lumMod val="25000"/>
                          </a:schemeClr>
                        </a:solidFill>
                      </a:endParaRPr>
                    </a:p>
                  </a:txBody>
                  <a:tcPr>
                    <a:lnR w="12700" cap="flat" cmpd="sng" algn="ctr">
                      <a:solidFill>
                        <a:schemeClr val="accent1">
                          <a:lumMod val="75000"/>
                        </a:schemeClr>
                      </a:solidFill>
                      <a:prstDash val="solid"/>
                      <a:round/>
                      <a:headEnd type="none" w="med" len="med"/>
                      <a:tailEnd type="none" w="med" len="med"/>
                    </a:lnR>
                  </a:tcPr>
                </a:tc>
                <a:tc>
                  <a:txBody>
                    <a:bodyPr/>
                    <a:lstStyle/>
                    <a:p>
                      <a:pPr algn="ctr"/>
                      <a:r>
                        <a:rPr lang="en-GB" sz="1800" dirty="0" smtClean="0">
                          <a:solidFill>
                            <a:schemeClr val="tx2">
                              <a:lumMod val="25000"/>
                            </a:schemeClr>
                          </a:solidFill>
                        </a:rPr>
                        <a:t>24.2</a:t>
                      </a:r>
                      <a:endParaRPr lang="en-GB" sz="18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a:txBody>
                    <a:bodyPr/>
                    <a:lstStyle/>
                    <a:p>
                      <a:pPr algn="ctr"/>
                      <a:r>
                        <a:rPr lang="en-GB" sz="1800" dirty="0" smtClean="0">
                          <a:solidFill>
                            <a:schemeClr val="tx2">
                              <a:lumMod val="25000"/>
                            </a:schemeClr>
                          </a:solidFill>
                        </a:rPr>
                        <a:t>22.7</a:t>
                      </a:r>
                      <a:endParaRPr lang="en-GB" sz="1800" dirty="0">
                        <a:solidFill>
                          <a:schemeClr val="tx2">
                            <a:lumMod val="25000"/>
                          </a:schemeClr>
                        </a:solidFill>
                      </a:endParaRPr>
                    </a:p>
                  </a:txBody>
                  <a:tcPr>
                    <a:lnR w="12700" cap="flat" cmpd="sng" algn="ctr">
                      <a:solidFill>
                        <a:schemeClr val="accent1">
                          <a:lumMod val="75000"/>
                        </a:schemeClr>
                      </a:solidFill>
                      <a:prstDash val="solid"/>
                      <a:round/>
                      <a:headEnd type="none" w="med" len="med"/>
                      <a:tailEnd type="none" w="med" len="med"/>
                    </a:lnR>
                  </a:tcPr>
                </a:tc>
                <a:tc>
                  <a:txBody>
                    <a:bodyPr/>
                    <a:lstStyle/>
                    <a:p>
                      <a:pPr algn="ctr"/>
                      <a:r>
                        <a:rPr lang="en-GB" sz="1800" dirty="0" smtClean="0">
                          <a:solidFill>
                            <a:schemeClr val="tx2">
                              <a:lumMod val="25000"/>
                            </a:schemeClr>
                          </a:solidFill>
                        </a:rPr>
                        <a:t>17.7</a:t>
                      </a:r>
                      <a:endParaRPr lang="en-GB" sz="18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2">
                        <a:lumMod val="20000"/>
                        <a:lumOff val="80000"/>
                      </a:schemeClr>
                    </a:solidFill>
                  </a:tcPr>
                </a:tc>
                <a:tc>
                  <a:txBody>
                    <a:bodyPr/>
                    <a:lstStyle/>
                    <a:p>
                      <a:pPr algn="ctr"/>
                      <a:r>
                        <a:rPr lang="en-GB" sz="1800" dirty="0" smtClean="0">
                          <a:solidFill>
                            <a:schemeClr val="tx2">
                              <a:lumMod val="25000"/>
                            </a:schemeClr>
                          </a:solidFill>
                        </a:rPr>
                        <a:t>29.3</a:t>
                      </a:r>
                      <a:endParaRPr lang="en-GB" sz="1800" dirty="0">
                        <a:solidFill>
                          <a:schemeClr val="tx2">
                            <a:lumMod val="25000"/>
                          </a:schemeClr>
                        </a:solidFill>
                      </a:endParaRPr>
                    </a:p>
                  </a:txBody>
                  <a:tcPr/>
                </a:tc>
              </a:tr>
              <a:tr h="32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dirty="0" smtClean="0">
                        <a:solidFill>
                          <a:schemeClr val="accent1">
                            <a:lumMod val="75000"/>
                          </a:schemeClr>
                        </a:solidFill>
                      </a:endParaRPr>
                    </a:p>
                  </a:txBody>
                  <a:tcPr>
                    <a:lnR w="12700" cap="flat" cmpd="sng" algn="ctr">
                      <a:solidFill>
                        <a:schemeClr val="accent1">
                          <a:lumMod val="75000"/>
                        </a:schemeClr>
                      </a:solidFill>
                      <a:prstDash val="solid"/>
                      <a:round/>
                      <a:headEnd type="none" w="med" len="med"/>
                      <a:tailEnd type="none" w="med" len="med"/>
                    </a:lnR>
                    <a:solidFill>
                      <a:schemeClr val="accent1">
                        <a:lumMod val="20000"/>
                        <a:lumOff val="80000"/>
                      </a:schemeClr>
                    </a:solidFill>
                  </a:tcPr>
                </a:tc>
                <a:tc gridSpan="2">
                  <a:txBody>
                    <a:bodyPr/>
                    <a:lstStyle/>
                    <a:p>
                      <a:pPr algn="ctr"/>
                      <a:r>
                        <a:rPr lang="en-GB" sz="1400" dirty="0" smtClean="0">
                          <a:solidFill>
                            <a:schemeClr val="tx2">
                              <a:lumMod val="25000"/>
                            </a:schemeClr>
                          </a:solidFill>
                        </a:rPr>
                        <a:t>P&lt;.001</a:t>
                      </a:r>
                      <a:endParaRPr lang="en-GB" sz="14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solidFill>
                      <a:schemeClr val="accent1">
                        <a:lumMod val="20000"/>
                        <a:lumOff val="80000"/>
                      </a:schemeClr>
                    </a:solidFill>
                  </a:tcPr>
                </a:tc>
                <a:tc hMerge="1">
                  <a:txBody>
                    <a:bodyPr/>
                    <a:lstStyle/>
                    <a:p>
                      <a:pPr algn="ctr"/>
                      <a:endParaRPr lang="en-GB" sz="1800" dirty="0">
                        <a:solidFill>
                          <a:schemeClr val="tx2">
                            <a:lumMod val="25000"/>
                          </a:schemeClr>
                        </a:solidFill>
                      </a:endParaRPr>
                    </a:p>
                  </a:txBody>
                  <a:tcPr/>
                </a:tc>
                <a:tc gridSpan="2">
                  <a:txBody>
                    <a:bodyPr/>
                    <a:lstStyle/>
                    <a:p>
                      <a:pPr algn="ctr"/>
                      <a:r>
                        <a:rPr lang="en-GB" sz="1400" dirty="0" smtClean="0">
                          <a:solidFill>
                            <a:schemeClr val="tx2">
                              <a:lumMod val="25000"/>
                            </a:schemeClr>
                          </a:solidFill>
                        </a:rPr>
                        <a:t>P&lt;.001</a:t>
                      </a:r>
                      <a:endParaRPr lang="en-GB" sz="14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solidFill>
                      <a:schemeClr val="accent1">
                        <a:lumMod val="20000"/>
                        <a:lumOff val="80000"/>
                      </a:schemeClr>
                    </a:solidFill>
                  </a:tcPr>
                </a:tc>
                <a:tc hMerge="1">
                  <a:txBody>
                    <a:bodyPr/>
                    <a:lstStyle/>
                    <a:p>
                      <a:pPr algn="ctr"/>
                      <a:endParaRPr lang="en-GB" sz="1800" dirty="0">
                        <a:solidFill>
                          <a:schemeClr val="tx2">
                            <a:lumMod val="25000"/>
                          </a:schemeClr>
                        </a:solidFill>
                      </a:endParaRPr>
                    </a:p>
                  </a:txBody>
                  <a:tcPr/>
                </a:tc>
                <a:tc gridSpan="2">
                  <a:txBody>
                    <a:bodyPr/>
                    <a:lstStyle/>
                    <a:p>
                      <a:pPr algn="ctr"/>
                      <a:r>
                        <a:rPr lang="en-GB" sz="1400" dirty="0" err="1" smtClean="0">
                          <a:solidFill>
                            <a:schemeClr val="tx2">
                              <a:lumMod val="25000"/>
                            </a:schemeClr>
                          </a:solidFill>
                        </a:rPr>
                        <a:t>n.s</a:t>
                      </a:r>
                      <a:r>
                        <a:rPr lang="en-GB" sz="1400" dirty="0" smtClean="0">
                          <a:solidFill>
                            <a:schemeClr val="tx2">
                              <a:lumMod val="25000"/>
                            </a:schemeClr>
                          </a:solidFill>
                        </a:rPr>
                        <a:t>.</a:t>
                      </a:r>
                      <a:endParaRPr lang="en-GB" sz="1400" dirty="0">
                        <a:solidFill>
                          <a:schemeClr val="tx2">
                            <a:lumMod val="25000"/>
                          </a:schemeClr>
                        </a:solidFill>
                      </a:endParaRPr>
                    </a:p>
                  </a:txBody>
                  <a:tcPr>
                    <a:lnL w="12700" cap="flat" cmpd="sng" algn="ctr">
                      <a:solidFill>
                        <a:schemeClr val="accent1">
                          <a:lumMod val="75000"/>
                        </a:schemeClr>
                      </a:solidFill>
                      <a:prstDash val="solid"/>
                      <a:round/>
                      <a:headEnd type="none" w="med" len="med"/>
                      <a:tailEnd type="none" w="med" len="med"/>
                    </a:lnL>
                    <a:solidFill>
                      <a:schemeClr val="accent1">
                        <a:lumMod val="20000"/>
                        <a:lumOff val="80000"/>
                      </a:schemeClr>
                    </a:solidFill>
                  </a:tcPr>
                </a:tc>
                <a:tc hMerge="1">
                  <a:txBody>
                    <a:bodyPr/>
                    <a:lstStyle/>
                    <a:p>
                      <a:pPr algn="ctr"/>
                      <a:endParaRPr lang="en-GB" sz="1800" dirty="0">
                        <a:solidFill>
                          <a:schemeClr val="tx2">
                            <a:lumMod val="25000"/>
                          </a:schemeClr>
                        </a:solidFill>
                      </a:endParaRPr>
                    </a:p>
                  </a:txBody>
                  <a:tcPr/>
                </a:tc>
              </a:tr>
            </a:tbl>
          </a:graphicData>
        </a:graphic>
      </p:graphicFrame>
      <p:sp>
        <p:nvSpPr>
          <p:cNvPr id="5" name="Right Arrow 4"/>
          <p:cNvSpPr>
            <a:spLocks noChangeArrowheads="1"/>
          </p:cNvSpPr>
          <p:nvPr/>
        </p:nvSpPr>
        <p:spPr bwMode="auto">
          <a:xfrm>
            <a:off x="357188" y="1928813"/>
            <a:ext cx="977900" cy="484187"/>
          </a:xfrm>
          <a:prstGeom prst="rightArrow">
            <a:avLst>
              <a:gd name="adj1" fmla="val 50000"/>
              <a:gd name="adj2" fmla="val 50024"/>
            </a:avLst>
          </a:prstGeom>
          <a:solidFill>
            <a:schemeClr val="accent1"/>
          </a:solidFill>
          <a:ln w="12700" cap="sq" algn="ctr">
            <a:solidFill>
              <a:schemeClr val="tx1"/>
            </a:solidFill>
            <a:round/>
            <a:headEnd type="none" w="sm" len="sm"/>
            <a:tailEnd type="triangle" w="sm" len="sm"/>
          </a:ln>
        </p:spPr>
        <p:txBody>
          <a:bodyPr/>
          <a:lstStyle/>
          <a:p>
            <a:pPr eaLnBrk="0" hangingPunct="0"/>
            <a:endParaRPr lang="en-US"/>
          </a:p>
        </p:txBody>
      </p:sp>
      <p:sp>
        <p:nvSpPr>
          <p:cNvPr id="6" name="TextBox 5"/>
          <p:cNvSpPr txBox="1"/>
          <p:nvPr/>
        </p:nvSpPr>
        <p:spPr>
          <a:xfrm>
            <a:off x="285750" y="2357438"/>
            <a:ext cx="1143000" cy="954087"/>
          </a:xfrm>
          <a:prstGeom prst="rect">
            <a:avLst/>
          </a:prstGeom>
          <a:noFill/>
        </p:spPr>
        <p:txBody>
          <a:bodyPr>
            <a:spAutoFit/>
          </a:bodyPr>
          <a:lstStyle/>
          <a:p>
            <a:pPr>
              <a:defRPr/>
            </a:pPr>
            <a:r>
              <a:rPr lang="en-GB" sz="1400" dirty="0">
                <a:solidFill>
                  <a:schemeClr val="accent1">
                    <a:lumMod val="75000"/>
                  </a:schemeClr>
                </a:solidFill>
              </a:rPr>
              <a:t>95% probability of real change</a:t>
            </a:r>
          </a:p>
        </p:txBody>
      </p:sp>
      <p:sp>
        <p:nvSpPr>
          <p:cNvPr id="7" name="Right Arrow 6"/>
          <p:cNvSpPr>
            <a:spLocks noChangeArrowheads="1"/>
          </p:cNvSpPr>
          <p:nvPr/>
        </p:nvSpPr>
        <p:spPr bwMode="auto">
          <a:xfrm rot="10800000">
            <a:off x="7715250" y="2357438"/>
            <a:ext cx="977900" cy="484187"/>
          </a:xfrm>
          <a:prstGeom prst="rightArrow">
            <a:avLst>
              <a:gd name="adj1" fmla="val 50000"/>
              <a:gd name="adj2" fmla="val 50024"/>
            </a:avLst>
          </a:prstGeom>
          <a:solidFill>
            <a:schemeClr val="accent1"/>
          </a:solidFill>
          <a:ln w="12700" cap="sq" algn="ctr">
            <a:solidFill>
              <a:schemeClr val="tx1"/>
            </a:solidFill>
            <a:round/>
            <a:headEnd type="none" w="sm" len="sm"/>
            <a:tailEnd type="triangle" w="sm" len="sm"/>
          </a:ln>
        </p:spPr>
        <p:txBody>
          <a:bodyPr/>
          <a:lstStyle/>
          <a:p>
            <a:pPr eaLnBrk="0" hangingPunct="0"/>
            <a:endParaRPr lang="en-US"/>
          </a:p>
        </p:txBody>
      </p:sp>
      <p:sp>
        <p:nvSpPr>
          <p:cNvPr id="8" name="TextBox 7"/>
          <p:cNvSpPr txBox="1"/>
          <p:nvPr/>
        </p:nvSpPr>
        <p:spPr>
          <a:xfrm>
            <a:off x="7715250" y="2857500"/>
            <a:ext cx="1214438" cy="954088"/>
          </a:xfrm>
          <a:prstGeom prst="rect">
            <a:avLst/>
          </a:prstGeom>
          <a:noFill/>
        </p:spPr>
        <p:txBody>
          <a:bodyPr>
            <a:spAutoFit/>
          </a:bodyPr>
          <a:lstStyle/>
          <a:p>
            <a:pPr>
              <a:defRPr/>
            </a:pPr>
            <a:r>
              <a:rPr lang="en-GB" sz="1400" dirty="0">
                <a:solidFill>
                  <a:schemeClr val="accent1">
                    <a:lumMod val="75000"/>
                  </a:schemeClr>
                </a:solidFill>
              </a:rPr>
              <a:t>social situation most difficult to recover</a:t>
            </a:r>
          </a:p>
        </p:txBody>
      </p:sp>
      <p:sp>
        <p:nvSpPr>
          <p:cNvPr id="9" name="Right Arrow 8"/>
          <p:cNvSpPr>
            <a:spLocks noChangeArrowheads="1"/>
          </p:cNvSpPr>
          <p:nvPr/>
        </p:nvSpPr>
        <p:spPr bwMode="auto">
          <a:xfrm rot="10800000">
            <a:off x="7715250" y="5143500"/>
            <a:ext cx="977900" cy="484188"/>
          </a:xfrm>
          <a:prstGeom prst="rightArrow">
            <a:avLst>
              <a:gd name="adj1" fmla="val 50000"/>
              <a:gd name="adj2" fmla="val 50024"/>
            </a:avLst>
          </a:prstGeom>
          <a:solidFill>
            <a:schemeClr val="accent1"/>
          </a:solidFill>
          <a:ln w="12700" cap="sq" algn="ctr">
            <a:solidFill>
              <a:schemeClr val="tx1"/>
            </a:solidFill>
            <a:round/>
            <a:headEnd type="none" w="sm" len="sm"/>
            <a:tailEnd type="triangle" w="sm" len="sm"/>
          </a:ln>
        </p:spPr>
        <p:txBody>
          <a:bodyPr/>
          <a:lstStyle/>
          <a:p>
            <a:pPr eaLnBrk="0" hangingPunct="0"/>
            <a:endParaRPr lang="en-US"/>
          </a:p>
        </p:txBody>
      </p:sp>
      <p:sp>
        <p:nvSpPr>
          <p:cNvPr id="10" name="TextBox 9"/>
          <p:cNvSpPr txBox="1"/>
          <p:nvPr/>
        </p:nvSpPr>
        <p:spPr>
          <a:xfrm>
            <a:off x="7643813" y="3643313"/>
            <a:ext cx="1285875" cy="1600200"/>
          </a:xfrm>
          <a:prstGeom prst="rect">
            <a:avLst/>
          </a:prstGeom>
          <a:noFill/>
        </p:spPr>
        <p:txBody>
          <a:bodyPr>
            <a:spAutoFit/>
          </a:bodyPr>
          <a:lstStyle/>
          <a:p>
            <a:pPr>
              <a:defRPr/>
            </a:pPr>
            <a:r>
              <a:rPr lang="en-GB" sz="1400" dirty="0">
                <a:solidFill>
                  <a:schemeClr val="accent1">
                    <a:lumMod val="75000"/>
                  </a:schemeClr>
                </a:solidFill>
              </a:rPr>
              <a:t>abstinence associated with the most CSC. LDQ works across drinking outcomes</a:t>
            </a:r>
          </a:p>
        </p:txBody>
      </p:sp>
      <p:sp>
        <p:nvSpPr>
          <p:cNvPr id="11" name="Right Arrow 10"/>
          <p:cNvSpPr>
            <a:spLocks noChangeArrowheads="1"/>
          </p:cNvSpPr>
          <p:nvPr/>
        </p:nvSpPr>
        <p:spPr bwMode="auto">
          <a:xfrm>
            <a:off x="357188" y="3286125"/>
            <a:ext cx="977900" cy="484188"/>
          </a:xfrm>
          <a:prstGeom prst="rightArrow">
            <a:avLst>
              <a:gd name="adj1" fmla="val 50000"/>
              <a:gd name="adj2" fmla="val 50024"/>
            </a:avLst>
          </a:prstGeom>
          <a:solidFill>
            <a:schemeClr val="accent1"/>
          </a:solidFill>
          <a:ln w="12700" cap="sq" algn="ctr">
            <a:solidFill>
              <a:schemeClr val="tx1"/>
            </a:solidFill>
            <a:round/>
            <a:headEnd type="none" w="sm" len="sm"/>
            <a:tailEnd type="triangle" w="sm" len="sm"/>
          </a:ln>
        </p:spPr>
        <p:txBody>
          <a:bodyPr/>
          <a:lstStyle/>
          <a:p>
            <a:pPr eaLnBrk="0" hangingPunct="0"/>
            <a:endParaRPr lang="en-US"/>
          </a:p>
        </p:txBody>
      </p:sp>
      <p:sp>
        <p:nvSpPr>
          <p:cNvPr id="12" name="TextBox 11"/>
          <p:cNvSpPr txBox="1"/>
          <p:nvPr/>
        </p:nvSpPr>
        <p:spPr>
          <a:xfrm>
            <a:off x="142875" y="3786188"/>
            <a:ext cx="1214438" cy="1169987"/>
          </a:xfrm>
          <a:prstGeom prst="rect">
            <a:avLst/>
          </a:prstGeom>
          <a:noFill/>
        </p:spPr>
        <p:txBody>
          <a:bodyPr>
            <a:spAutoFit/>
          </a:bodyPr>
          <a:lstStyle/>
          <a:p>
            <a:pPr>
              <a:defRPr/>
            </a:pPr>
            <a:r>
              <a:rPr lang="en-GB" sz="1400" dirty="0">
                <a:solidFill>
                  <a:schemeClr val="accent1">
                    <a:lumMod val="75000"/>
                  </a:schemeClr>
                </a:solidFill>
              </a:rPr>
              <a:t>CSC is a tough test of improvement</a:t>
            </a:r>
          </a:p>
          <a:p>
            <a:pPr>
              <a:defRPr/>
            </a:pPr>
            <a:r>
              <a:rPr lang="en-GB" sz="1400" dirty="0">
                <a:solidFill>
                  <a:schemeClr val="accent1">
                    <a:lumMod val="75000"/>
                  </a:schemeClr>
                </a:solidFill>
              </a:rPr>
              <a:t>The GOLD standard</a:t>
            </a:r>
          </a:p>
        </p:txBody>
      </p:sp>
    </p:spTree>
    <p:custDataLst>
      <p:tags r:id="rId1"/>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heckerboard(across)">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xit" presetSubtype="10" fill="hold" grpId="1" nodeType="clickEffect">
                                  <p:stCondLst>
                                    <p:cond delay="0"/>
                                  </p:stCondLst>
                                  <p:childTnLst>
                                    <p:animEffect transition="out" filter="checkerboard(across)">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par>
                                <p:cTn id="16" presetID="5" presetClass="exit" presetSubtype="10" fill="hold" grpId="1" nodeType="withEffect">
                                  <p:stCondLst>
                                    <p:cond delay="0"/>
                                  </p:stCondLst>
                                  <p:childTnLst>
                                    <p:animEffect transition="out" filter="checkerboard(across)">
                                      <p:cBhvr>
                                        <p:cTn id="17" dur="500"/>
                                        <p:tgtEl>
                                          <p:spTgt spid="6"/>
                                        </p:tgtEl>
                                      </p:cBhvr>
                                    </p:animEffect>
                                    <p:set>
                                      <p:cBhvr>
                                        <p:cTn id="18" dur="1" fill="hold">
                                          <p:stCondLst>
                                            <p:cond delay="499"/>
                                          </p:stCondLst>
                                        </p:cTn>
                                        <p:tgtEl>
                                          <p:spTgt spid="6"/>
                                        </p:tgtEl>
                                        <p:attrNameLst>
                                          <p:attrName>style.visibility</p:attrName>
                                        </p:attrNameLst>
                                      </p:cBhvr>
                                      <p:to>
                                        <p:strVal val="hidden"/>
                                      </p:to>
                                    </p:set>
                                  </p:childTnLst>
                                </p:cTn>
                              </p:par>
                              <p:par>
                                <p:cTn id="19" presetID="5" presetClass="entr" presetSubtype="1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heckerboard(across)">
                                      <p:cBhvr>
                                        <p:cTn id="21" dur="500"/>
                                        <p:tgtEl>
                                          <p:spTgt spid="8"/>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heckerboard(across)">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xit" presetSubtype="10" fill="hold" grpId="1" nodeType="clickEffect">
                                  <p:stCondLst>
                                    <p:cond delay="0"/>
                                  </p:stCondLst>
                                  <p:childTnLst>
                                    <p:animEffect transition="out" filter="checkerboard(across)">
                                      <p:cBhvr>
                                        <p:cTn id="28" dur="500"/>
                                        <p:tgtEl>
                                          <p:spTgt spid="8"/>
                                        </p:tgtEl>
                                      </p:cBhvr>
                                    </p:animEffect>
                                    <p:set>
                                      <p:cBhvr>
                                        <p:cTn id="29" dur="1" fill="hold">
                                          <p:stCondLst>
                                            <p:cond delay="499"/>
                                          </p:stCondLst>
                                        </p:cTn>
                                        <p:tgtEl>
                                          <p:spTgt spid="8"/>
                                        </p:tgtEl>
                                        <p:attrNameLst>
                                          <p:attrName>style.visibility</p:attrName>
                                        </p:attrNameLst>
                                      </p:cBhvr>
                                      <p:to>
                                        <p:strVal val="hidden"/>
                                      </p:to>
                                    </p:set>
                                  </p:childTnLst>
                                </p:cTn>
                              </p:par>
                              <p:par>
                                <p:cTn id="30" presetID="5" presetClass="exit" presetSubtype="10" fill="hold" grpId="1" nodeType="withEffect">
                                  <p:stCondLst>
                                    <p:cond delay="0"/>
                                  </p:stCondLst>
                                  <p:childTnLst>
                                    <p:animEffect transition="out" filter="checkerboard(across)">
                                      <p:cBhvr>
                                        <p:cTn id="31" dur="500"/>
                                        <p:tgtEl>
                                          <p:spTgt spid="7"/>
                                        </p:tgtEl>
                                      </p:cBhvr>
                                    </p:animEffect>
                                    <p:set>
                                      <p:cBhvr>
                                        <p:cTn id="32" dur="1" fill="hold">
                                          <p:stCondLst>
                                            <p:cond delay="499"/>
                                          </p:stCondLst>
                                        </p:cTn>
                                        <p:tgtEl>
                                          <p:spTgt spid="7"/>
                                        </p:tgtEl>
                                        <p:attrNameLst>
                                          <p:attrName>style.visibility</p:attrName>
                                        </p:attrNameLst>
                                      </p:cBhvr>
                                      <p:to>
                                        <p:strVal val="hidden"/>
                                      </p:to>
                                    </p:set>
                                  </p:childTnLst>
                                </p:cTn>
                              </p:par>
                              <p:par>
                                <p:cTn id="33" presetID="5" presetClass="entr" presetSubtype="10" fill="hold" grpId="1"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checkerboard(across)">
                                      <p:cBhvr>
                                        <p:cTn id="35" dur="500"/>
                                        <p:tgtEl>
                                          <p:spTgt spid="11"/>
                                        </p:tgtEl>
                                      </p:cBhvr>
                                    </p:animEffect>
                                  </p:childTnLst>
                                </p:cTn>
                              </p:par>
                              <p:par>
                                <p:cTn id="36" presetID="5" presetClass="entr" presetSubtype="10" fill="hold" grpId="1"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checkerboard(across)">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xit" presetSubtype="10" fill="hold" grpId="0" nodeType="clickEffect">
                                  <p:stCondLst>
                                    <p:cond delay="0"/>
                                  </p:stCondLst>
                                  <p:childTnLst>
                                    <p:animEffect transition="out" filter="checkerboard(across)">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par>
                                <p:cTn id="44" presetID="5" presetClass="exit" presetSubtype="10" fill="hold" grpId="0" nodeType="withEffect">
                                  <p:stCondLst>
                                    <p:cond delay="0"/>
                                  </p:stCondLst>
                                  <p:childTnLst>
                                    <p:animEffect transition="out" filter="checkerboard(across)">
                                      <p:cBhvr>
                                        <p:cTn id="45" dur="500"/>
                                        <p:tgtEl>
                                          <p:spTgt spid="11"/>
                                        </p:tgtEl>
                                      </p:cBhvr>
                                    </p:animEffect>
                                    <p:set>
                                      <p:cBhvr>
                                        <p:cTn id="46" dur="1" fill="hold">
                                          <p:stCondLst>
                                            <p:cond delay="499"/>
                                          </p:stCondLst>
                                        </p:cTn>
                                        <p:tgtEl>
                                          <p:spTgt spid="11"/>
                                        </p:tgtEl>
                                        <p:attrNameLst>
                                          <p:attrName>style.visibility</p:attrName>
                                        </p:attrNameLst>
                                      </p:cBhvr>
                                      <p:to>
                                        <p:strVal val="hidden"/>
                                      </p:to>
                                    </p:set>
                                  </p:childTnLst>
                                </p:cTn>
                              </p:par>
                              <p:par>
                                <p:cTn id="47" presetID="5" presetClass="entr" presetSubtype="10"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checkerboard(across)">
                                      <p:cBhvr>
                                        <p:cTn id="49" dur="500"/>
                                        <p:tgtEl>
                                          <p:spTgt spid="10"/>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checkerboard(across)">
                                      <p:cBhvr>
                                        <p:cTn id="5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p:bldP spid="6" grpId="1"/>
      <p:bldP spid="7" grpId="0" animBg="1"/>
      <p:bldP spid="7" grpId="1" animBg="1"/>
      <p:bldP spid="8" grpId="0"/>
      <p:bldP spid="8" grpId="1"/>
      <p:bldP spid="9" grpId="0" animBg="1"/>
      <p:bldP spid="10" grpId="0"/>
      <p:bldP spid="11" grpId="0" animBg="1"/>
      <p:bldP spid="11" grpId="1" animBg="1"/>
      <p:bldP spid="12" grpId="0"/>
      <p:bldP spid="12"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571500"/>
            <a:ext cx="6500813" cy="665163"/>
          </a:xfrm>
        </p:spPr>
        <p:txBody>
          <a:bodyPr/>
          <a:lstStyle/>
          <a:p>
            <a:pPr algn="l">
              <a:defRPr/>
            </a:pPr>
            <a:r>
              <a:rPr lang="en-GB" sz="2400" dirty="0" smtClean="0">
                <a:solidFill>
                  <a:schemeClr val="accent6">
                    <a:lumMod val="75000"/>
                  </a:schemeClr>
                </a:solidFill>
              </a:rPr>
              <a:t>Payment by Results as a package</a:t>
            </a:r>
            <a:r>
              <a:rPr lang="en-GB" sz="2400" dirty="0" smtClean="0">
                <a:solidFill>
                  <a:schemeClr val="tx2">
                    <a:lumMod val="25000"/>
                  </a:schemeClr>
                </a:solidFill>
              </a:rPr>
              <a:t>....</a:t>
            </a:r>
            <a:endParaRPr lang="en-GB" sz="2400" dirty="0">
              <a:solidFill>
                <a:schemeClr val="tx2">
                  <a:lumMod val="25000"/>
                </a:schemeClr>
              </a:solidFill>
            </a:endParaRPr>
          </a:p>
        </p:txBody>
      </p:sp>
      <p:sp>
        <p:nvSpPr>
          <p:cNvPr id="3" name="Content Placeholder 2"/>
          <p:cNvSpPr>
            <a:spLocks noGrp="1"/>
          </p:cNvSpPr>
          <p:nvPr>
            <p:ph idx="1"/>
          </p:nvPr>
        </p:nvSpPr>
        <p:spPr>
          <a:xfrm>
            <a:off x="428625" y="1214438"/>
            <a:ext cx="7772400" cy="4881562"/>
          </a:xfrm>
        </p:spPr>
        <p:txBody>
          <a:bodyPr/>
          <a:lstStyle/>
          <a:p>
            <a:pPr>
              <a:buFont typeface="Wingdings" pitchFamily="2" charset="2"/>
              <a:buChar char="§"/>
              <a:defRPr/>
            </a:pPr>
            <a:r>
              <a:rPr lang="en-GB" dirty="0" smtClean="0">
                <a:solidFill>
                  <a:schemeClr val="accent1">
                    <a:lumMod val="75000"/>
                  </a:schemeClr>
                </a:solidFill>
              </a:rPr>
              <a:t>Payment by practitioner competence</a:t>
            </a:r>
            <a:endParaRPr lang="en-GB" sz="1600" dirty="0" smtClean="0">
              <a:solidFill>
                <a:schemeClr val="accent1">
                  <a:lumMod val="75000"/>
                </a:schemeClr>
              </a:solidFill>
            </a:endParaRPr>
          </a:p>
          <a:p>
            <a:pPr>
              <a:buFontTx/>
              <a:buNone/>
              <a:defRPr/>
            </a:pPr>
            <a:r>
              <a:rPr lang="en-GB" sz="1600" dirty="0" smtClean="0">
                <a:solidFill>
                  <a:schemeClr val="accent1">
                    <a:lumMod val="75000"/>
                  </a:schemeClr>
                </a:solidFill>
              </a:rPr>
              <a:t>	</a:t>
            </a:r>
            <a:r>
              <a:rPr lang="en-GB" sz="1600" dirty="0" err="1" smtClean="0">
                <a:solidFill>
                  <a:srgbClr val="FF0000"/>
                </a:solidFill>
              </a:rPr>
              <a:t>eg</a:t>
            </a:r>
            <a:r>
              <a:rPr lang="en-GB" sz="1600" dirty="0" smtClean="0">
                <a:solidFill>
                  <a:srgbClr val="FF0000"/>
                </a:solidFill>
              </a:rPr>
              <a:t> %competent on video recorded practice by process rating</a:t>
            </a:r>
          </a:p>
          <a:p>
            <a:pPr>
              <a:buFont typeface="Wingdings" pitchFamily="2" charset="2"/>
              <a:buChar char="§"/>
              <a:defRPr/>
            </a:pPr>
            <a:endParaRPr lang="en-GB" sz="1600" dirty="0" smtClean="0">
              <a:solidFill>
                <a:schemeClr val="accent1">
                  <a:lumMod val="75000"/>
                </a:schemeClr>
              </a:solidFill>
            </a:endParaRPr>
          </a:p>
          <a:p>
            <a:pPr>
              <a:buFont typeface="Wingdings" pitchFamily="2" charset="2"/>
              <a:buChar char="§"/>
              <a:defRPr/>
            </a:pPr>
            <a:r>
              <a:rPr lang="en-GB" dirty="0" smtClean="0">
                <a:solidFill>
                  <a:schemeClr val="accent1">
                    <a:lumMod val="75000"/>
                  </a:schemeClr>
                </a:solidFill>
              </a:rPr>
              <a:t>Payment for effective management</a:t>
            </a:r>
            <a:endParaRPr lang="en-GB" sz="1600" dirty="0" smtClean="0">
              <a:solidFill>
                <a:schemeClr val="accent1">
                  <a:lumMod val="75000"/>
                </a:schemeClr>
              </a:solidFill>
            </a:endParaRPr>
          </a:p>
          <a:p>
            <a:pPr>
              <a:buFontTx/>
              <a:buNone/>
              <a:defRPr/>
            </a:pPr>
            <a:r>
              <a:rPr lang="en-GB" sz="1600" dirty="0" smtClean="0">
                <a:solidFill>
                  <a:schemeClr val="accent1">
                    <a:lumMod val="75000"/>
                  </a:schemeClr>
                </a:solidFill>
              </a:rPr>
              <a:t>	</a:t>
            </a:r>
            <a:r>
              <a:rPr lang="en-GB" sz="1600" dirty="0" err="1" smtClean="0">
                <a:solidFill>
                  <a:srgbClr val="FF0000"/>
                </a:solidFill>
              </a:rPr>
              <a:t>eg</a:t>
            </a:r>
            <a:r>
              <a:rPr lang="en-GB" sz="1600" dirty="0" smtClean="0">
                <a:solidFill>
                  <a:srgbClr val="FF0000"/>
                </a:solidFill>
              </a:rPr>
              <a:t>  pay for participation in approved addiction service business improvement</a:t>
            </a:r>
          </a:p>
          <a:p>
            <a:pPr>
              <a:buFont typeface="Wingdings" pitchFamily="2" charset="2"/>
              <a:buChar char="§"/>
              <a:defRPr/>
            </a:pPr>
            <a:endParaRPr lang="en-GB" sz="1600" dirty="0" smtClean="0">
              <a:solidFill>
                <a:schemeClr val="accent1">
                  <a:lumMod val="75000"/>
                </a:schemeClr>
              </a:solidFill>
            </a:endParaRPr>
          </a:p>
          <a:p>
            <a:pPr>
              <a:buFont typeface="Wingdings" pitchFamily="2" charset="2"/>
              <a:buChar char="§"/>
              <a:defRPr/>
            </a:pPr>
            <a:r>
              <a:rPr lang="en-GB" dirty="0" smtClean="0">
                <a:solidFill>
                  <a:schemeClr val="accent1">
                    <a:lumMod val="75000"/>
                  </a:schemeClr>
                </a:solidFill>
              </a:rPr>
              <a:t>Payment for quality/added value practice</a:t>
            </a:r>
            <a:endParaRPr lang="en-GB" sz="1600" dirty="0" smtClean="0">
              <a:solidFill>
                <a:schemeClr val="accent1">
                  <a:lumMod val="75000"/>
                </a:schemeClr>
              </a:solidFill>
            </a:endParaRPr>
          </a:p>
          <a:p>
            <a:pPr>
              <a:buFontTx/>
              <a:buNone/>
              <a:defRPr/>
            </a:pPr>
            <a:r>
              <a:rPr lang="en-GB" sz="1600" dirty="0" smtClean="0">
                <a:solidFill>
                  <a:schemeClr val="accent1">
                    <a:lumMod val="75000"/>
                  </a:schemeClr>
                </a:solidFill>
              </a:rPr>
              <a:t>	</a:t>
            </a:r>
            <a:r>
              <a:rPr lang="en-GB" sz="1600" dirty="0" err="1" smtClean="0">
                <a:solidFill>
                  <a:srgbClr val="FF0000"/>
                </a:solidFill>
              </a:rPr>
              <a:t>eg</a:t>
            </a:r>
            <a:r>
              <a:rPr lang="en-GB" sz="1600" dirty="0" smtClean="0">
                <a:solidFill>
                  <a:srgbClr val="FF0000"/>
                </a:solidFill>
              </a:rPr>
              <a:t> smoking cessation, health checks (as </a:t>
            </a:r>
            <a:r>
              <a:rPr lang="en-GB" sz="1600" dirty="0" err="1" smtClean="0">
                <a:solidFill>
                  <a:srgbClr val="FF0000"/>
                </a:solidFill>
              </a:rPr>
              <a:t>QoF</a:t>
            </a:r>
            <a:r>
              <a:rPr lang="en-GB" sz="1600" dirty="0" smtClean="0">
                <a:solidFill>
                  <a:srgbClr val="FF0000"/>
                </a:solidFill>
              </a:rPr>
              <a:t> in primary care) and SIMs</a:t>
            </a:r>
          </a:p>
          <a:p>
            <a:pPr>
              <a:buFontTx/>
              <a:buNone/>
              <a:defRPr/>
            </a:pPr>
            <a:endParaRPr lang="en-GB" sz="1600" dirty="0" smtClean="0">
              <a:solidFill>
                <a:schemeClr val="accent1">
                  <a:lumMod val="75000"/>
                </a:schemeClr>
              </a:solidFill>
            </a:endParaRPr>
          </a:p>
          <a:p>
            <a:pPr>
              <a:buFont typeface="Wingdings" pitchFamily="2" charset="2"/>
              <a:buChar char="§"/>
              <a:defRPr/>
            </a:pPr>
            <a:r>
              <a:rPr lang="en-GB" dirty="0" smtClean="0">
                <a:solidFill>
                  <a:schemeClr val="accent1">
                    <a:lumMod val="75000"/>
                  </a:schemeClr>
                </a:solidFill>
              </a:rPr>
              <a:t>Give service users purchasing power</a:t>
            </a:r>
            <a:endParaRPr lang="en-GB" sz="1600" dirty="0" smtClean="0">
              <a:solidFill>
                <a:schemeClr val="accent1">
                  <a:lumMod val="75000"/>
                </a:schemeClr>
              </a:solidFill>
            </a:endParaRPr>
          </a:p>
          <a:p>
            <a:pPr>
              <a:buFontTx/>
              <a:buNone/>
              <a:defRPr/>
            </a:pPr>
            <a:r>
              <a:rPr lang="en-GB" sz="1600" dirty="0" smtClean="0">
                <a:solidFill>
                  <a:schemeClr val="accent1">
                    <a:lumMod val="75000"/>
                  </a:schemeClr>
                </a:solidFill>
              </a:rPr>
              <a:t>	</a:t>
            </a:r>
            <a:r>
              <a:rPr lang="en-GB" sz="1600" dirty="0" err="1" smtClean="0">
                <a:solidFill>
                  <a:srgbClr val="FF0000"/>
                </a:solidFill>
              </a:rPr>
              <a:t>eg</a:t>
            </a:r>
            <a:r>
              <a:rPr lang="en-GB" sz="1600" dirty="0" smtClean="0">
                <a:solidFill>
                  <a:srgbClr val="FF0000"/>
                </a:solidFill>
              </a:rPr>
              <a:t> vouchers, personal development budget</a:t>
            </a:r>
          </a:p>
          <a:p>
            <a:pPr>
              <a:buFontTx/>
              <a:buNone/>
              <a:defRPr/>
            </a:pPr>
            <a:endParaRPr lang="en-GB" sz="1600" dirty="0" smtClean="0">
              <a:solidFill>
                <a:schemeClr val="accent1">
                  <a:lumMod val="75000"/>
                </a:schemeClr>
              </a:solidFill>
            </a:endParaRPr>
          </a:p>
          <a:p>
            <a:pPr>
              <a:buFont typeface="Wingdings" pitchFamily="2" charset="2"/>
              <a:buChar char="§"/>
              <a:defRPr/>
            </a:pPr>
            <a:r>
              <a:rPr lang="en-GB" dirty="0" smtClean="0">
                <a:solidFill>
                  <a:schemeClr val="accent1">
                    <a:lumMod val="75000"/>
                  </a:schemeClr>
                </a:solidFill>
              </a:rPr>
              <a:t>Payment for in-treatment performance</a:t>
            </a:r>
            <a:endParaRPr lang="en-GB" sz="1600" dirty="0" smtClean="0">
              <a:solidFill>
                <a:schemeClr val="accent1">
                  <a:lumMod val="75000"/>
                </a:schemeClr>
              </a:solidFill>
            </a:endParaRPr>
          </a:p>
          <a:p>
            <a:pPr>
              <a:buFontTx/>
              <a:buNone/>
              <a:defRPr/>
            </a:pPr>
            <a:r>
              <a:rPr lang="en-GB" sz="1600" dirty="0" smtClean="0">
                <a:solidFill>
                  <a:schemeClr val="accent1">
                    <a:lumMod val="75000"/>
                  </a:schemeClr>
                </a:solidFill>
              </a:rPr>
              <a:t>	</a:t>
            </a:r>
            <a:r>
              <a:rPr lang="en-GB" sz="1600" dirty="0" err="1" smtClean="0">
                <a:solidFill>
                  <a:srgbClr val="FF0000"/>
                </a:solidFill>
              </a:rPr>
              <a:t>eg</a:t>
            </a:r>
            <a:r>
              <a:rPr lang="en-GB" sz="1600" dirty="0" smtClean="0">
                <a:solidFill>
                  <a:srgbClr val="FF0000"/>
                </a:solidFill>
              </a:rPr>
              <a:t> abstinence, secondary measures, </a:t>
            </a:r>
            <a:r>
              <a:rPr lang="en-GB" sz="1600" dirty="0" err="1" smtClean="0">
                <a:solidFill>
                  <a:srgbClr val="FF0000"/>
                </a:solidFill>
              </a:rPr>
              <a:t>socital</a:t>
            </a:r>
            <a:r>
              <a:rPr lang="en-GB" sz="1600" dirty="0" smtClean="0">
                <a:solidFill>
                  <a:srgbClr val="FF0000"/>
                </a:solidFill>
              </a:rPr>
              <a:t> impacts</a:t>
            </a:r>
            <a:endParaRPr lang="en-GB" dirty="0">
              <a:solidFill>
                <a:srgbClr val="FF0000"/>
              </a:solidFill>
            </a:endParaRPr>
          </a:p>
        </p:txBody>
      </p:sp>
      <p:sp>
        <p:nvSpPr>
          <p:cNvPr id="4" name="TextBox 3"/>
          <p:cNvSpPr txBox="1"/>
          <p:nvPr/>
        </p:nvSpPr>
        <p:spPr>
          <a:xfrm>
            <a:off x="4572000" y="6215063"/>
            <a:ext cx="4032250" cy="307975"/>
          </a:xfrm>
          <a:prstGeom prst="rect">
            <a:avLst/>
          </a:prstGeom>
          <a:noFill/>
        </p:spPr>
        <p:txBody>
          <a:bodyPr wrap="none">
            <a:spAutoFit/>
          </a:bodyPr>
          <a:lstStyle/>
          <a:p>
            <a:pPr>
              <a:defRPr/>
            </a:pPr>
            <a:r>
              <a:rPr lang="en-GB" sz="1400" dirty="0">
                <a:solidFill>
                  <a:schemeClr val="accent1">
                    <a:lumMod val="75000"/>
                  </a:schemeClr>
                </a:solidFill>
              </a:rPr>
              <a:t>Source: Humphreys &amp; </a:t>
            </a:r>
            <a:r>
              <a:rPr lang="en-GB" sz="1400" dirty="0" err="1">
                <a:solidFill>
                  <a:schemeClr val="accent1">
                    <a:lumMod val="75000"/>
                  </a:schemeClr>
                </a:solidFill>
              </a:rPr>
              <a:t>McLellan</a:t>
            </a:r>
            <a:r>
              <a:rPr lang="en-GB" sz="1400" dirty="0">
                <a:solidFill>
                  <a:schemeClr val="accent1">
                    <a:lumMod val="75000"/>
                  </a:schemeClr>
                </a:solidFill>
              </a:rPr>
              <a:t> (2011) Addiction</a:t>
            </a:r>
          </a:p>
        </p:txBody>
      </p:sp>
      <p:sp>
        <p:nvSpPr>
          <p:cNvPr id="120836" name="Rectangular Callout 5"/>
          <p:cNvSpPr>
            <a:spLocks noChangeArrowheads="1"/>
          </p:cNvSpPr>
          <p:nvPr/>
        </p:nvSpPr>
        <p:spPr bwMode="auto">
          <a:xfrm>
            <a:off x="6429375" y="642938"/>
            <a:ext cx="2286000" cy="1357312"/>
          </a:xfrm>
          <a:prstGeom prst="wedgeRectCallout">
            <a:avLst>
              <a:gd name="adj1" fmla="val -20833"/>
              <a:gd name="adj2" fmla="val 62500"/>
            </a:avLst>
          </a:prstGeom>
          <a:solidFill>
            <a:schemeClr val="accent1"/>
          </a:solidFill>
          <a:ln w="12700" cap="sq" algn="ctr">
            <a:solidFill>
              <a:schemeClr val="tx1"/>
            </a:solidFill>
            <a:round/>
            <a:headEnd type="none" w="sm" len="sm"/>
            <a:tailEnd type="triangle" w="sm" len="sm"/>
          </a:ln>
        </p:spPr>
        <p:txBody>
          <a:bodyPr/>
          <a:lstStyle/>
          <a:p>
            <a:pPr eaLnBrk="0" hangingPunct="0"/>
            <a:r>
              <a:rPr lang="en-GB" sz="3600" b="1"/>
              <a:t>3rd Key point</a:t>
            </a:r>
          </a:p>
        </p:txBody>
      </p:sp>
    </p:spTree>
    <p:custDataLst>
      <p:tags r:id="rId1"/>
    </p:custData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Title 1"/>
          <p:cNvSpPr>
            <a:spLocks noGrp="1"/>
          </p:cNvSpPr>
          <p:nvPr>
            <p:ph type="title"/>
          </p:nvPr>
        </p:nvSpPr>
        <p:spPr>
          <a:xfrm>
            <a:off x="714375" y="428625"/>
            <a:ext cx="7772400" cy="736600"/>
          </a:xfrm>
        </p:spPr>
        <p:txBody>
          <a:bodyPr/>
          <a:lstStyle/>
          <a:p>
            <a:r>
              <a:rPr lang="en-GB" smtClean="0">
                <a:solidFill>
                  <a:srgbClr val="000099"/>
                </a:solidFill>
              </a:rPr>
              <a:t>Summary</a:t>
            </a:r>
            <a:endParaRPr lang="en-GB" sz="2000" smtClean="0">
              <a:solidFill>
                <a:srgbClr val="000099"/>
              </a:solidFill>
            </a:endParaRPr>
          </a:p>
        </p:txBody>
      </p:sp>
      <p:sp>
        <p:nvSpPr>
          <p:cNvPr id="22530" name="Content Placeholder 2"/>
          <p:cNvSpPr>
            <a:spLocks noGrp="1"/>
          </p:cNvSpPr>
          <p:nvPr>
            <p:ph idx="1"/>
          </p:nvPr>
        </p:nvSpPr>
        <p:spPr>
          <a:xfrm>
            <a:off x="714375" y="1071563"/>
            <a:ext cx="7772400" cy="5500687"/>
          </a:xfrm>
        </p:spPr>
        <p:txBody>
          <a:bodyPr/>
          <a:lstStyle/>
          <a:p>
            <a:pPr>
              <a:buFont typeface="Courier New" pitchFamily="49" charset="0"/>
              <a:buChar char="o"/>
            </a:pPr>
            <a:r>
              <a:rPr lang="en-GB" b="1" smtClean="0">
                <a:solidFill>
                  <a:srgbClr val="000099"/>
                </a:solidFill>
              </a:rPr>
              <a:t>What is Payment by Results</a:t>
            </a:r>
          </a:p>
          <a:p>
            <a:pPr lvl="1">
              <a:buFont typeface="Wingdings" pitchFamily="2" charset="2"/>
              <a:buChar char="§"/>
            </a:pPr>
            <a:r>
              <a:rPr lang="en-GB" smtClean="0">
                <a:solidFill>
                  <a:srgbClr val="000099"/>
                </a:solidFill>
              </a:rPr>
              <a:t>Alcohol</a:t>
            </a:r>
          </a:p>
          <a:p>
            <a:pPr lvl="1">
              <a:buFont typeface="Wingdings" pitchFamily="2" charset="2"/>
              <a:buChar char="§"/>
            </a:pPr>
            <a:r>
              <a:rPr lang="en-GB" smtClean="0">
                <a:solidFill>
                  <a:srgbClr val="000099"/>
                </a:solidFill>
              </a:rPr>
              <a:t>Drugs</a:t>
            </a:r>
          </a:p>
          <a:p>
            <a:pPr lvl="1">
              <a:buFont typeface="Wingdings" pitchFamily="2" charset="2"/>
              <a:buChar char="§"/>
            </a:pPr>
            <a:r>
              <a:rPr lang="en-GB" smtClean="0">
                <a:solidFill>
                  <a:srgbClr val="000099"/>
                </a:solidFill>
              </a:rPr>
              <a:t>Stakeholders</a:t>
            </a:r>
          </a:p>
          <a:p>
            <a:pPr lvl="1"/>
            <a:endParaRPr lang="en-GB" sz="1000" smtClean="0">
              <a:solidFill>
                <a:srgbClr val="000099"/>
              </a:solidFill>
            </a:endParaRPr>
          </a:p>
          <a:p>
            <a:pPr>
              <a:buFont typeface="Courier New" pitchFamily="49" charset="0"/>
              <a:buChar char="o"/>
            </a:pPr>
            <a:r>
              <a:rPr lang="en-GB" b="1" smtClean="0">
                <a:solidFill>
                  <a:srgbClr val="000099"/>
                </a:solidFill>
              </a:rPr>
              <a:t>Evidence for incentivised treatment</a:t>
            </a:r>
          </a:p>
          <a:p>
            <a:pPr lvl="1">
              <a:buFont typeface="Wingdings" pitchFamily="2" charset="2"/>
              <a:buChar char="§"/>
            </a:pPr>
            <a:r>
              <a:rPr lang="en-GB" smtClean="0">
                <a:solidFill>
                  <a:srgbClr val="000099"/>
                </a:solidFill>
              </a:rPr>
              <a:t>Types of incentives</a:t>
            </a:r>
          </a:p>
          <a:p>
            <a:pPr lvl="1">
              <a:buFont typeface="Wingdings" pitchFamily="2" charset="2"/>
              <a:buChar char="§"/>
            </a:pPr>
            <a:r>
              <a:rPr lang="en-GB" smtClean="0">
                <a:solidFill>
                  <a:srgbClr val="000099"/>
                </a:solidFill>
              </a:rPr>
              <a:t>Weaknesses of treatment outcome measurement</a:t>
            </a:r>
          </a:p>
          <a:p>
            <a:pPr lvl="1"/>
            <a:endParaRPr lang="en-GB" sz="1000" smtClean="0">
              <a:solidFill>
                <a:srgbClr val="000099"/>
              </a:solidFill>
            </a:endParaRPr>
          </a:p>
          <a:p>
            <a:pPr>
              <a:buFont typeface="Courier New" pitchFamily="49" charset="0"/>
              <a:buChar char="o"/>
            </a:pPr>
            <a:r>
              <a:rPr lang="en-GB" b="1" smtClean="0">
                <a:solidFill>
                  <a:srgbClr val="000099"/>
                </a:solidFill>
              </a:rPr>
              <a:t>Measuring addiction outcomes</a:t>
            </a:r>
          </a:p>
          <a:p>
            <a:pPr lvl="1">
              <a:buFont typeface="Wingdings" pitchFamily="2" charset="2"/>
              <a:buChar char="§"/>
            </a:pPr>
            <a:r>
              <a:rPr lang="en-GB" smtClean="0">
                <a:solidFill>
                  <a:srgbClr val="000099"/>
                </a:solidFill>
              </a:rPr>
              <a:t>Types of measures</a:t>
            </a:r>
          </a:p>
          <a:p>
            <a:pPr lvl="1">
              <a:buFont typeface="Wingdings" pitchFamily="2" charset="2"/>
              <a:buChar char="§"/>
            </a:pPr>
            <a:r>
              <a:rPr lang="en-GB" smtClean="0">
                <a:solidFill>
                  <a:srgbClr val="000099"/>
                </a:solidFill>
              </a:rPr>
              <a:t>Substance use </a:t>
            </a:r>
          </a:p>
          <a:p>
            <a:pPr lvl="1">
              <a:buFont typeface="Wingdings" pitchFamily="2" charset="2"/>
              <a:buChar char="§"/>
            </a:pPr>
            <a:r>
              <a:rPr lang="en-GB" smtClean="0">
                <a:solidFill>
                  <a:srgbClr val="000099"/>
                </a:solidFill>
              </a:rPr>
              <a:t>Societal impact measures</a:t>
            </a:r>
          </a:p>
          <a:p>
            <a:pPr lvl="1">
              <a:buFont typeface="Wingdings" pitchFamily="2" charset="2"/>
              <a:buChar char="§"/>
            </a:pPr>
            <a:r>
              <a:rPr lang="en-GB" smtClean="0">
                <a:solidFill>
                  <a:srgbClr val="000099"/>
                </a:solidFill>
              </a:rPr>
              <a:t>Secondary outcome measures</a:t>
            </a:r>
          </a:p>
          <a:p>
            <a:pPr lvl="1">
              <a:buFont typeface="Wingdings" pitchFamily="2" charset="2"/>
              <a:buChar char="§"/>
            </a:pPr>
            <a:endParaRPr lang="en-GB" smtClean="0">
              <a:solidFill>
                <a:srgbClr val="000099"/>
              </a:solidFill>
            </a:endParaRPr>
          </a:p>
          <a:p>
            <a:pPr lvl="1">
              <a:buFontTx/>
              <a:buNone/>
            </a:pPr>
            <a:endParaRPr lang="en-GB" sz="1000" smtClean="0">
              <a:solidFill>
                <a:srgbClr val="000099"/>
              </a:solidFill>
            </a:endParaRPr>
          </a:p>
          <a:p>
            <a:endParaRPr lang="en-GB" smtClean="0">
              <a:solidFill>
                <a:srgbClr val="000099"/>
              </a:solidFill>
            </a:endParaRPr>
          </a:p>
        </p:txBody>
      </p:sp>
    </p:spTree>
    <p:custDataLst>
      <p:tags r:id="rId1"/>
    </p:custData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1" descr="C:\#Writing\PbR various\DH change logo.jpg"/>
          <p:cNvPicPr>
            <a:picLocks noChangeAspect="1" noChangeArrowheads="1"/>
          </p:cNvPicPr>
          <p:nvPr/>
        </p:nvPicPr>
        <p:blipFill>
          <a:blip r:embed="rId3"/>
          <a:srcRect/>
          <a:stretch>
            <a:fillRect/>
          </a:stretch>
        </p:blipFill>
        <p:spPr bwMode="auto">
          <a:xfrm>
            <a:off x="1857375" y="1785938"/>
            <a:ext cx="1571625" cy="1143000"/>
          </a:xfrm>
          <a:prstGeom prst="rect">
            <a:avLst/>
          </a:prstGeom>
          <a:noFill/>
          <a:ln w="9525">
            <a:noFill/>
            <a:miter lim="800000"/>
            <a:headEnd/>
            <a:tailEnd/>
          </a:ln>
        </p:spPr>
      </p:pic>
      <p:pic>
        <p:nvPicPr>
          <p:cNvPr id="23554" name="Picture 2" descr="C:\#Writing\PbR various\DH logo.jpg"/>
          <p:cNvPicPr>
            <a:picLocks noChangeAspect="1" noChangeArrowheads="1"/>
          </p:cNvPicPr>
          <p:nvPr/>
        </p:nvPicPr>
        <p:blipFill>
          <a:blip r:embed="rId4"/>
          <a:srcRect/>
          <a:stretch>
            <a:fillRect/>
          </a:stretch>
        </p:blipFill>
        <p:spPr bwMode="auto">
          <a:xfrm>
            <a:off x="714375" y="642938"/>
            <a:ext cx="1428750" cy="1428750"/>
          </a:xfrm>
          <a:prstGeom prst="rect">
            <a:avLst/>
          </a:prstGeom>
          <a:noFill/>
          <a:ln w="9525">
            <a:noFill/>
            <a:miter lim="800000"/>
            <a:headEnd/>
            <a:tailEnd/>
          </a:ln>
        </p:spPr>
      </p:pic>
      <p:sp>
        <p:nvSpPr>
          <p:cNvPr id="12" name="TextBox 11"/>
          <p:cNvSpPr txBox="1"/>
          <p:nvPr/>
        </p:nvSpPr>
        <p:spPr>
          <a:xfrm>
            <a:off x="2428875" y="571500"/>
            <a:ext cx="3714750" cy="1169988"/>
          </a:xfrm>
          <a:prstGeom prst="rect">
            <a:avLst/>
          </a:prstGeom>
          <a:noFill/>
        </p:spPr>
        <p:txBody>
          <a:bodyPr>
            <a:spAutoFit/>
          </a:bodyPr>
          <a:lstStyle/>
          <a:p>
            <a:pPr>
              <a:defRPr/>
            </a:pPr>
            <a:r>
              <a:rPr lang="en-GB" sz="1400" dirty="0">
                <a:solidFill>
                  <a:schemeClr val="accent1">
                    <a:lumMod val="75000"/>
                  </a:schemeClr>
                </a:solidFill>
              </a:rPr>
              <a:t>Payment by Results Quality and Outcomes Indicators </a:t>
            </a:r>
          </a:p>
          <a:p>
            <a:pPr>
              <a:defRPr/>
            </a:pPr>
            <a:r>
              <a:rPr lang="en-GB" sz="1400" dirty="0">
                <a:solidFill>
                  <a:schemeClr val="accent1">
                    <a:lumMod val="75000"/>
                  </a:schemeClr>
                </a:solidFill>
              </a:rPr>
              <a:t>Report for Product Review Group Quality &amp; Outcomes Sub Group. </a:t>
            </a:r>
          </a:p>
          <a:p>
            <a:pPr>
              <a:defRPr/>
            </a:pPr>
            <a:r>
              <a:rPr lang="en-GB" sz="1400" dirty="0">
                <a:solidFill>
                  <a:schemeClr val="accent1">
                    <a:lumMod val="75000"/>
                  </a:schemeClr>
                </a:solidFill>
              </a:rPr>
              <a:t>October 2011 </a:t>
            </a:r>
          </a:p>
        </p:txBody>
      </p:sp>
      <p:sp>
        <p:nvSpPr>
          <p:cNvPr id="13" name="TextBox 12"/>
          <p:cNvSpPr txBox="1"/>
          <p:nvPr/>
        </p:nvSpPr>
        <p:spPr>
          <a:xfrm>
            <a:off x="714375" y="3357563"/>
            <a:ext cx="3429000" cy="3170237"/>
          </a:xfrm>
          <a:prstGeom prst="rect">
            <a:avLst/>
          </a:prstGeom>
          <a:noFill/>
        </p:spPr>
        <p:txBody>
          <a:bodyPr>
            <a:spAutoFit/>
          </a:bodyPr>
          <a:lstStyle/>
          <a:p>
            <a:pPr>
              <a:defRPr/>
            </a:pPr>
            <a:r>
              <a:rPr lang="en-GB" sz="2000" dirty="0" err="1">
                <a:solidFill>
                  <a:schemeClr val="accent1">
                    <a:lumMod val="75000"/>
                  </a:schemeClr>
                </a:solidFill>
              </a:rPr>
              <a:t>PbR</a:t>
            </a:r>
            <a:r>
              <a:rPr lang="en-GB" sz="2000" dirty="0">
                <a:solidFill>
                  <a:schemeClr val="accent1">
                    <a:lumMod val="75000"/>
                  </a:schemeClr>
                </a:solidFill>
              </a:rPr>
              <a:t> for </a:t>
            </a:r>
            <a:r>
              <a:rPr lang="en-GB" sz="2000" dirty="0">
                <a:solidFill>
                  <a:schemeClr val="accent2"/>
                </a:solidFill>
              </a:rPr>
              <a:t>mental illness </a:t>
            </a:r>
            <a:r>
              <a:rPr lang="en-GB" sz="2000" dirty="0">
                <a:solidFill>
                  <a:schemeClr val="accent1">
                    <a:lumMod val="75000"/>
                  </a:schemeClr>
                </a:solidFill>
              </a:rPr>
              <a:t>based on tariffs for 21 clusters</a:t>
            </a:r>
          </a:p>
          <a:p>
            <a:pPr>
              <a:defRPr/>
            </a:pPr>
            <a:endParaRPr lang="en-GB" sz="2000" dirty="0">
              <a:solidFill>
                <a:schemeClr val="accent1">
                  <a:lumMod val="75000"/>
                </a:schemeClr>
              </a:solidFill>
            </a:endParaRPr>
          </a:p>
          <a:p>
            <a:pPr>
              <a:defRPr/>
            </a:pPr>
            <a:r>
              <a:rPr lang="en-GB" sz="2000" dirty="0">
                <a:solidFill>
                  <a:schemeClr val="accent1">
                    <a:lumMod val="75000"/>
                  </a:schemeClr>
                </a:solidFill>
              </a:rPr>
              <a:t>Outcomes: </a:t>
            </a:r>
            <a:r>
              <a:rPr lang="en-GB" sz="2000" dirty="0" err="1">
                <a:solidFill>
                  <a:schemeClr val="accent1">
                    <a:lumMod val="75000"/>
                  </a:schemeClr>
                </a:solidFill>
              </a:rPr>
              <a:t>HoNOS</a:t>
            </a:r>
            <a:r>
              <a:rPr lang="en-GB" sz="2000" dirty="0">
                <a:solidFill>
                  <a:schemeClr val="accent1">
                    <a:lumMod val="75000"/>
                  </a:schemeClr>
                </a:solidFill>
              </a:rPr>
              <a:t>, GAD7, </a:t>
            </a:r>
            <a:r>
              <a:rPr lang="en-GB" sz="2000" dirty="0">
                <a:solidFill>
                  <a:srgbClr val="006699"/>
                </a:solidFill>
              </a:rPr>
              <a:t>PHQ9, Recovery Star, Carers’ and Users’ Expectations of Service (CUES), and possible 21 </a:t>
            </a:r>
            <a:r>
              <a:rPr lang="en-GB" sz="2000" dirty="0">
                <a:solidFill>
                  <a:schemeClr val="accent1">
                    <a:lumMod val="75000"/>
                  </a:schemeClr>
                </a:solidFill>
              </a:rPr>
              <a:t>indicators/outcomes (incl. employment, % on CPA etc)</a:t>
            </a:r>
            <a:endParaRPr lang="en-GB" sz="2000" dirty="0"/>
          </a:p>
        </p:txBody>
      </p:sp>
      <p:graphicFrame>
        <p:nvGraphicFramePr>
          <p:cNvPr id="15" name="Content Placeholder 3"/>
          <p:cNvGraphicFramePr>
            <a:graphicFrameLocks noGrp="1"/>
          </p:cNvGraphicFramePr>
          <p:nvPr>
            <p:ph idx="1"/>
          </p:nvPr>
        </p:nvGraphicFramePr>
        <p:xfrm>
          <a:off x="4929190" y="2071678"/>
          <a:ext cx="3297237" cy="35480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2"/>
          <p:cNvPicPr>
            <a:picLocks noChangeAspect="1" noChangeArrowheads="1"/>
          </p:cNvPicPr>
          <p:nvPr/>
        </p:nvPicPr>
        <p:blipFill>
          <a:blip r:embed="rId3"/>
          <a:srcRect/>
          <a:stretch>
            <a:fillRect/>
          </a:stretch>
        </p:blipFill>
        <p:spPr bwMode="auto">
          <a:xfrm>
            <a:off x="714375" y="4429125"/>
            <a:ext cx="3940175" cy="1195388"/>
          </a:xfrm>
          <a:prstGeom prst="rect">
            <a:avLst/>
          </a:prstGeom>
          <a:noFill/>
          <a:ln w="9525">
            <a:solidFill>
              <a:schemeClr val="accent1">
                <a:lumMod val="75000"/>
              </a:schemeClr>
            </a:solidFill>
            <a:miter lim="800000"/>
            <a:headEnd/>
            <a:tailEnd/>
          </a:ln>
          <a:effectLst/>
        </p:spPr>
      </p:pic>
      <p:pic>
        <p:nvPicPr>
          <p:cNvPr id="148484" name="Picture 4" descr="C:\#Writing\PbR various\DH logo.jpg"/>
          <p:cNvPicPr>
            <a:picLocks noChangeAspect="1" noChangeArrowheads="1"/>
          </p:cNvPicPr>
          <p:nvPr/>
        </p:nvPicPr>
        <p:blipFill>
          <a:blip r:embed="rId4"/>
          <a:srcRect/>
          <a:stretch>
            <a:fillRect/>
          </a:stretch>
        </p:blipFill>
        <p:spPr bwMode="auto">
          <a:xfrm>
            <a:off x="1500188" y="1000125"/>
            <a:ext cx="2381250" cy="2381250"/>
          </a:xfrm>
          <a:prstGeom prst="rect">
            <a:avLst/>
          </a:prstGeom>
          <a:noFill/>
          <a:ln>
            <a:solidFill>
              <a:schemeClr val="accent1">
                <a:lumMod val="75000"/>
              </a:schemeClr>
            </a:solidFill>
          </a:ln>
        </p:spPr>
      </p:pic>
      <p:sp>
        <p:nvSpPr>
          <p:cNvPr id="7" name="TextBox 6"/>
          <p:cNvSpPr txBox="1"/>
          <p:nvPr/>
        </p:nvSpPr>
        <p:spPr>
          <a:xfrm>
            <a:off x="4857750" y="1000125"/>
            <a:ext cx="3714750" cy="5016500"/>
          </a:xfrm>
          <a:prstGeom prst="rect">
            <a:avLst/>
          </a:prstGeom>
          <a:noFill/>
        </p:spPr>
        <p:txBody>
          <a:bodyPr>
            <a:spAutoFit/>
          </a:bodyPr>
          <a:lstStyle/>
          <a:p>
            <a:pPr>
              <a:defRPr/>
            </a:pPr>
            <a:r>
              <a:rPr lang="en-GB" sz="2000" b="1" dirty="0">
                <a:solidFill>
                  <a:schemeClr val="accent6">
                    <a:lumMod val="60000"/>
                    <a:lumOff val="40000"/>
                  </a:schemeClr>
                </a:solidFill>
              </a:rPr>
              <a:t>Developed the Alcohol </a:t>
            </a:r>
            <a:r>
              <a:rPr lang="en-GB" sz="2000" b="1" dirty="0" err="1">
                <a:solidFill>
                  <a:schemeClr val="accent6">
                    <a:lumMod val="60000"/>
                    <a:lumOff val="40000"/>
                  </a:schemeClr>
                </a:solidFill>
              </a:rPr>
              <a:t>PbR</a:t>
            </a:r>
            <a:endParaRPr lang="en-GB" sz="2000" b="1" dirty="0">
              <a:solidFill>
                <a:schemeClr val="accent6">
                  <a:lumMod val="60000"/>
                  <a:lumOff val="40000"/>
                </a:schemeClr>
              </a:solidFill>
            </a:endParaRPr>
          </a:p>
          <a:p>
            <a:pPr>
              <a:defRPr/>
            </a:pPr>
            <a:endParaRPr lang="en-GB" sz="1000" dirty="0">
              <a:solidFill>
                <a:schemeClr val="accent6">
                  <a:lumMod val="60000"/>
                  <a:lumOff val="40000"/>
                </a:schemeClr>
              </a:solidFill>
            </a:endParaRPr>
          </a:p>
          <a:p>
            <a:pPr>
              <a:defRPr/>
            </a:pPr>
            <a:r>
              <a:rPr lang="en-GB" sz="2000" dirty="0">
                <a:solidFill>
                  <a:schemeClr val="accent1">
                    <a:lumMod val="75000"/>
                  </a:schemeClr>
                </a:solidFill>
              </a:rPr>
              <a:t>Reflects an evidence based approach – fits with mental illness </a:t>
            </a:r>
            <a:r>
              <a:rPr lang="en-GB" sz="2000" dirty="0" err="1">
                <a:solidFill>
                  <a:schemeClr val="accent1">
                    <a:lumMod val="75000"/>
                  </a:schemeClr>
                </a:solidFill>
              </a:rPr>
              <a:t>PbR</a:t>
            </a:r>
            <a:endParaRPr lang="en-GB" sz="2000" dirty="0">
              <a:solidFill>
                <a:schemeClr val="accent1">
                  <a:lumMod val="75000"/>
                </a:schemeClr>
              </a:solidFill>
            </a:endParaRPr>
          </a:p>
          <a:p>
            <a:pPr>
              <a:defRPr/>
            </a:pPr>
            <a:endParaRPr lang="en-GB" sz="1000" dirty="0">
              <a:solidFill>
                <a:schemeClr val="accent1">
                  <a:lumMod val="75000"/>
                </a:schemeClr>
              </a:solidFill>
            </a:endParaRPr>
          </a:p>
          <a:p>
            <a:pPr>
              <a:defRPr/>
            </a:pPr>
            <a:r>
              <a:rPr lang="en-GB" sz="2000" dirty="0">
                <a:solidFill>
                  <a:schemeClr val="accent1">
                    <a:lumMod val="75000"/>
                  </a:schemeClr>
                </a:solidFill>
              </a:rPr>
              <a:t>Outcomes </a:t>
            </a:r>
            <a:r>
              <a:rPr lang="en-GB" sz="2000" dirty="0" err="1">
                <a:solidFill>
                  <a:schemeClr val="accent1">
                    <a:lumMod val="75000"/>
                  </a:schemeClr>
                </a:solidFill>
              </a:rPr>
              <a:t>tbd</a:t>
            </a:r>
            <a:r>
              <a:rPr lang="en-GB" sz="2000" dirty="0">
                <a:solidFill>
                  <a:schemeClr val="accent1">
                    <a:lumMod val="75000"/>
                  </a:schemeClr>
                </a:solidFill>
              </a:rPr>
              <a:t> but will include Q/F as key measure</a:t>
            </a:r>
          </a:p>
          <a:p>
            <a:pPr>
              <a:defRPr/>
            </a:pPr>
            <a:endParaRPr lang="en-GB" sz="2000" dirty="0">
              <a:solidFill>
                <a:schemeClr val="accent1">
                  <a:lumMod val="75000"/>
                </a:schemeClr>
              </a:solidFill>
            </a:endParaRPr>
          </a:p>
          <a:p>
            <a:pPr>
              <a:defRPr/>
            </a:pPr>
            <a:endParaRPr lang="en-GB" sz="2000" dirty="0">
              <a:solidFill>
                <a:schemeClr val="accent1">
                  <a:lumMod val="75000"/>
                </a:schemeClr>
              </a:solidFill>
            </a:endParaRPr>
          </a:p>
          <a:p>
            <a:pPr>
              <a:defRPr/>
            </a:pPr>
            <a:endParaRPr lang="en-GB" sz="2000" dirty="0">
              <a:solidFill>
                <a:schemeClr val="accent1">
                  <a:lumMod val="75000"/>
                </a:schemeClr>
              </a:solidFill>
            </a:endParaRPr>
          </a:p>
          <a:p>
            <a:pPr>
              <a:defRPr/>
            </a:pPr>
            <a:r>
              <a:rPr lang="en-GB" sz="2000" b="1" dirty="0">
                <a:solidFill>
                  <a:schemeClr val="accent6">
                    <a:lumMod val="60000"/>
                    <a:lumOff val="40000"/>
                  </a:schemeClr>
                </a:solidFill>
              </a:rPr>
              <a:t>Developed the Drug </a:t>
            </a:r>
            <a:r>
              <a:rPr lang="en-GB" sz="2000" b="1" dirty="0" err="1">
                <a:solidFill>
                  <a:schemeClr val="accent6">
                    <a:lumMod val="60000"/>
                    <a:lumOff val="40000"/>
                  </a:schemeClr>
                </a:solidFill>
              </a:rPr>
              <a:t>PbR</a:t>
            </a:r>
            <a:endParaRPr lang="en-GB" sz="2000" b="1" dirty="0">
              <a:solidFill>
                <a:schemeClr val="accent6">
                  <a:lumMod val="60000"/>
                  <a:lumOff val="40000"/>
                </a:schemeClr>
              </a:solidFill>
            </a:endParaRPr>
          </a:p>
          <a:p>
            <a:pPr>
              <a:defRPr/>
            </a:pPr>
            <a:endParaRPr lang="en-GB" sz="1000" dirty="0">
              <a:solidFill>
                <a:schemeClr val="accent1">
                  <a:lumMod val="75000"/>
                </a:schemeClr>
              </a:solidFill>
            </a:endParaRPr>
          </a:p>
          <a:p>
            <a:pPr>
              <a:defRPr/>
            </a:pPr>
            <a:r>
              <a:rPr lang="en-GB" sz="2000" dirty="0">
                <a:solidFill>
                  <a:schemeClr val="accent1">
                    <a:lumMod val="75000"/>
                  </a:schemeClr>
                </a:solidFill>
              </a:rPr>
              <a:t>Reflects a political agenda – different to other </a:t>
            </a:r>
            <a:r>
              <a:rPr lang="en-GB" sz="2000" dirty="0" err="1">
                <a:solidFill>
                  <a:schemeClr val="accent1">
                    <a:lumMod val="75000"/>
                  </a:schemeClr>
                </a:solidFill>
              </a:rPr>
              <a:t>PbRs</a:t>
            </a:r>
            <a:endParaRPr lang="en-GB" sz="2000" dirty="0">
              <a:solidFill>
                <a:schemeClr val="accent1">
                  <a:lumMod val="75000"/>
                </a:schemeClr>
              </a:solidFill>
            </a:endParaRPr>
          </a:p>
          <a:p>
            <a:pPr>
              <a:defRPr/>
            </a:pPr>
            <a:endParaRPr lang="en-GB" sz="1000" dirty="0">
              <a:solidFill>
                <a:schemeClr val="accent1">
                  <a:lumMod val="75000"/>
                </a:schemeClr>
              </a:solidFill>
            </a:endParaRPr>
          </a:p>
          <a:p>
            <a:pPr>
              <a:defRPr/>
            </a:pPr>
            <a:r>
              <a:rPr lang="en-GB" sz="2000" dirty="0">
                <a:solidFill>
                  <a:schemeClr val="accent1">
                    <a:lumMod val="75000"/>
                  </a:schemeClr>
                </a:solidFill>
              </a:rPr>
              <a:t>Outcomes are all recorded on TOP (</a:t>
            </a:r>
            <a:r>
              <a:rPr lang="en-GB" sz="2000" dirty="0" err="1">
                <a:solidFill>
                  <a:schemeClr val="accent1">
                    <a:lumMod val="75000"/>
                  </a:schemeClr>
                </a:solidFill>
              </a:rPr>
              <a:t>rater</a:t>
            </a:r>
            <a:r>
              <a:rPr lang="en-GB" sz="2000" dirty="0">
                <a:solidFill>
                  <a:schemeClr val="accent1">
                    <a:lumMod val="75000"/>
                  </a:schemeClr>
                </a:solidFill>
              </a:rPr>
              <a:t> completed)</a:t>
            </a:r>
          </a:p>
        </p:txBody>
      </p:sp>
    </p:spTree>
    <p:custDataLst>
      <p:tags r:id="rId1"/>
    </p:custData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00063" y="2071688"/>
            <a:ext cx="8143875" cy="4400550"/>
          </a:xfrm>
          <a:prstGeom prst="rect">
            <a:avLst/>
          </a:prstGeom>
          <a:noFill/>
        </p:spPr>
        <p:txBody>
          <a:bodyPr>
            <a:spAutoFit/>
          </a:bodyPr>
          <a:lstStyle/>
          <a:p>
            <a:pPr>
              <a:defRPr/>
            </a:pPr>
            <a:r>
              <a:rPr lang="en-GB" sz="2000" dirty="0">
                <a:solidFill>
                  <a:schemeClr val="tx2">
                    <a:lumMod val="25000"/>
                  </a:schemeClr>
                </a:solidFill>
              </a:rPr>
              <a:t>100% </a:t>
            </a:r>
            <a:r>
              <a:rPr lang="en-GB" sz="2000" dirty="0" err="1">
                <a:solidFill>
                  <a:schemeClr val="tx2">
                    <a:lumMod val="25000"/>
                  </a:schemeClr>
                </a:solidFill>
              </a:rPr>
              <a:t>PbR</a:t>
            </a:r>
            <a:r>
              <a:rPr lang="en-GB" sz="2000" dirty="0">
                <a:solidFill>
                  <a:schemeClr val="tx2">
                    <a:lumMod val="25000"/>
                  </a:schemeClr>
                </a:solidFill>
              </a:rPr>
              <a:t> not required 5-10% more typical – if too high likely to lead to ‘gaming’ (fraud, manipulation, overestimation)</a:t>
            </a:r>
          </a:p>
          <a:p>
            <a:pPr>
              <a:defRPr/>
            </a:pPr>
            <a:endParaRPr lang="en-GB" sz="2000" dirty="0">
              <a:solidFill>
                <a:schemeClr val="tx2">
                  <a:lumMod val="25000"/>
                </a:schemeClr>
              </a:solidFill>
            </a:endParaRPr>
          </a:p>
          <a:p>
            <a:pPr marL="457200" indent="-457200">
              <a:buFontTx/>
              <a:buAutoNum type="arabicPeriod"/>
              <a:defRPr/>
            </a:pPr>
            <a:r>
              <a:rPr lang="en-GB" sz="2000" dirty="0">
                <a:solidFill>
                  <a:schemeClr val="tx2">
                    <a:lumMod val="25000"/>
                  </a:schemeClr>
                </a:solidFill>
              </a:rPr>
              <a:t>Free from drugs of dependence - abstinence</a:t>
            </a:r>
          </a:p>
          <a:p>
            <a:pPr marL="457200" indent="-457200">
              <a:defRPr/>
            </a:pPr>
            <a:r>
              <a:rPr lang="en-GB" sz="2000" dirty="0">
                <a:solidFill>
                  <a:schemeClr val="tx2">
                    <a:lumMod val="25000"/>
                  </a:schemeClr>
                </a:solidFill>
              </a:rPr>
              <a:t>	</a:t>
            </a:r>
            <a:r>
              <a:rPr lang="en-GB" sz="2000" dirty="0">
                <a:solidFill>
                  <a:schemeClr val="accent1">
                    <a:lumMod val="75000"/>
                  </a:schemeClr>
                </a:solidFill>
              </a:rPr>
              <a:t>TOP scores </a:t>
            </a:r>
            <a:r>
              <a:rPr lang="en-GB" sz="2000" dirty="0" err="1">
                <a:solidFill>
                  <a:schemeClr val="accent1">
                    <a:lumMod val="75000"/>
                  </a:schemeClr>
                </a:solidFill>
              </a:rPr>
              <a:t>rater</a:t>
            </a:r>
            <a:r>
              <a:rPr lang="en-GB" sz="2000" dirty="0">
                <a:solidFill>
                  <a:schemeClr val="accent1">
                    <a:lumMod val="75000"/>
                  </a:schemeClr>
                </a:solidFill>
              </a:rPr>
              <a:t> completed– not objective</a:t>
            </a:r>
          </a:p>
          <a:p>
            <a:pPr marL="457200" indent="-457200">
              <a:defRPr/>
            </a:pPr>
            <a:r>
              <a:rPr lang="en-GB" sz="2000" dirty="0">
                <a:solidFill>
                  <a:schemeClr val="tx2">
                    <a:lumMod val="25000"/>
                  </a:schemeClr>
                </a:solidFill>
              </a:rPr>
              <a:t>2.	Employment</a:t>
            </a:r>
          </a:p>
          <a:p>
            <a:pPr marL="457200" indent="-457200">
              <a:defRPr/>
            </a:pPr>
            <a:r>
              <a:rPr lang="en-GB" sz="2000" dirty="0">
                <a:solidFill>
                  <a:schemeClr val="tx2">
                    <a:lumMod val="25000"/>
                  </a:schemeClr>
                </a:solidFill>
              </a:rPr>
              <a:t>	</a:t>
            </a:r>
            <a:r>
              <a:rPr lang="en-GB" sz="2000" dirty="0">
                <a:solidFill>
                  <a:schemeClr val="accent1">
                    <a:lumMod val="75000"/>
                  </a:schemeClr>
                </a:solidFill>
              </a:rPr>
              <a:t>dropped</a:t>
            </a:r>
          </a:p>
          <a:p>
            <a:pPr marL="457200" indent="-457200">
              <a:defRPr/>
            </a:pPr>
            <a:r>
              <a:rPr lang="en-GB" sz="2000" dirty="0">
                <a:solidFill>
                  <a:schemeClr val="tx2">
                    <a:lumMod val="25000"/>
                  </a:schemeClr>
                </a:solidFill>
              </a:rPr>
              <a:t>3.	Offending</a:t>
            </a:r>
          </a:p>
          <a:p>
            <a:pPr marL="457200" indent="-457200">
              <a:defRPr/>
            </a:pPr>
            <a:r>
              <a:rPr lang="en-GB" sz="2000" dirty="0">
                <a:solidFill>
                  <a:schemeClr val="tx2">
                    <a:lumMod val="25000"/>
                  </a:schemeClr>
                </a:solidFill>
              </a:rPr>
              <a:t>	</a:t>
            </a:r>
            <a:r>
              <a:rPr lang="en-GB" sz="2000" dirty="0">
                <a:solidFill>
                  <a:schemeClr val="accent1">
                    <a:lumMod val="75000"/>
                  </a:schemeClr>
                </a:solidFill>
              </a:rPr>
              <a:t>if based on group values local patterns greater influence</a:t>
            </a:r>
          </a:p>
          <a:p>
            <a:pPr marL="457200" indent="-457200">
              <a:defRPr/>
            </a:pPr>
            <a:r>
              <a:rPr lang="en-GB" sz="2000" dirty="0">
                <a:solidFill>
                  <a:schemeClr val="tx2">
                    <a:lumMod val="25000"/>
                  </a:schemeClr>
                </a:solidFill>
              </a:rPr>
              <a:t>4.	Health and wellbeing – </a:t>
            </a:r>
            <a:r>
              <a:rPr lang="en-GB" sz="2000" dirty="0" err="1">
                <a:solidFill>
                  <a:schemeClr val="tx2">
                    <a:lumMod val="25000"/>
                  </a:schemeClr>
                </a:solidFill>
              </a:rPr>
              <a:t>inj</a:t>
            </a:r>
            <a:r>
              <a:rPr lang="en-GB" sz="2000" dirty="0">
                <a:solidFill>
                  <a:schemeClr val="tx2">
                    <a:lumMod val="25000"/>
                  </a:schemeClr>
                </a:solidFill>
              </a:rPr>
              <a:t>: NFA: </a:t>
            </a:r>
            <a:r>
              <a:rPr lang="en-GB" sz="2000" dirty="0" err="1">
                <a:solidFill>
                  <a:schemeClr val="tx2">
                    <a:lumMod val="25000"/>
                  </a:schemeClr>
                </a:solidFill>
              </a:rPr>
              <a:t>HepB</a:t>
            </a:r>
            <a:r>
              <a:rPr lang="en-GB" sz="2000" dirty="0">
                <a:solidFill>
                  <a:schemeClr val="tx2">
                    <a:lumMod val="25000"/>
                  </a:schemeClr>
                </a:solidFill>
              </a:rPr>
              <a:t>: wellbeing</a:t>
            </a:r>
          </a:p>
          <a:p>
            <a:pPr marL="457200" indent="-457200">
              <a:defRPr/>
            </a:pPr>
            <a:r>
              <a:rPr lang="en-GB" sz="2000" dirty="0">
                <a:solidFill>
                  <a:schemeClr val="accent1">
                    <a:lumMod val="75000"/>
                  </a:schemeClr>
                </a:solidFill>
              </a:rPr>
              <a:t>	TOP scores </a:t>
            </a:r>
            <a:r>
              <a:rPr lang="en-GB" sz="2000" dirty="0" err="1">
                <a:solidFill>
                  <a:schemeClr val="accent1">
                    <a:lumMod val="75000"/>
                  </a:schemeClr>
                </a:solidFill>
              </a:rPr>
              <a:t>rater</a:t>
            </a:r>
            <a:r>
              <a:rPr lang="en-GB" sz="2000" dirty="0">
                <a:solidFill>
                  <a:schemeClr val="accent1">
                    <a:lumMod val="75000"/>
                  </a:schemeClr>
                </a:solidFill>
              </a:rPr>
              <a:t> completed– not objective</a:t>
            </a:r>
          </a:p>
          <a:p>
            <a:pPr marL="457200" indent="-457200">
              <a:defRPr/>
            </a:pPr>
            <a:endParaRPr lang="en-GB" sz="2000" dirty="0">
              <a:solidFill>
                <a:schemeClr val="accent1">
                  <a:lumMod val="75000"/>
                </a:schemeClr>
              </a:solidFill>
            </a:endParaRPr>
          </a:p>
          <a:p>
            <a:pPr>
              <a:defRPr/>
            </a:pPr>
            <a:r>
              <a:rPr lang="en-GB" sz="2000" dirty="0">
                <a:solidFill>
                  <a:schemeClr val="accent1">
                    <a:lumMod val="75000"/>
                  </a:schemeClr>
                </a:solidFill>
              </a:rPr>
              <a:t>Local Area Single Assessment and Referral System (LASARS) assess and refer clients and set their tariffs – expensive, not SU friendly</a:t>
            </a:r>
          </a:p>
        </p:txBody>
      </p:sp>
      <p:pic>
        <p:nvPicPr>
          <p:cNvPr id="147459" name="Picture 3"/>
          <p:cNvPicPr>
            <a:picLocks noChangeAspect="1" noChangeArrowheads="1"/>
          </p:cNvPicPr>
          <p:nvPr/>
        </p:nvPicPr>
        <p:blipFill>
          <a:blip r:embed="rId3"/>
          <a:srcRect/>
          <a:stretch>
            <a:fillRect/>
          </a:stretch>
        </p:blipFill>
        <p:spPr bwMode="auto">
          <a:xfrm>
            <a:off x="500063" y="857250"/>
            <a:ext cx="3557587" cy="857250"/>
          </a:xfrm>
          <a:prstGeom prst="rect">
            <a:avLst/>
          </a:prstGeom>
          <a:noFill/>
          <a:ln w="9525">
            <a:solidFill>
              <a:schemeClr val="accent1">
                <a:lumMod val="75000"/>
              </a:schemeClr>
            </a:solidFill>
            <a:miter lim="800000"/>
            <a:headEnd/>
            <a:tailEnd/>
          </a:ln>
          <a:effectLst/>
        </p:spPr>
      </p:pic>
      <p:sp>
        <p:nvSpPr>
          <p:cNvPr id="9" name="TextBox 8"/>
          <p:cNvSpPr txBox="1"/>
          <p:nvPr/>
        </p:nvSpPr>
        <p:spPr>
          <a:xfrm>
            <a:off x="4286250" y="928688"/>
            <a:ext cx="4214813" cy="708025"/>
          </a:xfrm>
          <a:prstGeom prst="rect">
            <a:avLst/>
          </a:prstGeom>
          <a:noFill/>
        </p:spPr>
        <p:txBody>
          <a:bodyPr>
            <a:spAutoFit/>
          </a:bodyPr>
          <a:lstStyle/>
          <a:p>
            <a:pPr>
              <a:defRPr/>
            </a:pPr>
            <a:r>
              <a:rPr lang="en-GB" sz="2000" dirty="0">
                <a:solidFill>
                  <a:schemeClr val="accent1">
                    <a:lumMod val="75000"/>
                  </a:schemeClr>
                </a:solidFill>
              </a:rPr>
              <a:t>...independent view to DH/NTA of </a:t>
            </a:r>
            <a:r>
              <a:rPr lang="en-GB" sz="2000" b="1" dirty="0">
                <a:solidFill>
                  <a:schemeClr val="accent2"/>
                </a:solidFill>
              </a:rPr>
              <a:t>Drug </a:t>
            </a:r>
            <a:r>
              <a:rPr lang="en-GB" sz="2000" b="1" dirty="0" err="1">
                <a:solidFill>
                  <a:schemeClr val="accent2"/>
                </a:solidFill>
              </a:rPr>
              <a:t>PbR</a:t>
            </a:r>
            <a:r>
              <a:rPr lang="en-GB" sz="2000" dirty="0">
                <a:solidFill>
                  <a:schemeClr val="accent1">
                    <a:lumMod val="75000"/>
                  </a:schemeClr>
                </a:solidFill>
              </a:rPr>
              <a:t>...</a:t>
            </a:r>
          </a:p>
        </p:txBody>
      </p:sp>
    </p:spTree>
    <p:custDataLst>
      <p:tags r:id="rId1"/>
    </p:custData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1" descr="http://www.addictiontoday.org/AT137Cover-text.jpg">
            <a:hlinkClick r:id="rId3" tooltip="&quot;Click to read an excerpt from Addiction Today Magazine&quot;"/>
          </p:cNvPr>
          <p:cNvPicPr>
            <a:picLocks noChangeAspect="1" noChangeArrowheads="1"/>
          </p:cNvPicPr>
          <p:nvPr/>
        </p:nvPicPr>
        <p:blipFill>
          <a:blip r:embed="rId4"/>
          <a:srcRect/>
          <a:stretch>
            <a:fillRect/>
          </a:stretch>
        </p:blipFill>
        <p:spPr bwMode="auto">
          <a:xfrm>
            <a:off x="1643063" y="714375"/>
            <a:ext cx="2071687" cy="2857500"/>
          </a:xfrm>
          <a:prstGeom prst="rect">
            <a:avLst/>
          </a:prstGeom>
          <a:noFill/>
          <a:ln w="9525">
            <a:noFill/>
            <a:miter lim="800000"/>
            <a:headEnd/>
            <a:tailEnd/>
          </a:ln>
        </p:spPr>
      </p:pic>
      <p:sp>
        <p:nvSpPr>
          <p:cNvPr id="26626" name="Rectangle 1"/>
          <p:cNvSpPr>
            <a:spLocks noChangeArrowheads="1"/>
          </p:cNvSpPr>
          <p:nvPr/>
        </p:nvSpPr>
        <p:spPr bwMode="auto">
          <a:xfrm>
            <a:off x="4143375" y="642938"/>
            <a:ext cx="4071938" cy="2797175"/>
          </a:xfrm>
          <a:prstGeom prst="rect">
            <a:avLst/>
          </a:prstGeom>
          <a:noFill/>
          <a:ln w="9525">
            <a:noFill/>
            <a:miter lim="800000"/>
            <a:headEnd/>
            <a:tailEnd/>
          </a:ln>
        </p:spPr>
        <p:txBody>
          <a:bodyPr lIns="33327" tIns="0" rIns="33327" bIns="179331" anchor="ctr">
            <a:spAutoFit/>
          </a:bodyPr>
          <a:lstStyle/>
          <a:p>
            <a:r>
              <a:rPr lang="en-US" sz="1600" b="1">
                <a:solidFill>
                  <a:srgbClr val="FF0000"/>
                </a:solidFill>
              </a:rPr>
              <a:t>Making Payment by Results work in 2012 </a:t>
            </a:r>
          </a:p>
          <a:p>
            <a:pPr eaLnBrk="0" fontAlgn="b" hangingPunct="0"/>
            <a:r>
              <a:rPr lang="en-US" sz="800">
                <a:solidFill>
                  <a:srgbClr val="FF0000"/>
                </a:solidFill>
              </a:rPr>
              <a:t>  </a:t>
            </a:r>
            <a:r>
              <a:rPr lang="en-US" sz="8200">
                <a:solidFill>
                  <a:srgbClr val="FF0000"/>
                </a:solidFill>
              </a:rPr>
              <a:t> </a:t>
            </a:r>
            <a:endParaRPr lang="en-US" sz="900" b="1">
              <a:solidFill>
                <a:srgbClr val="FF0000"/>
              </a:solidFill>
            </a:endParaRPr>
          </a:p>
          <a:p>
            <a:pPr eaLnBrk="0" fontAlgn="b" hangingPunct="0"/>
            <a:r>
              <a:rPr lang="en-US" sz="1800" b="1" i="1">
                <a:solidFill>
                  <a:srgbClr val="FF0000"/>
                </a:solidFill>
              </a:rPr>
              <a:t>Center for Policy Studies research fellow Kathy Gyngell suggests reforms to the Payment by Results for drug treatment </a:t>
            </a:r>
            <a:endParaRPr lang="en-US" sz="1800">
              <a:solidFill>
                <a:srgbClr val="FF0000"/>
              </a:solidFill>
            </a:endParaRPr>
          </a:p>
        </p:txBody>
      </p:sp>
      <p:pic>
        <p:nvPicPr>
          <p:cNvPr id="26627" name="Picture 2" descr="Kathy Gyngell"/>
          <p:cNvPicPr>
            <a:picLocks noChangeAspect="1" noChangeArrowheads="1"/>
          </p:cNvPicPr>
          <p:nvPr/>
        </p:nvPicPr>
        <p:blipFill>
          <a:blip r:embed="rId5"/>
          <a:srcRect/>
          <a:stretch>
            <a:fillRect/>
          </a:stretch>
        </p:blipFill>
        <p:spPr bwMode="auto">
          <a:xfrm>
            <a:off x="4286250" y="928688"/>
            <a:ext cx="1214438" cy="1214437"/>
          </a:xfrm>
          <a:prstGeom prst="rect">
            <a:avLst/>
          </a:prstGeom>
          <a:noFill/>
          <a:ln w="9525">
            <a:noFill/>
            <a:miter lim="800000"/>
            <a:headEnd/>
            <a:tailEnd/>
          </a:ln>
        </p:spPr>
      </p:pic>
      <p:sp>
        <p:nvSpPr>
          <p:cNvPr id="5" name="Rectangle 4"/>
          <p:cNvSpPr/>
          <p:nvPr/>
        </p:nvSpPr>
        <p:spPr>
          <a:xfrm>
            <a:off x="785813" y="3786188"/>
            <a:ext cx="7215187" cy="2062162"/>
          </a:xfrm>
          <a:prstGeom prst="rect">
            <a:avLst/>
          </a:prstGeom>
        </p:spPr>
        <p:txBody>
          <a:bodyPr>
            <a:spAutoFit/>
          </a:bodyPr>
          <a:lstStyle/>
          <a:p>
            <a:pPr>
              <a:defRPr/>
            </a:pPr>
            <a:r>
              <a:rPr lang="en-GB" sz="1600" dirty="0">
                <a:solidFill>
                  <a:schemeClr val="accent1">
                    <a:lumMod val="75000"/>
                  </a:schemeClr>
                </a:solidFill>
              </a:rPr>
              <a:t>“Offering the addict the real choice of a) a </a:t>
            </a:r>
            <a:r>
              <a:rPr lang="en-GB" sz="1600" b="1" dirty="0">
                <a:solidFill>
                  <a:schemeClr val="accent1">
                    <a:lumMod val="75000"/>
                  </a:schemeClr>
                </a:solidFill>
              </a:rPr>
              <a:t>replacement prescription </a:t>
            </a:r>
            <a:r>
              <a:rPr lang="en-GB" sz="1600" dirty="0">
                <a:solidFill>
                  <a:schemeClr val="accent1">
                    <a:lumMod val="75000"/>
                  </a:schemeClr>
                </a:solidFill>
              </a:rPr>
              <a:t>conditional on regular clean illicit drug use and alcohol tests, or b) </a:t>
            </a:r>
            <a:r>
              <a:rPr lang="en-GB" sz="1600" b="1" dirty="0">
                <a:solidFill>
                  <a:schemeClr val="accent1">
                    <a:lumMod val="75000"/>
                  </a:schemeClr>
                </a:solidFill>
              </a:rPr>
              <a:t>a ‘breaking free of dependence’ option</a:t>
            </a:r>
            <a:r>
              <a:rPr lang="en-GB" sz="1600" dirty="0">
                <a:solidFill>
                  <a:schemeClr val="accent1">
                    <a:lumMod val="75000"/>
                  </a:schemeClr>
                </a:solidFill>
              </a:rPr>
              <a:t>.</a:t>
            </a:r>
          </a:p>
          <a:p>
            <a:pPr>
              <a:defRPr/>
            </a:pPr>
            <a:endParaRPr lang="en-GB" sz="1600" dirty="0">
              <a:solidFill>
                <a:schemeClr val="accent1">
                  <a:lumMod val="75000"/>
                </a:schemeClr>
              </a:solidFill>
            </a:endParaRPr>
          </a:p>
          <a:p>
            <a:pPr>
              <a:defRPr/>
            </a:pPr>
            <a:r>
              <a:rPr lang="en-GB" sz="1600" dirty="0">
                <a:solidFill>
                  <a:schemeClr val="accent1">
                    <a:lumMod val="75000"/>
                  </a:schemeClr>
                </a:solidFill>
              </a:rPr>
              <a:t>Payment conditional on sustained drugs tested sobriety (abstinence from opiate substitute drugs, all illicit drugs and alcohol). </a:t>
            </a:r>
            <a:r>
              <a:rPr lang="en-GB" sz="1600" b="1" dirty="0">
                <a:solidFill>
                  <a:schemeClr val="accent1">
                    <a:lumMod val="75000"/>
                  </a:schemeClr>
                </a:solidFill>
              </a:rPr>
              <a:t>Payments progressive - starting at one month sobriety (25%), a second at three months (25%) and the (50%) at six months”</a:t>
            </a:r>
            <a:endParaRPr lang="en-GB" sz="1600" dirty="0">
              <a:solidFill>
                <a:schemeClr val="accent1">
                  <a:lumMod val="75000"/>
                </a:schemeClr>
              </a:solidFill>
            </a:endParaRPr>
          </a:p>
        </p:txBody>
      </p:sp>
    </p:spTree>
    <p:custDataLst>
      <p:tags r:id="rId1"/>
    </p:custData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620713"/>
            <a:ext cx="7772400" cy="1379537"/>
          </a:xfrm>
        </p:spPr>
        <p:txBody>
          <a:bodyPr/>
          <a:lstStyle/>
          <a:p>
            <a:pPr>
              <a:defRPr/>
            </a:pPr>
            <a:r>
              <a:rPr lang="en-GB" dirty="0" smtClean="0">
                <a:solidFill>
                  <a:schemeClr val="tx2">
                    <a:lumMod val="25000"/>
                  </a:schemeClr>
                </a:solidFill>
              </a:rPr>
              <a:t>Pre and Post Performance Based Contracting in Maine</a:t>
            </a:r>
            <a:br>
              <a:rPr lang="en-GB" dirty="0" smtClean="0">
                <a:solidFill>
                  <a:schemeClr val="tx2">
                    <a:lumMod val="25000"/>
                  </a:schemeClr>
                </a:solidFill>
              </a:rPr>
            </a:br>
            <a:r>
              <a:rPr lang="en-GB" sz="1800" dirty="0" smtClean="0">
                <a:solidFill>
                  <a:schemeClr val="tx2">
                    <a:lumMod val="25000"/>
                  </a:schemeClr>
                </a:solidFill>
              </a:rPr>
              <a:t>effect on public sector take up of most severe cases</a:t>
            </a:r>
            <a:endParaRPr lang="en-GB" dirty="0">
              <a:solidFill>
                <a:schemeClr val="tx2">
                  <a:lumMod val="25000"/>
                </a:schemeClr>
              </a:solidFill>
            </a:endParaRPr>
          </a:p>
        </p:txBody>
      </p:sp>
      <p:graphicFrame>
        <p:nvGraphicFramePr>
          <p:cNvPr id="5" name="Table 4"/>
          <p:cNvGraphicFramePr>
            <a:graphicFrameLocks noGrp="1"/>
          </p:cNvGraphicFramePr>
          <p:nvPr/>
        </p:nvGraphicFramePr>
        <p:xfrm>
          <a:off x="1928813" y="2143125"/>
          <a:ext cx="5286375" cy="2967038"/>
        </p:xfrm>
        <a:graphic>
          <a:graphicData uri="http://schemas.openxmlformats.org/drawingml/2006/table">
            <a:tbl>
              <a:tblPr firstRow="1" bandRow="1">
                <a:tableStyleId>{5C22544A-7EE6-4342-B048-85BDC9FD1C3A}</a:tableStyleId>
              </a:tblPr>
              <a:tblGrid>
                <a:gridCol w="1321603"/>
                <a:gridCol w="1321603"/>
                <a:gridCol w="1321603"/>
                <a:gridCol w="1321603"/>
              </a:tblGrid>
              <a:tr h="370840">
                <a:tc gridSpan="4">
                  <a:txBody>
                    <a:bodyPr/>
                    <a:lstStyle/>
                    <a:p>
                      <a:r>
                        <a:rPr lang="en-GB" dirty="0" smtClean="0"/>
                        <a:t>Take up of more severe problem drinkers</a:t>
                      </a:r>
                      <a:endParaRPr lang="en-GB" dirty="0"/>
                    </a:p>
                  </a:txBody>
                  <a:tcPr/>
                </a:tc>
                <a:tc hMerge="1">
                  <a:txBody>
                    <a:bodyPr/>
                    <a:lstStyle/>
                    <a:p>
                      <a:endParaRPr lang="en-GB" sz="1800" dirty="0" smtClean="0">
                        <a:solidFill>
                          <a:schemeClr val="tx1"/>
                        </a:solidFill>
                      </a:endParaRPr>
                    </a:p>
                  </a:txBody>
                  <a:tcPr/>
                </a:tc>
                <a:tc hMerge="1">
                  <a:txBody>
                    <a:bodyPr/>
                    <a:lstStyle/>
                    <a:p>
                      <a:endParaRPr lang="en-GB" sz="1800" dirty="0" smtClean="0">
                        <a:solidFill>
                          <a:schemeClr val="tx1"/>
                        </a:solidFill>
                      </a:endParaRPr>
                    </a:p>
                  </a:txBody>
                  <a:tcPr/>
                </a:tc>
                <a:tc hMerge="1">
                  <a:txBody>
                    <a:bodyPr/>
                    <a:lstStyle/>
                    <a:p>
                      <a:endParaRPr lang="en-GB" sz="1800" dirty="0" smtClean="0">
                        <a:solidFill>
                          <a:schemeClr val="tx1"/>
                        </a:solidFill>
                      </a:endParaRPr>
                    </a:p>
                  </a:txBody>
                  <a:tcPr/>
                </a:tc>
              </a:tr>
              <a:tr h="370840">
                <a:tc>
                  <a:txBody>
                    <a:bodyPr/>
                    <a:lstStyle/>
                    <a:p>
                      <a:endParaRPr lang="en-GB" dirty="0">
                        <a:solidFill>
                          <a:schemeClr val="tx2">
                            <a:lumMod val="25000"/>
                          </a:schemeClr>
                        </a:solidFill>
                      </a:endParaRPr>
                    </a:p>
                  </a:txBody>
                  <a:tcPr/>
                </a:tc>
                <a:tc>
                  <a:txBody>
                    <a:bodyPr/>
                    <a:lstStyle/>
                    <a:p>
                      <a:r>
                        <a:rPr lang="en-GB" sz="1800" dirty="0" smtClean="0">
                          <a:solidFill>
                            <a:schemeClr val="tx2">
                              <a:lumMod val="25000"/>
                            </a:schemeClr>
                          </a:solidFill>
                        </a:rPr>
                        <a:t>Pre-PBC </a:t>
                      </a:r>
                    </a:p>
                  </a:txBody>
                  <a:tcPr/>
                </a:tc>
                <a:tc>
                  <a:txBody>
                    <a:bodyPr/>
                    <a:lstStyle/>
                    <a:p>
                      <a:r>
                        <a:rPr lang="en-GB" sz="1800" dirty="0" smtClean="0">
                          <a:solidFill>
                            <a:schemeClr val="tx2">
                              <a:lumMod val="25000"/>
                            </a:schemeClr>
                          </a:solidFill>
                        </a:rPr>
                        <a:t>Post-PBC</a:t>
                      </a:r>
                    </a:p>
                  </a:txBody>
                  <a:tcPr/>
                </a:tc>
                <a:tc>
                  <a:txBody>
                    <a:bodyPr/>
                    <a:lstStyle/>
                    <a:p>
                      <a:r>
                        <a:rPr lang="en-GB" sz="1800" dirty="0" smtClean="0">
                          <a:solidFill>
                            <a:schemeClr val="tx2">
                              <a:lumMod val="25000"/>
                            </a:schemeClr>
                          </a:solidFill>
                        </a:rPr>
                        <a:t>diff</a:t>
                      </a:r>
                    </a:p>
                  </a:txBody>
                  <a:tcPr/>
                </a:tc>
              </a:tr>
              <a:tr h="370840">
                <a:tc gridSpan="4">
                  <a:txBody>
                    <a:bodyPr/>
                    <a:lstStyle/>
                    <a:p>
                      <a:pPr algn="ctr"/>
                      <a:r>
                        <a:rPr lang="en-GB" b="1" dirty="0" smtClean="0">
                          <a:solidFill>
                            <a:schemeClr val="tx2">
                              <a:lumMod val="25000"/>
                            </a:schemeClr>
                          </a:solidFill>
                        </a:rPr>
                        <a:t>Out-patient</a:t>
                      </a:r>
                      <a:endParaRPr lang="en-GB" b="1" dirty="0">
                        <a:solidFill>
                          <a:schemeClr val="tx2">
                            <a:lumMod val="25000"/>
                          </a:schemeClr>
                        </a:solidFill>
                      </a:endParaRPr>
                    </a:p>
                  </a:txBody>
                  <a:tcPr anchor="ct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370840">
                <a:tc>
                  <a:txBody>
                    <a:bodyPr/>
                    <a:lstStyle/>
                    <a:p>
                      <a:r>
                        <a:rPr lang="en-GB" dirty="0" smtClean="0">
                          <a:solidFill>
                            <a:schemeClr val="tx2">
                              <a:lumMod val="25000"/>
                            </a:schemeClr>
                          </a:solidFill>
                        </a:rPr>
                        <a:t>Public</a:t>
                      </a:r>
                      <a:endParaRPr lang="en-GB" dirty="0">
                        <a:solidFill>
                          <a:schemeClr val="tx2">
                            <a:lumMod val="25000"/>
                          </a:schemeClr>
                        </a:solidFill>
                      </a:endParaRPr>
                    </a:p>
                  </a:txBody>
                  <a:tcPr/>
                </a:tc>
                <a:tc>
                  <a:txBody>
                    <a:bodyPr/>
                    <a:lstStyle/>
                    <a:p>
                      <a:r>
                        <a:rPr lang="en-GB" sz="1800" dirty="0" smtClean="0">
                          <a:solidFill>
                            <a:schemeClr val="accent1">
                              <a:lumMod val="75000"/>
                            </a:schemeClr>
                          </a:solidFill>
                        </a:rPr>
                        <a:t>27%</a:t>
                      </a:r>
                      <a:endParaRPr lang="en-GB" dirty="0"/>
                    </a:p>
                  </a:txBody>
                  <a:tcPr/>
                </a:tc>
                <a:tc>
                  <a:txBody>
                    <a:bodyPr/>
                    <a:lstStyle/>
                    <a:p>
                      <a:r>
                        <a:rPr lang="en-GB" sz="1800" dirty="0" smtClean="0">
                          <a:solidFill>
                            <a:schemeClr val="accent1">
                              <a:lumMod val="75000"/>
                            </a:schemeClr>
                          </a:solidFill>
                        </a:rPr>
                        <a:t>20%</a:t>
                      </a:r>
                      <a:endParaRPr lang="en-GB" dirty="0"/>
                    </a:p>
                  </a:txBody>
                  <a:tcPr/>
                </a:tc>
                <a:tc>
                  <a:txBody>
                    <a:bodyPr/>
                    <a:lstStyle/>
                    <a:p>
                      <a:r>
                        <a:rPr lang="en-GB" sz="1800" dirty="0" smtClean="0">
                          <a:solidFill>
                            <a:schemeClr val="accent1">
                              <a:lumMod val="75000"/>
                            </a:schemeClr>
                          </a:solidFill>
                        </a:rPr>
                        <a:t>-7%</a:t>
                      </a:r>
                      <a:endParaRPr lang="en-GB" dirty="0"/>
                    </a:p>
                  </a:txBody>
                  <a:tcPr/>
                </a:tc>
              </a:tr>
              <a:tr h="370840">
                <a:tc>
                  <a:txBody>
                    <a:bodyPr/>
                    <a:lstStyle/>
                    <a:p>
                      <a:r>
                        <a:rPr lang="en-GB" sz="1800" dirty="0" smtClean="0">
                          <a:solidFill>
                            <a:schemeClr val="tx2">
                              <a:lumMod val="25000"/>
                            </a:schemeClr>
                          </a:solidFill>
                        </a:rPr>
                        <a:t>Medicaid</a:t>
                      </a:r>
                      <a:endParaRPr lang="en-GB" dirty="0">
                        <a:solidFill>
                          <a:schemeClr val="tx2">
                            <a:lumMod val="25000"/>
                          </a:schemeClr>
                        </a:solidFill>
                      </a:endParaRPr>
                    </a:p>
                  </a:txBody>
                  <a:tcPr/>
                </a:tc>
                <a:tc>
                  <a:txBody>
                    <a:bodyPr/>
                    <a:lstStyle/>
                    <a:p>
                      <a:r>
                        <a:rPr lang="en-GB" sz="1800" dirty="0" smtClean="0">
                          <a:solidFill>
                            <a:schemeClr val="accent1">
                              <a:lumMod val="75000"/>
                            </a:schemeClr>
                          </a:solidFill>
                        </a:rPr>
                        <a:t>24%</a:t>
                      </a:r>
                      <a:endParaRPr lang="en-GB" dirty="0"/>
                    </a:p>
                  </a:txBody>
                  <a:tcPr/>
                </a:tc>
                <a:tc>
                  <a:txBody>
                    <a:bodyPr/>
                    <a:lstStyle/>
                    <a:p>
                      <a:r>
                        <a:rPr lang="en-GB" sz="1800" dirty="0" smtClean="0">
                          <a:solidFill>
                            <a:schemeClr val="accent1">
                              <a:lumMod val="75000"/>
                            </a:schemeClr>
                          </a:solidFill>
                        </a:rPr>
                        <a:t>26% </a:t>
                      </a:r>
                      <a:endParaRPr lang="en-GB" dirty="0"/>
                    </a:p>
                  </a:txBody>
                  <a:tcPr/>
                </a:tc>
                <a:tc>
                  <a:txBody>
                    <a:bodyPr/>
                    <a:lstStyle/>
                    <a:p>
                      <a:r>
                        <a:rPr lang="en-GB" sz="1800" dirty="0" smtClean="0">
                          <a:solidFill>
                            <a:schemeClr val="accent1">
                              <a:lumMod val="75000"/>
                            </a:schemeClr>
                          </a:solidFill>
                        </a:rPr>
                        <a:t>+2%</a:t>
                      </a:r>
                      <a:endParaRPr lang="en-GB" dirty="0"/>
                    </a:p>
                  </a:txBody>
                  <a:tcPr/>
                </a:tc>
              </a:tr>
              <a:tr h="370840">
                <a:tc gridSpan="4">
                  <a:txBody>
                    <a:bodyPr/>
                    <a:lstStyle/>
                    <a:p>
                      <a:pPr algn="ctr"/>
                      <a:r>
                        <a:rPr lang="en-GB" b="1" dirty="0" smtClean="0">
                          <a:solidFill>
                            <a:schemeClr val="tx2">
                              <a:lumMod val="25000"/>
                            </a:schemeClr>
                          </a:solidFill>
                        </a:rPr>
                        <a:t>In-patient</a:t>
                      </a:r>
                      <a:endParaRPr lang="en-GB" b="1" dirty="0">
                        <a:solidFill>
                          <a:schemeClr val="tx2">
                            <a:lumMod val="25000"/>
                          </a:schemeClr>
                        </a:solidFill>
                      </a:endParaRPr>
                    </a:p>
                  </a:txBody>
                  <a:tcPr anchor="ct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370840">
                <a:tc>
                  <a:txBody>
                    <a:bodyPr/>
                    <a:lstStyle/>
                    <a:p>
                      <a:r>
                        <a:rPr lang="en-GB" dirty="0" smtClean="0">
                          <a:solidFill>
                            <a:schemeClr val="tx2">
                              <a:lumMod val="25000"/>
                            </a:schemeClr>
                          </a:solidFill>
                        </a:rPr>
                        <a:t>Public</a:t>
                      </a:r>
                      <a:endParaRPr lang="en-GB" dirty="0">
                        <a:solidFill>
                          <a:schemeClr val="tx2">
                            <a:lumMod val="25000"/>
                          </a:schemeClr>
                        </a:solidFill>
                      </a:endParaRPr>
                    </a:p>
                  </a:txBody>
                  <a:tcPr/>
                </a:tc>
                <a:tc>
                  <a:txBody>
                    <a:bodyPr/>
                    <a:lstStyle/>
                    <a:p>
                      <a:r>
                        <a:rPr lang="en-GB" sz="1800" dirty="0" smtClean="0">
                          <a:solidFill>
                            <a:schemeClr val="accent1">
                              <a:lumMod val="75000"/>
                            </a:schemeClr>
                          </a:solidFill>
                        </a:rPr>
                        <a:t>44%</a:t>
                      </a:r>
                      <a:endParaRPr lang="en-GB" dirty="0"/>
                    </a:p>
                  </a:txBody>
                  <a:tcPr/>
                </a:tc>
                <a:tc>
                  <a:txBody>
                    <a:bodyPr/>
                    <a:lstStyle/>
                    <a:p>
                      <a:r>
                        <a:rPr lang="en-GB" sz="1800" dirty="0" smtClean="0">
                          <a:solidFill>
                            <a:schemeClr val="accent1">
                              <a:lumMod val="75000"/>
                            </a:schemeClr>
                          </a:solidFill>
                        </a:rPr>
                        <a:t>64%</a:t>
                      </a:r>
                      <a:endParaRPr lang="en-GB" dirty="0"/>
                    </a:p>
                  </a:txBody>
                  <a:tcPr/>
                </a:tc>
                <a:tc>
                  <a:txBody>
                    <a:bodyPr/>
                    <a:lstStyle/>
                    <a:p>
                      <a:r>
                        <a:rPr lang="en-GB" sz="1800" dirty="0" smtClean="0">
                          <a:solidFill>
                            <a:schemeClr val="accent1">
                              <a:lumMod val="75000"/>
                            </a:schemeClr>
                          </a:solidFill>
                        </a:rPr>
                        <a:t>+20%</a:t>
                      </a:r>
                      <a:endParaRPr lang="en-GB" dirty="0"/>
                    </a:p>
                  </a:txBody>
                  <a:tcPr/>
                </a:tc>
              </a:tr>
              <a:tr h="370840">
                <a:tc>
                  <a:txBody>
                    <a:bodyPr/>
                    <a:lstStyle/>
                    <a:p>
                      <a:r>
                        <a:rPr lang="en-GB" sz="1800" dirty="0" smtClean="0">
                          <a:solidFill>
                            <a:schemeClr val="tx2">
                              <a:lumMod val="25000"/>
                            </a:schemeClr>
                          </a:solidFill>
                        </a:rPr>
                        <a:t>Medicaid</a:t>
                      </a:r>
                      <a:endParaRPr lang="en-GB" dirty="0">
                        <a:solidFill>
                          <a:schemeClr val="tx2">
                            <a:lumMod val="25000"/>
                          </a:schemeClr>
                        </a:solidFill>
                      </a:endParaRPr>
                    </a:p>
                  </a:txBody>
                  <a:tcPr/>
                </a:tc>
                <a:tc>
                  <a:txBody>
                    <a:bodyPr/>
                    <a:lstStyle/>
                    <a:p>
                      <a:r>
                        <a:rPr lang="en-GB" sz="1800" dirty="0" smtClean="0">
                          <a:solidFill>
                            <a:schemeClr val="accent1">
                              <a:lumMod val="75000"/>
                            </a:schemeClr>
                          </a:solidFill>
                        </a:rPr>
                        <a:t>47%</a:t>
                      </a:r>
                      <a:endParaRPr lang="en-GB" dirty="0"/>
                    </a:p>
                  </a:txBody>
                  <a:tcPr/>
                </a:tc>
                <a:tc>
                  <a:txBody>
                    <a:bodyPr/>
                    <a:lstStyle/>
                    <a:p>
                      <a:r>
                        <a:rPr lang="en-GB" sz="1800" dirty="0" smtClean="0">
                          <a:solidFill>
                            <a:schemeClr val="accent1">
                              <a:lumMod val="75000"/>
                            </a:schemeClr>
                          </a:solidFill>
                        </a:rPr>
                        <a:t>58% </a:t>
                      </a:r>
                      <a:endParaRPr lang="en-GB" dirty="0"/>
                    </a:p>
                  </a:txBody>
                  <a:tcPr/>
                </a:tc>
                <a:tc>
                  <a:txBody>
                    <a:bodyPr/>
                    <a:lstStyle/>
                    <a:p>
                      <a:r>
                        <a:rPr lang="en-GB" sz="1800" dirty="0" smtClean="0">
                          <a:solidFill>
                            <a:schemeClr val="accent1">
                              <a:lumMod val="75000"/>
                            </a:schemeClr>
                          </a:solidFill>
                        </a:rPr>
                        <a:t>+11%</a:t>
                      </a:r>
                      <a:endParaRPr lang="en-GB" dirty="0"/>
                    </a:p>
                  </a:txBody>
                  <a:tcPr/>
                </a:tc>
              </a:tr>
            </a:tbl>
          </a:graphicData>
        </a:graphic>
      </p:graphicFrame>
      <p:sp>
        <p:nvSpPr>
          <p:cNvPr id="6" name="TextBox 5"/>
          <p:cNvSpPr txBox="1"/>
          <p:nvPr/>
        </p:nvSpPr>
        <p:spPr>
          <a:xfrm>
            <a:off x="4786313" y="6215063"/>
            <a:ext cx="3956050" cy="307975"/>
          </a:xfrm>
          <a:prstGeom prst="rect">
            <a:avLst/>
          </a:prstGeom>
          <a:noFill/>
        </p:spPr>
        <p:txBody>
          <a:bodyPr wrap="none">
            <a:spAutoFit/>
          </a:bodyPr>
          <a:lstStyle/>
          <a:p>
            <a:pPr>
              <a:defRPr/>
            </a:pPr>
            <a:r>
              <a:rPr lang="en-GB" sz="1400" dirty="0">
                <a:solidFill>
                  <a:schemeClr val="accent1">
                    <a:lumMod val="75000"/>
                  </a:schemeClr>
                </a:solidFill>
              </a:rPr>
              <a:t>Source: </a:t>
            </a:r>
            <a:r>
              <a:rPr lang="en-GB" sz="1400" dirty="0" err="1">
                <a:solidFill>
                  <a:schemeClr val="accent1">
                    <a:lumMod val="75000"/>
                  </a:schemeClr>
                </a:solidFill>
              </a:rPr>
              <a:t>Shen</a:t>
            </a:r>
            <a:r>
              <a:rPr lang="en-GB" sz="1400" dirty="0">
                <a:solidFill>
                  <a:schemeClr val="accent1">
                    <a:lumMod val="75000"/>
                  </a:schemeClr>
                </a:solidFill>
              </a:rPr>
              <a:t> (2003) Health Services Research</a:t>
            </a:r>
          </a:p>
        </p:txBody>
      </p:sp>
      <p:sp>
        <p:nvSpPr>
          <p:cNvPr id="7" name="TextBox 6"/>
          <p:cNvSpPr txBox="1"/>
          <p:nvPr/>
        </p:nvSpPr>
        <p:spPr>
          <a:xfrm>
            <a:off x="285750" y="5429250"/>
            <a:ext cx="8515350" cy="400050"/>
          </a:xfrm>
          <a:prstGeom prst="rect">
            <a:avLst/>
          </a:prstGeom>
          <a:noFill/>
        </p:spPr>
        <p:txBody>
          <a:bodyPr wrap="none">
            <a:spAutoFit/>
          </a:bodyPr>
          <a:lstStyle/>
          <a:p>
            <a:pPr>
              <a:defRPr/>
            </a:pPr>
            <a:r>
              <a:rPr lang="en-GB" sz="2000" dirty="0">
                <a:solidFill>
                  <a:schemeClr val="accent1">
                    <a:lumMod val="75000"/>
                  </a:schemeClr>
                </a:solidFill>
              </a:rPr>
              <a:t>Incentives based on 3 efficiency, 13 effectiveness, 9 population standards</a:t>
            </a:r>
          </a:p>
        </p:txBody>
      </p:sp>
    </p:spTree>
    <p:custDataLst>
      <p:tags r:id="rId1"/>
    </p:custData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3063" y="785813"/>
            <a:ext cx="6813550" cy="736600"/>
          </a:xfrm>
        </p:spPr>
        <p:txBody>
          <a:bodyPr/>
          <a:lstStyle/>
          <a:p>
            <a:pPr algn="l">
              <a:defRPr/>
            </a:pPr>
            <a:r>
              <a:rPr lang="en-GB" sz="2400" dirty="0" smtClean="0">
                <a:solidFill>
                  <a:schemeClr val="accent1">
                    <a:lumMod val="75000"/>
                  </a:schemeClr>
                </a:solidFill>
              </a:rPr>
              <a:t>Payment by Results Quality and Outcomes Indicators Group set criteria..... </a:t>
            </a:r>
          </a:p>
        </p:txBody>
      </p:sp>
      <p:sp>
        <p:nvSpPr>
          <p:cNvPr id="3" name="Content Placeholder 2"/>
          <p:cNvSpPr>
            <a:spLocks noGrp="1"/>
          </p:cNvSpPr>
          <p:nvPr>
            <p:ph idx="1"/>
          </p:nvPr>
        </p:nvSpPr>
        <p:spPr>
          <a:xfrm>
            <a:off x="714375" y="1714500"/>
            <a:ext cx="7772400" cy="4667250"/>
          </a:xfrm>
        </p:spPr>
        <p:txBody>
          <a:bodyPr/>
          <a:lstStyle/>
          <a:p>
            <a:pPr>
              <a:defRPr/>
            </a:pPr>
            <a:r>
              <a:rPr lang="en-GB" sz="1600" dirty="0" smtClean="0">
                <a:solidFill>
                  <a:schemeClr val="accent1">
                    <a:lumMod val="75000"/>
                  </a:schemeClr>
                </a:solidFill>
              </a:rPr>
              <a:t>The indicator demonstrably reflects quality or outcomes that are relevant to the service user, practitioner, provider or commissioner. </a:t>
            </a:r>
          </a:p>
          <a:p>
            <a:pPr>
              <a:defRPr/>
            </a:pPr>
            <a:r>
              <a:rPr lang="en-GB" sz="1600" dirty="0" smtClean="0">
                <a:solidFill>
                  <a:schemeClr val="accent1">
                    <a:lumMod val="75000"/>
                  </a:schemeClr>
                </a:solidFill>
              </a:rPr>
              <a:t>Data is available at all levels and can be fed back to practitioner/teams </a:t>
            </a:r>
          </a:p>
          <a:p>
            <a:pPr>
              <a:defRPr/>
            </a:pPr>
            <a:r>
              <a:rPr lang="en-GB" sz="1600" dirty="0" smtClean="0">
                <a:solidFill>
                  <a:schemeClr val="accent1">
                    <a:lumMod val="75000"/>
                  </a:schemeClr>
                </a:solidFill>
              </a:rPr>
              <a:t>Evidence / proof that the data required to demonstrate the indicators can be collected &amp; evaluated </a:t>
            </a:r>
          </a:p>
          <a:p>
            <a:pPr>
              <a:defRPr/>
            </a:pPr>
            <a:r>
              <a:rPr lang="en-GB" sz="1600" dirty="0" smtClean="0">
                <a:solidFill>
                  <a:schemeClr val="accent1">
                    <a:lumMod val="75000"/>
                  </a:schemeClr>
                </a:solidFill>
              </a:rPr>
              <a:t>They must support the high-level indicators which are likely to include employment, mortality, suicide and recovery </a:t>
            </a:r>
          </a:p>
          <a:p>
            <a:pPr>
              <a:defRPr/>
            </a:pPr>
            <a:r>
              <a:rPr lang="en-GB" sz="1600" dirty="0" smtClean="0">
                <a:solidFill>
                  <a:schemeClr val="accent1">
                    <a:lumMod val="75000"/>
                  </a:schemeClr>
                </a:solidFill>
              </a:rPr>
              <a:t>That they have nationally agreed definitions </a:t>
            </a:r>
          </a:p>
          <a:p>
            <a:pPr>
              <a:defRPr/>
            </a:pPr>
            <a:r>
              <a:rPr lang="en-GB" sz="1600" dirty="0" smtClean="0">
                <a:solidFill>
                  <a:schemeClr val="accent1">
                    <a:lumMod val="75000"/>
                  </a:schemeClr>
                </a:solidFill>
              </a:rPr>
              <a:t>They should fit with Commissioning for Quality and Innovation scheme (CQUIN). See Glossary for more detailed description. </a:t>
            </a:r>
          </a:p>
          <a:p>
            <a:pPr>
              <a:defRPr/>
            </a:pPr>
            <a:r>
              <a:rPr lang="en-GB" sz="1600" dirty="0" smtClean="0">
                <a:solidFill>
                  <a:schemeClr val="accent1">
                    <a:lumMod val="75000"/>
                  </a:schemeClr>
                </a:solidFill>
              </a:rPr>
              <a:t>They are specific to currency group(s) </a:t>
            </a:r>
          </a:p>
          <a:p>
            <a:pPr>
              <a:defRPr/>
            </a:pPr>
            <a:r>
              <a:rPr lang="en-GB" sz="1600" dirty="0" smtClean="0">
                <a:solidFill>
                  <a:schemeClr val="accent1">
                    <a:lumMod val="75000"/>
                  </a:schemeClr>
                </a:solidFill>
              </a:rPr>
              <a:t>A link can be made between needs (both physical &amp; mental health), interventions and outcomes </a:t>
            </a:r>
          </a:p>
          <a:p>
            <a:pPr>
              <a:defRPr/>
            </a:pPr>
            <a:r>
              <a:rPr lang="en-GB" sz="1600" dirty="0" smtClean="0">
                <a:solidFill>
                  <a:schemeClr val="accent1">
                    <a:lumMod val="75000"/>
                  </a:schemeClr>
                </a:solidFill>
              </a:rPr>
              <a:t>That other similar processes that may be trying to do achieve the same end should be evaluated, for example work on clinical indicator.</a:t>
            </a:r>
          </a:p>
          <a:p>
            <a:pPr>
              <a:buFontTx/>
              <a:buNone/>
              <a:defRPr/>
            </a:pPr>
            <a:r>
              <a:rPr lang="en-GB" sz="2000" b="1" dirty="0" smtClean="0">
                <a:solidFill>
                  <a:schemeClr val="accent1">
                    <a:lumMod val="75000"/>
                  </a:schemeClr>
                </a:solidFill>
              </a:rPr>
              <a:t>.....but didn’t find any perfect measures</a:t>
            </a:r>
          </a:p>
        </p:txBody>
      </p:sp>
      <p:pic>
        <p:nvPicPr>
          <p:cNvPr id="28675" name="Picture 3" descr="C:\#Writing\PbR various\DH logo.jpg"/>
          <p:cNvPicPr>
            <a:picLocks noChangeAspect="1" noChangeArrowheads="1"/>
          </p:cNvPicPr>
          <p:nvPr/>
        </p:nvPicPr>
        <p:blipFill>
          <a:blip r:embed="rId3"/>
          <a:srcRect/>
          <a:stretch>
            <a:fillRect/>
          </a:stretch>
        </p:blipFill>
        <p:spPr bwMode="auto">
          <a:xfrm>
            <a:off x="714375" y="785813"/>
            <a:ext cx="785813" cy="785812"/>
          </a:xfrm>
          <a:prstGeom prst="rect">
            <a:avLst/>
          </a:prstGeom>
          <a:noFill/>
          <a:ln w="9525">
            <a:noFill/>
            <a:miter lim="800000"/>
            <a:headEnd/>
            <a:tailEnd/>
          </a:ln>
        </p:spPr>
      </p:pic>
    </p:spTree>
    <p:custDataLst>
      <p:tags r:id="rId1"/>
    </p:custDataLst>
  </p:cSld>
  <p:clrMapOvr>
    <a:masterClrMapping/>
  </p:clrMapOvr>
  <p:transition>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CHARTSCALE" val="True"/>
  <p:tag name="FIBINCLUDEOTHER" val="True"/>
  <p:tag name="PRRESPONSE3" val="8"/>
  <p:tag name="PRRESPONSE7" val="4"/>
  <p:tag name="SHOWFLASHWARNING" val="True"/>
  <p:tag name="SHOWBARVISIBLE" val="True"/>
  <p:tag name="ANSWERNOWSTYLE" val="-1"/>
  <p:tag name="RESPTABLESTYLE" val="-1"/>
  <p:tag name="BACKUPSESSIONS" val="True"/>
  <p:tag name="AUTOUPDATEALIASES" val="True"/>
  <p:tag name="SKIPREMAININGRACESLIDES" val="True"/>
  <p:tag name="BUBBLESIZEVISIBLE" val="True"/>
  <p:tag name="CUSTOMCELLBACKCOLOR1" val="-657956"/>
  <p:tag name="DISPLAYNAME" val="True"/>
  <p:tag name="AUTOSIZEGRID" val="True"/>
  <p:tag name="CHARTLABELS" val="1"/>
  <p:tag name="ALLOWUSERFEEDBACK" val="True"/>
  <p:tag name="AUTOADJUSTPARTRANGE" val="True"/>
  <p:tag name="FIBDISPLAYKEYWORDS" val="True"/>
  <p:tag name="PRRESPONSE5" val="6"/>
  <p:tag name="PRRESPONSE10" val="1"/>
  <p:tag name="USESECONDARYMONITOR" val="True"/>
  <p:tag name="COUNTDOWNSTYLE" val="-1"/>
  <p:tag name="ALLOWDUPLICATES" val="False"/>
  <p:tag name="STDCHART" val="1"/>
  <p:tag name="MAXRESPONDERS" val="5"/>
  <p:tag name="CUSTOMGRIDBACKCOLOR" val="-2830136"/>
  <p:tag name="DISPLAYDEVICENUMBER" val="True"/>
  <p:tag name="GRIDFONTSIZE" val="12"/>
  <p:tag name="INCLUDEPPT" val="True"/>
  <p:tag name="ADVANCEDSETTINGSVIEW" val="False"/>
  <p:tag name="PRRESPONSE2" val="9"/>
  <p:tag name="PRRESPONSE9" val="2"/>
  <p:tag name="SAVECSVWITHSESSION" val="True"/>
  <p:tag name="COUNTDOWNSECONDS" val="10"/>
  <p:tag name="REVIEWONLY" val="False"/>
  <p:tag name="BUBBLENAMEVISIBLE" val="True"/>
  <p:tag name="CUSTOMCELLBACKCOLOR3" val="-268652"/>
  <p:tag name="GRIDPOSITION" val="1"/>
  <p:tag name="CORRECTPOINTVALUE" val="1"/>
  <p:tag name="FIBNUMRESULTS" val="5"/>
  <p:tag name="PRRESPONSE8" val="3"/>
  <p:tag name="CSVFORMAT" val="0"/>
  <p:tag name="CHARTVALUEFORMAT" val="0%"/>
  <p:tag name="PARTICIPANTSINLEADERBOARD" val="5"/>
  <p:tag name="USESCHEMECOLORS" val="True"/>
  <p:tag name="RESETCHARTS" val="True"/>
  <p:tag name="FIBDISPLAYRESULTS" val="True"/>
  <p:tag name="ALWAYSOPENPOLL" val="False"/>
  <p:tag name="RESPCOUNTERFORMAT" val="0"/>
  <p:tag name="RACEANIMATIONSPEED" val="3"/>
  <p:tag name="GRIDOPACITY" val="90"/>
  <p:tag name="REALTIMEBACKUP" val="False"/>
  <p:tag name="PRRESPONSE6" val="5"/>
  <p:tag name="NUMRESPONSES" val="1"/>
  <p:tag name="DEFAULTNUMTEAMS" val="5"/>
  <p:tag name="INCLUDENONRESPONDERS" val="False"/>
  <p:tag name="TPVERSION" val="2008"/>
  <p:tag name="RACEENDPOINTS" val="100"/>
  <p:tag name="POLLINGCYCLE" val="2"/>
  <p:tag name="POWERPOINTVERSION" val="11.0"/>
  <p:tag name="CUSTOMCELLBACKCOLOR2" val="-13395457"/>
  <p:tag name="PRRESPONSE4" val="7"/>
  <p:tag name="GRIDROTATIONINTERVAL" val="2"/>
  <p:tag name="AUTOADVANCE" val="False"/>
  <p:tag name="ANSWERNOWTEXT" val="Answer Now"/>
  <p:tag name="BUBBLEGROUPING" val="3"/>
  <p:tag name="PRRESPONSE1" val="10"/>
  <p:tag name="ZEROBASED" val="False"/>
  <p:tag name="DELIMITERS" val="3.1"/>
  <p:tag name="TPFULLVERSION" val="4.3.2.1200"/>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Purpl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Pur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triangl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triangl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Purpl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urpl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urpl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urpl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urp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urp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urp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urple 8">
        <a:dk1>
          <a:srgbClr val="000000"/>
        </a:dk1>
        <a:lt1>
          <a:srgbClr val="990033"/>
        </a:lt1>
        <a:dk2>
          <a:srgbClr val="FF9933"/>
        </a:dk2>
        <a:lt2>
          <a:srgbClr val="808080"/>
        </a:lt2>
        <a:accent1>
          <a:srgbClr val="CC0099"/>
        </a:accent1>
        <a:accent2>
          <a:srgbClr val="CC00CC"/>
        </a:accent2>
        <a:accent3>
          <a:srgbClr val="CAAAAD"/>
        </a:accent3>
        <a:accent4>
          <a:srgbClr val="000000"/>
        </a:accent4>
        <a:accent5>
          <a:srgbClr val="E2AACA"/>
        </a:accent5>
        <a:accent6>
          <a:srgbClr val="B900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Designs\Purple.pot</Template>
  <TotalTime>9400</TotalTime>
  <Words>1770</Words>
  <Application>Microsoft Office PowerPoint</Application>
  <PresentationFormat>On-screen Show (4:3)</PresentationFormat>
  <Paragraphs>579</Paragraphs>
  <Slides>25</Slides>
  <Notes>1</Notes>
  <HiddenSlides>0</HiddenSlides>
  <MMClips>0</MMClips>
  <ScaleCrop>false</ScaleCrop>
  <HeadingPairs>
    <vt:vector size="8" baseType="variant">
      <vt:variant>
        <vt:lpstr>Fonts Used</vt:lpstr>
      </vt:variant>
      <vt:variant>
        <vt:i4>6</vt:i4>
      </vt:variant>
      <vt:variant>
        <vt:lpstr>Design Template</vt:lpstr>
      </vt:variant>
      <vt:variant>
        <vt:i4>16</vt:i4>
      </vt:variant>
      <vt:variant>
        <vt:lpstr>Embedded OLE Servers</vt:lpstr>
      </vt:variant>
      <vt:variant>
        <vt:i4>2</vt:i4>
      </vt:variant>
      <vt:variant>
        <vt:lpstr>Slide Titles</vt:lpstr>
      </vt:variant>
      <vt:variant>
        <vt:i4>25</vt:i4>
      </vt:variant>
    </vt:vector>
  </HeadingPairs>
  <TitlesOfParts>
    <vt:vector size="49" baseType="lpstr">
      <vt:lpstr>Arial</vt:lpstr>
      <vt:lpstr>Times New Roman</vt:lpstr>
      <vt:lpstr>Amerigo Md BT</vt:lpstr>
      <vt:lpstr>Courier New</vt:lpstr>
      <vt:lpstr>Wingdings</vt:lpstr>
      <vt:lpstr>Calibri</vt:lpstr>
      <vt:lpstr>Purple</vt:lpstr>
      <vt:lpstr>Purple</vt:lpstr>
      <vt:lpstr>Purple</vt:lpstr>
      <vt:lpstr>Purple</vt:lpstr>
      <vt:lpstr>Purple</vt:lpstr>
      <vt:lpstr>Purple</vt:lpstr>
      <vt:lpstr>Purple</vt:lpstr>
      <vt:lpstr>Purple</vt:lpstr>
      <vt:lpstr>Purple</vt:lpstr>
      <vt:lpstr>Purple</vt:lpstr>
      <vt:lpstr>Purple</vt:lpstr>
      <vt:lpstr>Purple</vt:lpstr>
      <vt:lpstr>Purple</vt:lpstr>
      <vt:lpstr>Purple</vt:lpstr>
      <vt:lpstr>Purple</vt:lpstr>
      <vt:lpstr>Purple</vt:lpstr>
      <vt:lpstr>Equation</vt:lpstr>
      <vt:lpstr>Microsoft Excel Chart</vt:lpstr>
      <vt:lpstr>Payment by Results a rational approach to outcomes  Duncan Raistrick Leeds Addiction Unit    Society for the Study of Addiction Conference 8-9th November 2012 </vt:lpstr>
      <vt:lpstr>Slide 2</vt:lpstr>
      <vt:lpstr>Summary</vt:lpstr>
      <vt:lpstr>Slide 4</vt:lpstr>
      <vt:lpstr>Slide 5</vt:lpstr>
      <vt:lpstr>Slide 6</vt:lpstr>
      <vt:lpstr>Slide 7</vt:lpstr>
      <vt:lpstr>Pre and Post Performance Based Contracting in Maine effect on public sector take up of most severe cases</vt:lpstr>
      <vt:lpstr>Payment by Results Quality and Outcomes Indicators Group set criteria..... </vt:lpstr>
      <vt:lpstr>Recognise that different Payment by Results stakeholders want different things from the ‘Result’</vt:lpstr>
      <vt:lpstr>Slide 11</vt:lpstr>
      <vt:lpstr>Understand different types of measure – choose the best mix</vt:lpstr>
      <vt:lpstr>Societal Impact Measures - SIMs</vt:lpstr>
      <vt:lpstr>A Quality Framework for Outcome Scales</vt:lpstr>
      <vt:lpstr>Scales that best match quality criteria...</vt:lpstr>
      <vt:lpstr>Domains (or components) of Addiction</vt:lpstr>
      <vt:lpstr>Justification for substance use as the primary outcome measure....... </vt:lpstr>
      <vt:lpstr>Correlations with Societal Costs example data for units of alcohol and health status</vt:lpstr>
      <vt:lpstr>Slide 19</vt:lpstr>
      <vt:lpstr>Slide 20</vt:lpstr>
      <vt:lpstr>Relationship between EQ5D LDQ CORE SSQ</vt:lpstr>
      <vt:lpstr>Clinically Significant Change - ‘Gold Standard’</vt:lpstr>
      <vt:lpstr>Clinically Significant Change - example</vt:lpstr>
      <vt:lpstr>Slide 24</vt:lpstr>
      <vt:lpstr>Payment by Results as a package....</vt:lpstr>
    </vt:vector>
  </TitlesOfParts>
  <Company>Leeds Addiction Unit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Computer Specialist</dc:creator>
  <cp:lastModifiedBy>PSAV</cp:lastModifiedBy>
  <cp:revision>696</cp:revision>
  <dcterms:created xsi:type="dcterms:W3CDTF">2002-02-04T09:47:00Z</dcterms:created>
  <dcterms:modified xsi:type="dcterms:W3CDTF">2012-11-09T08:51:37Z</dcterms:modified>
</cp:coreProperties>
</file>