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8" r:id="rId3"/>
    <p:sldId id="322" r:id="rId4"/>
    <p:sldId id="321" r:id="rId5"/>
    <p:sldId id="259" r:id="rId6"/>
    <p:sldId id="310" r:id="rId7"/>
    <p:sldId id="320" r:id="rId8"/>
    <p:sldId id="311" r:id="rId9"/>
    <p:sldId id="260" r:id="rId10"/>
    <p:sldId id="312" r:id="rId11"/>
    <p:sldId id="313" r:id="rId12"/>
    <p:sldId id="314" r:id="rId13"/>
    <p:sldId id="325" r:id="rId14"/>
    <p:sldId id="323" r:id="rId15"/>
    <p:sldId id="319" r:id="rId16"/>
    <p:sldId id="318" r:id="rId17"/>
    <p:sldId id="326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348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A3859-4279-40BA-A0C9-8C1251AC6BF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60930E-051E-4B2B-B438-7FD33E2E0523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Medical +Nursing assessment</a:t>
          </a:r>
          <a:endParaRPr lang="en-GB" dirty="0"/>
        </a:p>
      </dgm:t>
    </dgm:pt>
    <dgm:pt modelId="{5541331B-D4EB-4F4A-82D2-FB8AA0B0854D}" type="parTrans" cxnId="{9C46E4C9-20F3-4A1A-BCA9-F86C745014F5}">
      <dgm:prSet/>
      <dgm:spPr/>
      <dgm:t>
        <a:bodyPr/>
        <a:lstStyle/>
        <a:p>
          <a:endParaRPr lang="en-GB"/>
        </a:p>
      </dgm:t>
    </dgm:pt>
    <dgm:pt modelId="{4E9DB849-E11B-442D-B62F-A28BF7F624DF}" type="sibTrans" cxnId="{9C46E4C9-20F3-4A1A-BCA9-F86C745014F5}">
      <dgm:prSet/>
      <dgm:spPr/>
      <dgm:t>
        <a:bodyPr/>
        <a:lstStyle/>
        <a:p>
          <a:endParaRPr lang="en-GB"/>
        </a:p>
      </dgm:t>
    </dgm:pt>
    <dgm:pt modelId="{14FC4899-2F0F-418A-B63D-E1740E8394F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Pre-detox: Baclofen 30mg daily </a:t>
          </a:r>
          <a:endParaRPr lang="en-GB" dirty="0"/>
        </a:p>
      </dgm:t>
    </dgm:pt>
    <dgm:pt modelId="{F671FA9A-AABF-4FCB-936E-40A96D2DA428}" type="parTrans" cxnId="{1418085B-A1CB-4628-AF1A-36B446AFACFF}">
      <dgm:prSet/>
      <dgm:spPr/>
      <dgm:t>
        <a:bodyPr/>
        <a:lstStyle/>
        <a:p>
          <a:endParaRPr lang="en-GB"/>
        </a:p>
      </dgm:t>
    </dgm:pt>
    <dgm:pt modelId="{6C4BB23E-486B-4BD1-A041-7DBDDF97022E}" type="sibTrans" cxnId="{1418085B-A1CB-4628-AF1A-36B446AFACFF}">
      <dgm:prSet/>
      <dgm:spPr/>
      <dgm:t>
        <a:bodyPr/>
        <a:lstStyle/>
        <a:p>
          <a:endParaRPr lang="en-GB"/>
        </a:p>
      </dgm:t>
    </dgm:pt>
    <dgm:pt modelId="{C1242E82-A520-4422-95A9-23EE7A4C314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D1: CIWAs, Diazepam titration, final review late PM</a:t>
          </a:r>
          <a:endParaRPr lang="en-GB" dirty="0"/>
        </a:p>
      </dgm:t>
    </dgm:pt>
    <dgm:pt modelId="{799DF14E-9A20-4A57-BA63-C3043AA4628C}" type="parTrans" cxnId="{3BAEBA07-D931-4922-83CA-FDBF99D776CC}">
      <dgm:prSet/>
      <dgm:spPr/>
      <dgm:t>
        <a:bodyPr/>
        <a:lstStyle/>
        <a:p>
          <a:endParaRPr lang="en-GB"/>
        </a:p>
      </dgm:t>
    </dgm:pt>
    <dgm:pt modelId="{DAC14E68-18E5-4F37-999C-7CF4C64C9E6B}" type="sibTrans" cxnId="{3BAEBA07-D931-4922-83CA-FDBF99D776CC}">
      <dgm:prSet/>
      <dgm:spPr/>
      <dgm:t>
        <a:bodyPr/>
        <a:lstStyle/>
        <a:p>
          <a:endParaRPr lang="en-GB"/>
        </a:p>
      </dgm:t>
    </dgm:pt>
    <dgm:pt modelId="{8D42D646-20EB-41FC-9DF6-C27924EE3B4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D2, D3, D5 F2F review: advice, CIWA and daily dose adjustment</a:t>
          </a:r>
          <a:endParaRPr lang="en-GB" dirty="0"/>
        </a:p>
      </dgm:t>
    </dgm:pt>
    <dgm:pt modelId="{E5D7A843-AA5A-4D70-B6D8-0E8AA2AB6B24}" type="parTrans" cxnId="{EF9EBAF3-A87E-45FC-B064-C063B4E0335D}">
      <dgm:prSet/>
      <dgm:spPr/>
      <dgm:t>
        <a:bodyPr/>
        <a:lstStyle/>
        <a:p>
          <a:endParaRPr lang="en-GB"/>
        </a:p>
      </dgm:t>
    </dgm:pt>
    <dgm:pt modelId="{B7497B0A-9109-47AA-A5AC-56EA62E501A3}" type="sibTrans" cxnId="{EF9EBAF3-A87E-45FC-B064-C063B4E0335D}">
      <dgm:prSet/>
      <dgm:spPr/>
      <dgm:t>
        <a:bodyPr/>
        <a:lstStyle/>
        <a:p>
          <a:endParaRPr lang="en-GB"/>
        </a:p>
      </dgm:t>
    </dgm:pt>
    <dgm:pt modelId="{4A5F5B59-8986-4513-A0C7-EB967FC75AD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D4 to D(n) progressive reduction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dirty="0" smtClean="0"/>
            <a:t>Diazepam dose</a:t>
          </a:r>
          <a:endParaRPr lang="en-GB" dirty="0"/>
        </a:p>
      </dgm:t>
    </dgm:pt>
    <dgm:pt modelId="{3C2EA5C6-2C7A-4FEA-9F55-6578D59432AB}" type="parTrans" cxnId="{3360710E-63B2-4833-BABD-2CD618D3E547}">
      <dgm:prSet/>
      <dgm:spPr/>
      <dgm:t>
        <a:bodyPr/>
        <a:lstStyle/>
        <a:p>
          <a:endParaRPr lang="en-GB"/>
        </a:p>
      </dgm:t>
    </dgm:pt>
    <dgm:pt modelId="{3C86F1E6-4B01-4282-BF20-906776C6F122}" type="sibTrans" cxnId="{3360710E-63B2-4833-BABD-2CD618D3E547}">
      <dgm:prSet/>
      <dgm:spPr/>
      <dgm:t>
        <a:bodyPr/>
        <a:lstStyle/>
        <a:p>
          <a:endParaRPr lang="en-GB"/>
        </a:p>
      </dgm:t>
    </dgm:pt>
    <dgm:pt modelId="{44DCF9D4-B029-4518-B593-98016C354FA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Key working sessions + employment support</a:t>
          </a:r>
          <a:endParaRPr lang="en-GB" dirty="0"/>
        </a:p>
      </dgm:t>
    </dgm:pt>
    <dgm:pt modelId="{B37BD36F-69A6-4788-B1D9-72D66D8F4ADD}" type="parTrans" cxnId="{79135B7E-9D8F-4C29-83C1-8057A8841B45}">
      <dgm:prSet/>
      <dgm:spPr/>
      <dgm:t>
        <a:bodyPr/>
        <a:lstStyle/>
        <a:p>
          <a:endParaRPr lang="en-GB"/>
        </a:p>
      </dgm:t>
    </dgm:pt>
    <dgm:pt modelId="{D2ACF51B-CD1D-4255-BC28-97D6D7AD2105}" type="sibTrans" cxnId="{79135B7E-9D8F-4C29-83C1-8057A8841B45}">
      <dgm:prSet/>
      <dgm:spPr/>
      <dgm:t>
        <a:bodyPr/>
        <a:lstStyle/>
        <a:p>
          <a:endParaRPr lang="en-GB"/>
        </a:p>
      </dgm:t>
    </dgm:pt>
    <dgm:pt modelId="{C6DBB474-3CA9-45BE-9D61-3F1AD78C26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+/- medical review if necessary</a:t>
          </a:r>
          <a:endParaRPr lang="en-GB" dirty="0"/>
        </a:p>
      </dgm:t>
    </dgm:pt>
    <dgm:pt modelId="{24458C77-D4A9-4129-9D25-F9990F50F7A8}" type="parTrans" cxnId="{009EE10C-BD00-48FE-A921-331A4D1A0991}">
      <dgm:prSet/>
      <dgm:spPr/>
      <dgm:t>
        <a:bodyPr/>
        <a:lstStyle/>
        <a:p>
          <a:endParaRPr lang="en-GB"/>
        </a:p>
      </dgm:t>
    </dgm:pt>
    <dgm:pt modelId="{7C7C8CFD-35EE-418E-AC23-86177D52DF9E}" type="sibTrans" cxnId="{009EE10C-BD00-48FE-A921-331A4D1A0991}">
      <dgm:prSet/>
      <dgm:spPr/>
      <dgm:t>
        <a:bodyPr/>
        <a:lstStyle/>
        <a:p>
          <a:endParaRPr lang="en-GB"/>
        </a:p>
      </dgm:t>
    </dgm:pt>
    <dgm:pt modelId="{886419D7-4E7A-4DF9-8414-01EA6FB0D1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/>
            <a:t>Discharge </a:t>
          </a:r>
          <a:endParaRPr lang="en-GB" dirty="0"/>
        </a:p>
      </dgm:t>
    </dgm:pt>
    <dgm:pt modelId="{6FBF0878-B4CF-45D1-8517-A99C875F76C0}" type="parTrans" cxnId="{999695BD-6104-4F6C-995B-5FA0B25CA6F1}">
      <dgm:prSet/>
      <dgm:spPr/>
      <dgm:t>
        <a:bodyPr/>
        <a:lstStyle/>
        <a:p>
          <a:endParaRPr lang="en-GB"/>
        </a:p>
      </dgm:t>
    </dgm:pt>
    <dgm:pt modelId="{1EDB31CA-306E-455F-AB4A-B6680986937C}" type="sibTrans" cxnId="{999695BD-6104-4F6C-995B-5FA0B25CA6F1}">
      <dgm:prSet/>
      <dgm:spPr/>
      <dgm:t>
        <a:bodyPr/>
        <a:lstStyle/>
        <a:p>
          <a:endParaRPr lang="en-GB"/>
        </a:p>
      </dgm:t>
    </dgm:pt>
    <dgm:pt modelId="{504D63C9-4C07-4426-814F-8C74AC0117F3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dirty="0" smtClean="0"/>
            <a:t>1 month and 3 months F2F or phone review</a:t>
          </a:r>
          <a:endParaRPr lang="en-GB" dirty="0"/>
        </a:p>
      </dgm:t>
    </dgm:pt>
    <dgm:pt modelId="{7B94B832-CC83-4AC7-BF1F-83CDD94D57EB}" type="parTrans" cxnId="{9FD5953E-1F09-44DE-9DDE-4CF7D343990F}">
      <dgm:prSet/>
      <dgm:spPr/>
      <dgm:t>
        <a:bodyPr/>
        <a:lstStyle/>
        <a:p>
          <a:endParaRPr lang="en-GB"/>
        </a:p>
      </dgm:t>
    </dgm:pt>
    <dgm:pt modelId="{D3DF232B-A32F-4EC1-A9D8-124623065A59}" type="sibTrans" cxnId="{9FD5953E-1F09-44DE-9DDE-4CF7D343990F}">
      <dgm:prSet/>
      <dgm:spPr/>
      <dgm:t>
        <a:bodyPr/>
        <a:lstStyle/>
        <a:p>
          <a:endParaRPr lang="en-GB"/>
        </a:p>
      </dgm:t>
    </dgm:pt>
    <dgm:pt modelId="{6AE82A97-C506-4203-A33F-07F423E2BFCA}" type="pres">
      <dgm:prSet presAssocID="{FA7A3859-4279-40BA-A0C9-8C1251AC6BF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A55744B4-CFB7-4FF8-8A05-CDFE47744061}" type="pres">
      <dgm:prSet presAssocID="{1260930E-051E-4B2B-B438-7FD33E2E0523}" presName="compNode" presStyleCnt="0"/>
      <dgm:spPr/>
    </dgm:pt>
    <dgm:pt modelId="{36CAC018-9417-4F51-ADCE-190C8EBB20D0}" type="pres">
      <dgm:prSet presAssocID="{1260930E-051E-4B2B-B438-7FD33E2E0523}" presName="dummyConnPt" presStyleCnt="0"/>
      <dgm:spPr/>
    </dgm:pt>
    <dgm:pt modelId="{C871F431-F6B6-4887-A758-C33B459DA5E0}" type="pres">
      <dgm:prSet presAssocID="{1260930E-051E-4B2B-B438-7FD33E2E052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7974AB-B2CE-4360-9470-0541F2C01540}" type="pres">
      <dgm:prSet presAssocID="{4E9DB849-E11B-442D-B62F-A28BF7F624DF}" presName="sibTrans" presStyleLbl="bgSibTrans2D1" presStyleIdx="0" presStyleCnt="8"/>
      <dgm:spPr/>
      <dgm:t>
        <a:bodyPr/>
        <a:lstStyle/>
        <a:p>
          <a:endParaRPr lang="en-GB"/>
        </a:p>
      </dgm:t>
    </dgm:pt>
    <dgm:pt modelId="{AF5D0E47-2662-4434-BFFF-97AA3629C694}" type="pres">
      <dgm:prSet presAssocID="{14FC4899-2F0F-418A-B63D-E1740E8394F1}" presName="compNode" presStyleCnt="0"/>
      <dgm:spPr/>
    </dgm:pt>
    <dgm:pt modelId="{39848255-9B5D-4D9F-A1FB-C109F0CF0546}" type="pres">
      <dgm:prSet presAssocID="{14FC4899-2F0F-418A-B63D-E1740E8394F1}" presName="dummyConnPt" presStyleCnt="0"/>
      <dgm:spPr/>
    </dgm:pt>
    <dgm:pt modelId="{CDE95F89-FA48-4E78-A630-E0253227A09F}" type="pres">
      <dgm:prSet presAssocID="{14FC4899-2F0F-418A-B63D-E1740E8394F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6A7E0B-3C89-48E6-8347-89C508FFCD42}" type="pres">
      <dgm:prSet presAssocID="{6C4BB23E-486B-4BD1-A041-7DBDDF97022E}" presName="sibTrans" presStyleLbl="bgSibTrans2D1" presStyleIdx="1" presStyleCnt="8"/>
      <dgm:spPr/>
      <dgm:t>
        <a:bodyPr/>
        <a:lstStyle/>
        <a:p>
          <a:endParaRPr lang="en-GB"/>
        </a:p>
      </dgm:t>
    </dgm:pt>
    <dgm:pt modelId="{9613A5AD-BC23-44EA-BD14-18D4C83EBD7B}" type="pres">
      <dgm:prSet presAssocID="{C1242E82-A520-4422-95A9-23EE7A4C3148}" presName="compNode" presStyleCnt="0"/>
      <dgm:spPr/>
    </dgm:pt>
    <dgm:pt modelId="{B8977B0D-120E-4445-87FA-83393DA613D4}" type="pres">
      <dgm:prSet presAssocID="{C1242E82-A520-4422-95A9-23EE7A4C3148}" presName="dummyConnPt" presStyleCnt="0"/>
      <dgm:spPr/>
    </dgm:pt>
    <dgm:pt modelId="{69F06062-3CAD-4B69-811E-A5BCAE239A32}" type="pres">
      <dgm:prSet presAssocID="{C1242E82-A520-4422-95A9-23EE7A4C314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E85277-3D41-4E3C-9D9D-5C770AA72E23}" type="pres">
      <dgm:prSet presAssocID="{DAC14E68-18E5-4F37-999C-7CF4C64C9E6B}" presName="sibTrans" presStyleLbl="bgSibTrans2D1" presStyleIdx="2" presStyleCnt="8"/>
      <dgm:spPr/>
      <dgm:t>
        <a:bodyPr/>
        <a:lstStyle/>
        <a:p>
          <a:endParaRPr lang="en-GB"/>
        </a:p>
      </dgm:t>
    </dgm:pt>
    <dgm:pt modelId="{F13A4C3B-8776-49A2-A453-1F98A2EA7F5C}" type="pres">
      <dgm:prSet presAssocID="{8D42D646-20EB-41FC-9DF6-C27924EE3B45}" presName="compNode" presStyleCnt="0"/>
      <dgm:spPr/>
    </dgm:pt>
    <dgm:pt modelId="{9335B00A-8100-48E4-8E66-5E4529A9B2E1}" type="pres">
      <dgm:prSet presAssocID="{8D42D646-20EB-41FC-9DF6-C27924EE3B45}" presName="dummyConnPt" presStyleCnt="0"/>
      <dgm:spPr/>
    </dgm:pt>
    <dgm:pt modelId="{32F246D7-D0C2-47FB-B02A-CCDE8AD81C0B}" type="pres">
      <dgm:prSet presAssocID="{8D42D646-20EB-41FC-9DF6-C27924EE3B4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318AF1-1145-40D6-82F2-D2080E72FE5E}" type="pres">
      <dgm:prSet presAssocID="{B7497B0A-9109-47AA-A5AC-56EA62E501A3}" presName="sibTrans" presStyleLbl="bgSibTrans2D1" presStyleIdx="3" presStyleCnt="8"/>
      <dgm:spPr/>
      <dgm:t>
        <a:bodyPr/>
        <a:lstStyle/>
        <a:p>
          <a:endParaRPr lang="en-GB"/>
        </a:p>
      </dgm:t>
    </dgm:pt>
    <dgm:pt modelId="{C510D107-57DB-4A13-8384-BBB2D1160183}" type="pres">
      <dgm:prSet presAssocID="{4A5F5B59-8986-4513-A0C7-EB967FC75ADC}" presName="compNode" presStyleCnt="0"/>
      <dgm:spPr/>
    </dgm:pt>
    <dgm:pt modelId="{739AFF94-ED12-47D5-9956-CFE4191C782D}" type="pres">
      <dgm:prSet presAssocID="{4A5F5B59-8986-4513-A0C7-EB967FC75ADC}" presName="dummyConnPt" presStyleCnt="0"/>
      <dgm:spPr/>
    </dgm:pt>
    <dgm:pt modelId="{582D3883-63B5-4BA2-8F39-CFF751E6B9AA}" type="pres">
      <dgm:prSet presAssocID="{4A5F5B59-8986-4513-A0C7-EB967FC75AD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C194AE-B7E7-48F3-9137-85DD08097678}" type="pres">
      <dgm:prSet presAssocID="{3C86F1E6-4B01-4282-BF20-906776C6F122}" presName="sibTrans" presStyleLbl="bgSibTrans2D1" presStyleIdx="4" presStyleCnt="8"/>
      <dgm:spPr/>
      <dgm:t>
        <a:bodyPr/>
        <a:lstStyle/>
        <a:p>
          <a:endParaRPr lang="en-GB"/>
        </a:p>
      </dgm:t>
    </dgm:pt>
    <dgm:pt modelId="{24CC1BD9-008A-4025-9629-D22972642D1F}" type="pres">
      <dgm:prSet presAssocID="{44DCF9D4-B029-4518-B593-98016C354FA2}" presName="compNode" presStyleCnt="0"/>
      <dgm:spPr/>
    </dgm:pt>
    <dgm:pt modelId="{E41DA272-D973-489F-BE60-33F1650F9AA7}" type="pres">
      <dgm:prSet presAssocID="{44DCF9D4-B029-4518-B593-98016C354FA2}" presName="dummyConnPt" presStyleCnt="0"/>
      <dgm:spPr/>
    </dgm:pt>
    <dgm:pt modelId="{CEF0FCE2-E6E6-4E91-A212-AE590BD0A080}" type="pres">
      <dgm:prSet presAssocID="{44DCF9D4-B029-4518-B593-98016C354FA2}" presName="node" presStyleLbl="node1" presStyleIdx="5" presStyleCnt="9" custLinFactNeighborX="-1596" custLinFactNeighborY="-134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290D3E-2BC7-4F7D-B155-7845B5E44C9D}" type="pres">
      <dgm:prSet presAssocID="{D2ACF51B-CD1D-4255-BC28-97D6D7AD2105}" presName="sibTrans" presStyleLbl="bgSibTrans2D1" presStyleIdx="5" presStyleCnt="8"/>
      <dgm:spPr/>
      <dgm:t>
        <a:bodyPr/>
        <a:lstStyle/>
        <a:p>
          <a:endParaRPr lang="en-GB"/>
        </a:p>
      </dgm:t>
    </dgm:pt>
    <dgm:pt modelId="{967B632C-7403-4D30-97B0-92E91803CEE6}" type="pres">
      <dgm:prSet presAssocID="{C6DBB474-3CA9-45BE-9D61-3F1AD78C2654}" presName="compNode" presStyleCnt="0"/>
      <dgm:spPr/>
    </dgm:pt>
    <dgm:pt modelId="{F00AC84F-0CBF-45D3-A873-96944BD8776A}" type="pres">
      <dgm:prSet presAssocID="{C6DBB474-3CA9-45BE-9D61-3F1AD78C2654}" presName="dummyConnPt" presStyleCnt="0"/>
      <dgm:spPr/>
    </dgm:pt>
    <dgm:pt modelId="{BBFFCAA9-3420-4791-AC4B-F6B3FD89DD40}" type="pres">
      <dgm:prSet presAssocID="{C6DBB474-3CA9-45BE-9D61-3F1AD78C265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291B4-FD94-4261-AED6-CE9189BB51F4}" type="pres">
      <dgm:prSet presAssocID="{7C7C8CFD-35EE-418E-AC23-86177D52DF9E}" presName="sibTrans" presStyleLbl="bgSibTrans2D1" presStyleIdx="6" presStyleCnt="8"/>
      <dgm:spPr/>
      <dgm:t>
        <a:bodyPr/>
        <a:lstStyle/>
        <a:p>
          <a:endParaRPr lang="en-GB"/>
        </a:p>
      </dgm:t>
    </dgm:pt>
    <dgm:pt modelId="{0C664D30-B4F6-47B3-9F04-4E114DD2615B}" type="pres">
      <dgm:prSet presAssocID="{504D63C9-4C07-4426-814F-8C74AC0117F3}" presName="compNode" presStyleCnt="0"/>
      <dgm:spPr/>
    </dgm:pt>
    <dgm:pt modelId="{4B8AA4E7-9808-4243-92A9-EDC13518C85B}" type="pres">
      <dgm:prSet presAssocID="{504D63C9-4C07-4426-814F-8C74AC0117F3}" presName="dummyConnPt" presStyleCnt="0"/>
      <dgm:spPr/>
    </dgm:pt>
    <dgm:pt modelId="{EA24690F-6D1E-4BE2-8627-750DFD70B0F6}" type="pres">
      <dgm:prSet presAssocID="{504D63C9-4C07-4426-814F-8C74AC0117F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286B89-E79E-4695-B18A-D9E3F2D73481}" type="pres">
      <dgm:prSet presAssocID="{D3DF232B-A32F-4EC1-A9D8-124623065A59}" presName="sibTrans" presStyleLbl="bgSibTrans2D1" presStyleIdx="7" presStyleCnt="8"/>
      <dgm:spPr/>
      <dgm:t>
        <a:bodyPr/>
        <a:lstStyle/>
        <a:p>
          <a:endParaRPr lang="en-GB"/>
        </a:p>
      </dgm:t>
    </dgm:pt>
    <dgm:pt modelId="{E27A5E12-5062-42EE-BFFC-EDD392F9512A}" type="pres">
      <dgm:prSet presAssocID="{886419D7-4E7A-4DF9-8414-01EA6FB0D12D}" presName="compNode" presStyleCnt="0"/>
      <dgm:spPr/>
    </dgm:pt>
    <dgm:pt modelId="{7A9064F7-C195-48D6-BA10-41C388B4E72E}" type="pres">
      <dgm:prSet presAssocID="{886419D7-4E7A-4DF9-8414-01EA6FB0D12D}" presName="dummyConnPt" presStyleCnt="0"/>
      <dgm:spPr/>
    </dgm:pt>
    <dgm:pt modelId="{2E9CE850-2414-44F7-8D49-0B13D91A0D33}" type="pres">
      <dgm:prSet presAssocID="{886419D7-4E7A-4DF9-8414-01EA6FB0D12D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A8243CF-03F2-5040-858D-6B3B649E105F}" type="presOf" srcId="{C1242E82-A520-4422-95A9-23EE7A4C3148}" destId="{69F06062-3CAD-4B69-811E-A5BCAE239A32}" srcOrd="0" destOrd="0" presId="urn:microsoft.com/office/officeart/2005/8/layout/bProcess4"/>
    <dgm:cxn modelId="{9FD5953E-1F09-44DE-9DDE-4CF7D343990F}" srcId="{FA7A3859-4279-40BA-A0C9-8C1251AC6BF2}" destId="{504D63C9-4C07-4426-814F-8C74AC0117F3}" srcOrd="7" destOrd="0" parTransId="{7B94B832-CC83-4AC7-BF1F-83CDD94D57EB}" sibTransId="{D3DF232B-A32F-4EC1-A9D8-124623065A59}"/>
    <dgm:cxn modelId="{6DC6CA14-0973-C04D-8760-E11471146F59}" type="presOf" srcId="{FA7A3859-4279-40BA-A0C9-8C1251AC6BF2}" destId="{6AE82A97-C506-4203-A33F-07F423E2BFCA}" srcOrd="0" destOrd="0" presId="urn:microsoft.com/office/officeart/2005/8/layout/bProcess4"/>
    <dgm:cxn modelId="{7D4504BC-94FD-2241-8A40-92F3EF8849C2}" type="presOf" srcId="{1260930E-051E-4B2B-B438-7FD33E2E0523}" destId="{C871F431-F6B6-4887-A758-C33B459DA5E0}" srcOrd="0" destOrd="0" presId="urn:microsoft.com/office/officeart/2005/8/layout/bProcess4"/>
    <dgm:cxn modelId="{009EE10C-BD00-48FE-A921-331A4D1A0991}" srcId="{FA7A3859-4279-40BA-A0C9-8C1251AC6BF2}" destId="{C6DBB474-3CA9-45BE-9D61-3F1AD78C2654}" srcOrd="6" destOrd="0" parTransId="{24458C77-D4A9-4129-9D25-F9990F50F7A8}" sibTransId="{7C7C8CFD-35EE-418E-AC23-86177D52DF9E}"/>
    <dgm:cxn modelId="{D4E02D58-A945-374E-B389-09FA4A8DE472}" type="presOf" srcId="{44DCF9D4-B029-4518-B593-98016C354FA2}" destId="{CEF0FCE2-E6E6-4E91-A212-AE590BD0A080}" srcOrd="0" destOrd="0" presId="urn:microsoft.com/office/officeart/2005/8/layout/bProcess4"/>
    <dgm:cxn modelId="{38E458F6-BE75-5C4A-B523-BD14635E2363}" type="presOf" srcId="{D3DF232B-A32F-4EC1-A9D8-124623065A59}" destId="{26286B89-E79E-4695-B18A-D9E3F2D73481}" srcOrd="0" destOrd="0" presId="urn:microsoft.com/office/officeart/2005/8/layout/bProcess4"/>
    <dgm:cxn modelId="{528C748F-EAAD-B743-8B8C-2D83DE9C9ABD}" type="presOf" srcId="{D2ACF51B-CD1D-4255-BC28-97D6D7AD2105}" destId="{6A290D3E-2BC7-4F7D-B155-7845B5E44C9D}" srcOrd="0" destOrd="0" presId="urn:microsoft.com/office/officeart/2005/8/layout/bProcess4"/>
    <dgm:cxn modelId="{D13480C4-211F-7A46-ABCE-EA8189E63383}" type="presOf" srcId="{DAC14E68-18E5-4F37-999C-7CF4C64C9E6B}" destId="{6AE85277-3D41-4E3C-9D9D-5C770AA72E23}" srcOrd="0" destOrd="0" presId="urn:microsoft.com/office/officeart/2005/8/layout/bProcess4"/>
    <dgm:cxn modelId="{999695BD-6104-4F6C-995B-5FA0B25CA6F1}" srcId="{FA7A3859-4279-40BA-A0C9-8C1251AC6BF2}" destId="{886419D7-4E7A-4DF9-8414-01EA6FB0D12D}" srcOrd="8" destOrd="0" parTransId="{6FBF0878-B4CF-45D1-8517-A99C875F76C0}" sibTransId="{1EDB31CA-306E-455F-AB4A-B6680986937C}"/>
    <dgm:cxn modelId="{82CD2970-CD11-504F-81CF-2D835AE2DE46}" type="presOf" srcId="{7C7C8CFD-35EE-418E-AC23-86177D52DF9E}" destId="{C9D291B4-FD94-4261-AED6-CE9189BB51F4}" srcOrd="0" destOrd="0" presId="urn:microsoft.com/office/officeart/2005/8/layout/bProcess4"/>
    <dgm:cxn modelId="{3BAEBA07-D931-4922-83CA-FDBF99D776CC}" srcId="{FA7A3859-4279-40BA-A0C9-8C1251AC6BF2}" destId="{C1242E82-A520-4422-95A9-23EE7A4C3148}" srcOrd="2" destOrd="0" parTransId="{799DF14E-9A20-4A57-BA63-C3043AA4628C}" sibTransId="{DAC14E68-18E5-4F37-999C-7CF4C64C9E6B}"/>
    <dgm:cxn modelId="{9C46E4C9-20F3-4A1A-BCA9-F86C745014F5}" srcId="{FA7A3859-4279-40BA-A0C9-8C1251AC6BF2}" destId="{1260930E-051E-4B2B-B438-7FD33E2E0523}" srcOrd="0" destOrd="0" parTransId="{5541331B-D4EB-4F4A-82D2-FB8AA0B0854D}" sibTransId="{4E9DB849-E11B-442D-B62F-A28BF7F624DF}"/>
    <dgm:cxn modelId="{F3B1DE86-5D23-E644-9F35-718822316743}" type="presOf" srcId="{504D63C9-4C07-4426-814F-8C74AC0117F3}" destId="{EA24690F-6D1E-4BE2-8627-750DFD70B0F6}" srcOrd="0" destOrd="0" presId="urn:microsoft.com/office/officeart/2005/8/layout/bProcess4"/>
    <dgm:cxn modelId="{3360710E-63B2-4833-BABD-2CD618D3E547}" srcId="{FA7A3859-4279-40BA-A0C9-8C1251AC6BF2}" destId="{4A5F5B59-8986-4513-A0C7-EB967FC75ADC}" srcOrd="4" destOrd="0" parTransId="{3C2EA5C6-2C7A-4FEA-9F55-6578D59432AB}" sibTransId="{3C86F1E6-4B01-4282-BF20-906776C6F122}"/>
    <dgm:cxn modelId="{1418085B-A1CB-4628-AF1A-36B446AFACFF}" srcId="{FA7A3859-4279-40BA-A0C9-8C1251AC6BF2}" destId="{14FC4899-2F0F-418A-B63D-E1740E8394F1}" srcOrd="1" destOrd="0" parTransId="{F671FA9A-AABF-4FCB-936E-40A96D2DA428}" sibTransId="{6C4BB23E-486B-4BD1-A041-7DBDDF97022E}"/>
    <dgm:cxn modelId="{C42BBBEC-9485-9341-9576-B59E7D475FFB}" type="presOf" srcId="{4E9DB849-E11B-442D-B62F-A28BF7F624DF}" destId="{237974AB-B2CE-4360-9470-0541F2C01540}" srcOrd="0" destOrd="0" presId="urn:microsoft.com/office/officeart/2005/8/layout/bProcess4"/>
    <dgm:cxn modelId="{6372F5AD-2E17-0640-A886-717B4F26AE27}" type="presOf" srcId="{886419D7-4E7A-4DF9-8414-01EA6FB0D12D}" destId="{2E9CE850-2414-44F7-8D49-0B13D91A0D33}" srcOrd="0" destOrd="0" presId="urn:microsoft.com/office/officeart/2005/8/layout/bProcess4"/>
    <dgm:cxn modelId="{FA83C376-CE29-E14B-A29E-A47CC1D1B754}" type="presOf" srcId="{3C86F1E6-4B01-4282-BF20-906776C6F122}" destId="{80C194AE-B7E7-48F3-9137-85DD08097678}" srcOrd="0" destOrd="0" presId="urn:microsoft.com/office/officeart/2005/8/layout/bProcess4"/>
    <dgm:cxn modelId="{18CAD70D-ED7F-0F48-8935-EFA436981868}" type="presOf" srcId="{6C4BB23E-486B-4BD1-A041-7DBDDF97022E}" destId="{E26A7E0B-3C89-48E6-8347-89C508FFCD42}" srcOrd="0" destOrd="0" presId="urn:microsoft.com/office/officeart/2005/8/layout/bProcess4"/>
    <dgm:cxn modelId="{79135B7E-9D8F-4C29-83C1-8057A8841B45}" srcId="{FA7A3859-4279-40BA-A0C9-8C1251AC6BF2}" destId="{44DCF9D4-B029-4518-B593-98016C354FA2}" srcOrd="5" destOrd="0" parTransId="{B37BD36F-69A6-4788-B1D9-72D66D8F4ADD}" sibTransId="{D2ACF51B-CD1D-4255-BC28-97D6D7AD2105}"/>
    <dgm:cxn modelId="{14848819-E96C-7341-B56F-049F3586E248}" type="presOf" srcId="{14FC4899-2F0F-418A-B63D-E1740E8394F1}" destId="{CDE95F89-FA48-4E78-A630-E0253227A09F}" srcOrd="0" destOrd="0" presId="urn:microsoft.com/office/officeart/2005/8/layout/bProcess4"/>
    <dgm:cxn modelId="{BF2E109A-5EE6-C049-965B-50B802FB6C1D}" type="presOf" srcId="{4A5F5B59-8986-4513-A0C7-EB967FC75ADC}" destId="{582D3883-63B5-4BA2-8F39-CFF751E6B9AA}" srcOrd="0" destOrd="0" presId="urn:microsoft.com/office/officeart/2005/8/layout/bProcess4"/>
    <dgm:cxn modelId="{F2AAF956-776A-D247-8C22-AB57506A4200}" type="presOf" srcId="{8D42D646-20EB-41FC-9DF6-C27924EE3B45}" destId="{32F246D7-D0C2-47FB-B02A-CCDE8AD81C0B}" srcOrd="0" destOrd="0" presId="urn:microsoft.com/office/officeart/2005/8/layout/bProcess4"/>
    <dgm:cxn modelId="{07E4FC43-B481-0C46-9B66-E6BA2FA9B543}" type="presOf" srcId="{B7497B0A-9109-47AA-A5AC-56EA62E501A3}" destId="{6D318AF1-1145-40D6-82F2-D2080E72FE5E}" srcOrd="0" destOrd="0" presId="urn:microsoft.com/office/officeart/2005/8/layout/bProcess4"/>
    <dgm:cxn modelId="{EF9EBAF3-A87E-45FC-B064-C063B4E0335D}" srcId="{FA7A3859-4279-40BA-A0C9-8C1251AC6BF2}" destId="{8D42D646-20EB-41FC-9DF6-C27924EE3B45}" srcOrd="3" destOrd="0" parTransId="{E5D7A843-AA5A-4D70-B6D8-0E8AA2AB6B24}" sibTransId="{B7497B0A-9109-47AA-A5AC-56EA62E501A3}"/>
    <dgm:cxn modelId="{F78CEAB7-24B5-8F4F-B9C4-6AE2435EE9F6}" type="presOf" srcId="{C6DBB474-3CA9-45BE-9D61-3F1AD78C2654}" destId="{BBFFCAA9-3420-4791-AC4B-F6B3FD89DD40}" srcOrd="0" destOrd="0" presId="urn:microsoft.com/office/officeart/2005/8/layout/bProcess4"/>
    <dgm:cxn modelId="{B0782527-BDBF-0B49-8E99-EC4BCCDC3D24}" type="presParOf" srcId="{6AE82A97-C506-4203-A33F-07F423E2BFCA}" destId="{A55744B4-CFB7-4FF8-8A05-CDFE47744061}" srcOrd="0" destOrd="0" presId="urn:microsoft.com/office/officeart/2005/8/layout/bProcess4"/>
    <dgm:cxn modelId="{5849807D-F178-A24A-A5CE-59241930D442}" type="presParOf" srcId="{A55744B4-CFB7-4FF8-8A05-CDFE47744061}" destId="{36CAC018-9417-4F51-ADCE-190C8EBB20D0}" srcOrd="0" destOrd="0" presId="urn:microsoft.com/office/officeart/2005/8/layout/bProcess4"/>
    <dgm:cxn modelId="{8965FF37-B6D0-7E43-94A5-7CBAC0FCD326}" type="presParOf" srcId="{A55744B4-CFB7-4FF8-8A05-CDFE47744061}" destId="{C871F431-F6B6-4887-A758-C33B459DA5E0}" srcOrd="1" destOrd="0" presId="urn:microsoft.com/office/officeart/2005/8/layout/bProcess4"/>
    <dgm:cxn modelId="{465F9DF7-B12D-8A45-A998-02ECB7276430}" type="presParOf" srcId="{6AE82A97-C506-4203-A33F-07F423E2BFCA}" destId="{237974AB-B2CE-4360-9470-0541F2C01540}" srcOrd="1" destOrd="0" presId="urn:microsoft.com/office/officeart/2005/8/layout/bProcess4"/>
    <dgm:cxn modelId="{46DD718C-E2C4-9148-93AD-FE7281762850}" type="presParOf" srcId="{6AE82A97-C506-4203-A33F-07F423E2BFCA}" destId="{AF5D0E47-2662-4434-BFFF-97AA3629C694}" srcOrd="2" destOrd="0" presId="urn:microsoft.com/office/officeart/2005/8/layout/bProcess4"/>
    <dgm:cxn modelId="{37E36D52-ADFE-0F4C-9200-B6EF03938227}" type="presParOf" srcId="{AF5D0E47-2662-4434-BFFF-97AA3629C694}" destId="{39848255-9B5D-4D9F-A1FB-C109F0CF0546}" srcOrd="0" destOrd="0" presId="urn:microsoft.com/office/officeart/2005/8/layout/bProcess4"/>
    <dgm:cxn modelId="{D6307B8A-A3A0-4C49-B225-F705D6227379}" type="presParOf" srcId="{AF5D0E47-2662-4434-BFFF-97AA3629C694}" destId="{CDE95F89-FA48-4E78-A630-E0253227A09F}" srcOrd="1" destOrd="0" presId="urn:microsoft.com/office/officeart/2005/8/layout/bProcess4"/>
    <dgm:cxn modelId="{9F4149A1-11AE-8B4C-8141-E9A0A4E243CB}" type="presParOf" srcId="{6AE82A97-C506-4203-A33F-07F423E2BFCA}" destId="{E26A7E0B-3C89-48E6-8347-89C508FFCD42}" srcOrd="3" destOrd="0" presId="urn:microsoft.com/office/officeart/2005/8/layout/bProcess4"/>
    <dgm:cxn modelId="{7A92996A-E407-A247-B0DF-54ECED73483F}" type="presParOf" srcId="{6AE82A97-C506-4203-A33F-07F423E2BFCA}" destId="{9613A5AD-BC23-44EA-BD14-18D4C83EBD7B}" srcOrd="4" destOrd="0" presId="urn:microsoft.com/office/officeart/2005/8/layout/bProcess4"/>
    <dgm:cxn modelId="{D4D5DB9F-1E15-3F46-9F48-4F6B5C6F05C1}" type="presParOf" srcId="{9613A5AD-BC23-44EA-BD14-18D4C83EBD7B}" destId="{B8977B0D-120E-4445-87FA-83393DA613D4}" srcOrd="0" destOrd="0" presId="urn:microsoft.com/office/officeart/2005/8/layout/bProcess4"/>
    <dgm:cxn modelId="{238C1C7C-06C2-D346-B305-DE9BD33BB2AB}" type="presParOf" srcId="{9613A5AD-BC23-44EA-BD14-18D4C83EBD7B}" destId="{69F06062-3CAD-4B69-811E-A5BCAE239A32}" srcOrd="1" destOrd="0" presId="urn:microsoft.com/office/officeart/2005/8/layout/bProcess4"/>
    <dgm:cxn modelId="{1C090E3A-AF80-9D42-BCAB-848816D5C82B}" type="presParOf" srcId="{6AE82A97-C506-4203-A33F-07F423E2BFCA}" destId="{6AE85277-3D41-4E3C-9D9D-5C770AA72E23}" srcOrd="5" destOrd="0" presId="urn:microsoft.com/office/officeart/2005/8/layout/bProcess4"/>
    <dgm:cxn modelId="{ACFF42B8-6C1D-D840-B3CE-238821F3BC36}" type="presParOf" srcId="{6AE82A97-C506-4203-A33F-07F423E2BFCA}" destId="{F13A4C3B-8776-49A2-A453-1F98A2EA7F5C}" srcOrd="6" destOrd="0" presId="urn:microsoft.com/office/officeart/2005/8/layout/bProcess4"/>
    <dgm:cxn modelId="{09EFAD9F-9F23-6F4B-905B-8390837BED34}" type="presParOf" srcId="{F13A4C3B-8776-49A2-A453-1F98A2EA7F5C}" destId="{9335B00A-8100-48E4-8E66-5E4529A9B2E1}" srcOrd="0" destOrd="0" presId="urn:microsoft.com/office/officeart/2005/8/layout/bProcess4"/>
    <dgm:cxn modelId="{9E3DFB83-0064-9149-8635-0962DF422874}" type="presParOf" srcId="{F13A4C3B-8776-49A2-A453-1F98A2EA7F5C}" destId="{32F246D7-D0C2-47FB-B02A-CCDE8AD81C0B}" srcOrd="1" destOrd="0" presId="urn:microsoft.com/office/officeart/2005/8/layout/bProcess4"/>
    <dgm:cxn modelId="{D701C984-36EF-064C-B61D-F6A6397FA7C7}" type="presParOf" srcId="{6AE82A97-C506-4203-A33F-07F423E2BFCA}" destId="{6D318AF1-1145-40D6-82F2-D2080E72FE5E}" srcOrd="7" destOrd="0" presId="urn:microsoft.com/office/officeart/2005/8/layout/bProcess4"/>
    <dgm:cxn modelId="{A095BC85-396A-F241-B1E9-1B5464C0FA89}" type="presParOf" srcId="{6AE82A97-C506-4203-A33F-07F423E2BFCA}" destId="{C510D107-57DB-4A13-8384-BBB2D1160183}" srcOrd="8" destOrd="0" presId="urn:microsoft.com/office/officeart/2005/8/layout/bProcess4"/>
    <dgm:cxn modelId="{2D7F41BB-B84B-5F46-8E3D-A2EEA7D3DC77}" type="presParOf" srcId="{C510D107-57DB-4A13-8384-BBB2D1160183}" destId="{739AFF94-ED12-47D5-9956-CFE4191C782D}" srcOrd="0" destOrd="0" presId="urn:microsoft.com/office/officeart/2005/8/layout/bProcess4"/>
    <dgm:cxn modelId="{C86B273B-B0BC-404D-96D2-623CADD54F78}" type="presParOf" srcId="{C510D107-57DB-4A13-8384-BBB2D1160183}" destId="{582D3883-63B5-4BA2-8F39-CFF751E6B9AA}" srcOrd="1" destOrd="0" presId="urn:microsoft.com/office/officeart/2005/8/layout/bProcess4"/>
    <dgm:cxn modelId="{758A947B-7F88-CF43-8DD5-CD6A0450B459}" type="presParOf" srcId="{6AE82A97-C506-4203-A33F-07F423E2BFCA}" destId="{80C194AE-B7E7-48F3-9137-85DD08097678}" srcOrd="9" destOrd="0" presId="urn:microsoft.com/office/officeart/2005/8/layout/bProcess4"/>
    <dgm:cxn modelId="{0D9903FC-DC44-B348-A988-F70366065C37}" type="presParOf" srcId="{6AE82A97-C506-4203-A33F-07F423E2BFCA}" destId="{24CC1BD9-008A-4025-9629-D22972642D1F}" srcOrd="10" destOrd="0" presId="urn:microsoft.com/office/officeart/2005/8/layout/bProcess4"/>
    <dgm:cxn modelId="{E7CAF2A5-F27D-6841-9359-61B0578C5583}" type="presParOf" srcId="{24CC1BD9-008A-4025-9629-D22972642D1F}" destId="{E41DA272-D973-489F-BE60-33F1650F9AA7}" srcOrd="0" destOrd="0" presId="urn:microsoft.com/office/officeart/2005/8/layout/bProcess4"/>
    <dgm:cxn modelId="{9F7578BC-21D7-0C4C-98A1-4AC01820CB4C}" type="presParOf" srcId="{24CC1BD9-008A-4025-9629-D22972642D1F}" destId="{CEF0FCE2-E6E6-4E91-A212-AE590BD0A080}" srcOrd="1" destOrd="0" presId="urn:microsoft.com/office/officeart/2005/8/layout/bProcess4"/>
    <dgm:cxn modelId="{4D35DC82-EE42-8A43-9F01-163BA5E1A44E}" type="presParOf" srcId="{6AE82A97-C506-4203-A33F-07F423E2BFCA}" destId="{6A290D3E-2BC7-4F7D-B155-7845B5E44C9D}" srcOrd="11" destOrd="0" presId="urn:microsoft.com/office/officeart/2005/8/layout/bProcess4"/>
    <dgm:cxn modelId="{5EAA4BD5-3861-8543-AE79-7AC6BD1703B6}" type="presParOf" srcId="{6AE82A97-C506-4203-A33F-07F423E2BFCA}" destId="{967B632C-7403-4D30-97B0-92E91803CEE6}" srcOrd="12" destOrd="0" presId="urn:microsoft.com/office/officeart/2005/8/layout/bProcess4"/>
    <dgm:cxn modelId="{464A1A32-BD7D-2146-8D65-F8E79380B33F}" type="presParOf" srcId="{967B632C-7403-4D30-97B0-92E91803CEE6}" destId="{F00AC84F-0CBF-45D3-A873-96944BD8776A}" srcOrd="0" destOrd="0" presId="urn:microsoft.com/office/officeart/2005/8/layout/bProcess4"/>
    <dgm:cxn modelId="{0FFAB9B9-48C8-B74B-8690-5D7A3623B1AC}" type="presParOf" srcId="{967B632C-7403-4D30-97B0-92E91803CEE6}" destId="{BBFFCAA9-3420-4791-AC4B-F6B3FD89DD40}" srcOrd="1" destOrd="0" presId="urn:microsoft.com/office/officeart/2005/8/layout/bProcess4"/>
    <dgm:cxn modelId="{A0CCC018-8C8A-4348-823C-3BB06E007E8D}" type="presParOf" srcId="{6AE82A97-C506-4203-A33F-07F423E2BFCA}" destId="{C9D291B4-FD94-4261-AED6-CE9189BB51F4}" srcOrd="13" destOrd="0" presId="urn:microsoft.com/office/officeart/2005/8/layout/bProcess4"/>
    <dgm:cxn modelId="{FAF07663-8002-8A4D-82E9-68F49A84B9A3}" type="presParOf" srcId="{6AE82A97-C506-4203-A33F-07F423E2BFCA}" destId="{0C664D30-B4F6-47B3-9F04-4E114DD2615B}" srcOrd="14" destOrd="0" presId="urn:microsoft.com/office/officeart/2005/8/layout/bProcess4"/>
    <dgm:cxn modelId="{5EF782B5-FCEB-C84B-90CA-BA0937285C92}" type="presParOf" srcId="{0C664D30-B4F6-47B3-9F04-4E114DD2615B}" destId="{4B8AA4E7-9808-4243-92A9-EDC13518C85B}" srcOrd="0" destOrd="0" presId="urn:microsoft.com/office/officeart/2005/8/layout/bProcess4"/>
    <dgm:cxn modelId="{86F0B439-9F62-4E47-A8F5-0436B2456E98}" type="presParOf" srcId="{0C664D30-B4F6-47B3-9F04-4E114DD2615B}" destId="{EA24690F-6D1E-4BE2-8627-750DFD70B0F6}" srcOrd="1" destOrd="0" presId="urn:microsoft.com/office/officeart/2005/8/layout/bProcess4"/>
    <dgm:cxn modelId="{096B17BA-8BB3-D847-A38A-2E5D7FB38ABE}" type="presParOf" srcId="{6AE82A97-C506-4203-A33F-07F423E2BFCA}" destId="{26286B89-E79E-4695-B18A-D9E3F2D73481}" srcOrd="15" destOrd="0" presId="urn:microsoft.com/office/officeart/2005/8/layout/bProcess4"/>
    <dgm:cxn modelId="{B9FDCED8-BCAB-6B48-8794-8B36A64596B4}" type="presParOf" srcId="{6AE82A97-C506-4203-A33F-07F423E2BFCA}" destId="{E27A5E12-5062-42EE-BFFC-EDD392F9512A}" srcOrd="16" destOrd="0" presId="urn:microsoft.com/office/officeart/2005/8/layout/bProcess4"/>
    <dgm:cxn modelId="{8C564725-C4C9-BE43-9726-D5424AAED3D8}" type="presParOf" srcId="{E27A5E12-5062-42EE-BFFC-EDD392F9512A}" destId="{7A9064F7-C195-48D6-BA10-41C388B4E72E}" srcOrd="0" destOrd="0" presId="urn:microsoft.com/office/officeart/2005/8/layout/bProcess4"/>
    <dgm:cxn modelId="{8ED05C9F-C28B-BD48-B5AB-D2C0AE395A87}" type="presParOf" srcId="{E27A5E12-5062-42EE-BFFC-EDD392F9512A}" destId="{2E9CE850-2414-44F7-8D49-0B13D91A0D3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974AB-B2CE-4360-9470-0541F2C01540}">
      <dsp:nvSpPr>
        <dsp:cNvPr id="0" name=""/>
        <dsp:cNvSpPr/>
      </dsp:nvSpPr>
      <dsp:spPr>
        <a:xfrm rot="5400000">
          <a:off x="-82887" y="937027"/>
          <a:ext cx="1458157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1F431-F6B6-4887-A758-C33B459DA5E0}">
      <dsp:nvSpPr>
        <dsp:cNvPr id="0" name=""/>
        <dsp:cNvSpPr/>
      </dsp:nvSpPr>
      <dsp:spPr>
        <a:xfrm>
          <a:off x="250300" y="3108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Medical +Nursing assessment</a:t>
          </a:r>
          <a:endParaRPr lang="en-GB" sz="1700" kern="1200" dirty="0"/>
        </a:p>
      </dsp:txBody>
      <dsp:txXfrm>
        <a:off x="284682" y="37490"/>
        <a:ext cx="1887704" cy="1105116"/>
      </dsp:txXfrm>
    </dsp:sp>
    <dsp:sp modelId="{E26A7E0B-3C89-48E6-8347-89C508FFCD42}">
      <dsp:nvSpPr>
        <dsp:cNvPr id="0" name=""/>
        <dsp:cNvSpPr/>
      </dsp:nvSpPr>
      <dsp:spPr>
        <a:xfrm rot="5400000">
          <a:off x="-82887" y="2404378"/>
          <a:ext cx="1458157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95F89-FA48-4E78-A630-E0253227A09F}">
      <dsp:nvSpPr>
        <dsp:cNvPr id="0" name=""/>
        <dsp:cNvSpPr/>
      </dsp:nvSpPr>
      <dsp:spPr>
        <a:xfrm>
          <a:off x="250300" y="1470459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Pre-detox: Baclofen 30mg daily </a:t>
          </a:r>
          <a:endParaRPr lang="en-GB" sz="1700" kern="1200" dirty="0"/>
        </a:p>
      </dsp:txBody>
      <dsp:txXfrm>
        <a:off x="284682" y="1504841"/>
        <a:ext cx="1887704" cy="1105116"/>
      </dsp:txXfrm>
    </dsp:sp>
    <dsp:sp modelId="{6AE85277-3D41-4E3C-9D9D-5C770AA72E23}">
      <dsp:nvSpPr>
        <dsp:cNvPr id="0" name=""/>
        <dsp:cNvSpPr/>
      </dsp:nvSpPr>
      <dsp:spPr>
        <a:xfrm>
          <a:off x="650787" y="3138054"/>
          <a:ext cx="2592909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F06062-3CAD-4B69-811E-A5BCAE239A32}">
      <dsp:nvSpPr>
        <dsp:cNvPr id="0" name=""/>
        <dsp:cNvSpPr/>
      </dsp:nvSpPr>
      <dsp:spPr>
        <a:xfrm>
          <a:off x="250300" y="2937810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D1: CIWAs, Diazepam titration, final review late PM</a:t>
          </a:r>
          <a:endParaRPr lang="en-GB" sz="1700" kern="1200" dirty="0"/>
        </a:p>
      </dsp:txBody>
      <dsp:txXfrm>
        <a:off x="284682" y="2972192"/>
        <a:ext cx="1887704" cy="1105116"/>
      </dsp:txXfrm>
    </dsp:sp>
    <dsp:sp modelId="{6D318AF1-1145-40D6-82F2-D2080E72FE5E}">
      <dsp:nvSpPr>
        <dsp:cNvPr id="0" name=""/>
        <dsp:cNvSpPr/>
      </dsp:nvSpPr>
      <dsp:spPr>
        <a:xfrm rot="16200000">
          <a:off x="2519214" y="2404378"/>
          <a:ext cx="1458157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246D7-D0C2-47FB-B02A-CCDE8AD81C0B}">
      <dsp:nvSpPr>
        <dsp:cNvPr id="0" name=""/>
        <dsp:cNvSpPr/>
      </dsp:nvSpPr>
      <dsp:spPr>
        <a:xfrm>
          <a:off x="2852403" y="2937810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D2, D3, D5 F2F review: advice, CIWA and daily dose adjustment</a:t>
          </a:r>
          <a:endParaRPr lang="en-GB" sz="1700" kern="1200" dirty="0"/>
        </a:p>
      </dsp:txBody>
      <dsp:txXfrm>
        <a:off x="2886785" y="2972192"/>
        <a:ext cx="1887704" cy="1105116"/>
      </dsp:txXfrm>
    </dsp:sp>
    <dsp:sp modelId="{80C194AE-B7E7-48F3-9137-85DD08097678}">
      <dsp:nvSpPr>
        <dsp:cNvPr id="0" name=""/>
        <dsp:cNvSpPr/>
      </dsp:nvSpPr>
      <dsp:spPr>
        <a:xfrm rot="16126551">
          <a:off x="2501881" y="935473"/>
          <a:ext cx="1461599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D3883-63B5-4BA2-8F39-CFF751E6B9AA}">
      <dsp:nvSpPr>
        <dsp:cNvPr id="0" name=""/>
        <dsp:cNvSpPr/>
      </dsp:nvSpPr>
      <dsp:spPr>
        <a:xfrm>
          <a:off x="2852403" y="1470459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700" kern="1200" dirty="0" smtClean="0"/>
            <a:t>D4 to D(n) progressive reduction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Diazepam dose</a:t>
          </a:r>
          <a:endParaRPr lang="en-GB" sz="1700" kern="1200" dirty="0"/>
        </a:p>
      </dsp:txBody>
      <dsp:txXfrm>
        <a:off x="2886785" y="1504841"/>
        <a:ext cx="1887704" cy="1105116"/>
      </dsp:txXfrm>
    </dsp:sp>
    <dsp:sp modelId="{6A290D3E-2BC7-4F7D-B155-7845B5E44C9D}">
      <dsp:nvSpPr>
        <dsp:cNvPr id="0" name=""/>
        <dsp:cNvSpPr/>
      </dsp:nvSpPr>
      <dsp:spPr>
        <a:xfrm rot="4072">
          <a:off x="3221664" y="201797"/>
          <a:ext cx="2624136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0FCE2-E6E6-4E91-A212-AE590BD0A080}">
      <dsp:nvSpPr>
        <dsp:cNvPr id="0" name=""/>
        <dsp:cNvSpPr/>
      </dsp:nvSpPr>
      <dsp:spPr>
        <a:xfrm>
          <a:off x="2821178" y="0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Key working sessions + employment support</a:t>
          </a:r>
          <a:endParaRPr lang="en-GB" sz="1700" kern="1200" dirty="0"/>
        </a:p>
      </dsp:txBody>
      <dsp:txXfrm>
        <a:off x="2855560" y="34382"/>
        <a:ext cx="1887704" cy="1105116"/>
      </dsp:txXfrm>
    </dsp:sp>
    <dsp:sp modelId="{C9D291B4-FD94-4261-AED6-CE9189BB51F4}">
      <dsp:nvSpPr>
        <dsp:cNvPr id="0" name=""/>
        <dsp:cNvSpPr/>
      </dsp:nvSpPr>
      <dsp:spPr>
        <a:xfrm rot="5400000">
          <a:off x="5121317" y="937027"/>
          <a:ext cx="1458157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FCAA9-3420-4791-AC4B-F6B3FD89DD40}">
      <dsp:nvSpPr>
        <dsp:cNvPr id="0" name=""/>
        <dsp:cNvSpPr/>
      </dsp:nvSpPr>
      <dsp:spPr>
        <a:xfrm>
          <a:off x="5454506" y="3108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+/- medical review if necessary</a:t>
          </a:r>
          <a:endParaRPr lang="en-GB" sz="1700" kern="1200" dirty="0"/>
        </a:p>
      </dsp:txBody>
      <dsp:txXfrm>
        <a:off x="5488888" y="37490"/>
        <a:ext cx="1887704" cy="1105116"/>
      </dsp:txXfrm>
    </dsp:sp>
    <dsp:sp modelId="{26286B89-E79E-4695-B18A-D9E3F2D73481}">
      <dsp:nvSpPr>
        <dsp:cNvPr id="0" name=""/>
        <dsp:cNvSpPr/>
      </dsp:nvSpPr>
      <dsp:spPr>
        <a:xfrm rot="5400000">
          <a:off x="5121317" y="2404378"/>
          <a:ext cx="1458157" cy="17608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4690F-6D1E-4BE2-8627-750DFD70B0F6}">
      <dsp:nvSpPr>
        <dsp:cNvPr id="0" name=""/>
        <dsp:cNvSpPr/>
      </dsp:nvSpPr>
      <dsp:spPr>
        <a:xfrm>
          <a:off x="5454506" y="1470459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1 month and 3 months F2F or phone review</a:t>
          </a:r>
          <a:endParaRPr lang="en-GB" sz="1700" kern="1200" dirty="0"/>
        </a:p>
      </dsp:txBody>
      <dsp:txXfrm>
        <a:off x="5488888" y="1504841"/>
        <a:ext cx="1887704" cy="1105116"/>
      </dsp:txXfrm>
    </dsp:sp>
    <dsp:sp modelId="{2E9CE850-2414-44F7-8D49-0B13D91A0D33}">
      <dsp:nvSpPr>
        <dsp:cNvPr id="0" name=""/>
        <dsp:cNvSpPr/>
      </dsp:nvSpPr>
      <dsp:spPr>
        <a:xfrm>
          <a:off x="5454506" y="2937810"/>
          <a:ext cx="1956468" cy="11738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Discharge </a:t>
          </a:r>
          <a:endParaRPr lang="en-GB" sz="1700" kern="1200" dirty="0"/>
        </a:p>
      </dsp:txBody>
      <dsp:txXfrm>
        <a:off x="5488888" y="2972192"/>
        <a:ext cx="1887704" cy="1105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0 w 1000"/>
                <a:gd name="T1" fmla="*/ 695 h 1000"/>
                <a:gd name="T2" fmla="*/ 0 w 1000"/>
                <a:gd name="T3" fmla="*/ 695 h 1000"/>
                <a:gd name="T4" fmla="*/ 0 w 1000"/>
                <a:gd name="T5" fmla="*/ 0 h 1000"/>
                <a:gd name="T6" fmla="*/ 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 w 1000"/>
                <a:gd name="T3" fmla="*/ 0 h 1000"/>
                <a:gd name="T4" fmla="*/ 1 w 1000"/>
                <a:gd name="T5" fmla="*/ 557 h 1000"/>
                <a:gd name="T6" fmla="*/ 0 w 1000"/>
                <a:gd name="T7" fmla="*/ 557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5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25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20D2FCA-B7B8-4208-BC74-DA4CEFA9F7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8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02223-89F7-48E2-85F1-B27A029DFF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82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DABB1-4B40-43B4-9CCA-BF2AD62244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2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F57C57-E734-4FCA-819D-BC6A3539DB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6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054FB-F422-4675-800A-B36828698A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4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27E025-C6FA-44A1-9187-E48CF29FA1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8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B1B3F-72E9-43EC-8406-13C0BDE5D7D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3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FCB72-4519-46A8-9706-5B51CCCB838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25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28C51-F254-4E1D-88F6-8D6A8B9AF2E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4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E494A-AF48-486D-8746-FCED32B2AB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4B50A-7751-42D2-B0D5-478C9293BA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61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4151172-4682-4173-BCFB-DDE75EA9826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76400"/>
            <a:ext cx="7315200" cy="1600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 sz="3600" dirty="0"/>
              <a:t/>
            </a:r>
            <a:br>
              <a:rPr lang="en-GB" sz="3600" dirty="0"/>
            </a:br>
            <a:r>
              <a:rPr lang="en-GB" dirty="0">
                <a:solidFill>
                  <a:srgbClr val="FF6600"/>
                </a:solidFill>
              </a:rPr>
              <a:t>Demographics, treatment completion and complications in 80 patients receiving an outpatient medically assisted GHB/GBL detoxification</a:t>
            </a:r>
            <a:br>
              <a:rPr lang="en-GB" dirty="0">
                <a:solidFill>
                  <a:srgbClr val="FF6600"/>
                </a:solidFill>
              </a:rPr>
            </a:br>
            <a:r>
              <a:rPr lang="en-GB" sz="3600" dirty="0"/>
              <a:t/>
            </a:r>
            <a:br>
              <a:rPr lang="en-GB" sz="3600" dirty="0"/>
            </a:br>
            <a:endParaRPr lang="en-GB" sz="24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572000"/>
            <a:ext cx="5638800" cy="19050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GB" sz="2800" dirty="0"/>
              <a:t>Dr Luca </a:t>
            </a:r>
            <a:r>
              <a:rPr lang="en-GB" sz="2800" dirty="0" err="1"/>
              <a:t>Polledri</a:t>
            </a:r>
            <a:endParaRPr lang="en-GB" sz="2800" dirty="0"/>
          </a:p>
          <a:p>
            <a:pPr eaLnBrk="1" hangingPunct="1">
              <a:buFont typeface="Wingdings" charset="0"/>
              <a:buNone/>
              <a:defRPr/>
            </a:pPr>
            <a:r>
              <a:rPr lang="en-GB" sz="2400" dirty="0"/>
              <a:t>ST6 in Liaison Psychiatry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GB" sz="2400" dirty="0"/>
              <a:t>WLMHT and CNWL NHS FT</a:t>
            </a:r>
          </a:p>
          <a:p>
            <a:pPr algn="r" eaLnBrk="1" hangingPunct="1">
              <a:buFont typeface="Wingdings" charset="0"/>
              <a:buNone/>
              <a:defRPr/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Results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>
              <a:buFont typeface="Wingdings" charset="0"/>
              <a:buChar char="n"/>
              <a:defRPr/>
            </a:pPr>
            <a:r>
              <a:rPr lang="en-GB" sz="2800" dirty="0" smtClean="0"/>
              <a:t>86.3</a:t>
            </a:r>
            <a:r>
              <a:rPr lang="en-GB" sz="2800" dirty="0"/>
              <a:t>% Male</a:t>
            </a:r>
          </a:p>
          <a:p>
            <a:pPr eaLnBrk="1" fontAlgn="t" hangingPunct="1">
              <a:buFont typeface="Wingdings" charset="0"/>
              <a:buChar char="n"/>
              <a:defRPr/>
            </a:pPr>
            <a:r>
              <a:rPr lang="en-GB" sz="2800" dirty="0"/>
              <a:t>45% </a:t>
            </a:r>
            <a:r>
              <a:rPr lang="en-GB" sz="2800" dirty="0" smtClean="0"/>
              <a:t>unemployed</a:t>
            </a:r>
            <a:endParaRPr lang="en-GB" sz="2800" dirty="0"/>
          </a:p>
          <a:p>
            <a:pPr eaLnBrk="1" hangingPunct="1">
              <a:buFont typeface="Wingdings" charset="0"/>
              <a:buChar char="n"/>
              <a:defRPr/>
            </a:pPr>
            <a:r>
              <a:rPr lang="en-GB" sz="2800" dirty="0"/>
              <a:t>81.3% LGBT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GB" sz="2800" dirty="0"/>
              <a:t>38.8%Single 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GB" sz="2800" dirty="0" smtClean="0"/>
              <a:t>Mean </a:t>
            </a:r>
            <a:r>
              <a:rPr lang="en-GB" sz="2800" dirty="0"/>
              <a:t>age 1</a:t>
            </a:r>
            <a:r>
              <a:rPr lang="en-GB" sz="2800" baseline="30000" dirty="0"/>
              <a:t>st</a:t>
            </a:r>
            <a:r>
              <a:rPr lang="en-GB" sz="2800" dirty="0"/>
              <a:t> use: 26y </a:t>
            </a:r>
            <a:r>
              <a:rPr lang="en-GB" sz="2800" dirty="0" smtClean="0"/>
              <a:t>11m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GB" sz="2800" dirty="0" smtClean="0"/>
              <a:t>Dependent </a:t>
            </a:r>
            <a:r>
              <a:rPr lang="en-GB" sz="2800" dirty="0"/>
              <a:t>use before treatment 19m 2d</a:t>
            </a:r>
          </a:p>
          <a:p>
            <a:pPr eaLnBrk="1" hangingPunct="1">
              <a:buFont typeface="Wingdings" charset="0"/>
              <a:buChar char="n"/>
              <a:defRPr/>
            </a:pPr>
            <a:endParaRPr lang="en-GB" sz="2800" dirty="0"/>
          </a:p>
          <a:p>
            <a:pPr>
              <a:buFont typeface="Wingdings" charset="0"/>
              <a:buChar char="n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Results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2200" dirty="0" smtClean="0">
                <a:ea typeface="+mn-ea"/>
              </a:rPr>
              <a:t>Mean daily use: 32.2ml (13-65ml)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2200" dirty="0" smtClean="0">
              <a:ea typeface="+mn-ea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2200" dirty="0" smtClean="0">
                <a:ea typeface="+mn-ea"/>
              </a:rPr>
              <a:t>45% reported history of previous accidental OD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GB" sz="2200" dirty="0" smtClean="0">
              <a:ea typeface="+mn-ea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2200" dirty="0" err="1" smtClean="0">
                <a:solidFill>
                  <a:srgbClr val="FF6600"/>
                </a:solidFill>
                <a:ea typeface="+mn-ea"/>
              </a:rPr>
              <a:t>Polydrug</a:t>
            </a:r>
            <a:r>
              <a:rPr lang="en-GB" sz="2200" dirty="0" smtClean="0">
                <a:ea typeface="+mn-ea"/>
              </a:rPr>
              <a:t>: 85% had concurrent use of at least 1 other drug</a:t>
            </a:r>
          </a:p>
          <a:p>
            <a:pPr>
              <a:defRPr/>
            </a:pPr>
            <a:r>
              <a:rPr lang="en-GB" sz="2200" dirty="0" smtClean="0">
                <a:ea typeface="+mn-ea"/>
              </a:rPr>
              <a:t>Common comorbid substances:</a:t>
            </a:r>
          </a:p>
          <a:p>
            <a:pPr>
              <a:defRPr/>
            </a:pPr>
            <a:endParaRPr lang="en-GB" dirty="0" smtClean="0">
              <a:ea typeface="+mn-ea"/>
            </a:endParaRPr>
          </a:p>
          <a:p>
            <a:pPr>
              <a:defRPr/>
            </a:pPr>
            <a:endParaRPr lang="en-GB" dirty="0">
              <a:ea typeface="+mn-e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9200" y="4876800"/>
          <a:ext cx="6096000" cy="11128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 smtClean="0">
                          <a:solidFill>
                            <a:schemeClr val="tx1"/>
                          </a:solidFill>
                          <a:ea typeface="+mn-ea"/>
                        </a:rPr>
                        <a:t>Metamphetamine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a typeface="+mn-ea"/>
                        </a:rPr>
                        <a:t> 46.3% 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 smtClean="0">
                          <a:solidFill>
                            <a:srgbClr val="292929"/>
                          </a:solidFill>
                          <a:ea typeface="+mn-ea"/>
                        </a:rPr>
                        <a:t>Mephedrone</a:t>
                      </a:r>
                      <a:r>
                        <a:rPr lang="en-GB" sz="1800" b="0" dirty="0" smtClean="0">
                          <a:solidFill>
                            <a:srgbClr val="292929"/>
                          </a:solidFill>
                          <a:ea typeface="+mn-ea"/>
                        </a:rPr>
                        <a:t> 33.8%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a typeface="+mn-ea"/>
                        </a:rPr>
                        <a:t>Problem alcohol 28.8%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a typeface="+mn-ea"/>
                        </a:rPr>
                        <a:t>Crack/cocaine 22.5%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a typeface="+mn-ea"/>
                        </a:rPr>
                        <a:t>Benzodiazepine 22.5%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3" marB="457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Results: Treatment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Wingdings" charset="0"/>
              <a:buChar char="n"/>
              <a:defRPr/>
            </a:pPr>
            <a:r>
              <a:rPr lang="en-US" sz="2300" dirty="0" smtClean="0"/>
              <a:t>Diazepam </a:t>
            </a:r>
            <a:r>
              <a:rPr lang="en-US" sz="2300" dirty="0"/>
              <a:t>Mean Rx  duration: </a:t>
            </a:r>
            <a:r>
              <a:rPr lang="en-US" sz="2300" dirty="0" smtClean="0"/>
              <a:t>9.5d</a:t>
            </a:r>
          </a:p>
          <a:p>
            <a:pPr eaLnBrk="1" fontAlgn="auto" hangingPunct="1">
              <a:buFont typeface="Wingdings" charset="0"/>
              <a:buChar char="n"/>
              <a:defRPr/>
            </a:pPr>
            <a:endParaRPr lang="en-US" sz="2300" dirty="0" smtClean="0"/>
          </a:p>
          <a:p>
            <a:pPr eaLnBrk="1" fontAlgn="auto" hangingPunct="1">
              <a:buFont typeface="Wingdings" charset="0"/>
              <a:buChar char="n"/>
              <a:defRPr/>
            </a:pPr>
            <a:r>
              <a:rPr lang="en-US" sz="2300" dirty="0" smtClean="0"/>
              <a:t>Need </a:t>
            </a:r>
            <a:r>
              <a:rPr lang="en-US" sz="2300" dirty="0"/>
              <a:t>for dose Adjustment after </a:t>
            </a:r>
            <a:r>
              <a:rPr lang="en-US" sz="2300" dirty="0" smtClean="0"/>
              <a:t>Day 1</a:t>
            </a:r>
            <a:r>
              <a:rPr lang="en-US" sz="2300" dirty="0"/>
              <a:t>: 27.5</a:t>
            </a:r>
            <a:r>
              <a:rPr lang="en-US" sz="2300" dirty="0" smtClean="0"/>
              <a:t>%</a:t>
            </a:r>
          </a:p>
          <a:p>
            <a:pPr eaLnBrk="1" fontAlgn="auto" hangingPunct="1">
              <a:buFont typeface="Wingdings" charset="0"/>
              <a:buChar char="n"/>
              <a:defRPr/>
            </a:pPr>
            <a:endParaRPr lang="en-US" sz="2300" dirty="0"/>
          </a:p>
          <a:p>
            <a:pPr eaLnBrk="1" fontAlgn="auto" hangingPunct="1">
              <a:buFont typeface="Wingdings" charset="0"/>
              <a:buChar char="n"/>
              <a:defRPr/>
            </a:pPr>
            <a:r>
              <a:rPr lang="en-US" sz="2300" dirty="0"/>
              <a:t>Mean baclofen dose: </a:t>
            </a:r>
            <a:r>
              <a:rPr lang="en-US" sz="2300" dirty="0" smtClean="0"/>
              <a:t>32.08mg (N=77)</a:t>
            </a:r>
            <a:endParaRPr lang="en-US" sz="2300" dirty="0"/>
          </a:p>
          <a:p>
            <a:pPr eaLnBrk="1" fontAlgn="t" hangingPunct="1">
              <a:buFont typeface="Wingdings" charset="0"/>
              <a:buChar char="n"/>
              <a:defRPr/>
            </a:pPr>
            <a:r>
              <a:rPr lang="en-US" sz="2300" dirty="0"/>
              <a:t>Mean baclofen duration: 20.32 </a:t>
            </a:r>
            <a:r>
              <a:rPr lang="en-US" sz="2300" dirty="0" smtClean="0"/>
              <a:t>day</a:t>
            </a:r>
            <a:endParaRPr lang="en-US" sz="2300" dirty="0"/>
          </a:p>
          <a:p>
            <a:pPr>
              <a:buFont typeface="Wingdings" charset="0"/>
              <a:buChar char="n"/>
              <a:defRPr/>
            </a:pP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47800" y="4572000"/>
          <a:ext cx="5867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700"/>
                <a:gridCol w="2933700"/>
              </a:tblGrid>
              <a:tr h="4953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300" dirty="0" smtClean="0"/>
                        <a:t>Diazepam</a:t>
                      </a:r>
                      <a:endParaRPr lang="en-US" sz="2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Day 1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40.2mg</a:t>
                      </a:r>
                      <a:endParaRPr lang="en-US" sz="23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Day 2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40.07mg</a:t>
                      </a:r>
                      <a:endParaRPr lang="en-US" sz="2300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Day 3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37.68mg</a:t>
                      </a:r>
                      <a:endParaRPr lang="en-US" sz="2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Results: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n"/>
              <a:defRPr/>
            </a:pPr>
            <a:r>
              <a:rPr lang="en-US" dirty="0" smtClean="0"/>
              <a:t>Treatment completion: 73.8% (59)</a:t>
            </a:r>
          </a:p>
          <a:p>
            <a:pPr>
              <a:buFont typeface="Wingdings" charset="0"/>
              <a:buChar char="n"/>
              <a:defRPr/>
            </a:pPr>
            <a:endParaRPr lang="en-US" dirty="0" smtClean="0"/>
          </a:p>
          <a:p>
            <a:pPr>
              <a:buFont typeface="Wingdings" charset="0"/>
              <a:buChar char="n"/>
              <a:defRPr/>
            </a:pPr>
            <a:r>
              <a:rPr lang="en-US" dirty="0" smtClean="0"/>
              <a:t>Patients needing acute medical treatment: 5%(4) all detected on Day 1 </a:t>
            </a:r>
          </a:p>
          <a:p>
            <a:pPr>
              <a:buFont typeface="Wingdings" charset="0"/>
              <a:buChar char="n"/>
              <a:defRPr/>
            </a:pPr>
            <a:endParaRPr lang="en-US" dirty="0" smtClean="0"/>
          </a:p>
          <a:p>
            <a:pPr>
              <a:buFont typeface="Wingdings" charset="0"/>
              <a:buChar char="n"/>
              <a:defRPr/>
            </a:pPr>
            <a:r>
              <a:rPr lang="en-US" dirty="0" smtClean="0"/>
              <a:t>1 of these needed ITU</a:t>
            </a:r>
          </a:p>
          <a:p>
            <a:pPr>
              <a:buFont typeface="Wingdings" charset="0"/>
              <a:buChar char="n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Results: outcome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endParaRPr lang="en-US" sz="2400" dirty="0" smtClean="0"/>
          </a:p>
          <a:p>
            <a:pPr>
              <a:buFont typeface="Wingdings" charset="0"/>
              <a:buChar char="n"/>
              <a:defRPr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514600"/>
          <a:ext cx="7467600" cy="28956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318934"/>
                <a:gridCol w="1864459"/>
                <a:gridCol w="2284208"/>
              </a:tblGrid>
              <a:tr h="3767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Treatment</a:t>
                      </a:r>
                      <a:r>
                        <a:rPr lang="en-US" sz="2200" baseline="0" dirty="0" smtClean="0"/>
                        <a:t> completed: N=59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F/U 1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F/U 3 Months</a:t>
                      </a:r>
                      <a:endParaRPr lang="en-US" sz="2200" dirty="0"/>
                    </a:p>
                  </a:txBody>
                  <a:tcPr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Abstinent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55.9%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37.3%</a:t>
                      </a:r>
                      <a:r>
                        <a:rPr lang="en-GB" sz="2200" dirty="0" smtClean="0">
                          <a:effectLst/>
                        </a:rPr>
                        <a:t> </a:t>
                      </a:r>
                      <a:endParaRPr lang="en-US" sz="2200" dirty="0"/>
                    </a:p>
                  </a:txBody>
                  <a:tcPr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Occasional use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8.5%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11.9%</a:t>
                      </a:r>
                      <a:endParaRPr lang="en-US" sz="2200" dirty="0"/>
                    </a:p>
                  </a:txBody>
                  <a:tcPr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Tot Dependence free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64.4%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49.2%</a:t>
                      </a:r>
                      <a:r>
                        <a:rPr lang="en-GB" sz="2200" dirty="0" smtClean="0">
                          <a:effectLst/>
                        </a:rPr>
                        <a:t> </a:t>
                      </a:r>
                      <a:endParaRPr lang="en-US" sz="2200" dirty="0"/>
                    </a:p>
                  </a:txBody>
                  <a:tcPr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Relapse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16.9%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27.1%</a:t>
                      </a:r>
                      <a:endParaRPr lang="en-US" sz="2200" dirty="0"/>
                    </a:p>
                  </a:txBody>
                  <a:tcPr/>
                </a:tc>
              </a:tr>
              <a:tr h="37676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Not available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18.6%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23.7% 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In conclusion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n"/>
              <a:defRPr/>
            </a:pPr>
            <a:endParaRPr lang="en-GB" dirty="0"/>
          </a:p>
          <a:p>
            <a:pPr>
              <a:buFont typeface="Wingdings" charset="0"/>
              <a:buChar char="n"/>
              <a:defRPr/>
            </a:pPr>
            <a:r>
              <a:rPr lang="en-US" sz="2000" dirty="0"/>
              <a:t>The challenges for treating GHB/GBL dependence include complexity of the population, </a:t>
            </a:r>
            <a:r>
              <a:rPr lang="en-US" sz="2000" dirty="0" smtClean="0"/>
              <a:t>absence </a:t>
            </a:r>
            <a:r>
              <a:rPr lang="en-US" sz="2000" dirty="0"/>
              <a:t>of </a:t>
            </a:r>
            <a:r>
              <a:rPr lang="en-US" sz="2000" dirty="0" smtClean="0"/>
              <a:t>specific guidelines</a:t>
            </a:r>
            <a:r>
              <a:rPr lang="en-US" sz="2000" dirty="0"/>
              <a:t>, complexity of treatment and severity of risks associated to withdrawals. </a:t>
            </a:r>
            <a:endParaRPr lang="en-US" sz="2000" dirty="0" smtClean="0"/>
          </a:p>
          <a:p>
            <a:pPr>
              <a:buFont typeface="Wingdings" charset="0"/>
              <a:buChar char="n"/>
              <a:defRPr/>
            </a:pPr>
            <a:endParaRPr lang="en-US" sz="2000" dirty="0"/>
          </a:p>
          <a:p>
            <a:pPr>
              <a:buFont typeface="Wingdings" charset="0"/>
              <a:buChar char="n"/>
              <a:defRPr/>
            </a:pPr>
            <a:r>
              <a:rPr lang="en-US" sz="2000" dirty="0" smtClean="0"/>
              <a:t>When delivered by a specialist team with availability for intensive monitoring and seamless access to acute medical treatment, however, </a:t>
            </a:r>
            <a:r>
              <a:rPr lang="en-US" sz="2000" dirty="0"/>
              <a:t>community detoxification </a:t>
            </a:r>
            <a:r>
              <a:rPr lang="en-US" sz="2000" dirty="0" smtClean="0"/>
              <a:t>appears to be a possible</a:t>
            </a:r>
            <a:r>
              <a:rPr lang="en-US" sz="2000" dirty="0"/>
              <a:t>, safe and effective </a:t>
            </a:r>
            <a:r>
              <a:rPr lang="en-US" sz="2000" dirty="0" smtClean="0"/>
              <a:t>alternative to inpatient detoxification.</a:t>
            </a:r>
            <a:endParaRPr lang="en-GB" sz="2000" dirty="0"/>
          </a:p>
          <a:p>
            <a:pPr>
              <a:buFont typeface="Wingdings" charset="0"/>
              <a:buChar char="n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In conclusion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n"/>
              <a:defRPr/>
            </a:pPr>
            <a:endParaRPr lang="en-GB" sz="2400" dirty="0"/>
          </a:p>
          <a:p>
            <a:pPr algn="just">
              <a:buFont typeface="Wingdings" charset="0"/>
              <a:buChar char="n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Complex population with Poly-drug misuse ++ </a:t>
            </a:r>
            <a:endParaRPr lang="en-GB" sz="2400" dirty="0">
              <a:solidFill>
                <a:srgbClr val="000000"/>
              </a:solidFill>
            </a:endParaRPr>
          </a:p>
          <a:p>
            <a:pPr algn="just">
              <a:buFont typeface="Wingdings" charset="0"/>
              <a:buChar char="n"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algn="just">
              <a:buFont typeface="Wingdings" charset="0"/>
              <a:buChar char="n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Day 1 critical to ensure safety: careful diazepam titration monitoring via CIWA in hospital surrounding for at least 4-6h</a:t>
            </a:r>
            <a:r>
              <a:rPr lang="en-GB" sz="2400" dirty="0" smtClean="0">
                <a:solidFill>
                  <a:srgbClr val="000000"/>
                </a:solidFill>
              </a:rPr>
              <a:t>. Seamless </a:t>
            </a:r>
            <a:r>
              <a:rPr lang="en-GB" sz="2400" dirty="0">
                <a:solidFill>
                  <a:srgbClr val="000000"/>
                </a:solidFill>
              </a:rPr>
              <a:t>access to acute medical </a:t>
            </a:r>
            <a:r>
              <a:rPr lang="en-GB" sz="2400" dirty="0" smtClean="0">
                <a:solidFill>
                  <a:srgbClr val="000000"/>
                </a:solidFill>
              </a:rPr>
              <a:t>treatment was crucial</a:t>
            </a:r>
            <a:endParaRPr lang="en-GB" sz="2400" dirty="0" smtClean="0"/>
          </a:p>
          <a:p>
            <a:pPr algn="just">
              <a:buFont typeface="Wingdings" charset="0"/>
              <a:buChar char="n"/>
              <a:defRPr/>
            </a:pPr>
            <a:endParaRPr lang="en-GB" sz="2400" dirty="0"/>
          </a:p>
          <a:p>
            <a:pPr algn="just">
              <a:buFont typeface="Wingdings" charset="0"/>
              <a:buChar char="n"/>
              <a:defRPr/>
            </a:pPr>
            <a:r>
              <a:rPr lang="en-GB" sz="2400" dirty="0" smtClean="0"/>
              <a:t>Day 2</a:t>
            </a:r>
            <a:r>
              <a:rPr lang="en-GB" sz="2400" dirty="0"/>
              <a:t>, 3 and 5 </a:t>
            </a:r>
            <a:r>
              <a:rPr lang="en-GB" sz="2400" dirty="0" smtClean="0"/>
              <a:t>are critical in </a:t>
            </a:r>
            <a:r>
              <a:rPr lang="en-GB" sz="2400" dirty="0"/>
              <a:t>optimizing the detoxification </a:t>
            </a:r>
            <a:r>
              <a:rPr lang="en-GB" sz="2400" dirty="0" smtClean="0"/>
              <a:t>process and are likely to influence </a:t>
            </a:r>
            <a:r>
              <a:rPr lang="en-GB" sz="2400" dirty="0"/>
              <a:t>treatment </a:t>
            </a:r>
            <a:r>
              <a:rPr lang="en-GB" sz="2400" dirty="0" smtClean="0"/>
              <a:t>adherence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endParaRPr lang="en-US" sz="8000" i="1" dirty="0" smtClean="0">
              <a:latin typeface="Edwardian Script ITC"/>
              <a:cs typeface="Edwardian Script ITC"/>
            </a:endParaRPr>
          </a:p>
          <a:p>
            <a:pPr marL="0" indent="0">
              <a:buFont typeface="Wingdings" charset="0"/>
              <a:buNone/>
              <a:defRPr/>
            </a:pPr>
            <a:r>
              <a:rPr lang="en-US" sz="8000" i="1" dirty="0" smtClean="0">
                <a:latin typeface="Edwardian Script ITC"/>
                <a:cs typeface="Edwardian Script ITC"/>
              </a:rPr>
              <a:t>       Thank you</a:t>
            </a:r>
            <a:endParaRPr lang="en-US" sz="8000" i="1" dirty="0">
              <a:latin typeface="Edwardian Script ITC"/>
              <a:cs typeface="Edwardian Script IT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FF6600"/>
                </a:solidFill>
              </a:rPr>
              <a:t>Plan</a:t>
            </a:r>
            <a:r>
              <a:rPr lang="en-GB" dirty="0"/>
              <a:t>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GB" dirty="0">
                <a:solidFill>
                  <a:srgbClr val="292929"/>
                </a:solidFill>
              </a:rPr>
              <a:t>Introduction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GB" dirty="0">
                <a:solidFill>
                  <a:srgbClr val="292929"/>
                </a:solidFill>
              </a:rPr>
              <a:t>GHB/GBL: Key </a:t>
            </a:r>
            <a:r>
              <a:rPr lang="en-GB" dirty="0" smtClean="0">
                <a:solidFill>
                  <a:srgbClr val="292929"/>
                </a:solidFill>
              </a:rPr>
              <a:t>facts</a:t>
            </a:r>
            <a:endParaRPr lang="en-GB" dirty="0">
              <a:solidFill>
                <a:srgbClr val="292929"/>
              </a:solidFill>
            </a:endParaRPr>
          </a:p>
          <a:p>
            <a:pPr eaLnBrk="1" hangingPunct="1">
              <a:buFont typeface="Wingdings" charset="0"/>
              <a:buChar char="n"/>
              <a:defRPr/>
            </a:pPr>
            <a:r>
              <a:rPr lang="en-GB" dirty="0" smtClean="0">
                <a:solidFill>
                  <a:srgbClr val="292929"/>
                </a:solidFill>
              </a:rPr>
              <a:t>Study and Results</a:t>
            </a:r>
            <a:endParaRPr lang="en-GB" dirty="0">
              <a:solidFill>
                <a:srgbClr val="292929"/>
              </a:solidFill>
            </a:endParaRPr>
          </a:p>
          <a:p>
            <a:pPr eaLnBrk="1" hangingPunct="1">
              <a:buFont typeface="Wingdings" charset="0"/>
              <a:buChar char="n"/>
              <a:defRPr/>
            </a:pPr>
            <a:r>
              <a:rPr lang="en-GB" dirty="0" smtClean="0">
                <a:solidFill>
                  <a:srgbClr val="292929"/>
                </a:solidFill>
              </a:rPr>
              <a:t>Conclusion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GB" dirty="0" smtClean="0">
                <a:solidFill>
                  <a:srgbClr val="292929"/>
                </a:solidFill>
              </a:rPr>
              <a:t>Q&amp;A</a:t>
            </a:r>
            <a:endParaRPr lang="en-GB" dirty="0">
              <a:solidFill>
                <a:srgbClr val="2929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n"/>
              <a:defRPr/>
            </a:pPr>
            <a:r>
              <a:rPr lang="en-GB" sz="2800" dirty="0" smtClean="0"/>
              <a:t>Niche drug (MSM +++)</a:t>
            </a:r>
          </a:p>
          <a:p>
            <a:pPr>
              <a:buFont typeface="Wingdings" charset="0"/>
              <a:buChar char="n"/>
              <a:defRPr/>
            </a:pPr>
            <a:endParaRPr lang="en-GB" sz="2800" dirty="0"/>
          </a:p>
          <a:p>
            <a:pPr>
              <a:buFont typeface="Wingdings" charset="0"/>
              <a:buChar char="n"/>
              <a:defRPr/>
            </a:pPr>
            <a:r>
              <a:rPr lang="en-US" sz="2800" dirty="0"/>
              <a:t>treatment presentation for</a:t>
            </a:r>
            <a:r>
              <a:rPr lang="en-GB" sz="2800" dirty="0"/>
              <a:t> GHB/GBL increased from </a:t>
            </a:r>
            <a:r>
              <a:rPr lang="en-GB" sz="2800" dirty="0" smtClean="0"/>
              <a:t>18 in 2006 </a:t>
            </a:r>
            <a:r>
              <a:rPr lang="en-GB" sz="2800" dirty="0"/>
              <a:t>to 249 in </a:t>
            </a:r>
            <a:r>
              <a:rPr lang="en-GB" sz="2800" dirty="0" smtClean="0"/>
              <a:t>2014 </a:t>
            </a:r>
          </a:p>
          <a:p>
            <a:pPr>
              <a:buFont typeface="Wingdings" charset="0"/>
              <a:buChar char="n"/>
              <a:defRPr/>
            </a:pPr>
            <a:endParaRPr lang="en-GB" sz="2800" dirty="0"/>
          </a:p>
          <a:p>
            <a:pPr>
              <a:buFont typeface="Wingdings" charset="0"/>
              <a:buChar char="n"/>
              <a:defRPr/>
            </a:pPr>
            <a:r>
              <a:rPr lang="en-GB" sz="2800" dirty="0" smtClean="0"/>
              <a:t>Risks: ~20 death per year</a:t>
            </a:r>
          </a:p>
          <a:p>
            <a:pPr>
              <a:buFont typeface="Wingdings" charset="0"/>
              <a:buChar char="n"/>
              <a:defRPr/>
            </a:pPr>
            <a:endParaRPr lang="en-GB" sz="2800" dirty="0" smtClean="0"/>
          </a:p>
          <a:p>
            <a:pPr>
              <a:buFont typeface="Wingdings" charset="0"/>
              <a:buChar char="n"/>
              <a:defRPr/>
            </a:pPr>
            <a:r>
              <a:rPr lang="en-GB" sz="2800" dirty="0"/>
              <a:t>E</a:t>
            </a:r>
            <a:r>
              <a:rPr lang="en-GB" sz="2800" dirty="0" smtClean="0"/>
              <a:t>vidence for </a:t>
            </a:r>
            <a:r>
              <a:rPr lang="en-GB" sz="2800" dirty="0" err="1" smtClean="0"/>
              <a:t>mgmt</a:t>
            </a:r>
            <a:r>
              <a:rPr lang="en-GB" sz="2800" dirty="0" smtClean="0"/>
              <a:t> of GHB/GBL dependence</a:t>
            </a:r>
            <a:r>
              <a:rPr lang="en-US" sz="2800" dirty="0"/>
              <a:t> </a:t>
            </a:r>
            <a:r>
              <a:rPr lang="en-US" sz="2800" dirty="0" smtClean="0"/>
              <a:t>in limited and Inpatient +++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Introduction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600" smtClean="0">
                <a:ea typeface="ＭＳ Ｐゴシック" pitchFamily="34" charset="-128"/>
              </a:rPr>
              <a:t>GBL: </a:t>
            </a:r>
            <a:r>
              <a:rPr lang="en-GB" sz="2400" smtClean="0">
                <a:ea typeface="ＭＳ Ｐゴシック" pitchFamily="34" charset="-128"/>
              </a:rPr>
              <a:t>γ-Butyrolactone; GHB: γ-Hydroxybutyric acid</a:t>
            </a:r>
          </a:p>
          <a:p>
            <a:pPr eaLnBrk="1" hangingPunct="1"/>
            <a:endParaRPr lang="en-GB" sz="2600" smtClean="0">
              <a:ea typeface="ＭＳ Ｐゴシック" pitchFamily="34" charset="-128"/>
            </a:endParaRPr>
          </a:p>
          <a:p>
            <a:pPr eaLnBrk="1" hangingPunct="1"/>
            <a:r>
              <a:rPr lang="en-GB" sz="2600" smtClean="0">
                <a:ea typeface="ＭＳ Ｐゴシック" pitchFamily="34" charset="-128"/>
              </a:rPr>
              <a:t>Street name: </a:t>
            </a:r>
            <a:r>
              <a:rPr lang="ja-JP" altLang="en-GB" sz="2600" smtClean="0">
                <a:ea typeface="ＭＳ Ｐゴシック" pitchFamily="34" charset="-128"/>
              </a:rPr>
              <a:t>“</a:t>
            </a:r>
            <a:r>
              <a:rPr lang="en-GB" altLang="ja-JP" sz="2600" smtClean="0">
                <a:ea typeface="ＭＳ Ｐゴシック" pitchFamily="34" charset="-128"/>
              </a:rPr>
              <a:t>G</a:t>
            </a:r>
            <a:r>
              <a:rPr lang="ja-JP" altLang="en-GB" sz="2600" smtClean="0">
                <a:ea typeface="ＭＳ Ｐゴシック" pitchFamily="34" charset="-128"/>
              </a:rPr>
              <a:t>”</a:t>
            </a:r>
            <a:r>
              <a:rPr lang="en-GB" altLang="ja-JP" sz="2600" smtClean="0">
                <a:ea typeface="ＭＳ Ｐゴシック" pitchFamily="34" charset="-128"/>
              </a:rPr>
              <a:t>, </a:t>
            </a:r>
            <a:r>
              <a:rPr lang="ja-JP" altLang="en-GB" sz="2600" smtClean="0">
                <a:ea typeface="ＭＳ Ｐゴシック" pitchFamily="34" charset="-128"/>
              </a:rPr>
              <a:t>“</a:t>
            </a:r>
            <a:r>
              <a:rPr lang="en-GB" altLang="ja-JP" sz="2600" smtClean="0">
                <a:ea typeface="ＭＳ Ｐゴシック" pitchFamily="34" charset="-128"/>
              </a:rPr>
              <a:t>Liquid ecstasy</a:t>
            </a:r>
            <a:r>
              <a:rPr lang="ja-JP" altLang="en-GB" sz="2600" smtClean="0">
                <a:ea typeface="ＭＳ Ｐゴシック" pitchFamily="34" charset="-128"/>
              </a:rPr>
              <a:t>”</a:t>
            </a:r>
            <a:r>
              <a:rPr lang="en-GB" altLang="ja-JP" sz="2600" smtClean="0">
                <a:ea typeface="ＭＳ Ｐゴシック" pitchFamily="34" charset="-128"/>
              </a:rPr>
              <a:t>, </a:t>
            </a:r>
            <a:r>
              <a:rPr lang="ja-JP" altLang="en-GB" sz="2600" smtClean="0">
                <a:ea typeface="ＭＳ Ｐゴシック" pitchFamily="34" charset="-128"/>
              </a:rPr>
              <a:t>“</a:t>
            </a:r>
            <a:r>
              <a:rPr lang="en-GB" altLang="ja-JP" sz="2600" smtClean="0">
                <a:ea typeface="ＭＳ Ｐゴシック" pitchFamily="34" charset="-128"/>
              </a:rPr>
              <a:t>Liquid X</a:t>
            </a:r>
            <a:r>
              <a:rPr lang="ja-JP" altLang="en-GB" sz="2600" smtClean="0">
                <a:ea typeface="ＭＳ Ｐゴシック" pitchFamily="34" charset="-128"/>
              </a:rPr>
              <a:t>”</a:t>
            </a:r>
            <a:endParaRPr lang="en-US" altLang="ja-JP" sz="2600" smtClean="0">
              <a:ea typeface="ＭＳ Ｐゴシック" pitchFamily="34" charset="-128"/>
            </a:endParaRPr>
          </a:p>
          <a:p>
            <a:endParaRPr lang="en-US" sz="2600" smtClean="0">
              <a:ea typeface="ＭＳ Ｐゴシック" pitchFamily="34" charset="-128"/>
            </a:endParaRPr>
          </a:p>
          <a:p>
            <a:r>
              <a:rPr lang="en-US" sz="2600" smtClean="0">
                <a:ea typeface="ＭＳ Ｐゴシック" pitchFamily="34" charset="-128"/>
              </a:rPr>
              <a:t>Clubbing scene since the 1990s (Legal highs)</a:t>
            </a:r>
          </a:p>
          <a:p>
            <a:endParaRPr lang="en-GB" sz="2400" smtClean="0">
              <a:solidFill>
                <a:srgbClr val="FF6600"/>
              </a:solidFill>
              <a:ea typeface="ＭＳ Ｐゴシック" pitchFamily="34" charset="-128"/>
            </a:endParaRPr>
          </a:p>
          <a:p>
            <a:r>
              <a:rPr lang="en-GB" sz="2400" smtClean="0">
                <a:solidFill>
                  <a:srgbClr val="FF6600"/>
                </a:solidFill>
                <a:ea typeface="ＭＳ Ｐゴシック" pitchFamily="34" charset="-128"/>
              </a:rPr>
              <a:t>Class C</a:t>
            </a:r>
            <a:r>
              <a:rPr lang="en-GB" sz="2400" smtClean="0">
                <a:ea typeface="ＭＳ Ｐゴシック" pitchFamily="34" charset="-128"/>
              </a:rPr>
              <a:t> drugs: GHB 2003; GBL 2009</a:t>
            </a:r>
          </a:p>
          <a:p>
            <a:endParaRPr lang="en-US" sz="2600" smtClean="0">
              <a:ea typeface="ＭＳ Ｐゴシック" pitchFamily="34" charset="-128"/>
            </a:endParaRPr>
          </a:p>
          <a:p>
            <a:r>
              <a:rPr lang="en-US" sz="2600" smtClean="0">
                <a:ea typeface="ＭＳ Ｐゴシック" pitchFamily="34" charset="-128"/>
              </a:rPr>
              <a:t>Prevalence of 0.1%, high in Male Gay community</a:t>
            </a:r>
          </a:p>
          <a:p>
            <a:endParaRPr lang="en-US" sz="26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 dirty="0" smtClean="0">
                <a:solidFill>
                  <a:srgbClr val="FF6600"/>
                </a:solidFill>
              </a:rPr>
              <a:t>Key facts</a:t>
            </a:r>
            <a:r>
              <a:rPr lang="en-GB" b="1" dirty="0">
                <a:solidFill>
                  <a:srgbClr val="FF6600"/>
                </a:solidFill>
              </a:rPr>
              <a:t>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572000"/>
          </a:xfrm>
        </p:spPr>
        <p:txBody>
          <a:bodyPr/>
          <a:lstStyle/>
          <a:p>
            <a:pPr eaLnBrk="1" hangingPunct="1"/>
            <a:r>
              <a:rPr lang="en-GB" sz="2000" smtClean="0">
                <a:ea typeface="ＭＳ Ｐゴシック" pitchFamily="34" charset="-128"/>
              </a:rPr>
              <a:t>GHB: naturally in the brain as a neurotransmitter and in fermented goods such as wine and beer</a:t>
            </a:r>
          </a:p>
          <a:p>
            <a:pPr eaLnBrk="1" hangingPunct="1"/>
            <a:r>
              <a:rPr lang="en-GB" sz="2000" smtClean="0">
                <a:ea typeface="ＭＳ Ｐゴシック" pitchFamily="34" charset="-128"/>
              </a:rPr>
              <a:t>Action: neuromodulator in the </a:t>
            </a:r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GABA system </a:t>
            </a:r>
            <a:r>
              <a:rPr lang="en-GB" sz="2000" smtClean="0">
                <a:ea typeface="ＭＳ Ｐゴシック" pitchFamily="34" charset="-128"/>
              </a:rPr>
              <a:t>+ others</a:t>
            </a: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r>
              <a:rPr lang="en-GB" sz="2000" smtClean="0">
                <a:ea typeface="ＭＳ Ｐゴシック" pitchFamily="34" charset="-128"/>
              </a:rPr>
              <a:t>Form:  </a:t>
            </a:r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colourless</a:t>
            </a:r>
            <a:r>
              <a:rPr lang="en-GB" sz="2000" smtClean="0">
                <a:ea typeface="ＭＳ Ｐゴシック" pitchFamily="34" charset="-128"/>
              </a:rPr>
              <a:t> and </a:t>
            </a:r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odourless</a:t>
            </a:r>
            <a:r>
              <a:rPr lang="en-GB" sz="2000" smtClean="0">
                <a:ea typeface="ＭＳ Ｐゴシック" pitchFamily="34" charset="-128"/>
              </a:rPr>
              <a:t> liquid</a:t>
            </a: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Bioavailability</a:t>
            </a:r>
            <a:r>
              <a:rPr lang="en-GB" sz="2000" smtClean="0">
                <a:ea typeface="ＭＳ Ｐゴシック" pitchFamily="34" charset="-128"/>
              </a:rPr>
              <a:t>: 1mg GBL = 2.5 GHB</a:t>
            </a:r>
          </a:p>
          <a:p>
            <a:pPr eaLnBrk="1" hangingPunct="1"/>
            <a:r>
              <a:rPr lang="en-GB" sz="2000" smtClean="0">
                <a:ea typeface="ＭＳ Ｐゴシック" pitchFamily="34" charset="-128"/>
              </a:rPr>
              <a:t>Rapid absorption and </a:t>
            </a:r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short half-life</a:t>
            </a:r>
            <a:r>
              <a:rPr lang="en-GB" sz="2000" smtClean="0">
                <a:ea typeface="ＭＳ Ｐゴシック" pitchFamily="34" charset="-128"/>
              </a:rPr>
              <a:t>: 20-30min (</a:t>
            </a:r>
            <a:r>
              <a:rPr lang="en-GB" altLang="en-US" sz="2000" smtClean="0">
                <a:ea typeface="ＭＳ Ｐゴシック" pitchFamily="34" charset="-128"/>
              </a:rPr>
              <a:t>“</a:t>
            </a:r>
            <a:r>
              <a:rPr lang="en-GB" altLang="ja-JP" sz="2000" smtClean="0">
                <a:solidFill>
                  <a:srgbClr val="FF6600"/>
                </a:solidFill>
                <a:ea typeface="ＭＳ Ｐゴシック" pitchFamily="34" charset="-128"/>
              </a:rPr>
              <a:t>Round the clock</a:t>
            </a:r>
            <a:r>
              <a:rPr lang="en-GB" altLang="en-US" sz="2000" smtClean="0">
                <a:ea typeface="ＭＳ Ｐゴシック" pitchFamily="34" charset="-128"/>
              </a:rPr>
              <a:t>”</a:t>
            </a:r>
            <a:r>
              <a:rPr lang="en-GB" altLang="ja-JP" sz="2000" smtClean="0">
                <a:ea typeface="ＭＳ Ｐゴシック" pitchFamily="34" charset="-128"/>
              </a:rPr>
              <a:t> consumption)</a:t>
            </a: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r>
              <a:rPr lang="en-GB" sz="2000" smtClean="0">
                <a:ea typeface="ＭＳ Ｐゴシック" pitchFamily="34" charset="-128"/>
              </a:rPr>
              <a:t>Undetectable in urine after approximately </a:t>
            </a:r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12 hours </a:t>
            </a:r>
          </a:p>
          <a:p>
            <a:pPr eaLnBrk="1" hangingPunct="1">
              <a:buFont typeface="Wingdings" pitchFamily="2" charset="2"/>
              <a:buNone/>
            </a:pPr>
            <a:endParaRPr lang="en-GB" sz="2000" smtClean="0">
              <a:solidFill>
                <a:srgbClr val="FF6600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GB" sz="2000" smtClean="0">
                <a:solidFill>
                  <a:srgbClr val="FF6600"/>
                </a:solidFill>
                <a:ea typeface="ＭＳ Ｐゴシック" pitchFamily="34" charset="-128"/>
              </a:rPr>
              <a:t>Steep curve dose-response</a:t>
            </a:r>
            <a:endParaRPr lang="en-GB" sz="2000" smtClean="0">
              <a:ea typeface="ＭＳ Ｐゴシック" pitchFamily="34" charset="-128"/>
            </a:endParaRP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endParaRPr lang="en-GB" sz="2000" smtClean="0">
              <a:ea typeface="ＭＳ Ｐゴシック" pitchFamily="34" charset="-128"/>
            </a:endParaRPr>
          </a:p>
          <a:p>
            <a:pPr eaLnBrk="1" hangingPunct="1"/>
            <a:endParaRPr lang="en-GB" smtClean="0">
              <a:ea typeface="ＭＳ Ｐゴシック" pitchFamily="34" charset="-128"/>
            </a:endParaRPr>
          </a:p>
          <a:p>
            <a:pPr eaLnBrk="1" hangingPunct="1"/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6600"/>
                </a:solidFill>
              </a:rPr>
              <a:t>Withdrawals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endParaRPr lang="en-GB" sz="2000" i="1" u="sng" dirty="0" smtClean="0">
              <a:ea typeface="+mn-ea"/>
            </a:endParaRPr>
          </a:p>
          <a:p>
            <a:pPr>
              <a:defRPr/>
            </a:pPr>
            <a:endParaRPr lang="en-GB" sz="2000" dirty="0" smtClean="0">
              <a:ea typeface="+mn-ea"/>
            </a:endParaRPr>
          </a:p>
          <a:p>
            <a:pPr>
              <a:defRPr/>
            </a:pPr>
            <a:endParaRPr lang="en-GB" sz="2000" dirty="0">
              <a:ea typeface="+mn-ea"/>
            </a:endParaRPr>
          </a:p>
          <a:p>
            <a:pPr>
              <a:defRPr/>
            </a:pPr>
            <a:endParaRPr lang="en-GB" sz="2000" dirty="0" smtClean="0">
              <a:ea typeface="+mn-ea"/>
            </a:endParaRPr>
          </a:p>
          <a:p>
            <a:pPr>
              <a:defRPr/>
            </a:pPr>
            <a:endParaRPr lang="en-GB" sz="2000" dirty="0">
              <a:ea typeface="+mn-ea"/>
            </a:endParaRPr>
          </a:p>
          <a:p>
            <a:pPr>
              <a:defRPr/>
            </a:pPr>
            <a:endParaRPr lang="en-GB" sz="2000" dirty="0" smtClean="0">
              <a:ea typeface="+mn-ea"/>
            </a:endParaRPr>
          </a:p>
          <a:p>
            <a:pPr>
              <a:defRPr/>
            </a:pPr>
            <a:endParaRPr lang="en-GB" sz="2000" dirty="0">
              <a:ea typeface="+mn-ea"/>
            </a:endParaRPr>
          </a:p>
          <a:p>
            <a:pPr>
              <a:defRPr/>
            </a:pPr>
            <a:endParaRPr lang="en-GB" sz="2000" dirty="0" smtClean="0">
              <a:ea typeface="+mn-ea"/>
            </a:endParaRPr>
          </a:p>
          <a:p>
            <a:pPr>
              <a:defRPr/>
            </a:pPr>
            <a:r>
              <a:rPr lang="en-GB" sz="2000" dirty="0" smtClean="0">
                <a:ea typeface="+mn-ea"/>
              </a:rPr>
              <a:t>Life threatening</a:t>
            </a:r>
          </a:p>
          <a:p>
            <a:pPr>
              <a:defRPr/>
            </a:pPr>
            <a:r>
              <a:rPr lang="en-GB" sz="2000" dirty="0" smtClean="0">
                <a:ea typeface="+mn-ea"/>
              </a:rPr>
              <a:t>Empirical treatment of choice is benzodiazepines, which have in some cases been used in combination with baclofen</a:t>
            </a:r>
          </a:p>
          <a:p>
            <a:pPr>
              <a:defRPr/>
            </a:pPr>
            <a:r>
              <a:rPr lang="en-GB" sz="2000" dirty="0" smtClean="0">
                <a:ea typeface="+mn-ea"/>
              </a:rPr>
              <a:t>Pentobarbital and Chloral Hydrate have been used as second line</a:t>
            </a:r>
          </a:p>
          <a:p>
            <a:pPr>
              <a:defRPr/>
            </a:pPr>
            <a:endParaRPr lang="en-GB" dirty="0">
              <a:ea typeface="+mn-e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66800" y="1676400"/>
          <a:ext cx="6096000" cy="2967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48000"/>
                <a:gridCol w="3048000"/>
              </a:tblGrid>
              <a:tr h="37088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Anxiety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Cravings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Tremor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Tachycardia and high BP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Agitation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Psychosis</a:t>
                      </a:r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Clouding of consciousness 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Confusion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smtClean="0"/>
                        <a:t>Seizures 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defRPr/>
                      </a:pPr>
                      <a:r>
                        <a:rPr lang="en-GB" sz="1800" dirty="0" err="1" smtClean="0"/>
                        <a:t>Rhabdmomyolysis</a:t>
                      </a:r>
                      <a:endParaRPr lang="en-GB" sz="1800" dirty="0" smtClean="0">
                        <a:ea typeface="+mn-ea"/>
                      </a:endParaRPr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Delirium</a:t>
                      </a:r>
                      <a:endParaRPr lang="en-US" sz="1800" dirty="0" smtClean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Coma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Clinical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600" smtClean="0">
                <a:solidFill>
                  <a:srgbClr val="FF6600"/>
                </a:solidFill>
                <a:ea typeface="ＭＳ Ｐゴシック" pitchFamily="34" charset="-128"/>
              </a:rPr>
              <a:t>Same effects</a:t>
            </a:r>
            <a:r>
              <a:rPr lang="en-GB" sz="2600" smtClean="0">
                <a:ea typeface="ＭＳ Ｐゴシック" pitchFamily="34" charset="-128"/>
              </a:rPr>
              <a:t>: GBL converts into GHB in less than 1 minute once in the body</a:t>
            </a:r>
          </a:p>
          <a:p>
            <a:endParaRPr lang="en-GB" sz="2600" smtClean="0">
              <a:ea typeface="ＭＳ Ｐゴシック" pitchFamily="34" charset="-128"/>
            </a:endParaRPr>
          </a:p>
          <a:p>
            <a:r>
              <a:rPr lang="en-GB" sz="2600" smtClean="0">
                <a:ea typeface="ＭＳ Ｐゴシック" pitchFamily="34" charset="-128"/>
              </a:rPr>
              <a:t>Include: euphoria, disinhibition, increased sociability and self confidence, relaxation, sleep, sexual arousal </a:t>
            </a:r>
          </a:p>
          <a:p>
            <a:endParaRPr lang="en-GB" sz="2600" smtClean="0">
              <a:ea typeface="ＭＳ Ｐゴシック" pitchFamily="34" charset="-128"/>
            </a:endParaRPr>
          </a:p>
          <a:p>
            <a:r>
              <a:rPr lang="en-GB" sz="2600" smtClean="0">
                <a:ea typeface="ＭＳ Ｐゴシック" pitchFamily="34" charset="-128"/>
              </a:rPr>
              <a:t>Onset: </a:t>
            </a:r>
            <a:r>
              <a:rPr lang="en-GB" sz="2600" smtClean="0">
                <a:solidFill>
                  <a:srgbClr val="FF6600"/>
                </a:solidFill>
                <a:ea typeface="ＭＳ Ｐゴシック" pitchFamily="34" charset="-128"/>
              </a:rPr>
              <a:t>15 minutes</a:t>
            </a:r>
            <a:r>
              <a:rPr lang="en-GB" sz="2600" smtClean="0">
                <a:ea typeface="ＭＳ Ｐゴシック" pitchFamily="34" charset="-128"/>
              </a:rPr>
              <a:t> after ingestion</a:t>
            </a:r>
          </a:p>
          <a:p>
            <a:r>
              <a:rPr lang="en-GB" sz="2600" smtClean="0">
                <a:ea typeface="ＭＳ Ｐゴシック" pitchFamily="34" charset="-128"/>
              </a:rPr>
              <a:t>Duration: 1 to 4h  </a:t>
            </a:r>
          </a:p>
          <a:p>
            <a:endParaRPr lang="en-GB" sz="2600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solidFill>
                  <a:srgbClr val="FF6600"/>
                </a:solidFill>
              </a:rPr>
              <a:t>Treatment protocol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49325" y="1981200"/>
          <a:ext cx="7661275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>
                <a:solidFill>
                  <a:srgbClr val="FF6600"/>
                </a:solidFill>
              </a:rPr>
              <a:t>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800" dirty="0" smtClean="0"/>
              <a:t>Retrospective study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800" dirty="0" smtClean="0"/>
              <a:t>All dependent patients </a:t>
            </a:r>
            <a:r>
              <a:rPr lang="en-US" sz="2800" dirty="0"/>
              <a:t>who started GHB/GBL detoxification between January 2011 and October 2014 at </a:t>
            </a:r>
            <a:r>
              <a:rPr lang="en-US" sz="2800" dirty="0" smtClean="0"/>
              <a:t>the CDC </a:t>
            </a:r>
            <a:r>
              <a:rPr lang="en-US" sz="2800" dirty="0"/>
              <a:t>(N=80</a:t>
            </a:r>
            <a:r>
              <a:rPr lang="en-US" sz="2800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800" dirty="0" smtClean="0"/>
              <a:t>Self-referral, GP or MH services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GB" sz="2800" dirty="0" smtClean="0"/>
              <a:t>Exclusion: Dependence on BDZ, unclear prescription in the notes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1912</TotalTime>
  <Words>695</Words>
  <Application>Microsoft Office PowerPoint</Application>
  <PresentationFormat>On-screen Show (4:3)</PresentationFormat>
  <Paragraphs>166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ＭＳ Ｐゴシック</vt:lpstr>
      <vt:lpstr>Wingdings</vt:lpstr>
      <vt:lpstr>Calibri</vt:lpstr>
      <vt:lpstr>Times New Roman</vt:lpstr>
      <vt:lpstr>Edwardian Script ITC</vt:lpstr>
      <vt:lpstr>Axis</vt:lpstr>
      <vt:lpstr> Demographics, treatment completion and complications in 80 patients receiving an outpatient medically assisted GHB/GBL detoxification  </vt:lpstr>
      <vt:lpstr>Plan </vt:lpstr>
      <vt:lpstr>Introduction </vt:lpstr>
      <vt:lpstr>Introduction</vt:lpstr>
      <vt:lpstr>Key facts </vt:lpstr>
      <vt:lpstr>Withdrawals</vt:lpstr>
      <vt:lpstr>Clinical Effects</vt:lpstr>
      <vt:lpstr>Treatment protocol</vt:lpstr>
      <vt:lpstr>Methods</vt:lpstr>
      <vt:lpstr>Results</vt:lpstr>
      <vt:lpstr>Results</vt:lpstr>
      <vt:lpstr>Results: Treatment</vt:lpstr>
      <vt:lpstr>Results: outcome</vt:lpstr>
      <vt:lpstr>Results: outcome</vt:lpstr>
      <vt:lpstr>In conclusion</vt:lpstr>
      <vt:lpstr>In 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Anu&amp;Vim</dc:creator>
  <cp:lastModifiedBy>Hunt Graham</cp:lastModifiedBy>
  <cp:revision>65</cp:revision>
  <cp:lastPrinted>1601-01-01T00:00:00Z</cp:lastPrinted>
  <dcterms:created xsi:type="dcterms:W3CDTF">2014-05-08T19:35:19Z</dcterms:created>
  <dcterms:modified xsi:type="dcterms:W3CDTF">2015-12-07T13:08:48Z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