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73" r:id="rId7"/>
    <p:sldId id="277" r:id="rId8"/>
    <p:sldId id="272" r:id="rId9"/>
    <p:sldId id="263" r:id="rId10"/>
    <p:sldId id="266" r:id="rId11"/>
    <p:sldId id="264" r:id="rId12"/>
    <p:sldId id="262" r:id="rId13"/>
    <p:sldId id="275" r:id="rId14"/>
    <p:sldId id="267" r:id="rId15"/>
    <p:sldId id="269" r:id="rId16"/>
    <p:sldId id="278" r:id="rId17"/>
    <p:sldId id="276" r:id="rId18"/>
    <p:sldId id="268" r:id="rId19"/>
    <p:sldId id="270" r:id="rId20"/>
    <p:sldId id="274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E01637-2393-4828-B832-EFE2B8129E8B}" type="doc">
      <dgm:prSet loTypeId="urn:microsoft.com/office/officeart/2005/8/layout/funnel1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6B176C2D-DD6D-490B-812E-318A527B2150}">
      <dgm:prSet phldrT="[Text]"/>
      <dgm:spPr/>
      <dgm:t>
        <a:bodyPr/>
        <a:lstStyle/>
        <a:p>
          <a:r>
            <a:rPr lang="en-GB" dirty="0" smtClean="0"/>
            <a:t>Community</a:t>
          </a:r>
          <a:endParaRPr lang="en-GB" dirty="0"/>
        </a:p>
      </dgm:t>
    </dgm:pt>
    <dgm:pt modelId="{B8C752DD-FF4A-419E-BF5B-E3362EA72255}" type="parTrans" cxnId="{20893741-54D1-4A2C-B3A9-FA78F2EEAABE}">
      <dgm:prSet/>
      <dgm:spPr/>
      <dgm:t>
        <a:bodyPr/>
        <a:lstStyle/>
        <a:p>
          <a:endParaRPr lang="en-GB"/>
        </a:p>
      </dgm:t>
    </dgm:pt>
    <dgm:pt modelId="{A1B2E47E-86BA-4636-8BF2-B2B17B107EDA}" type="sibTrans" cxnId="{20893741-54D1-4A2C-B3A9-FA78F2EEAABE}">
      <dgm:prSet/>
      <dgm:spPr/>
      <dgm:t>
        <a:bodyPr/>
        <a:lstStyle/>
        <a:p>
          <a:endParaRPr lang="en-GB"/>
        </a:p>
      </dgm:t>
    </dgm:pt>
    <dgm:pt modelId="{4E71756F-D2E9-4CF2-9756-DD8C50D9619F}">
      <dgm:prSet phldrT="[Text]"/>
      <dgm:spPr/>
      <dgm:t>
        <a:bodyPr/>
        <a:lstStyle/>
        <a:p>
          <a:r>
            <a:rPr lang="en-GB" dirty="0" smtClean="0"/>
            <a:t>Family</a:t>
          </a:r>
          <a:endParaRPr lang="en-GB" dirty="0"/>
        </a:p>
      </dgm:t>
    </dgm:pt>
    <dgm:pt modelId="{C0942419-D83B-48A1-A45D-FD2E07D9FE94}" type="parTrans" cxnId="{7849932D-8C65-4751-8012-1310E5500DBA}">
      <dgm:prSet/>
      <dgm:spPr/>
      <dgm:t>
        <a:bodyPr/>
        <a:lstStyle/>
        <a:p>
          <a:endParaRPr lang="en-GB"/>
        </a:p>
      </dgm:t>
    </dgm:pt>
    <dgm:pt modelId="{12FCF960-A2C4-4E25-97F8-AF5D915C8F9E}" type="sibTrans" cxnId="{7849932D-8C65-4751-8012-1310E5500DBA}">
      <dgm:prSet/>
      <dgm:spPr/>
      <dgm:t>
        <a:bodyPr/>
        <a:lstStyle/>
        <a:p>
          <a:endParaRPr lang="en-GB"/>
        </a:p>
      </dgm:t>
    </dgm:pt>
    <dgm:pt modelId="{DBCA5415-B662-475D-8111-2EB8388D112A}">
      <dgm:prSet phldrT="[Text]"/>
      <dgm:spPr/>
      <dgm:t>
        <a:bodyPr/>
        <a:lstStyle/>
        <a:p>
          <a:r>
            <a:rPr lang="en-GB" dirty="0" smtClean="0"/>
            <a:t>Work Experience</a:t>
          </a:r>
          <a:endParaRPr lang="en-GB" dirty="0"/>
        </a:p>
      </dgm:t>
    </dgm:pt>
    <dgm:pt modelId="{F05DCC5F-F111-430F-84D9-CFCA53C93D55}" type="parTrans" cxnId="{63B93D05-B2C3-49E1-8666-6EBABA87DFF2}">
      <dgm:prSet/>
      <dgm:spPr/>
      <dgm:t>
        <a:bodyPr/>
        <a:lstStyle/>
        <a:p>
          <a:endParaRPr lang="en-GB"/>
        </a:p>
      </dgm:t>
    </dgm:pt>
    <dgm:pt modelId="{0C8B5954-387A-4EFA-B3A3-6997514EF8B7}" type="sibTrans" cxnId="{63B93D05-B2C3-49E1-8666-6EBABA87DFF2}">
      <dgm:prSet/>
      <dgm:spPr/>
      <dgm:t>
        <a:bodyPr/>
        <a:lstStyle/>
        <a:p>
          <a:endParaRPr lang="en-GB"/>
        </a:p>
      </dgm:t>
    </dgm:pt>
    <dgm:pt modelId="{D4466C65-9206-4695-8399-4D282A1A950D}">
      <dgm:prSet phldrT="[Text]"/>
      <dgm:spPr/>
      <dgm:t>
        <a:bodyPr/>
        <a:lstStyle/>
        <a:p>
          <a:r>
            <a:rPr lang="en-GB" b="1" i="1" dirty="0" smtClean="0">
              <a:solidFill>
                <a:schemeClr val="tx2">
                  <a:lumMod val="75000"/>
                </a:schemeClr>
              </a:solidFill>
            </a:rPr>
            <a:t>‘Place-based’ Recovery </a:t>
          </a:r>
          <a:endParaRPr lang="en-GB" b="1" i="1" dirty="0">
            <a:solidFill>
              <a:schemeClr val="tx2">
                <a:lumMod val="75000"/>
              </a:schemeClr>
            </a:solidFill>
          </a:endParaRPr>
        </a:p>
      </dgm:t>
    </dgm:pt>
    <dgm:pt modelId="{3D921BCB-926D-4507-B034-211F3FA306DA}" type="parTrans" cxnId="{9B7BD9B7-6FE2-4F62-9B5F-878E1F58B017}">
      <dgm:prSet/>
      <dgm:spPr/>
      <dgm:t>
        <a:bodyPr/>
        <a:lstStyle/>
        <a:p>
          <a:endParaRPr lang="en-GB"/>
        </a:p>
      </dgm:t>
    </dgm:pt>
    <dgm:pt modelId="{F8E996FA-D605-4BF5-95F3-E3014157797E}" type="sibTrans" cxnId="{9B7BD9B7-6FE2-4F62-9B5F-878E1F58B017}">
      <dgm:prSet/>
      <dgm:spPr/>
      <dgm:t>
        <a:bodyPr/>
        <a:lstStyle/>
        <a:p>
          <a:endParaRPr lang="en-GB"/>
        </a:p>
      </dgm:t>
    </dgm:pt>
    <dgm:pt modelId="{3A29D4A6-FDD4-4365-B1A8-150615A4FD2A}" type="pres">
      <dgm:prSet presAssocID="{C2E01637-2393-4828-B832-EFE2B8129E8B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1C70E08-5669-409A-8AF5-E617D04E6C5D}" type="pres">
      <dgm:prSet presAssocID="{C2E01637-2393-4828-B832-EFE2B8129E8B}" presName="ellipse" presStyleLbl="trBgShp" presStyleIdx="0" presStyleCnt="1"/>
      <dgm:spPr/>
    </dgm:pt>
    <dgm:pt modelId="{882BDE5B-4B3C-4A5C-B189-DF3619D840A6}" type="pres">
      <dgm:prSet presAssocID="{C2E01637-2393-4828-B832-EFE2B8129E8B}" presName="arrow1" presStyleLbl="fgShp" presStyleIdx="0" presStyleCnt="1"/>
      <dgm:spPr/>
    </dgm:pt>
    <dgm:pt modelId="{EDF4B217-EB2B-481A-A69D-48ADF6558F77}" type="pres">
      <dgm:prSet presAssocID="{C2E01637-2393-4828-B832-EFE2B8129E8B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84DB55-8E2D-489D-9DD7-01265B7CDC55}" type="pres">
      <dgm:prSet presAssocID="{4E71756F-D2E9-4CF2-9756-DD8C50D9619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F1C06C-14DD-4458-ADC8-94D82E84C1A1}" type="pres">
      <dgm:prSet presAssocID="{DBCA5415-B662-475D-8111-2EB8388D112A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021C70-9E7D-4B77-B33A-A0A69C3DF335}" type="pres">
      <dgm:prSet presAssocID="{D4466C65-9206-4695-8399-4D282A1A950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70F444-C303-4670-9C39-C663B1204245}" type="pres">
      <dgm:prSet presAssocID="{C2E01637-2393-4828-B832-EFE2B8129E8B}" presName="funnel" presStyleLbl="trAlignAcc1" presStyleIdx="0" presStyleCnt="1"/>
      <dgm:spPr/>
    </dgm:pt>
  </dgm:ptLst>
  <dgm:cxnLst>
    <dgm:cxn modelId="{4CEB0880-495C-4BCA-9D0D-6CFC5312EA75}" type="presOf" srcId="{6B176C2D-DD6D-490B-812E-318A527B2150}" destId="{CC021C70-9E7D-4B77-B33A-A0A69C3DF335}" srcOrd="0" destOrd="0" presId="urn:microsoft.com/office/officeart/2005/8/layout/funnel1"/>
    <dgm:cxn modelId="{63B93D05-B2C3-49E1-8666-6EBABA87DFF2}" srcId="{C2E01637-2393-4828-B832-EFE2B8129E8B}" destId="{DBCA5415-B662-475D-8111-2EB8388D112A}" srcOrd="2" destOrd="0" parTransId="{F05DCC5F-F111-430F-84D9-CFCA53C93D55}" sibTransId="{0C8B5954-387A-4EFA-B3A3-6997514EF8B7}"/>
    <dgm:cxn modelId="{1AD8C45B-F3BC-4E87-85B4-49875C41C844}" type="presOf" srcId="{D4466C65-9206-4695-8399-4D282A1A950D}" destId="{EDF4B217-EB2B-481A-A69D-48ADF6558F77}" srcOrd="0" destOrd="0" presId="urn:microsoft.com/office/officeart/2005/8/layout/funnel1"/>
    <dgm:cxn modelId="{37F79D89-E484-4D89-963E-61DE16E7C411}" type="presOf" srcId="{DBCA5415-B662-475D-8111-2EB8388D112A}" destId="{4784DB55-8E2D-489D-9DD7-01265B7CDC55}" srcOrd="0" destOrd="0" presId="urn:microsoft.com/office/officeart/2005/8/layout/funnel1"/>
    <dgm:cxn modelId="{4CBAC9A4-0828-4968-B620-E7647CCA5DAD}" type="presOf" srcId="{4E71756F-D2E9-4CF2-9756-DD8C50D9619F}" destId="{AAF1C06C-14DD-4458-ADC8-94D82E84C1A1}" srcOrd="0" destOrd="0" presId="urn:microsoft.com/office/officeart/2005/8/layout/funnel1"/>
    <dgm:cxn modelId="{9B7BD9B7-6FE2-4F62-9B5F-878E1F58B017}" srcId="{C2E01637-2393-4828-B832-EFE2B8129E8B}" destId="{D4466C65-9206-4695-8399-4D282A1A950D}" srcOrd="3" destOrd="0" parTransId="{3D921BCB-926D-4507-B034-211F3FA306DA}" sibTransId="{F8E996FA-D605-4BF5-95F3-E3014157797E}"/>
    <dgm:cxn modelId="{265C5D7F-9611-40F5-853F-DF7C3739BC18}" type="presOf" srcId="{C2E01637-2393-4828-B832-EFE2B8129E8B}" destId="{3A29D4A6-FDD4-4365-B1A8-150615A4FD2A}" srcOrd="0" destOrd="0" presId="urn:microsoft.com/office/officeart/2005/8/layout/funnel1"/>
    <dgm:cxn modelId="{7849932D-8C65-4751-8012-1310E5500DBA}" srcId="{C2E01637-2393-4828-B832-EFE2B8129E8B}" destId="{4E71756F-D2E9-4CF2-9756-DD8C50D9619F}" srcOrd="1" destOrd="0" parTransId="{C0942419-D83B-48A1-A45D-FD2E07D9FE94}" sibTransId="{12FCF960-A2C4-4E25-97F8-AF5D915C8F9E}"/>
    <dgm:cxn modelId="{20893741-54D1-4A2C-B3A9-FA78F2EEAABE}" srcId="{C2E01637-2393-4828-B832-EFE2B8129E8B}" destId="{6B176C2D-DD6D-490B-812E-318A527B2150}" srcOrd="0" destOrd="0" parTransId="{B8C752DD-FF4A-419E-BF5B-E3362EA72255}" sibTransId="{A1B2E47E-86BA-4636-8BF2-B2B17B107EDA}"/>
    <dgm:cxn modelId="{CDCDC462-4621-413D-833A-E71B0B64E178}" type="presParOf" srcId="{3A29D4A6-FDD4-4365-B1A8-150615A4FD2A}" destId="{41C70E08-5669-409A-8AF5-E617D04E6C5D}" srcOrd="0" destOrd="0" presId="urn:microsoft.com/office/officeart/2005/8/layout/funnel1"/>
    <dgm:cxn modelId="{B7A05D14-D9B2-491D-A657-E74CB9B954A9}" type="presParOf" srcId="{3A29D4A6-FDD4-4365-B1A8-150615A4FD2A}" destId="{882BDE5B-4B3C-4A5C-B189-DF3619D840A6}" srcOrd="1" destOrd="0" presId="urn:microsoft.com/office/officeart/2005/8/layout/funnel1"/>
    <dgm:cxn modelId="{CBD22535-1EB9-40D9-B524-205E52DD1F7A}" type="presParOf" srcId="{3A29D4A6-FDD4-4365-B1A8-150615A4FD2A}" destId="{EDF4B217-EB2B-481A-A69D-48ADF6558F77}" srcOrd="2" destOrd="0" presId="urn:microsoft.com/office/officeart/2005/8/layout/funnel1"/>
    <dgm:cxn modelId="{21BFDB49-4126-44DD-A2B3-DF0A713BD3DC}" type="presParOf" srcId="{3A29D4A6-FDD4-4365-B1A8-150615A4FD2A}" destId="{4784DB55-8E2D-489D-9DD7-01265B7CDC55}" srcOrd="3" destOrd="0" presId="urn:microsoft.com/office/officeart/2005/8/layout/funnel1"/>
    <dgm:cxn modelId="{619E0EB0-FDCD-4FFD-8573-A8C51E714C72}" type="presParOf" srcId="{3A29D4A6-FDD4-4365-B1A8-150615A4FD2A}" destId="{AAF1C06C-14DD-4458-ADC8-94D82E84C1A1}" srcOrd="4" destOrd="0" presId="urn:microsoft.com/office/officeart/2005/8/layout/funnel1"/>
    <dgm:cxn modelId="{B15A0B35-8FE8-4A7A-9CDC-AD2E9F016E84}" type="presParOf" srcId="{3A29D4A6-FDD4-4365-B1A8-150615A4FD2A}" destId="{CC021C70-9E7D-4B77-B33A-A0A69C3DF335}" srcOrd="5" destOrd="0" presId="urn:microsoft.com/office/officeart/2005/8/layout/funnel1"/>
    <dgm:cxn modelId="{9AD9256E-ABE0-45D1-8B8B-13CF5D91993A}" type="presParOf" srcId="{3A29D4A6-FDD4-4365-B1A8-150615A4FD2A}" destId="{D870F444-C303-4670-9C39-C663B1204245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70E08-5669-409A-8AF5-E617D04E6C5D}">
      <dsp:nvSpPr>
        <dsp:cNvPr id="0" name=""/>
        <dsp:cNvSpPr/>
      </dsp:nvSpPr>
      <dsp:spPr>
        <a:xfrm>
          <a:off x="1529854" y="236951"/>
          <a:ext cx="4702572" cy="1633141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BDE5B-4B3C-4A5C-B189-DF3619D840A6}">
      <dsp:nvSpPr>
        <dsp:cNvPr id="0" name=""/>
        <dsp:cNvSpPr/>
      </dsp:nvSpPr>
      <dsp:spPr>
        <a:xfrm>
          <a:off x="3432756" y="4235960"/>
          <a:ext cx="911351" cy="583264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F4B217-EB2B-481A-A69D-48ADF6558F77}">
      <dsp:nvSpPr>
        <dsp:cNvPr id="0" name=""/>
        <dsp:cNvSpPr/>
      </dsp:nvSpPr>
      <dsp:spPr>
        <a:xfrm>
          <a:off x="1701188" y="4702572"/>
          <a:ext cx="4374486" cy="10936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b="1" i="1" kern="1200" dirty="0" smtClean="0">
              <a:solidFill>
                <a:schemeClr val="tx2">
                  <a:lumMod val="75000"/>
                </a:schemeClr>
              </a:solidFill>
            </a:rPr>
            <a:t>‘Place-based’ Recovery </a:t>
          </a:r>
          <a:endParaRPr lang="en-GB" sz="3200" b="1" i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701188" y="4702572"/>
        <a:ext cx="4374486" cy="1093621"/>
      </dsp:txXfrm>
    </dsp:sp>
    <dsp:sp modelId="{4784DB55-8E2D-489D-9DD7-01265B7CDC55}">
      <dsp:nvSpPr>
        <dsp:cNvPr id="0" name=""/>
        <dsp:cNvSpPr/>
      </dsp:nvSpPr>
      <dsp:spPr>
        <a:xfrm>
          <a:off x="3239549" y="1996223"/>
          <a:ext cx="1640432" cy="164043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Work Experience</a:t>
          </a:r>
          <a:endParaRPr lang="en-GB" sz="1800" kern="1200" dirty="0"/>
        </a:p>
      </dsp:txBody>
      <dsp:txXfrm>
        <a:off x="3479785" y="2236459"/>
        <a:ext cx="1159960" cy="1159960"/>
      </dsp:txXfrm>
    </dsp:sp>
    <dsp:sp modelId="{AAF1C06C-14DD-4458-ADC8-94D82E84C1A1}">
      <dsp:nvSpPr>
        <dsp:cNvPr id="0" name=""/>
        <dsp:cNvSpPr/>
      </dsp:nvSpPr>
      <dsp:spPr>
        <a:xfrm>
          <a:off x="2065729" y="765535"/>
          <a:ext cx="1640432" cy="164043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Family</a:t>
          </a:r>
          <a:endParaRPr lang="en-GB" sz="1800" kern="1200" dirty="0"/>
        </a:p>
      </dsp:txBody>
      <dsp:txXfrm>
        <a:off x="2305965" y="1005771"/>
        <a:ext cx="1159960" cy="1159960"/>
      </dsp:txXfrm>
    </dsp:sp>
    <dsp:sp modelId="{CC021C70-9E7D-4B77-B33A-A0A69C3DF335}">
      <dsp:nvSpPr>
        <dsp:cNvPr id="0" name=""/>
        <dsp:cNvSpPr/>
      </dsp:nvSpPr>
      <dsp:spPr>
        <a:xfrm>
          <a:off x="3742615" y="368914"/>
          <a:ext cx="1640432" cy="164043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Community</a:t>
          </a:r>
          <a:endParaRPr lang="en-GB" sz="1800" kern="1200" dirty="0"/>
        </a:p>
      </dsp:txBody>
      <dsp:txXfrm>
        <a:off x="3982851" y="609150"/>
        <a:ext cx="1159960" cy="1159960"/>
      </dsp:txXfrm>
    </dsp:sp>
    <dsp:sp modelId="{D870F444-C303-4670-9C39-C663B1204245}">
      <dsp:nvSpPr>
        <dsp:cNvPr id="0" name=""/>
        <dsp:cNvSpPr/>
      </dsp:nvSpPr>
      <dsp:spPr>
        <a:xfrm>
          <a:off x="1336648" y="36454"/>
          <a:ext cx="5103567" cy="4082853"/>
        </a:xfrm>
        <a:prstGeom prst="funnel">
          <a:avLst/>
        </a:prstGeom>
        <a:solidFill>
          <a:schemeClr val="lt2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37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48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19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71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1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82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11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8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73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55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EE63-0312-4D5F-9EA7-08BE8C8C06BF}" type="datetimeFigureOut">
              <a:rPr lang="en-GB" smtClean="0"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5C3AF-999C-4D63-8110-834741A2E4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62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640960" cy="2520280"/>
          </a:xfrm>
        </p:spPr>
        <p:txBody>
          <a:bodyPr>
            <a:noAutofit/>
          </a:bodyPr>
          <a:lstStyle/>
          <a:p>
            <a: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  <a:t>Recovery from drug dependence in West Yorkshire:</a:t>
            </a:r>
            <a:b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  <a:t> reclaiming traditional ‘place-based’ identities</a:t>
            </a:r>
            <a:b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  <a:t> and</a:t>
            </a:r>
            <a:b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  <a:t> the implications for maximising recovery capital potential?</a:t>
            </a:r>
            <a:endParaRPr lang="en-GB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068960"/>
            <a:ext cx="8640960" cy="3168352"/>
          </a:xfrm>
        </p:spPr>
        <p:txBody>
          <a:bodyPr>
            <a:normAutofit fontScale="85000" lnSpcReduction="20000"/>
          </a:bodyPr>
          <a:lstStyle/>
          <a:p>
            <a:r>
              <a:rPr lang="en-GB" sz="3500" b="1" dirty="0" smtClean="0">
                <a:solidFill>
                  <a:schemeClr val="tx2">
                    <a:lumMod val="75000"/>
                  </a:schemeClr>
                </a:solidFill>
              </a:rPr>
              <a:t>Stephen Parkin </a:t>
            </a:r>
          </a:p>
          <a:p>
            <a:r>
              <a:rPr lang="en-GB" sz="3500" i="1" dirty="0" smtClean="0">
                <a:solidFill>
                  <a:schemeClr val="tx2">
                    <a:lumMod val="75000"/>
                  </a:schemeClr>
                </a:solidFill>
              </a:rPr>
              <a:t>(University of Manchester)</a:t>
            </a:r>
          </a:p>
          <a:p>
            <a:r>
              <a:rPr lang="en-GB" sz="18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GB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Society for the Study of Addiction </a:t>
            </a:r>
          </a:p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Annual Symposium</a:t>
            </a:r>
          </a:p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York </a:t>
            </a:r>
          </a:p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5-6 November 2015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13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Recovery Potential: Training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Negative opinion related to lack of vocational relevance, academic disadvantage or because of conviction records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Positive views were noted in the widespread enthusiasm for various courses perceived useful to respondents (but unavailable at present)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Positive views were also associated with courses that provided structured activity into daily lives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Respondents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viewed opportunities for ‘education and training’ as either completely negative or entirely positive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19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Recovery Potential: Local Communities 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Lack of community participation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related to avoiding social contact with other people (including contact with other drug users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in areas typically associated with community/class-based cohesion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Participants expressed a desire to relocate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(from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Ramfield to Woolford or vice versa) to assist with recovery.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Detached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from - yet participant within - 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familiar 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environments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for recovery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03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Recovery : Motivation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u="sng" dirty="0">
                <a:solidFill>
                  <a:schemeClr val="tx2">
                    <a:lumMod val="75000"/>
                  </a:schemeClr>
                </a:solidFill>
              </a:rPr>
              <a:t>Child protection and safety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Employment</a:t>
            </a:r>
          </a:p>
          <a:p>
            <a:pPr marL="514350" indent="-514350">
              <a:buFont typeface="+mj-lt"/>
              <a:buAutoNum type="arabicPeriod"/>
            </a:pP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Maintaining/restoring relationships with significant others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To obtain housing / accommodation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Drug Rehabilitation Requirement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Acquiring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altruistic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role as paid/unpaid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employment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Emulation of positive role models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To develop vocational skills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Restoration of health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Physical appearance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62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96944" cy="1152128"/>
          </a:xfrm>
        </p:spPr>
        <p:txBody>
          <a:bodyPr>
            <a:normAutofit fontScale="90000"/>
          </a:bodyPr>
          <a:lstStyle/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Recovery: Interpretation of  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Motivations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48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Gender role association</a:t>
            </a:r>
            <a:endParaRPr lang="en-GB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Employment Record (locally)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Restoration of former community ties</a:t>
            </a:r>
            <a:endParaRPr lang="en-GB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To facilitate </a:t>
            </a:r>
            <a:r>
              <a:rPr lang="en-GB" b="1" i="1" u="sng" dirty="0" smtClean="0">
                <a:solidFill>
                  <a:schemeClr val="tx2">
                    <a:lumMod val="75000"/>
                  </a:schemeClr>
                </a:solidFill>
              </a:rPr>
              <a:t>continued</a:t>
            </a: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residence in </a:t>
            </a: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local area</a:t>
            </a:r>
          </a:p>
          <a:p>
            <a:pPr marL="514350" indent="-514350">
              <a:buFont typeface="+mj-lt"/>
              <a:buAutoNum type="arabicPeriod"/>
            </a:pPr>
            <a:endParaRPr lang="en-GB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i="1" u="sng" dirty="0" smtClean="0">
                <a:solidFill>
                  <a:schemeClr val="tx2">
                    <a:lumMod val="75000"/>
                  </a:schemeClr>
                </a:solidFill>
              </a:rPr>
              <a:t>Indicative of class-based motivations</a:t>
            </a:r>
            <a:endParaRPr lang="en-GB" b="1" i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6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Collated Evidence</a:t>
            </a:r>
            <a:endParaRPr lang="en-GB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Age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Family Background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Family  (Dis) Connections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Work Experience (‘culture’)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Modest Aspiration /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Ambition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Recovery Motives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Against a backdrop of 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the social, cultural and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conomic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istory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of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Woolford and Ramfield 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r">
              <a:buNone/>
            </a:pPr>
            <a:endParaRPr lang="en-GB" dirty="0" smtClean="0"/>
          </a:p>
          <a:p>
            <a:pPr marL="0" indent="0" algn="r">
              <a:buNone/>
            </a:pPr>
            <a:endParaRPr lang="en-GB" dirty="0" smtClean="0"/>
          </a:p>
          <a:p>
            <a:pPr marL="0" indent="0" algn="r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3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Concluding Hypothesis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Indicate collective recovery identities that are entrenched in a shared socio-cultural history of provincial </a:t>
            </a:r>
            <a:r>
              <a:rPr lang="en-GB" b="1" i="1" u="sng" dirty="0" smtClean="0">
                <a:solidFill>
                  <a:schemeClr val="tx2">
                    <a:lumMod val="75000"/>
                  </a:schemeClr>
                </a:solidFill>
              </a:rPr>
              <a:t>towns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that have been disrupted / fractured by personal 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national histories /events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Not so much a ‘spoiled’ identity – but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specific ‘class-based’ identity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that has been ‘lost’ and seeking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reclamation?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Many </a:t>
            </a:r>
            <a:r>
              <a:rPr lang="en-GB" i="1" dirty="0" smtClean="0">
                <a:solidFill>
                  <a:schemeClr val="tx2">
                    <a:lumMod val="75000"/>
                  </a:schemeClr>
                </a:solidFill>
              </a:rPr>
              <a:t>structural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comparisons can be made to seminal sociological study of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kin, kinship and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kindred in London’s East End (Young and Willmott 1957).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2431848"/>
              </p:ext>
            </p:extLst>
          </p:nvPr>
        </p:nvGraphicFramePr>
        <p:xfrm>
          <a:off x="899592" y="692696"/>
          <a:ext cx="777686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399" y="3645024"/>
            <a:ext cx="2973990" cy="203132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Funnel represents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Woolford and 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Ramfield 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(as ‘cultural settings’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that may inform, impede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and/or influence</a:t>
            </a:r>
          </a:p>
          <a:p>
            <a:pPr algn="ctr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recovery potential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)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3229017">
            <a:off x="2188558" y="2651301"/>
            <a:ext cx="1016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Ramfield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 rot="18140761">
            <a:off x="6281069" y="2651299"/>
            <a:ext cx="1063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Woolford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997435" y="213507"/>
            <a:ext cx="5268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RingOutside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Culture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850" y="404664"/>
            <a:ext cx="1514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‘Local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culture’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1" name="Elbow Connector 10"/>
          <p:cNvCxnSpPr/>
          <p:nvPr/>
        </p:nvCxnSpPr>
        <p:spPr>
          <a:xfrm>
            <a:off x="323528" y="773996"/>
            <a:ext cx="1673907" cy="134724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741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Recovery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Potential is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physical and social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i="1" dirty="0" smtClean="0">
                <a:solidFill>
                  <a:schemeClr val="tx2">
                    <a:lumMod val="75000"/>
                  </a:schemeClr>
                </a:solidFill>
              </a:rPr>
              <a:t>BUT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….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Recovery Potential may also relate to the inter-relationship between</a:t>
            </a:r>
          </a:p>
          <a:p>
            <a:pPr marL="0" indent="0" algn="ctr">
              <a:buNone/>
            </a:pP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Gender, Genealogy and </a:t>
            </a:r>
            <a:r>
              <a:rPr lang="en-GB" b="1" i="1" u="sng" dirty="0" smtClean="0">
                <a:solidFill>
                  <a:schemeClr val="tx2">
                    <a:lumMod val="75000"/>
                  </a:schemeClr>
                </a:solidFill>
              </a:rPr>
              <a:t>Geography</a:t>
            </a:r>
            <a:r>
              <a:rPr lang="en-GB" b="1" i="1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998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Implications: 1 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Recovery has to be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socially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relevant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for ‘older’ service users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61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Implications:  2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 devolved recovery agenda?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hat emulates European ‘city-based’ policy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specific to 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provincial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settings (towns vs cities)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targets specific age groups (older service users)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with programmes that are socially, economically and culturally relevant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24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Background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A mixed methods study (2012-2013)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Recovery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from opiate and/or crack cocaine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dependence in (West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Yorkshire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Commissioned by a ‘Public Health Unit’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Conducted by researchers at the University of Huddersfield (School of Human and Health Sciences)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Focus upon two towns within West Yorkshire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Final Report delivered in March 2014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65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Implications: 3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i="1" dirty="0" smtClean="0">
                <a:solidFill>
                  <a:schemeClr val="tx2">
                    <a:lumMod val="75000"/>
                  </a:schemeClr>
                </a:solidFill>
              </a:rPr>
              <a:t>Provincial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relevance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to reflect: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Shared collective (historic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/ cultural /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class)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histories</a:t>
            </a:r>
          </a:p>
          <a:p>
            <a:pPr marL="0" indent="0">
              <a:buNone/>
            </a:pP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With focus upon: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‘3G recovery’ (geography, gender and genealogy)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as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much as </a:t>
            </a:r>
            <a:r>
              <a:rPr lang="en-GB" i="1" dirty="0" smtClean="0">
                <a:solidFill>
                  <a:schemeClr val="tx2">
                    <a:lumMod val="75000"/>
                  </a:schemeClr>
                </a:solidFill>
              </a:rPr>
              <a:t>social and physical </a:t>
            </a:r>
            <a:r>
              <a:rPr lang="en-GB" i="1" dirty="0">
                <a:solidFill>
                  <a:schemeClr val="tx2">
                    <a:lumMod val="75000"/>
                  </a:schemeClr>
                </a:solidFill>
              </a:rPr>
              <a:t>recovery </a:t>
            </a:r>
            <a:endParaRPr lang="en-GB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eg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: re-connecting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with economic and social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past)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0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Acknowledgements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Mr. Tony Cooke		   Kirklees Public Health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Lifeline 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John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Stephenson	</a:t>
            </a:r>
          </a:p>
          <a:p>
            <a:pPr marL="0" indent="0">
              <a:buNone/>
            </a:pP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Dr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Andrew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Newton	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Mr. Geoff Hinds	         	 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University of Huddersfield</a:t>
            </a: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Mr. Steve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Lui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Ms. Fiona Trotter		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990220" y="2996952"/>
            <a:ext cx="432048" cy="25922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 Tale of Two (former) Mill </a:t>
            </a:r>
            <a:r>
              <a:rPr lang="en-GB" b="1" i="1" u="sng" dirty="0" smtClean="0">
                <a:solidFill>
                  <a:schemeClr val="tx2">
                    <a:lumMod val="75000"/>
                  </a:schemeClr>
                </a:solidFill>
              </a:rPr>
              <a:t>Towns</a:t>
            </a:r>
            <a:endParaRPr lang="en-GB" b="1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Woolford</a:t>
            </a:r>
          </a:p>
          <a:p>
            <a:pPr marL="0" indent="0" algn="ctr">
              <a:buNone/>
            </a:pPr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Pop: c.160,000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Industrial heritage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Structured life based around textiles and mills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eg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conjugal / gender roles)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Work-based ‘shift’ system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Benefits from Immigration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Characterised by rise and decline in industrial fortunes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1980s Recession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(Heroin footprint (1980s))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4038600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Ramfield</a:t>
            </a:r>
          </a:p>
          <a:p>
            <a:pPr marL="0" indent="0" algn="ctr">
              <a:buNone/>
            </a:pPr>
            <a:r>
              <a:rPr lang="en-GB" sz="11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sz="11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Pop: c.80,000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Industrial heritage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Structured life based around textiles and mills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eg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conjugal / gender roles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Work-based ‘shift’ system</a:t>
            </a:r>
          </a:p>
          <a:p>
            <a:pPr marL="0" indent="0" algn="ctr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Benefits from Immigration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Characterised by rise and decline in industrial fortunes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1980s Recession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(Heroin footprint (1980s))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606421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u="sng" dirty="0" smtClean="0">
                <a:solidFill>
                  <a:schemeClr val="tx2">
                    <a:lumMod val="75000"/>
                  </a:schemeClr>
                </a:solidFill>
              </a:rPr>
              <a:t>A distinct  social, economic and cultural history that is recognisable to local people</a:t>
            </a:r>
            <a:endParaRPr lang="en-GB" b="1" i="1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7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  <a:t>Qualitative </a:t>
            </a:r>
            <a:r>
              <a:rPr lang="en-GB" sz="3000" b="1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GB" sz="3000" b="1" dirty="0" smtClean="0">
                <a:solidFill>
                  <a:schemeClr val="tx2">
                    <a:lumMod val="75000"/>
                  </a:schemeClr>
                </a:solidFill>
              </a:rPr>
              <a:t>omponent of Mixed Methods Study</a:t>
            </a:r>
            <a:endParaRPr lang="en-GB" sz="3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13384"/>
            <a:ext cx="8229600" cy="521196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2 sites: Woolford and Ramfield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41 respondents (20 + 21) accessing treatment service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Semi structured interview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Guided by topics within ACMD (2012) report on ‘Recovery Potential’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13 domains that may influence/impede recovery</a:t>
            </a:r>
          </a:p>
          <a:p>
            <a:pPr marL="0" indent="0">
              <a:buNone/>
            </a:pP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(carers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families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; communications including stigma and media; criminal justice;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education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training;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employment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 and volunteering; housing; natural recovery; personal finance (including benefits); health and wellbeing; recovery communities; social care;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local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communities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‘substance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misuse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treatment services’) </a:t>
            </a: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43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7544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Respondent Profile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826252"/>
              </p:ext>
            </p:extLst>
          </p:nvPr>
        </p:nvGraphicFramePr>
        <p:xfrm>
          <a:off x="2915816" y="3429000"/>
          <a:ext cx="5868670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8975"/>
                <a:gridCol w="1260475"/>
                <a:gridCol w="1181735"/>
                <a:gridCol w="1467485"/>
              </a:tblGrid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Field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Male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Female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Cohort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Current Injector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 (17)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 (7)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 (24)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Heroin (main drug IDU)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 (56)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 (24)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33 (80)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r>
                        <a:rPr lang="en-GB" sz="1200" baseline="30000" dirty="0">
                          <a:effectLst/>
                        </a:rPr>
                        <a:t>st</a:t>
                      </a:r>
                      <a:r>
                        <a:rPr lang="en-GB" sz="1200" dirty="0">
                          <a:effectLst/>
                        </a:rPr>
                        <a:t> IDU (average age)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17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17.5 years old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17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r>
                        <a:rPr lang="en-GB" sz="1200" baseline="30000">
                          <a:effectLst/>
                        </a:rPr>
                        <a:t>st</a:t>
                      </a:r>
                      <a:r>
                        <a:rPr lang="en-GB" sz="1200">
                          <a:effectLst/>
                        </a:rPr>
                        <a:t> IDU (range)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13-28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15-21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13-28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Injecting Career (average)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17 years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 years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 years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Treatment (current)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 (61)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 (29)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37 (90)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Methadone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 (49)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 (27)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31 (76)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Subutex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 (12)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 (2)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 (14)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Methadone (mean daily mg)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48.5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46.5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47.5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Methadone (range mg)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0-95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13-75 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0-95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Subutex (mean daily mg)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8.35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15.2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11.8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Subutex (range mg)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2.8-16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15.2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2.8-16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Ever Overdose (indoors)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 (36)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 (5)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17 (41)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5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Ever Overdose (outdoors)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 (12)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 (7)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 (19)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517854"/>
              </p:ext>
            </p:extLst>
          </p:nvPr>
        </p:nvGraphicFramePr>
        <p:xfrm>
          <a:off x="251520" y="692696"/>
          <a:ext cx="5868670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744"/>
                <a:gridCol w="1559956"/>
                <a:gridCol w="1467485"/>
                <a:gridCol w="146748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Field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Male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Female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Cohort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Gender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28 (68)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 (32)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41 (100)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Age (range)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27-53 years old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24-51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24-53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Age (average)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36.5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34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35 years old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White (British)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25 (61)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 (27)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36 (89)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Local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27 (66)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 (24)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37 (90)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Unemployed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25 (61)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 (32)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38 (93)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Ever L.A. Care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 (15)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 (12)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 (27)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Ever Homeless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22 (54)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9 (22)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31 (76)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Ever Prison (DRO*)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23 (56)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 (17)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 (73)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Ever Sex Work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Missing 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 (10)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 (10)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Current Sex Work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Missing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 (7)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 (7)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Sex Work (range)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Missing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1-17 years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1-17 years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Sex Work (average)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Missing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4.5 years</a:t>
                      </a:r>
                      <a:endParaRPr lang="en-GB" sz="12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4.5 years</a:t>
                      </a:r>
                      <a:endParaRPr lang="en-GB" sz="12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2125635">
            <a:off x="5995638" y="1859040"/>
            <a:ext cx="3148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Socio-demographic information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9466175">
            <a:off x="-6686" y="4887341"/>
            <a:ext cx="267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Drug use: past and current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6180049" y="2500563"/>
            <a:ext cx="1674615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899592" y="5484197"/>
            <a:ext cx="194421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7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Key Socio-demographic Info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Age range = 24 – 53  years old (born 1960-90)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Average Age = 35 years old (born 1980)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Local to Town  = 37 / 41 = 90%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‘Never Worked’ = 1 / 41 = 2%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First drug use = 1980s/1990s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Average Injecting career = 16 years (1998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 algn="r">
              <a:buNone/>
            </a:pP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</a:rPr>
              <a:t>Age of 1</a:t>
            </a:r>
            <a:r>
              <a:rPr lang="en-GB" sz="3000" baseline="30000" dirty="0" smtClean="0">
                <a:solidFill>
                  <a:schemeClr val="tx2">
                    <a:lumMod val="75000"/>
                  </a:schemeClr>
                </a:solidFill>
              </a:rPr>
              <a:t>st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</a:rPr>
              <a:t> Injecting Episode = 17 years old </a:t>
            </a:r>
          </a:p>
          <a:p>
            <a:pPr marL="0" indent="0" algn="r">
              <a:buNone/>
            </a:pP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GB" sz="3000" baseline="30000" dirty="0" smtClean="0">
                <a:solidFill>
                  <a:schemeClr val="tx2">
                    <a:lumMod val="75000"/>
                  </a:schemeClr>
                </a:solidFill>
              </a:rPr>
              <a:t>st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3000" dirty="0">
                <a:solidFill>
                  <a:schemeClr val="tx2">
                    <a:lumMod val="75000"/>
                  </a:schemeClr>
                </a:solidFill>
              </a:rPr>
              <a:t>Injecting Episode = 13-28 years </a:t>
            </a:r>
            <a:r>
              <a:rPr lang="en-GB" sz="3000" dirty="0" smtClean="0">
                <a:solidFill>
                  <a:schemeClr val="tx2">
                    <a:lumMod val="75000"/>
                  </a:schemeClr>
                </a:solidFill>
              </a:rPr>
              <a:t>old</a:t>
            </a:r>
            <a:endParaRPr lang="en-GB" sz="3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2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‘Recovery Potential’ of Cohort:</a:t>
            </a:r>
            <a:b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Selected Qualitative Summaries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30963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Families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Employment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Local Communities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Recovery Motivation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1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Recovery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Potential: Families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Relationships with parental family members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typically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dysfunctional, problematic and estranged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Respondents typically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did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not involve extended family in their recovery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Positive family experiences relate to participation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by and contact with </a:t>
            </a:r>
            <a:r>
              <a:rPr lang="en-GB" b="1" i="1" dirty="0" smtClean="0">
                <a:solidFill>
                  <a:schemeClr val="tx2">
                    <a:lumMod val="75000"/>
                  </a:schemeClr>
                </a:solidFill>
              </a:rPr>
              <a:t>maternal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kin.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Traditional gender roles recognised and valued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3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Recovery Potential: Employment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2528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GB" sz="2800" dirty="0">
                <a:solidFill>
                  <a:schemeClr val="tx2">
                    <a:lumMod val="75000"/>
                  </a:schemeClr>
                </a:solidFill>
              </a:rPr>
              <a:t>wide range of work-related experience, skills and vocational qualifications were noted throughout the cohort.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These abilities were associated with events and experiences before and after developing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dependence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to particular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drugs</a:t>
            </a:r>
            <a:endParaRPr lang="en-GB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Many </a:t>
            </a:r>
            <a:r>
              <a:rPr lang="en-GB" sz="2800" b="1" i="1" dirty="0" smtClean="0">
                <a:solidFill>
                  <a:schemeClr val="tx2">
                    <a:lumMod val="75000"/>
                  </a:schemeClr>
                </a:solidFill>
              </a:rPr>
              <a:t>male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 respondents expressed an interest in a </a:t>
            </a:r>
            <a:r>
              <a:rPr lang="en-GB" sz="2800" b="1" dirty="0">
                <a:solidFill>
                  <a:schemeClr val="tx2">
                    <a:lumMod val="75000"/>
                  </a:schemeClr>
                </a:solidFill>
              </a:rPr>
              <a:t>return to </a:t>
            </a: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former manual work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(manufacturing, construction, production)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GB" sz="2800" b="1" dirty="0" smtClean="0">
                <a:solidFill>
                  <a:schemeClr val="tx2">
                    <a:lumMod val="75000"/>
                  </a:schemeClr>
                </a:solidFill>
              </a:rPr>
              <a:t>Women expressed interest in developing ‘caring’ roles </a:t>
            </a:r>
            <a:r>
              <a:rPr lang="en-GB" sz="2800" dirty="0" smtClean="0">
                <a:solidFill>
                  <a:schemeClr val="tx2">
                    <a:lumMod val="75000"/>
                  </a:schemeClr>
                </a:solidFill>
              </a:rPr>
              <a:t>(childcare, social care)</a:t>
            </a:r>
          </a:p>
          <a:p>
            <a:pPr marL="514350" lvl="0" indent="-514350" algn="just">
              <a:buFont typeface="+mj-lt"/>
              <a:buAutoNum type="arabicPeriod"/>
            </a:pPr>
            <a:endParaRPr lang="en-GB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lvl="0" indent="-514350" algn="just">
              <a:buFont typeface="+mj-lt"/>
              <a:buAutoNum type="arabicPeriod"/>
            </a:pPr>
            <a:endParaRPr lang="en-GB" sz="2800" dirty="0">
              <a:solidFill>
                <a:schemeClr val="tx2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67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1370</Words>
  <Application>Microsoft Office PowerPoint</Application>
  <PresentationFormat>On-screen Show (4:3)</PresentationFormat>
  <Paragraphs>288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Recovery from drug dependence in West Yorkshire:  reclaiming traditional ‘place-based’ identities  and  the implications for maximising recovery capital potential?</vt:lpstr>
      <vt:lpstr>Background</vt:lpstr>
      <vt:lpstr>A Tale of Two (former) Mill Towns</vt:lpstr>
      <vt:lpstr>Qualitative Component of Mixed Methods Study</vt:lpstr>
      <vt:lpstr>Respondent Profile</vt:lpstr>
      <vt:lpstr>Key Socio-demographic Info</vt:lpstr>
      <vt:lpstr>‘Recovery Potential’ of Cohort: Selected Qualitative Summaries</vt:lpstr>
      <vt:lpstr>Recovery Potential: Families</vt:lpstr>
      <vt:lpstr>Recovery Potential: Employment</vt:lpstr>
      <vt:lpstr>Recovery Potential: Training</vt:lpstr>
      <vt:lpstr>Recovery Potential: Local Communities </vt:lpstr>
      <vt:lpstr>Recovery : Motivation</vt:lpstr>
      <vt:lpstr>Recovery: Interpretation of  Motivations</vt:lpstr>
      <vt:lpstr>Collated Evidence</vt:lpstr>
      <vt:lpstr>Concluding Hypothesis</vt:lpstr>
      <vt:lpstr>PowerPoint Presentation</vt:lpstr>
      <vt:lpstr>PowerPoint Presentation</vt:lpstr>
      <vt:lpstr>Implications: 1 </vt:lpstr>
      <vt:lpstr>Implications:  2</vt:lpstr>
      <vt:lpstr>Implications: 3</vt:lpstr>
      <vt:lpstr>Acknowledgements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Recovery from drug dependence in West Yorkshire:  reclaiming traditional ‘place-based’ identities and the implications for maximising recovery capital potential</dc:title>
  <dc:creator>staff</dc:creator>
  <cp:lastModifiedBy>staff</cp:lastModifiedBy>
  <cp:revision>47</cp:revision>
  <dcterms:created xsi:type="dcterms:W3CDTF">2015-09-19T17:58:20Z</dcterms:created>
  <dcterms:modified xsi:type="dcterms:W3CDTF">2015-11-04T18:39:48Z</dcterms:modified>
</cp:coreProperties>
</file>