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71" r:id="rId14"/>
    <p:sldId id="273" r:id="rId15"/>
    <p:sldId id="270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E8C7B-0E6B-462B-B252-373A802F0C32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A80B1-D613-4232-B2AF-2156B2D48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21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25/02/2016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87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4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64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9511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021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87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6996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52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6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2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September 2015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PREGNANCY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40198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TABLE OT SUBSTANCE USE AND ASSOCIATED PROBLEMS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385051"/>
            <a:ext cx="6724649" cy="471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795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902" y="2043952"/>
            <a:ext cx="4290733" cy="36127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SUBSTANCE USE AND ASSOCIATED PROBLEMS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77787"/>
            <a:ext cx="4849906" cy="46347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902" y="1634377"/>
            <a:ext cx="4290733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4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Abrupt discontinuation of opioids in an opiate dependent woman can lead to pre term labour, </a:t>
            </a:r>
            <a:r>
              <a:rPr lang="en-GB" dirty="0" err="1" smtClean="0"/>
              <a:t>fetal</a:t>
            </a:r>
            <a:r>
              <a:rPr lang="en-GB" dirty="0" smtClean="0"/>
              <a:t> distress, or </a:t>
            </a:r>
            <a:r>
              <a:rPr lang="en-GB" dirty="0" err="1" smtClean="0"/>
              <a:t>fetal</a:t>
            </a:r>
            <a:r>
              <a:rPr lang="en-GB" dirty="0" smtClean="0"/>
              <a:t> death</a:t>
            </a:r>
          </a:p>
          <a:p>
            <a:r>
              <a:rPr lang="en-GB" dirty="0" smtClean="0"/>
              <a:t>Special attention should be paid to ensuring adequate maintenance, pain management, prevention of relapse, risk of overdose and unintended pregnancies after delivery, and discussing this with the patient</a:t>
            </a:r>
          </a:p>
          <a:p>
            <a:r>
              <a:rPr lang="en-GB" dirty="0" smtClean="0"/>
              <a:t>Medically supervised withdrawal during pregnancy is not recommended </a:t>
            </a:r>
          </a:p>
          <a:p>
            <a:r>
              <a:rPr lang="en-GB" dirty="0" smtClean="0"/>
              <a:t>Analgesia may be required if patients are on maintenance methadone or buprenorphine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7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Women may be concerned about the effects on the baby as they might not have known that they were pregnant while using </a:t>
            </a:r>
          </a:p>
          <a:p>
            <a:r>
              <a:rPr lang="en-GB" dirty="0" smtClean="0"/>
              <a:t>Women need to be prepared for the fact that their baby may exhibit withdrawal and require treatment</a:t>
            </a:r>
          </a:p>
          <a:p>
            <a:r>
              <a:rPr lang="en-GB" dirty="0" smtClean="0"/>
              <a:t>Women need to know what puts the </a:t>
            </a:r>
            <a:r>
              <a:rPr lang="en-GB" dirty="0" err="1" smtClean="0"/>
              <a:t>fetus</a:t>
            </a:r>
            <a:r>
              <a:rPr lang="en-GB" dirty="0" smtClean="0"/>
              <a:t> at risk </a:t>
            </a:r>
            <a:r>
              <a:rPr lang="en-GB" dirty="0" err="1" smtClean="0"/>
              <a:t>ie</a:t>
            </a:r>
            <a:r>
              <a:rPr lang="en-GB" dirty="0" smtClean="0"/>
              <a:t> using street drugs with unknown adulterants), infections  from injecting equipment</a:t>
            </a:r>
          </a:p>
          <a:p>
            <a:r>
              <a:rPr lang="en-GB" dirty="0" smtClean="0"/>
              <a:t>Street drugs may contain impurities which could place the mother’s health at risk</a:t>
            </a:r>
          </a:p>
          <a:p>
            <a:r>
              <a:rPr lang="en-GB" dirty="0" smtClean="0"/>
              <a:t>If the woman notices changes in the baby’s movement, she should go to the GP or antenatal services</a:t>
            </a:r>
          </a:p>
          <a:p>
            <a:r>
              <a:rPr lang="en-GB" dirty="0" smtClean="0"/>
              <a:t> Women should NOT stop ANY (alcohol, drugs, benzodiazepines) substance use abruptly. This must be with medical advice and supervision </a:t>
            </a:r>
          </a:p>
          <a:p>
            <a:r>
              <a:rPr lang="en-GB" dirty="0" smtClean="0"/>
              <a:t>Mothers who use substances should not share beds with the baby, nor feed the baby lying down in case they suffocate or injure the baby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79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Assess evidence of intoxication, withdrawal and craving over the previous 24 hours</a:t>
            </a:r>
          </a:p>
          <a:p>
            <a:r>
              <a:rPr lang="en-GB" dirty="0" smtClean="0"/>
              <a:t>Assess additional substance use over the last 24 hours</a:t>
            </a:r>
          </a:p>
          <a:p>
            <a:r>
              <a:rPr lang="en-GB" dirty="0" smtClean="0"/>
              <a:t>Assess side effects and other adverse effects from medication or drugs used</a:t>
            </a:r>
          </a:p>
          <a:p>
            <a:r>
              <a:rPr lang="en-GB" dirty="0" smtClean="0"/>
              <a:t>Check adherence to dosing regime</a:t>
            </a:r>
          </a:p>
          <a:p>
            <a:r>
              <a:rPr lang="en-GB" dirty="0" smtClean="0"/>
              <a:t>Assess patient’s satisfaction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29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coordinated care plan should be developed</a:t>
            </a:r>
          </a:p>
          <a:p>
            <a:r>
              <a:rPr lang="en-GB" dirty="0" smtClean="0"/>
              <a:t>Clear referral pathways should be outlined</a:t>
            </a:r>
          </a:p>
          <a:p>
            <a:r>
              <a:rPr lang="en-GB" dirty="0" smtClean="0"/>
              <a:t>Guidance about domestic violence should be included</a:t>
            </a:r>
          </a:p>
          <a:p>
            <a:r>
              <a:rPr lang="en-GB" dirty="0" smtClean="0"/>
              <a:t>Sources of support and safety advice for women should be provided</a:t>
            </a:r>
          </a:p>
          <a:p>
            <a:r>
              <a:rPr lang="en-GB" dirty="0" smtClean="0"/>
              <a:t>Follow up care and referrals should be planned</a:t>
            </a:r>
          </a:p>
          <a:p>
            <a:r>
              <a:rPr lang="en-GB" dirty="0" smtClean="0"/>
              <a:t>Ensuring that the patient can be contacted by telephone</a:t>
            </a:r>
          </a:p>
          <a:p>
            <a:r>
              <a:rPr lang="en-GB" dirty="0" smtClean="0"/>
              <a:t>Awareness of local safeguarding protocol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REFERRAL NETWORKS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399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Crome IB  Kumar TM </a:t>
            </a:r>
            <a:r>
              <a:rPr lang="en-GB" sz="1800" dirty="0" smtClean="0"/>
              <a:t>2007 Epidemiology </a:t>
            </a:r>
            <a:r>
              <a:rPr lang="en-GB" sz="1800" dirty="0"/>
              <a:t>of </a:t>
            </a:r>
            <a:r>
              <a:rPr lang="en-GB" sz="1800" dirty="0" smtClean="0"/>
              <a:t>drug </a:t>
            </a:r>
            <a:r>
              <a:rPr lang="en-GB" sz="1800" dirty="0"/>
              <a:t>and alcohol use </a:t>
            </a:r>
            <a:r>
              <a:rPr lang="en-GB" sz="1800" dirty="0" smtClean="0"/>
              <a:t>in </a:t>
            </a:r>
            <a:r>
              <a:rPr lang="en-GB" sz="1800" dirty="0"/>
              <a:t>young </a:t>
            </a:r>
            <a:r>
              <a:rPr lang="en-GB" sz="1800" dirty="0" smtClean="0"/>
              <a:t>women Seminars </a:t>
            </a:r>
            <a:r>
              <a:rPr lang="en-GB" sz="1800" dirty="0"/>
              <a:t>in Fetal and Neonatal Medicine 12   98-105</a:t>
            </a:r>
          </a:p>
          <a:p>
            <a:endParaRPr lang="en-GB" sz="1800" dirty="0"/>
          </a:p>
          <a:p>
            <a:r>
              <a:rPr lang="en-GB" sz="1800" dirty="0"/>
              <a:t>Crome IB Ismail  KM 2009 Substance misuse  in </a:t>
            </a:r>
            <a:r>
              <a:rPr lang="en-GB" sz="1800" dirty="0" err="1"/>
              <a:t>Eds</a:t>
            </a:r>
            <a:r>
              <a:rPr lang="en-GB" sz="1800" dirty="0"/>
              <a:t> </a:t>
            </a:r>
            <a:r>
              <a:rPr lang="en-GB" sz="1800" dirty="0" err="1"/>
              <a:t>Henshaw</a:t>
            </a:r>
            <a:r>
              <a:rPr lang="en-GB" sz="1800" dirty="0"/>
              <a:t> C, Cox J, Barton J   Modern management of perinatal disorders  94-122    Royal College of Psychiatrists London</a:t>
            </a:r>
          </a:p>
          <a:p>
            <a:endParaRPr lang="en-GB" sz="1800" dirty="0"/>
          </a:p>
          <a:p>
            <a:r>
              <a:rPr lang="en-GB" sz="1800" dirty="0"/>
              <a:t>Velez ML  </a:t>
            </a:r>
            <a:r>
              <a:rPr lang="en-GB" sz="1800" dirty="0" err="1"/>
              <a:t>Jansson</a:t>
            </a:r>
            <a:r>
              <a:rPr lang="en-GB" sz="1800" dirty="0"/>
              <a:t> LM  2015 Perinatal addictions: intrauterine exposures     in N el-Guebaly et al (</a:t>
            </a:r>
            <a:r>
              <a:rPr lang="en-GB" sz="1800" dirty="0" err="1"/>
              <a:t>eds</a:t>
            </a:r>
            <a:r>
              <a:rPr lang="en-GB" sz="1800" dirty="0"/>
              <a:t>) Textbook of Addiction treatment: International Perspectives 2333-2363   </a:t>
            </a:r>
            <a:r>
              <a:rPr lang="en-GB" sz="1800" dirty="0" err="1"/>
              <a:t>pringer-Verlag</a:t>
            </a:r>
            <a:r>
              <a:rPr lang="en-GB" sz="1800" dirty="0"/>
              <a:t>  Italia </a:t>
            </a:r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92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Awareness of the range of substance use disorders in pregnancy</a:t>
            </a:r>
          </a:p>
          <a:p>
            <a:r>
              <a:rPr lang="en-GB" dirty="0" smtClean="0"/>
              <a:t>Understand how different substances affect the </a:t>
            </a:r>
            <a:r>
              <a:rPr lang="en-GB" dirty="0" err="1" smtClean="0"/>
              <a:t>fetus</a:t>
            </a:r>
            <a:endParaRPr lang="en-GB" dirty="0" smtClean="0"/>
          </a:p>
          <a:p>
            <a:r>
              <a:rPr lang="en-GB" dirty="0" smtClean="0"/>
              <a:t>Identification of substance misuse in pregnancy or risk of substance misuse</a:t>
            </a:r>
          </a:p>
          <a:p>
            <a:r>
              <a:rPr lang="en-GB" dirty="0" smtClean="0"/>
              <a:t>Management of substance use in pregnancy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4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During pregnancy between 25-50% of women may be using some alcohol, up to 15% may be using illicit drugs, and about 20% may be smoking tobacco</a:t>
            </a:r>
          </a:p>
          <a:p>
            <a:r>
              <a:rPr lang="en-GB" dirty="0" smtClean="0"/>
              <a:t>The proportion of women using substances at term is less than in the early stages of pregnancy</a:t>
            </a:r>
          </a:p>
          <a:p>
            <a:r>
              <a:rPr lang="en-GB" dirty="0" smtClean="0"/>
              <a:t>Variability is due to differences in patterns and modes of use, availability,  price, social acceptability, and policies   </a:t>
            </a:r>
          </a:p>
          <a:p>
            <a:r>
              <a:rPr lang="en-GB" dirty="0" smtClean="0"/>
              <a:t>About 20-40% of smokers will give up during pregnancy and a smoking ban leads to a 8% reduction in both still births and </a:t>
            </a:r>
            <a:r>
              <a:rPr lang="en-GB" dirty="0" err="1" smtClean="0"/>
              <a:t>newborn</a:t>
            </a:r>
            <a:r>
              <a:rPr lang="en-GB" dirty="0" smtClean="0"/>
              <a:t> deaths</a:t>
            </a:r>
          </a:p>
          <a:p>
            <a:r>
              <a:rPr lang="en-GB" dirty="0" smtClean="0"/>
              <a:t>During pregnancy, only 3% continued to drink the same, 40% abstaining and the rest drink less </a:t>
            </a:r>
          </a:p>
          <a:p>
            <a:r>
              <a:rPr lang="en-GB" dirty="0" smtClean="0"/>
              <a:t>Substance misuse rises sharply in the first 6 months post partum</a:t>
            </a:r>
          </a:p>
          <a:p>
            <a:r>
              <a:rPr lang="en-GB" dirty="0" smtClean="0"/>
              <a:t>Detection in obstetric units is low, but as perinatal intervention reduces mortality and morbidity on mother</a:t>
            </a:r>
            <a:r>
              <a:rPr lang="en-GB" dirty="0"/>
              <a:t> </a:t>
            </a:r>
            <a:r>
              <a:rPr lang="en-GB" dirty="0" smtClean="0"/>
              <a:t>and baby, effective screening strategies should be introduced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2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Substance misuse is associated with considerable maternal and </a:t>
            </a:r>
            <a:r>
              <a:rPr lang="en-GB" dirty="0" err="1" smtClean="0"/>
              <a:t>fetal</a:t>
            </a:r>
            <a:r>
              <a:rPr lang="en-GB" dirty="0" smtClean="0"/>
              <a:t> morbidity and some mortality</a:t>
            </a:r>
          </a:p>
          <a:p>
            <a:endParaRPr lang="en-GB" dirty="0" smtClean="0"/>
          </a:p>
          <a:p>
            <a:r>
              <a:rPr lang="en-GB" dirty="0" smtClean="0"/>
              <a:t>There are associated legal, social, environmental problems</a:t>
            </a:r>
          </a:p>
          <a:p>
            <a:endParaRPr lang="en-GB" dirty="0" smtClean="0"/>
          </a:p>
          <a:p>
            <a:r>
              <a:rPr lang="en-GB" dirty="0" smtClean="0"/>
              <a:t>Multidisciplinary team involvement is essential in the management</a:t>
            </a:r>
          </a:p>
          <a:p>
            <a:endParaRPr lang="en-GB" dirty="0" smtClean="0"/>
          </a:p>
          <a:p>
            <a:r>
              <a:rPr lang="en-GB" dirty="0" smtClean="0"/>
              <a:t>Health problems to be discussed include general nutrition, anaemia, alcohol and nicotine consumption, oral </a:t>
            </a:r>
            <a:r>
              <a:rPr lang="en-GB" dirty="0" err="1" smtClean="0"/>
              <a:t>hygeine</a:t>
            </a:r>
            <a:r>
              <a:rPr lang="en-GB" dirty="0" smtClean="0"/>
              <a:t> and infection from injecting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8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Presentation as a result of </a:t>
            </a:r>
            <a:r>
              <a:rPr lang="en-GB" dirty="0"/>
              <a:t>i</a:t>
            </a:r>
            <a:r>
              <a:rPr lang="en-GB" dirty="0" smtClean="0"/>
              <a:t>ntervention by parents, teachers, social workers, criminal justice, GPs</a:t>
            </a:r>
          </a:p>
          <a:p>
            <a:r>
              <a:rPr lang="en-GB" dirty="0" smtClean="0"/>
              <a:t>Patients tend not to be regular attenders of antenatal services</a:t>
            </a:r>
          </a:p>
          <a:p>
            <a:r>
              <a:rPr lang="en-GB" dirty="0" smtClean="0"/>
              <a:t>Patients need to be encouraged to attend for care</a:t>
            </a:r>
          </a:p>
          <a:p>
            <a:r>
              <a:rPr lang="en-GB" dirty="0" smtClean="0"/>
              <a:t>Poor health and nutrition, social deprivation, psychiatric complications, and even homelessness</a:t>
            </a:r>
          </a:p>
          <a:p>
            <a:r>
              <a:rPr lang="en-GB" dirty="0" smtClean="0"/>
              <a:t>Patients need to be treated with kindness, respect and dignity</a:t>
            </a:r>
          </a:p>
          <a:p>
            <a:r>
              <a:rPr lang="en-GB" dirty="0" smtClean="0"/>
              <a:t>Patients’ views, beliefs and values should be sought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71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Pregnancy can be the time when women will seek help for substance problems so as to protect their child</a:t>
            </a:r>
          </a:p>
          <a:p>
            <a:r>
              <a:rPr lang="en-GB" dirty="0" smtClean="0"/>
              <a:t>Women often present in late pregnancy</a:t>
            </a:r>
          </a:p>
          <a:p>
            <a:r>
              <a:rPr lang="en-GB" dirty="0" smtClean="0"/>
              <a:t>Since drug use may lead to amenorrhoea, they may not realise that they are pregnant</a:t>
            </a:r>
          </a:p>
          <a:p>
            <a:r>
              <a:rPr lang="en-GB" dirty="0" smtClean="0"/>
              <a:t>Risks of BBV </a:t>
            </a:r>
            <a:r>
              <a:rPr lang="en-GB" dirty="0" err="1" smtClean="0"/>
              <a:t>eg</a:t>
            </a:r>
            <a:r>
              <a:rPr lang="en-GB" dirty="0" smtClean="0"/>
              <a:t> Hepatitis B, C and HIV, are risk to mother and child</a:t>
            </a:r>
          </a:p>
          <a:p>
            <a:r>
              <a:rPr lang="en-GB" dirty="0" smtClean="0"/>
              <a:t>Opiate withdrawal syndrome occurs in 50%  of babies born to mothers using opiates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DISTINCTIVE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94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Fear of being judged</a:t>
            </a:r>
          </a:p>
          <a:p>
            <a:r>
              <a:rPr lang="en-GB" dirty="0" smtClean="0"/>
              <a:t>Fear of guilt about the harm they might have inflicted on child</a:t>
            </a:r>
          </a:p>
          <a:p>
            <a:r>
              <a:rPr lang="en-GB" dirty="0" smtClean="0"/>
              <a:t>Fear of contact services for fear of losing baby and other children</a:t>
            </a:r>
          </a:p>
          <a:p>
            <a:r>
              <a:rPr lang="en-GB" dirty="0" smtClean="0"/>
              <a:t>Reluctance to provide a urine sample</a:t>
            </a:r>
          </a:p>
          <a:p>
            <a:r>
              <a:rPr lang="en-GB" dirty="0" smtClean="0"/>
              <a:t>Lack of professionals skilled to detect, manage, refer and encourage women for </a:t>
            </a:r>
            <a:r>
              <a:rPr lang="en-GB" dirty="0" err="1" smtClean="0"/>
              <a:t>helo</a:t>
            </a:r>
            <a:endParaRPr lang="en-GB" dirty="0" smtClean="0"/>
          </a:p>
          <a:p>
            <a:r>
              <a:rPr lang="en-GB" dirty="0" smtClean="0"/>
              <a:t>Irregular attendance at clinic appointments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DETECTION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85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pregnant women and their partner should be routinely asked about substance use in detail </a:t>
            </a:r>
          </a:p>
          <a:p>
            <a:r>
              <a:rPr lang="en-GB" dirty="0" smtClean="0"/>
              <a:t>Patients who are using, should be referred to addiction services if they are not already in treatment</a:t>
            </a:r>
          </a:p>
          <a:p>
            <a:r>
              <a:rPr lang="en-GB" dirty="0" smtClean="0"/>
              <a:t>Patients should consent to a urine screen, which should be checked at every visit to the service</a:t>
            </a:r>
          </a:p>
          <a:p>
            <a:r>
              <a:rPr lang="en-GB" dirty="0" smtClean="0"/>
              <a:t>An assessment should be made about the patient’s vulnerability </a:t>
            </a:r>
            <a:r>
              <a:rPr lang="en-GB" dirty="0" err="1" smtClean="0"/>
              <a:t>eg</a:t>
            </a:r>
            <a:r>
              <a:rPr lang="en-GB" dirty="0" smtClean="0"/>
              <a:t> if she has an older partner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8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multidisciplinary approach is needed for care for pregnant substance misusers and members should liaise regularly</a:t>
            </a:r>
          </a:p>
          <a:p>
            <a:r>
              <a:rPr lang="en-GB" dirty="0" smtClean="0"/>
              <a:t>Early referral should be made for consultant assessment</a:t>
            </a:r>
          </a:p>
          <a:p>
            <a:r>
              <a:rPr lang="en-GB" dirty="0" smtClean="0"/>
              <a:t>All pregnant women should be offered screening for blood borne viruses, sexually transmitted diseases and referral to a genitourinary clinic made</a:t>
            </a:r>
          </a:p>
          <a:p>
            <a:r>
              <a:rPr lang="en-GB" dirty="0" smtClean="0"/>
              <a:t>This team should include a GP, midwife, obstetrician, neonatologist, substance misuse service, community drug team, smoking cessation input, social services and other relevant authorities</a:t>
            </a:r>
          </a:p>
          <a:p>
            <a:r>
              <a:rPr lang="en-GB" dirty="0" smtClean="0"/>
              <a:t>Child protection should be considered and referral to social services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95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1017</Words>
  <Application>Microsoft Office PowerPoint</Application>
  <PresentationFormat>Widescreen</PresentationFormat>
  <Paragraphs>91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1_Concourse</vt:lpstr>
      <vt:lpstr>PowerPoint Presentation</vt:lpstr>
      <vt:lpstr>LEARNING POINTS</vt:lpstr>
      <vt:lpstr>EPIDEMIOLOGY</vt:lpstr>
      <vt:lpstr>CONTEXT</vt:lpstr>
      <vt:lpstr>SPECIAL FEATURES</vt:lpstr>
      <vt:lpstr>DISTINCTIVE FEATURES</vt:lpstr>
      <vt:lpstr>BARRIERS TO DETECTION</vt:lpstr>
      <vt:lpstr>ASSESSMENT</vt:lpstr>
      <vt:lpstr>TREATMENT</vt:lpstr>
      <vt:lpstr>TABLE OT SUBSTANCE USE AND ASSOCIATED PROBLEMS</vt:lpstr>
      <vt:lpstr>SUBSTANCE USE AND ASSOCIATED PROBLEMS</vt:lpstr>
      <vt:lpstr>MANAGEMENT </vt:lpstr>
      <vt:lpstr>ADVICE</vt:lpstr>
      <vt:lpstr>MANAGEMENT</vt:lpstr>
      <vt:lpstr>REFERRAL NETWORKS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</dc:title>
  <dc:creator>Benjamin8</dc:creator>
  <cp:lastModifiedBy>Christine Mary Goodair</cp:lastModifiedBy>
  <cp:revision>14</cp:revision>
  <dcterms:created xsi:type="dcterms:W3CDTF">2015-07-29T17:45:09Z</dcterms:created>
  <dcterms:modified xsi:type="dcterms:W3CDTF">2016-02-25T12:14:02Z</dcterms:modified>
</cp:coreProperties>
</file>