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15" r:id="rId3"/>
    <p:sldId id="257" r:id="rId4"/>
    <p:sldId id="258" r:id="rId5"/>
    <p:sldId id="260" r:id="rId6"/>
    <p:sldId id="310" r:id="rId7"/>
    <p:sldId id="311" r:id="rId8"/>
    <p:sldId id="265" r:id="rId9"/>
    <p:sldId id="268" r:id="rId10"/>
    <p:sldId id="269" r:id="rId11"/>
    <p:sldId id="298" r:id="rId12"/>
    <p:sldId id="299" r:id="rId13"/>
    <p:sldId id="300" r:id="rId14"/>
    <p:sldId id="301" r:id="rId15"/>
    <p:sldId id="270" r:id="rId16"/>
    <p:sldId id="302" r:id="rId17"/>
    <p:sldId id="304" r:id="rId18"/>
    <p:sldId id="271" r:id="rId19"/>
    <p:sldId id="272" r:id="rId20"/>
    <p:sldId id="317" r:id="rId21"/>
    <p:sldId id="316" r:id="rId2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008C"/>
    <a:srgbClr val="00AA9E"/>
    <a:srgbClr val="FFCCFF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16" autoAdjust="0"/>
    <p:restoredTop sz="94660"/>
  </p:normalViewPr>
  <p:slideViewPr>
    <p:cSldViewPr snapToGrid="0">
      <p:cViewPr varScale="1">
        <p:scale>
          <a:sx n="49" d="100"/>
          <a:sy n="49" d="100"/>
        </p:scale>
        <p:origin x="36" y="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79D266-F3FE-45C1-A66C-59F14A43839F}" type="datetimeFigureOut">
              <a:rPr lang="en-GB" smtClean="0"/>
              <a:t>21/07/2016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DEED3E-619E-437D-8793-00B452607B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014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A3CAE-6005-4AE6-AAC8-994604F622E3}" type="datetimeFigureOut">
              <a:rPr lang="en-GB" smtClean="0"/>
              <a:t>21/07/2016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C6E0A-57B4-4D03-AA5C-A69ECD7421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154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C6E0A-57B4-4D03-AA5C-A69ECD74211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94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5EE7B0-D4FD-44EB-9601-38D6077FD82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23838" y="808038"/>
            <a:ext cx="7188201" cy="4043362"/>
          </a:xfrm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3788" y="5119491"/>
            <a:ext cx="5390305" cy="4849149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72294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AE862F-3F36-4BCA-8C2E-AE922C9B03A5}" type="datetime1">
              <a:rPr lang="en-GB" smtClean="0"/>
              <a:t>21/07/2016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AC7A2D-64AC-4A11-8A20-A70DB782CEF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196C71-998C-49BF-86D0-89F944C6A183}" type="datetime1">
              <a:rPr lang="en-GB" smtClean="0"/>
              <a:t>21/07/2016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E29C6D-F061-48F2-8455-54F5698B32D8}" type="datetime1">
              <a:rPr lang="en-GB" smtClean="0"/>
              <a:t>21/07/2016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1484A9-00CC-484B-BBCA-4BA16C688EBA}" type="datetime1">
              <a:rPr lang="en-GB" smtClean="0"/>
              <a:t>21/07/2016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63EEAB-5B3A-48BB-A4FD-8B82635FDADD}" type="datetime1">
              <a:rPr lang="en-GB" smtClean="0"/>
              <a:t>21/07/2016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FA6F4-2A77-4B70-AE10-60D42E5F242B}" type="datetime1">
              <a:rPr lang="en-GB" smtClean="0"/>
              <a:t>21/07/2016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DB7E0D-AB28-4275-949B-A71B65B6D80F}" type="datetime1">
              <a:rPr lang="en-GB" smtClean="0"/>
              <a:t>21/07/2016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488DAE-FD42-4932-87D3-D203AA3237FF}" type="datetime1">
              <a:rPr lang="en-GB" smtClean="0"/>
              <a:t>21/07/2016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0ADFE1-046A-4EB3-A3DE-F10CDCE07523}" type="datetime1">
              <a:rPr lang="en-GB" smtClean="0"/>
              <a:t>21/07/2016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C8A0502F-6C61-452C-987E-1FCC65395F09}" type="datetime1">
              <a:rPr lang="en-GB" smtClean="0"/>
              <a:t>21/07/2016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AC7A2D-64AC-4A11-8A20-A70DB782CEF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C9ACFA-B6DB-408A-9C0E-36FA38F6EC83}" type="datetime1">
              <a:rPr lang="en-GB" smtClean="0"/>
              <a:t>21/07/2016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AC7A2D-64AC-4A11-8A20-A70DB782CEF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5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2E4C6C-0C62-434C-ABF3-68199F7DF44F}" type="datetime1">
              <a:rPr lang="en-GB" smtClean="0"/>
              <a:t>21/07/2016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AC7A2D-64AC-4A11-8A20-A70DB782CEF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11963400" y="25072"/>
            <a:ext cx="228600" cy="6858000"/>
          </a:xfrm>
          <a:prstGeom prst="rect">
            <a:avLst/>
          </a:prstGeom>
          <a:solidFill>
            <a:srgbClr val="C4008C"/>
          </a:solidFill>
          <a:ln cap="flat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ns.gov.uk/ons/rel/npp/national-population-projections/2012-based-projections/stb-2012-based-npp-principal-and-key-variants.html#tab-Changing-Age-Structure" TargetMode="External"/><Relationship Id="rId2" Type="http://schemas.openxmlformats.org/officeDocument/2006/relationships/hyperlink" Target="http://www.ons.gov.uk/ons/rel/subnational-health4/alcohol-related-deaths-in-the-united-kingdom/2013/stb---alcohol-related-deaths-in-the-united-kingdom--registered-in-201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asw.co.uk/resource/?id=3384" TargetMode="External"/><Relationship Id="rId5" Type="http://schemas.openxmlformats.org/officeDocument/2006/relationships/hyperlink" Target="http://www.nta.nhs.uk/uploads/adult-alcohol-statistics-2013-14-commentary.pdf" TargetMode="External"/><Relationship Id="rId4" Type="http://schemas.openxmlformats.org/officeDocument/2006/relationships/hyperlink" Target="http://www.ash.org.uk/files/documents/ASH_107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September 2015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body" idx="4294967295"/>
          </p:nvPr>
        </p:nvSpPr>
        <p:spPr>
          <a:xfrm>
            <a:off x="879460" y="1243013"/>
            <a:ext cx="9110701" cy="1923268"/>
          </a:xfr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dirty="0" smtClean="0">
                <a:solidFill>
                  <a:srgbClr val="008080"/>
                </a:solidFill>
              </a:rPr>
              <a:t>Substance Misuse Factsheet Slides-Category IV Distinctive Groups: </a:t>
            </a:r>
          </a:p>
          <a:p>
            <a:pPr marL="0" indent="0">
              <a:buNone/>
            </a:pPr>
            <a:r>
              <a:rPr lang="en-GB" sz="4000" dirty="0" smtClean="0">
                <a:solidFill>
                  <a:srgbClr val="008080"/>
                </a:solidFill>
              </a:rPr>
              <a:t>Older People </a:t>
            </a:r>
            <a:endParaRPr lang="en-GB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" y="104205"/>
            <a:ext cx="1596840" cy="632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541" y="5777602"/>
            <a:ext cx="2106168" cy="98450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</p:pic>
    </p:spTree>
    <p:extLst>
      <p:ext uri="{BB962C8B-B14F-4D97-AF65-F5344CB8AC3E}">
        <p14:creationId xmlns:p14="http://schemas.microsoft.com/office/powerpoint/2010/main" val="148007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Sleep complaints</a:t>
            </a:r>
          </a:p>
          <a:p>
            <a:r>
              <a:rPr lang="en-GB" dirty="0" smtClean="0"/>
              <a:t>Cognitive impairment, memory or concentration disturbance</a:t>
            </a:r>
          </a:p>
          <a:p>
            <a:r>
              <a:rPr lang="en-GB" dirty="0" smtClean="0"/>
              <a:t>Depression and anxiety</a:t>
            </a:r>
          </a:p>
          <a:p>
            <a:r>
              <a:rPr lang="en-GB" dirty="0" smtClean="0"/>
              <a:t>Pain </a:t>
            </a:r>
          </a:p>
          <a:p>
            <a:r>
              <a:rPr lang="en-GB" dirty="0" smtClean="0"/>
              <a:t>Liver function abnormalities</a:t>
            </a:r>
          </a:p>
          <a:p>
            <a:r>
              <a:rPr lang="en-GB" dirty="0" smtClean="0"/>
              <a:t>Incontinence</a:t>
            </a:r>
          </a:p>
          <a:p>
            <a:r>
              <a:rPr lang="en-GB" dirty="0" smtClean="0"/>
              <a:t>Poor hygiene and self neglect</a:t>
            </a:r>
          </a:p>
          <a:p>
            <a:r>
              <a:rPr lang="en-GB" dirty="0"/>
              <a:t>Unusual restlessness/agitation or persistent tiredness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Unexplained </a:t>
            </a:r>
            <a:r>
              <a:rPr lang="en-GB" dirty="0"/>
              <a:t>nausea and vomiting</a:t>
            </a:r>
          </a:p>
          <a:p>
            <a:r>
              <a:rPr lang="en-GB" dirty="0"/>
              <a:t>Changes in eating habits</a:t>
            </a:r>
          </a:p>
          <a:p>
            <a:r>
              <a:rPr lang="en-GB" dirty="0"/>
              <a:t>Alteration in and erratic behaviour</a:t>
            </a:r>
          </a:p>
          <a:p>
            <a:r>
              <a:rPr lang="en-GB" dirty="0"/>
              <a:t>Slurred speech, tremor, poor coordination</a:t>
            </a:r>
          </a:p>
          <a:p>
            <a:r>
              <a:rPr lang="en-GB" dirty="0"/>
              <a:t>Frequent falls and unexplained bruising</a:t>
            </a:r>
          </a:p>
          <a:p>
            <a:r>
              <a:rPr lang="en-GB" dirty="0"/>
              <a:t>Requests for more prescription drugs</a:t>
            </a:r>
          </a:p>
          <a:p>
            <a:r>
              <a:rPr lang="en-GB" dirty="0"/>
              <a:t>Evidence of illegal activities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WARNING SIGNALS  </a:t>
            </a:r>
            <a:endParaRPr lang="en-GB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00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24000" y="857250"/>
            <a:ext cx="9144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endParaRPr lang="en-GB" sz="2000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endParaRPr lang="en-GB" sz="2000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endParaRPr lang="en-GB" sz="2000" kern="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GB" sz="2000" kern="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800" kern="0" dirty="0">
                <a:latin typeface="Arial" pitchFamily="34" charset="0"/>
                <a:cs typeface="Arial" pitchFamily="34" charset="0"/>
              </a:rPr>
              <a:t>Demographics Age/Sex/ethnicity/living arrangements/living environment</a:t>
            </a: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GB" sz="2800" kern="0" dirty="0">
                <a:latin typeface="Arial" pitchFamily="34" charset="0"/>
                <a:cs typeface="Arial" pitchFamily="34" charset="0"/>
              </a:rPr>
              <a:t> Presenting problem may be masked</a:t>
            </a: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GB" sz="2800" kern="0" dirty="0">
                <a:latin typeface="Arial" pitchFamily="34" charset="0"/>
                <a:cs typeface="Arial" pitchFamily="34" charset="0"/>
              </a:rPr>
              <a:t>Past and Family Psychiatric history</a:t>
            </a: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GB" sz="2800" kern="0" dirty="0">
                <a:latin typeface="Arial" pitchFamily="34" charset="0"/>
                <a:cs typeface="Arial" pitchFamily="34" charset="0"/>
              </a:rPr>
              <a:t> Occupational and Psychosexual history</a:t>
            </a: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GB" sz="2800" kern="0" dirty="0">
                <a:latin typeface="Arial" pitchFamily="34" charset="0"/>
                <a:cs typeface="Arial" pitchFamily="34" charset="0"/>
              </a:rPr>
              <a:t> Medical history (especially known complications from substance and </a:t>
            </a:r>
          </a:p>
          <a:p>
            <a:pPr marL="484632">
              <a:spcBef>
                <a:spcPct val="0"/>
              </a:spcBef>
              <a:defRPr/>
            </a:pPr>
            <a:r>
              <a:rPr lang="en-GB" sz="2800" kern="0" dirty="0">
                <a:latin typeface="Arial" pitchFamily="34" charset="0"/>
                <a:cs typeface="Arial" pitchFamily="34" charset="0"/>
              </a:rPr>
              <a:t>    effects on existing age-related impairment)</a:t>
            </a: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GB" sz="2800" kern="0" dirty="0">
                <a:latin typeface="Arial" pitchFamily="34" charset="0"/>
                <a:cs typeface="Arial" pitchFamily="34" charset="0"/>
              </a:rPr>
              <a:t> Forensic history (especially public order and acquisitive offences)</a:t>
            </a:r>
          </a:p>
          <a:p>
            <a:pPr marL="484632">
              <a:spcBef>
                <a:spcPct val="0"/>
              </a:spcBef>
              <a:defRPr/>
            </a:pPr>
            <a:endParaRPr lang="en-GB" sz="2000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484632">
              <a:spcBef>
                <a:spcPct val="0"/>
              </a:spcBef>
              <a:defRPr/>
            </a:pPr>
            <a:endParaRPr lang="en-GB" sz="2000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marL="484632" algn="ctr">
              <a:spcBef>
                <a:spcPct val="0"/>
              </a:spcBef>
              <a:defRPr/>
            </a:pPr>
            <a:endParaRPr lang="en-GB" sz="2000" kern="0" dirty="0">
              <a:solidFill>
                <a:srgbClr val="000514"/>
              </a:solidFill>
              <a:latin typeface="Arial" pitchFamily="34" charset="0"/>
              <a:cs typeface="Arial" pitchFamily="34" charset="0"/>
            </a:endParaRPr>
          </a:p>
          <a:p>
            <a:pPr marL="484632" algn="ctr">
              <a:spcBef>
                <a:spcPct val="0"/>
              </a:spcBef>
              <a:defRPr/>
            </a:pPr>
            <a:endParaRPr lang="en-GB" sz="2000" kern="0" dirty="0">
              <a:solidFill>
                <a:srgbClr val="0099CC">
                  <a:tint val="83000"/>
                  <a:satMod val="1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4248" y="365126"/>
            <a:ext cx="10529552" cy="1325563"/>
          </a:xfrm>
        </p:spPr>
        <p:txBody>
          <a:bodyPr/>
          <a:lstStyle/>
          <a:p>
            <a:r>
              <a:rPr lang="en-GB" dirty="0">
                <a:solidFill>
                  <a:srgbClr val="008080"/>
                </a:solidFill>
              </a:rPr>
              <a:t>Detailed substance use history</a:t>
            </a:r>
          </a:p>
        </p:txBody>
      </p:sp>
    </p:spTree>
    <p:extLst>
      <p:ext uri="{BB962C8B-B14F-4D97-AF65-F5344CB8AC3E}">
        <p14:creationId xmlns:p14="http://schemas.microsoft.com/office/powerpoint/2010/main" val="143058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GB" sz="3200" kern="0" dirty="0">
                <a:latin typeface="Arial" pitchFamily="34" charset="0"/>
                <a:cs typeface="Arial" pitchFamily="34" charset="0"/>
              </a:rPr>
              <a:t>Discuss substances separately (Alcohol/nicotine/OTC/prescribed/Illicit)</a:t>
            </a:r>
          </a:p>
          <a:p>
            <a:pPr marL="484632">
              <a:spcBef>
                <a:spcPct val="0"/>
              </a:spcBef>
              <a:defRPr/>
            </a:pPr>
            <a:r>
              <a:rPr lang="en-GB" sz="3200" kern="0" dirty="0">
                <a:latin typeface="Arial" pitchFamily="34" charset="0"/>
                <a:cs typeface="Arial" pitchFamily="34" charset="0"/>
              </a:rPr>
              <a:t>    - Age at first use, weekend, weekly, daily use</a:t>
            </a:r>
          </a:p>
          <a:p>
            <a:pPr marL="484632">
              <a:spcBef>
                <a:spcPct val="0"/>
              </a:spcBef>
              <a:defRPr/>
            </a:pPr>
            <a:r>
              <a:rPr lang="en-GB" sz="3200" kern="0" dirty="0">
                <a:latin typeface="Arial" pitchFamily="34" charset="0"/>
                <a:cs typeface="Arial" pitchFamily="34" charset="0"/>
              </a:rPr>
              <a:t>    - Age of dependence syndrome</a:t>
            </a:r>
          </a:p>
          <a:p>
            <a:pPr marL="484632">
              <a:spcBef>
                <a:spcPct val="0"/>
              </a:spcBef>
              <a:defRPr/>
            </a:pPr>
            <a:r>
              <a:rPr lang="en-GB" sz="3200" kern="0" dirty="0">
                <a:latin typeface="Arial" pitchFamily="34" charset="0"/>
                <a:cs typeface="Arial" pitchFamily="34" charset="0"/>
              </a:rPr>
              <a:t>    - Maximum use and when/how long</a:t>
            </a:r>
          </a:p>
          <a:p>
            <a:pPr marL="484632">
              <a:spcBef>
                <a:spcPct val="0"/>
              </a:spcBef>
              <a:defRPr/>
            </a:pPr>
            <a:r>
              <a:rPr lang="en-GB" sz="3200" kern="0" dirty="0">
                <a:latin typeface="Arial" pitchFamily="34" charset="0"/>
                <a:cs typeface="Arial" pitchFamily="34" charset="0"/>
              </a:rPr>
              <a:t>    - Pattern (Quantity/Frequency) over day/week</a:t>
            </a:r>
          </a:p>
          <a:p>
            <a:pPr marL="484632">
              <a:spcBef>
                <a:spcPct val="0"/>
              </a:spcBef>
              <a:defRPr/>
            </a:pPr>
            <a:r>
              <a:rPr lang="en-GB" sz="3200" kern="0" dirty="0">
                <a:latin typeface="Arial" pitchFamily="34" charset="0"/>
                <a:cs typeface="Arial" pitchFamily="34" charset="0"/>
              </a:rPr>
              <a:t>    - Route</a:t>
            </a:r>
          </a:p>
          <a:p>
            <a:pPr marL="484632">
              <a:spcBef>
                <a:spcPct val="0"/>
              </a:spcBef>
              <a:defRPr/>
            </a:pPr>
            <a:r>
              <a:rPr lang="en-GB" sz="3200" kern="0" dirty="0">
                <a:latin typeface="Arial" pitchFamily="34" charset="0"/>
                <a:cs typeface="Arial" pitchFamily="34" charset="0"/>
              </a:rPr>
              <a:t>    - Cost/’funding’</a:t>
            </a:r>
          </a:p>
          <a:p>
            <a:pPr marL="484632">
              <a:spcBef>
                <a:spcPct val="0"/>
              </a:spcBef>
              <a:defRPr/>
            </a:pPr>
            <a:r>
              <a:rPr lang="en-GB" sz="3200" kern="0" dirty="0">
                <a:latin typeface="Arial" pitchFamily="34" charset="0"/>
                <a:cs typeface="Arial" pitchFamily="34" charset="0"/>
              </a:rPr>
              <a:t>    - Abstinence/relapse, link stability/life events</a:t>
            </a:r>
          </a:p>
          <a:p>
            <a:pPr marL="484632">
              <a:spcBef>
                <a:spcPct val="0"/>
              </a:spcBef>
              <a:defRPr/>
            </a:pPr>
            <a:r>
              <a:rPr lang="en-GB" sz="3200" kern="0" dirty="0">
                <a:latin typeface="Arial" pitchFamily="34" charset="0"/>
                <a:cs typeface="Arial" pitchFamily="34" charset="0"/>
              </a:rPr>
              <a:t>    - Preferred substance(s)</a:t>
            </a: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GB" sz="3200" kern="0" dirty="0">
                <a:latin typeface="Arial" pitchFamily="34" charset="0"/>
                <a:cs typeface="Arial" pitchFamily="34" charset="0"/>
              </a:rPr>
              <a:t> Treatment (dates, service, intervention, outcome)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8080"/>
                </a:solidFill>
              </a:rPr>
              <a:t>Detailed substance use history</a:t>
            </a:r>
            <a:endParaRPr lang="en-US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91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524000" y="568171"/>
            <a:ext cx="9144000" cy="5575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endParaRPr lang="en-GB" sz="2400" kern="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484632">
              <a:spcBef>
                <a:spcPct val="0"/>
              </a:spcBef>
              <a:defRPr/>
            </a:pPr>
            <a:endParaRPr lang="en-GB" sz="2400" kern="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endParaRPr lang="en-GB" sz="2400" kern="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827532" indent="-34290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GB" sz="2400" kern="0" dirty="0" smtClean="0">
                <a:latin typeface="Arial" pitchFamily="34" charset="0"/>
                <a:cs typeface="Arial" pitchFamily="34" charset="0"/>
              </a:rPr>
              <a:t>Consent </a:t>
            </a:r>
            <a:r>
              <a:rPr lang="en-GB" sz="2400" kern="0" dirty="0">
                <a:latin typeface="Arial" pitchFamily="34" charset="0"/>
                <a:cs typeface="Arial" pitchFamily="34" charset="0"/>
              </a:rPr>
              <a:t>and Capacity</a:t>
            </a:r>
          </a:p>
          <a:p>
            <a:pPr marL="484632">
              <a:spcBef>
                <a:spcPct val="0"/>
              </a:spcBef>
              <a:defRPr/>
            </a:pPr>
            <a:endParaRPr lang="en-GB" sz="2400" kern="0" dirty="0">
              <a:latin typeface="Arial" pitchFamily="34" charset="0"/>
              <a:cs typeface="Arial" pitchFamily="34" charset="0"/>
            </a:endParaRP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GB" sz="2400" kern="0" dirty="0">
                <a:latin typeface="Arial" pitchFamily="34" charset="0"/>
                <a:cs typeface="Arial" pitchFamily="34" charset="0"/>
              </a:rPr>
              <a:t> Social vulnerability Risk of falls, social/cultural isolation, financial abuse</a:t>
            </a: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endParaRPr lang="en-GB" sz="2400" kern="0" dirty="0">
              <a:latin typeface="Arial" pitchFamily="34" charset="0"/>
              <a:cs typeface="Arial" pitchFamily="34" charset="0"/>
            </a:endParaRP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GB" sz="2400" kern="0" dirty="0">
                <a:latin typeface="Arial" pitchFamily="34" charset="0"/>
                <a:cs typeface="Arial" pitchFamily="34" charset="0"/>
              </a:rPr>
              <a:t> Social function Activities of daily living, statutory/voluntary/private care</a:t>
            </a: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endParaRPr lang="en-GB" sz="2400" kern="0" dirty="0">
              <a:latin typeface="Arial" pitchFamily="34" charset="0"/>
              <a:cs typeface="Arial" pitchFamily="34" charset="0"/>
            </a:endParaRP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GB" sz="2400" kern="0" dirty="0">
                <a:latin typeface="Arial" pitchFamily="34" charset="0"/>
                <a:cs typeface="Arial" pitchFamily="34" charset="0"/>
              </a:rPr>
              <a:t> Social support Informal carers and friends</a:t>
            </a: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endParaRPr lang="en-GB" sz="2400" kern="0" dirty="0">
              <a:latin typeface="Arial" pitchFamily="34" charset="0"/>
              <a:cs typeface="Arial" pitchFamily="34" charset="0"/>
            </a:endParaRP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GB" sz="2400" kern="0" dirty="0">
                <a:latin typeface="Arial" pitchFamily="34" charset="0"/>
                <a:cs typeface="Arial" pitchFamily="34" charset="0"/>
              </a:rPr>
              <a:t> Social pressures Debt, substance using ‘carers’, open drug dealing</a:t>
            </a: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endParaRPr lang="en-GB" sz="2400" kern="0" dirty="0">
              <a:latin typeface="Arial" pitchFamily="34" charset="0"/>
              <a:cs typeface="Arial" pitchFamily="34" charset="0"/>
            </a:endParaRPr>
          </a:p>
          <a:p>
            <a:pPr marL="484632">
              <a:spcBef>
                <a:spcPct val="0"/>
              </a:spcBef>
              <a:buFont typeface="Wingdings" pitchFamily="2" charset="2"/>
              <a:buChar char="v"/>
              <a:defRPr/>
            </a:pPr>
            <a:r>
              <a:rPr lang="en-GB" sz="2400" kern="0" dirty="0">
                <a:latin typeface="Arial" pitchFamily="34" charset="0"/>
                <a:cs typeface="Arial" pitchFamily="34" charset="0"/>
              </a:rPr>
              <a:t>Investigations (including cognitive testing and neuroimaging)</a:t>
            </a:r>
          </a:p>
          <a:p>
            <a:pPr marL="484632">
              <a:spcBef>
                <a:spcPct val="0"/>
              </a:spcBef>
              <a:defRPr/>
            </a:pPr>
            <a:endParaRPr lang="en-GB" sz="2000" kern="0" dirty="0">
              <a:latin typeface="Arial" pitchFamily="34" charset="0"/>
              <a:cs typeface="Arial" pitchFamily="34" charset="0"/>
            </a:endParaRPr>
          </a:p>
          <a:p>
            <a:pPr marL="484632" algn="ctr">
              <a:spcBef>
                <a:spcPct val="0"/>
              </a:spcBef>
              <a:defRPr/>
            </a:pPr>
            <a:endParaRPr lang="en-GB" sz="2000" kern="0" dirty="0">
              <a:solidFill>
                <a:srgbClr val="000514"/>
              </a:solidFill>
              <a:latin typeface="Arial" pitchFamily="34" charset="0"/>
              <a:cs typeface="Arial" pitchFamily="34" charset="0"/>
            </a:endParaRPr>
          </a:p>
          <a:p>
            <a:pPr marL="484632" algn="ctr">
              <a:spcBef>
                <a:spcPct val="0"/>
              </a:spcBef>
              <a:defRPr/>
            </a:pPr>
            <a:endParaRPr lang="en-GB" sz="2000" kern="0" dirty="0">
              <a:solidFill>
                <a:srgbClr val="0099CC">
                  <a:tint val="83000"/>
                  <a:satMod val="1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9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kern="0" dirty="0">
                <a:latin typeface="Arial" pitchFamily="34" charset="0"/>
                <a:cs typeface="Arial" pitchFamily="34" charset="0"/>
              </a:rPr>
              <a:t>Collateral information </a:t>
            </a:r>
          </a:p>
          <a:p>
            <a:r>
              <a:rPr lang="en-GB" sz="3200" kern="0" dirty="0">
                <a:latin typeface="Arial" pitchFamily="34" charset="0"/>
                <a:cs typeface="Arial" pitchFamily="34" charset="0"/>
              </a:rPr>
              <a:t>Relatives </a:t>
            </a:r>
          </a:p>
          <a:p>
            <a:r>
              <a:rPr lang="en-GB" sz="3200" kern="0" dirty="0">
                <a:latin typeface="Arial" pitchFamily="34" charset="0"/>
                <a:cs typeface="Arial" pitchFamily="34" charset="0"/>
              </a:rPr>
              <a:t>GP consultations </a:t>
            </a:r>
            <a:r>
              <a:rPr lang="en-GB" sz="3200" kern="0" dirty="0" smtClean="0">
                <a:latin typeface="Arial" pitchFamily="34" charset="0"/>
                <a:cs typeface="Arial" pitchFamily="34" charset="0"/>
              </a:rPr>
              <a:t>and medications</a:t>
            </a:r>
            <a:endParaRPr lang="en-GB" sz="3200" kern="0" dirty="0">
              <a:latin typeface="Arial" pitchFamily="34" charset="0"/>
              <a:cs typeface="Arial" pitchFamily="34" charset="0"/>
            </a:endParaRPr>
          </a:p>
          <a:p>
            <a:r>
              <a:rPr lang="en-GB" sz="3200" kern="0" dirty="0">
                <a:latin typeface="Arial" pitchFamily="34" charset="0"/>
                <a:cs typeface="Arial" pitchFamily="34" charset="0"/>
              </a:rPr>
              <a:t>Hospital discharge summaries</a:t>
            </a:r>
          </a:p>
          <a:p>
            <a:r>
              <a:rPr lang="en-GB" sz="3200" kern="0" dirty="0">
                <a:latin typeface="Arial" pitchFamily="34" charset="0"/>
                <a:cs typeface="Arial" pitchFamily="34" charset="0"/>
              </a:rPr>
              <a:t>Home carers</a:t>
            </a:r>
          </a:p>
          <a:p>
            <a:r>
              <a:rPr lang="en-GB" sz="3200" kern="0" dirty="0">
                <a:latin typeface="Arial" pitchFamily="34" charset="0"/>
                <a:cs typeface="Arial" pitchFamily="34" charset="0"/>
              </a:rPr>
              <a:t>Day centres </a:t>
            </a:r>
          </a:p>
          <a:p>
            <a:r>
              <a:rPr lang="en-GB" sz="3200" kern="0" dirty="0">
                <a:latin typeface="Arial" pitchFamily="34" charset="0"/>
                <a:cs typeface="Arial" pitchFamily="34" charset="0"/>
              </a:rPr>
              <a:t>Housing officers/Wardens of Sheltered accommodation</a:t>
            </a:r>
          </a:p>
          <a:p>
            <a:r>
              <a:rPr lang="en-GB" sz="3200" kern="0" dirty="0">
                <a:latin typeface="Arial" pitchFamily="34" charset="0"/>
                <a:cs typeface="Arial" pitchFamily="34" charset="0"/>
              </a:rPr>
              <a:t>Criminal justice agencies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ASSESSMENT - COLLATERAL</a:t>
            </a:r>
            <a:endParaRPr lang="en-US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92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Evidence exists which demonstrates that older people want to stop substance use and do well with treatment </a:t>
            </a:r>
          </a:p>
          <a:p>
            <a:r>
              <a:rPr lang="en-GB" dirty="0" smtClean="0"/>
              <a:t>The treatment that is offered will depends on the nature and extent of the problems and availability and accessibility of services</a:t>
            </a:r>
          </a:p>
          <a:p>
            <a:r>
              <a:rPr lang="en-GB" dirty="0" smtClean="0"/>
              <a:t>Assess to what extent patient wishes to change pattern of substance use </a:t>
            </a:r>
          </a:p>
          <a:p>
            <a:r>
              <a:rPr lang="en-GB" dirty="0" smtClean="0"/>
              <a:t>Support with reducing/abstaining from substance use should be given</a:t>
            </a:r>
          </a:p>
          <a:p>
            <a:r>
              <a:rPr lang="en-GB" dirty="0" smtClean="0"/>
              <a:t>May include home visits, supervision by medical and care staff or family, admission to hospital e.g. detoxification for acute presentation with alcohol withdrawal</a:t>
            </a:r>
          </a:p>
          <a:p>
            <a:r>
              <a:rPr lang="en-GB" dirty="0" smtClean="0"/>
              <a:t>Withdrawal of unnecessary prescribed medication gradually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TREATMENT</a:t>
            </a:r>
            <a:endParaRPr lang="en-GB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54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Pharmacological treatment should be undertaken cautiously and be safe, effective and tolerated</a:t>
            </a:r>
          </a:p>
          <a:p>
            <a:r>
              <a:rPr lang="en-GB" dirty="0" smtClean="0"/>
              <a:t>Diagnosis of dependence is necessary </a:t>
            </a:r>
          </a:p>
          <a:p>
            <a:r>
              <a:rPr lang="en-GB" dirty="0" smtClean="0"/>
              <a:t>Medication for substitution therapy should be initiated after discussion with an addiction specialist</a:t>
            </a:r>
          </a:p>
          <a:p>
            <a:r>
              <a:rPr lang="en-GB" dirty="0" smtClean="0"/>
              <a:t>Medications are usually prescribed at about half that for adults</a:t>
            </a:r>
          </a:p>
          <a:p>
            <a:r>
              <a:rPr lang="en-GB" dirty="0" smtClean="0"/>
              <a:t>Short acting benzodiazepines are first choice for alcohol withdrawal </a:t>
            </a:r>
          </a:p>
          <a:p>
            <a:r>
              <a:rPr lang="en-GB" dirty="0" smtClean="0"/>
              <a:t>Some medications e.g. </a:t>
            </a:r>
            <a:r>
              <a:rPr lang="en-GB" dirty="0" err="1" smtClean="0"/>
              <a:t>acamprosate</a:t>
            </a:r>
            <a:r>
              <a:rPr lang="en-GB" dirty="0" smtClean="0"/>
              <a:t>, naltrexone and disulfiram should be administered with extreme caution</a:t>
            </a:r>
          </a:p>
          <a:p>
            <a:r>
              <a:rPr lang="en-GB" dirty="0" smtClean="0"/>
              <a:t>Pharmacological treatment should always be implemented within the context of psychosocial interventions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PHARMACOLOGICAL TREATMENT</a:t>
            </a:r>
            <a:endParaRPr lang="en-GB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78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 single empirically supported approach which is superior</a:t>
            </a:r>
            <a:endParaRPr lang="en-GB" dirty="0"/>
          </a:p>
          <a:p>
            <a:r>
              <a:rPr lang="en-GB" dirty="0" smtClean="0"/>
              <a:t>Responsive to needs and supports adaptive strategies</a:t>
            </a:r>
            <a:endParaRPr lang="en-GB" dirty="0"/>
          </a:p>
          <a:p>
            <a:r>
              <a:rPr lang="en-GB" dirty="0" smtClean="0"/>
              <a:t>Education and advice</a:t>
            </a:r>
          </a:p>
          <a:p>
            <a:r>
              <a:rPr lang="en-GB" dirty="0" smtClean="0"/>
              <a:t>Brief interventions</a:t>
            </a:r>
          </a:p>
          <a:p>
            <a:r>
              <a:rPr lang="en-GB" dirty="0" smtClean="0"/>
              <a:t>Motivational interviewing</a:t>
            </a:r>
          </a:p>
          <a:p>
            <a:r>
              <a:rPr lang="en-GB" dirty="0" smtClean="0"/>
              <a:t>Cognitive behavioural therapy</a:t>
            </a:r>
          </a:p>
          <a:p>
            <a:r>
              <a:rPr lang="en-GB" dirty="0" smtClean="0"/>
              <a:t>Mutual self help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PSYCHOSOCIAL INTERVENTIONS </a:t>
            </a:r>
            <a:endParaRPr lang="en-GB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08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Work as multidisciplinary team which is responsive, flexible &amp; coordinated</a:t>
            </a:r>
          </a:p>
          <a:p>
            <a:r>
              <a:rPr lang="en-GB" dirty="0" smtClean="0"/>
              <a:t>Include geriatricians, old age psychiatrists, GPs, care homes (wardens), housing officers, community pharmacists, employers, social services</a:t>
            </a:r>
          </a:p>
          <a:p>
            <a:r>
              <a:rPr lang="en-GB" dirty="0" smtClean="0"/>
              <a:t>Include family and significant others </a:t>
            </a:r>
          </a:p>
          <a:p>
            <a:r>
              <a:rPr lang="en-GB" dirty="0" smtClean="0"/>
              <a:t>Use the interaction as an opportunity for education about the effects of substances or how to cope with symptoms </a:t>
            </a:r>
            <a:r>
              <a:rPr lang="en-GB" dirty="0" err="1" smtClean="0"/>
              <a:t>eg</a:t>
            </a:r>
            <a:r>
              <a:rPr lang="en-GB" dirty="0" smtClean="0"/>
              <a:t> insomnia without resort to medications</a:t>
            </a:r>
          </a:p>
          <a:p>
            <a:r>
              <a:rPr lang="en-GB" dirty="0" smtClean="0"/>
              <a:t>Explore strategies to cope without substances</a:t>
            </a:r>
          </a:p>
          <a:p>
            <a:r>
              <a:rPr lang="en-GB" dirty="0" smtClean="0"/>
              <a:t>Offer of brief interventions, behavioural treatments, social support</a:t>
            </a:r>
          </a:p>
          <a:p>
            <a:r>
              <a:rPr lang="en-GB" dirty="0" smtClean="0"/>
              <a:t>Referral to substance misuse services, voluntary services </a:t>
            </a:r>
            <a:r>
              <a:rPr lang="en-GB" dirty="0" err="1" smtClean="0"/>
              <a:t>eg</a:t>
            </a:r>
            <a:r>
              <a:rPr lang="en-GB" dirty="0" smtClean="0"/>
              <a:t> Red Cross, Age Concern, Alzheimer’s Society, religious organisations and volunteers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MULTIDISCIPLINRY TEAM WORKING</a:t>
            </a:r>
            <a:endParaRPr lang="en-GB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0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Threshold for admission for older people is lower than adults</a:t>
            </a:r>
          </a:p>
          <a:p>
            <a:r>
              <a:rPr lang="en-GB" dirty="0" smtClean="0"/>
              <a:t>Criteria: Chaotic lifestyle, heavy substance use and dependence, emergency presentations, comorbid conditions, social circumstances</a:t>
            </a:r>
          </a:p>
          <a:p>
            <a:r>
              <a:rPr lang="en-GB" dirty="0" smtClean="0"/>
              <a:t>Exclude head injury (detected or suspected), infections, malnutrition, depression, Wernicke </a:t>
            </a:r>
            <a:r>
              <a:rPr lang="en-GB" dirty="0" err="1" smtClean="0"/>
              <a:t>Korsakoff</a:t>
            </a:r>
            <a:endParaRPr lang="en-GB" dirty="0" smtClean="0"/>
          </a:p>
          <a:p>
            <a:r>
              <a:rPr lang="en-GB" dirty="0" smtClean="0"/>
              <a:t>Exclude other causes of thiamine deficiency </a:t>
            </a:r>
            <a:r>
              <a:rPr lang="en-GB" dirty="0" err="1" smtClean="0"/>
              <a:t>eg</a:t>
            </a:r>
            <a:r>
              <a:rPr lang="en-GB" dirty="0" smtClean="0"/>
              <a:t> AIDS, thyrotoxicosis, metastases, congestive heart failure, thyrotoxicosis</a:t>
            </a:r>
          </a:p>
          <a:p>
            <a:r>
              <a:rPr lang="en-GB" dirty="0" smtClean="0"/>
              <a:t>Assess the need to institute treatment immediately </a:t>
            </a:r>
            <a:r>
              <a:rPr lang="en-GB" dirty="0" err="1" smtClean="0"/>
              <a:t>eg</a:t>
            </a:r>
            <a:r>
              <a:rPr lang="en-GB" dirty="0" smtClean="0"/>
              <a:t> if Wernicke </a:t>
            </a:r>
            <a:r>
              <a:rPr lang="en-GB" dirty="0" err="1" smtClean="0"/>
              <a:t>Korsakoff’s</a:t>
            </a:r>
            <a:r>
              <a:rPr lang="en-GB" dirty="0" smtClean="0"/>
              <a:t> is a possibility</a:t>
            </a:r>
          </a:p>
          <a:p>
            <a:r>
              <a:rPr lang="en-GB" dirty="0" smtClean="0"/>
              <a:t>Undertake investigations on serum and urine</a:t>
            </a:r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ADMISSION</a:t>
            </a:r>
            <a:endParaRPr lang="en-GB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23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msotw9_temp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996950"/>
            <a:ext cx="50292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3" descr="msotw9_temp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990600"/>
            <a:ext cx="3429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22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number of older people with substance use problems is rising as is the proportion of older people in our population</a:t>
            </a:r>
            <a:endParaRPr lang="en-GB" dirty="0"/>
          </a:p>
          <a:p>
            <a:r>
              <a:rPr lang="en-GB" dirty="0" smtClean="0"/>
              <a:t>Older people are entitled to the same treatment as young people</a:t>
            </a:r>
          </a:p>
          <a:p>
            <a:r>
              <a:rPr lang="en-GB" dirty="0" smtClean="0"/>
              <a:t>Older people can and do respond to effective treatment</a:t>
            </a:r>
          </a:p>
          <a:p>
            <a:r>
              <a:rPr lang="en-GB" dirty="0" smtClean="0"/>
              <a:t>Older people have distinctive differences which impact on the manner in which assessment and treatment are delivered</a:t>
            </a:r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CONCLUSION</a:t>
            </a:r>
            <a:endParaRPr lang="en-GB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58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600" b="1" dirty="0" smtClean="0">
                <a:solidFill>
                  <a:srgbClr val="0070C0"/>
                </a:solidFill>
                <a:hlinkClick r:id="rId2"/>
              </a:rPr>
              <a:t>http</a:t>
            </a:r>
            <a:r>
              <a:rPr lang="en-GB" sz="1600" b="1" dirty="0">
                <a:solidFill>
                  <a:srgbClr val="0070C0"/>
                </a:solidFill>
                <a:hlinkClick r:id="rId2"/>
              </a:rPr>
              <a:t>://www.ons.gov.uk/ons/rel/subnational-health4/alcohol-related-deaths-in-the-united-kingdom/2013/stb---alcohol-related-deaths-in-the-united-kingdom--</a:t>
            </a:r>
            <a:r>
              <a:rPr lang="en-GB" sz="1600" b="1" dirty="0" smtClean="0">
                <a:solidFill>
                  <a:srgbClr val="0070C0"/>
                </a:solidFill>
                <a:hlinkClick r:id="rId2"/>
              </a:rPr>
              <a:t>registered-in-2013.html</a:t>
            </a:r>
            <a:endParaRPr lang="en-GB" sz="1600" b="1" dirty="0" smtClean="0">
              <a:solidFill>
                <a:srgbClr val="0070C0"/>
              </a:solidFill>
            </a:endParaRPr>
          </a:p>
          <a:p>
            <a:r>
              <a:rPr lang="en-GB" sz="1600" b="1" dirty="0" smtClean="0">
                <a:solidFill>
                  <a:srgbClr val="0070C0"/>
                </a:solidFill>
                <a:hlinkClick r:id="rId3"/>
              </a:rPr>
              <a:t>http</a:t>
            </a:r>
            <a:r>
              <a:rPr lang="en-GB" sz="1600" b="1">
                <a:solidFill>
                  <a:srgbClr val="0070C0"/>
                </a:solidFill>
                <a:hlinkClick r:id="rId3"/>
              </a:rPr>
              <a:t>://</a:t>
            </a:r>
            <a:r>
              <a:rPr lang="en-GB" sz="1600" b="1" smtClean="0">
                <a:solidFill>
                  <a:srgbClr val="0070C0"/>
                </a:solidFill>
                <a:hlinkClick r:id="rId3"/>
              </a:rPr>
              <a:t>www.ons.gov.uk/ons/rel/npp/national-population-projections/2012-based-projections/stb-2012-based-npp-principal-and-key-variants.html#tab-Changing-Age-Structure</a:t>
            </a:r>
            <a:endParaRPr lang="en-GB" sz="1600" b="1" smtClean="0">
              <a:solidFill>
                <a:srgbClr val="0070C0"/>
              </a:solidFill>
            </a:endParaRPr>
          </a:p>
          <a:p>
            <a:r>
              <a:rPr lang="en-GB" sz="1600" b="1" smtClean="0"/>
              <a:t>ASH </a:t>
            </a:r>
            <a:r>
              <a:rPr lang="en-GB" sz="1600" b="1" dirty="0"/>
              <a:t>Smoking Statistics  Illness and death 2014, </a:t>
            </a:r>
            <a:r>
              <a:rPr lang="en-GB" sz="1600" b="1" dirty="0">
                <a:hlinkClick r:id="rId4"/>
              </a:rPr>
              <a:t>http://</a:t>
            </a:r>
            <a:r>
              <a:rPr lang="en-GB" sz="1600" b="1" dirty="0" smtClean="0">
                <a:hlinkClick r:id="rId4"/>
              </a:rPr>
              <a:t>www.ash.org.uk/files/documents/ASH_107.pdf</a:t>
            </a:r>
            <a:endParaRPr lang="en-GB" sz="1600" b="1" dirty="0" smtClean="0"/>
          </a:p>
          <a:p>
            <a:r>
              <a:rPr lang="en-GB" sz="1600" b="1" dirty="0" smtClean="0"/>
              <a:t>PHE (2014) Alcohol </a:t>
            </a:r>
            <a:r>
              <a:rPr lang="en-GB" sz="1600" b="1" dirty="0"/>
              <a:t>treatment </a:t>
            </a:r>
            <a:r>
              <a:rPr lang="en-GB" sz="1600" b="1" dirty="0" smtClean="0"/>
              <a:t>in </a:t>
            </a:r>
            <a:r>
              <a:rPr lang="en-GB" sz="1600" b="1" dirty="0"/>
              <a:t>England 2013-14 </a:t>
            </a:r>
            <a:r>
              <a:rPr lang="en-GB" sz="1600" b="1" dirty="0">
                <a:hlinkClick r:id="rId5"/>
              </a:rPr>
              <a:t>http://</a:t>
            </a:r>
            <a:r>
              <a:rPr lang="en-GB" sz="1600" b="1" dirty="0" smtClean="0">
                <a:hlinkClick r:id="rId5"/>
              </a:rPr>
              <a:t>www.nta.nhs.uk/uploads/adult-alcohol-statistics-2013-14-commentary.pdf</a:t>
            </a:r>
            <a:endParaRPr lang="en-GB" sz="1600" b="1" dirty="0" smtClean="0"/>
          </a:p>
          <a:p>
            <a:r>
              <a:rPr lang="en-GB" sz="1600" b="1" dirty="0"/>
              <a:t>The Forgotten People: Drug in Later Life: A Report for the Big Lottery Fund – July 2014 </a:t>
            </a:r>
            <a:r>
              <a:rPr lang="en-GB" sz="1600" b="1" dirty="0">
                <a:hlinkClick r:id="rId6"/>
              </a:rPr>
              <a:t>https://www.basw.co.uk/resource/?</a:t>
            </a:r>
            <a:r>
              <a:rPr lang="en-GB" sz="1600" b="1" dirty="0" smtClean="0">
                <a:hlinkClick r:id="rId6"/>
              </a:rPr>
              <a:t>id=3384</a:t>
            </a:r>
            <a:endParaRPr lang="en-GB" sz="1600" b="1" dirty="0" smtClean="0"/>
          </a:p>
          <a:p>
            <a:endParaRPr lang="en-GB" sz="1600" dirty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/>
          </a:p>
          <a:p>
            <a:endParaRPr lang="en-GB" sz="1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REFERENCES</a:t>
            </a:r>
            <a:endParaRPr lang="en-GB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00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Recognition of core distinctive issues for older people with substance misuse</a:t>
            </a:r>
          </a:p>
          <a:p>
            <a:r>
              <a:rPr lang="en-GB" dirty="0" smtClean="0"/>
              <a:t>Appreciation of key components of a detailed history relevant to older people</a:t>
            </a:r>
          </a:p>
          <a:p>
            <a:r>
              <a:rPr lang="en-GB" dirty="0" smtClean="0"/>
              <a:t>Provide effective advice about the impact of substances on daily living</a:t>
            </a:r>
          </a:p>
          <a:p>
            <a:r>
              <a:rPr lang="en-GB" dirty="0" smtClean="0"/>
              <a:t>Initiation of a care plan appropriate to older people</a:t>
            </a:r>
          </a:p>
          <a:p>
            <a:r>
              <a:rPr lang="en-GB" dirty="0" smtClean="0"/>
              <a:t>Acknowledgement that older people do respond positively to effective treatment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LEARNING OUTCOMES</a:t>
            </a:r>
            <a:endParaRPr lang="en-GB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4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Older people present with complex problems which may be atypical and subtle</a:t>
            </a:r>
          </a:p>
          <a:p>
            <a:r>
              <a:rPr lang="en-GB" dirty="0" smtClean="0"/>
              <a:t>Physical health problems can precipitate substance misuse in older people</a:t>
            </a:r>
          </a:p>
          <a:p>
            <a:r>
              <a:rPr lang="en-GB" dirty="0" smtClean="0"/>
              <a:t>Psychiatric comorbidities are common in older people with substance problems</a:t>
            </a:r>
          </a:p>
          <a:p>
            <a:r>
              <a:rPr lang="en-GB" dirty="0" smtClean="0"/>
              <a:t>Social issues e.g. bereavement, retirement, may be associated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INTRODUCTION</a:t>
            </a:r>
            <a:endParaRPr lang="en-GB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21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Older </a:t>
            </a:r>
            <a:r>
              <a:rPr lang="en-GB" dirty="0"/>
              <a:t>people, 60+, will constitute 42% of the UK population by </a:t>
            </a:r>
            <a:r>
              <a:rPr lang="en-GB" dirty="0" smtClean="0"/>
              <a:t>2027</a:t>
            </a:r>
            <a:endParaRPr lang="en-GB" dirty="0"/>
          </a:p>
          <a:p>
            <a:r>
              <a:rPr lang="en-GB" dirty="0" smtClean="0"/>
              <a:t>‘Older’ generally means over the age of 60, though it can </a:t>
            </a:r>
          </a:p>
          <a:p>
            <a:pPr marL="109728" indent="0">
              <a:buNone/>
            </a:pPr>
            <a:r>
              <a:rPr lang="en-GB" dirty="0" smtClean="0"/>
              <a:t>   refer to clients over 40 years, or over 50 years</a:t>
            </a:r>
          </a:p>
          <a:p>
            <a:r>
              <a:rPr lang="en-GB" dirty="0" smtClean="0"/>
              <a:t>‘Older’ people are using more legal &amp; illegal drugs including  over the counter &amp; prescription drugs</a:t>
            </a:r>
          </a:p>
          <a:p>
            <a:r>
              <a:rPr lang="en-GB" dirty="0"/>
              <a:t>22% men,17% women over 60 still smoke</a:t>
            </a:r>
          </a:p>
          <a:p>
            <a:r>
              <a:rPr lang="en-GB" dirty="0"/>
              <a:t>60% NHS prescriptions for over 60s, Alcohol consumption above adult ‘safe limits’: 20% in men, 10% in women over 65</a:t>
            </a:r>
          </a:p>
          <a:p>
            <a:pPr>
              <a:defRPr/>
            </a:pPr>
            <a:r>
              <a:rPr lang="en-GB" dirty="0"/>
              <a:t>Highest alcohol death rate is in </a:t>
            </a:r>
            <a:r>
              <a:rPr lang="en-GB" dirty="0" smtClean="0"/>
              <a:t>ages 55-74</a:t>
            </a:r>
          </a:p>
          <a:p>
            <a:pPr>
              <a:defRPr/>
            </a:pPr>
            <a:endParaRPr lang="en-GB" dirty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PREVALENCE</a:t>
            </a:r>
            <a:endParaRPr lang="en-GB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49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600" dirty="0" smtClean="0"/>
              <a:t>Older people can present in any health and social care setting with the effects of substance </a:t>
            </a:r>
            <a:r>
              <a:rPr lang="en-GB" sz="2600" dirty="0"/>
              <a:t>use </a:t>
            </a:r>
            <a:r>
              <a:rPr lang="en-GB" sz="2600" dirty="0" smtClean="0"/>
              <a:t>but older </a:t>
            </a:r>
            <a:r>
              <a:rPr lang="en-GB" sz="2600" dirty="0"/>
              <a:t>people fail to get same attention as younger </a:t>
            </a:r>
            <a:r>
              <a:rPr lang="en-GB" sz="2600" dirty="0" smtClean="0"/>
              <a:t>people</a:t>
            </a:r>
          </a:p>
          <a:p>
            <a:r>
              <a:rPr lang="en-GB" sz="2600" dirty="0"/>
              <a:t>Alcohol </a:t>
            </a:r>
            <a:r>
              <a:rPr lang="en-GB" sz="2600" dirty="0" smtClean="0"/>
              <a:t>&amp; </a:t>
            </a:r>
            <a:r>
              <a:rPr lang="en-GB" sz="2600" dirty="0"/>
              <a:t>prescription drugs are the most commonly used substances in the older age group</a:t>
            </a:r>
          </a:p>
          <a:p>
            <a:r>
              <a:rPr lang="en-GB" sz="2600" dirty="0" smtClean="0"/>
              <a:t>Number </a:t>
            </a:r>
            <a:r>
              <a:rPr lang="en-GB" sz="2600" dirty="0"/>
              <a:t>of people aged </a:t>
            </a:r>
            <a:r>
              <a:rPr lang="en-GB" sz="2600" dirty="0" smtClean="0"/>
              <a:t>60+ receiving </a:t>
            </a:r>
            <a:r>
              <a:rPr lang="en-GB" sz="2600" dirty="0"/>
              <a:t>drug treatment has increased rapidly during the period 2006-2013</a:t>
            </a:r>
            <a:endParaRPr lang="en-GB" sz="2600" dirty="0" smtClean="0"/>
          </a:p>
          <a:p>
            <a:r>
              <a:rPr lang="en-GB" sz="2600" dirty="0" smtClean="0"/>
              <a:t>Older people may take more than prescribed due to poor memory, concentration, and judgment, anxiety, malaise</a:t>
            </a:r>
          </a:p>
          <a:p>
            <a:r>
              <a:rPr lang="en-GB" sz="2600" dirty="0" smtClean="0"/>
              <a:t>Effects may be misattributed to ageing, or stereotyping substance use are a young person’s activity</a:t>
            </a:r>
          </a:p>
          <a:p>
            <a:r>
              <a:rPr lang="en-GB" sz="2600" dirty="0" smtClean="0"/>
              <a:t>62</a:t>
            </a:r>
            <a:r>
              <a:rPr lang="en-GB" sz="2600" dirty="0"/>
              <a:t>% of older people aged 60+ who receive treatment complete treatment free of dependency compared to 47% of </a:t>
            </a:r>
            <a:r>
              <a:rPr lang="en-GB" sz="2600" dirty="0" smtClean="0"/>
              <a:t>18-59 </a:t>
            </a:r>
            <a:r>
              <a:rPr lang="en-GB" sz="2600" dirty="0" err="1" smtClean="0"/>
              <a:t>yr</a:t>
            </a:r>
            <a:r>
              <a:rPr lang="en-GB" sz="2600" dirty="0" smtClean="0"/>
              <a:t> </a:t>
            </a:r>
            <a:r>
              <a:rPr lang="en-GB" sz="2600" dirty="0"/>
              <a:t>olds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Prevalence (</a:t>
            </a:r>
            <a:r>
              <a:rPr lang="en-GB" dirty="0" err="1" smtClean="0">
                <a:solidFill>
                  <a:srgbClr val="008080"/>
                </a:solidFill>
              </a:rPr>
              <a:t>contd</a:t>
            </a:r>
            <a:r>
              <a:rPr lang="en-GB" dirty="0" smtClean="0">
                <a:solidFill>
                  <a:srgbClr val="008080"/>
                </a:solidFill>
              </a:rPr>
              <a:t>)</a:t>
            </a:r>
            <a:endParaRPr lang="en-GB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32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relationship may be missed due to atypical and subtle presentation</a:t>
            </a:r>
          </a:p>
          <a:p>
            <a:r>
              <a:rPr lang="en-GB" dirty="0" smtClean="0"/>
              <a:t>Substances can interact with physical and mental health conditions which are part of ageing, and for which medications are prescribed</a:t>
            </a:r>
          </a:p>
          <a:p>
            <a:r>
              <a:rPr lang="en-GB" dirty="0" smtClean="0"/>
              <a:t>Older people drink less but more frequently than younger counterparts</a:t>
            </a:r>
          </a:p>
          <a:p>
            <a:r>
              <a:rPr lang="en-GB" dirty="0" smtClean="0"/>
              <a:t>The impact from a similar amount at a younger age may be greater in old age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18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Older people may:</a:t>
            </a:r>
          </a:p>
          <a:p>
            <a:r>
              <a:rPr lang="en-GB" dirty="0" smtClean="0"/>
              <a:t>Feel stigmatised</a:t>
            </a:r>
          </a:p>
          <a:p>
            <a:r>
              <a:rPr lang="en-GB" dirty="0" smtClean="0"/>
              <a:t>Fear being judged</a:t>
            </a:r>
          </a:p>
          <a:p>
            <a:r>
              <a:rPr lang="en-GB" dirty="0" smtClean="0"/>
              <a:t>Feel no one cares about them, there is no one to care for them</a:t>
            </a:r>
          </a:p>
          <a:p>
            <a:r>
              <a:rPr lang="en-GB" dirty="0" smtClean="0"/>
              <a:t>Feel they are a burden, and no one is there to help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BARRIERS TO DETECTION</a:t>
            </a:r>
            <a:endParaRPr lang="en-GB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63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Practitioners:</a:t>
            </a:r>
          </a:p>
          <a:p>
            <a:r>
              <a:rPr lang="en-GB" dirty="0" smtClean="0"/>
              <a:t>are not trained</a:t>
            </a:r>
          </a:p>
          <a:p>
            <a:r>
              <a:rPr lang="en-GB" dirty="0" smtClean="0"/>
              <a:t>are not confident</a:t>
            </a:r>
          </a:p>
          <a:p>
            <a:r>
              <a:rPr lang="en-GB" dirty="0" smtClean="0"/>
              <a:t>do not easily recognise atypical or subtle presentations</a:t>
            </a:r>
          </a:p>
          <a:p>
            <a:r>
              <a:rPr lang="en-GB" dirty="0" smtClean="0"/>
              <a:t>Do not have a high index of suspicion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September 2015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BARRIERS TO DETECTION</a:t>
            </a:r>
            <a:endParaRPr lang="en-GB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12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7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0AA9E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00AA9E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</TotalTime>
  <Words>1283</Words>
  <Application>Microsoft Office PowerPoint</Application>
  <PresentationFormat>Widescreen</PresentationFormat>
  <Paragraphs>187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LEARNING OUTCOMES</vt:lpstr>
      <vt:lpstr>INTRODUCTION</vt:lpstr>
      <vt:lpstr>PREVALENCE</vt:lpstr>
      <vt:lpstr>Prevalence (contd)</vt:lpstr>
      <vt:lpstr>PowerPoint Presentation</vt:lpstr>
      <vt:lpstr>BARRIERS TO DETECTION</vt:lpstr>
      <vt:lpstr>BARRIERS TO DETECTION</vt:lpstr>
      <vt:lpstr>WARNING SIGNALS  </vt:lpstr>
      <vt:lpstr>Detailed substance use history</vt:lpstr>
      <vt:lpstr>Detailed substance use history</vt:lpstr>
      <vt:lpstr>      </vt:lpstr>
      <vt:lpstr>ASSESSMENT - COLLATERAL</vt:lpstr>
      <vt:lpstr>TREATMENT</vt:lpstr>
      <vt:lpstr>PHARMACOLOGICAL TREATMENT</vt:lpstr>
      <vt:lpstr>PSYCHOSOCIAL INTERVENTIONS </vt:lpstr>
      <vt:lpstr>MULTIDISCIPLINRY TEAM WORKING</vt:lpstr>
      <vt:lpstr>ADMISSION</vt:lpstr>
      <vt:lpstr>CONCLUSION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OLDER PEOPLE</dc:title>
  <dc:creator>Benjamin8</dc:creator>
  <cp:lastModifiedBy>Christine Mary Goodair</cp:lastModifiedBy>
  <cp:revision>46</cp:revision>
  <cp:lastPrinted>2016-07-21T13:24:57Z</cp:lastPrinted>
  <dcterms:created xsi:type="dcterms:W3CDTF">2015-07-21T14:07:11Z</dcterms:created>
  <dcterms:modified xsi:type="dcterms:W3CDTF">2016-07-21T13:31:09Z</dcterms:modified>
</cp:coreProperties>
</file>