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9" r:id="rId3"/>
    <p:sldId id="283" r:id="rId4"/>
    <p:sldId id="257" r:id="rId5"/>
    <p:sldId id="291" r:id="rId6"/>
    <p:sldId id="303" r:id="rId7"/>
    <p:sldId id="302" r:id="rId8"/>
    <p:sldId id="293" r:id="rId9"/>
    <p:sldId id="294" r:id="rId10"/>
    <p:sldId id="295" r:id="rId11"/>
    <p:sldId id="306" r:id="rId12"/>
    <p:sldId id="296" r:id="rId13"/>
    <p:sldId id="307" r:id="rId14"/>
    <p:sldId id="297" r:id="rId15"/>
    <p:sldId id="308" r:id="rId16"/>
    <p:sldId id="309" r:id="rId17"/>
    <p:sldId id="289" r:id="rId18"/>
    <p:sldId id="288" r:id="rId19"/>
    <p:sldId id="30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68" d="100"/>
          <a:sy n="68" d="100"/>
        </p:scale>
        <p:origin x="147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774E92B-5FC2-48A8-8AE3-79681165B68C}" type="datetimeFigureOut">
              <a:rPr lang="en-GB"/>
              <a:pPr>
                <a:defRPr/>
              </a:pPr>
              <a:t>10/11/2016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0A75B8-3CF0-4665-B7F3-B24602C4DCFF}" type="slidenum">
              <a:rPr lang="en-GB"/>
              <a:pPr>
                <a:defRPr/>
              </a:pPr>
              <a:t>‹#›</a:t>
            </a:fld>
            <a:endParaRPr lang="en-GB"/>
          </a:p>
        </p:txBody>
      </p:sp>
    </p:spTree>
    <p:extLst>
      <p:ext uri="{BB962C8B-B14F-4D97-AF65-F5344CB8AC3E}">
        <p14:creationId xmlns:p14="http://schemas.microsoft.com/office/powerpoint/2010/main" val="3275710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94743B-E01C-43F3-96EF-71BCE7CE48E7}" type="slidenum">
              <a:rPr lang="en-GB" smtClean="0"/>
              <a:pPr fontAlgn="base">
                <a:spcBef>
                  <a:spcPct val="0"/>
                </a:spcBef>
                <a:spcAft>
                  <a:spcPct val="0"/>
                </a:spcAft>
                <a:defRPr/>
              </a:pPr>
              <a:t>1</a:t>
            </a:fld>
            <a:endParaRPr lang="en-GB"/>
          </a:p>
        </p:txBody>
      </p:sp>
    </p:spTree>
    <p:extLst>
      <p:ext uri="{BB962C8B-B14F-4D97-AF65-F5344CB8AC3E}">
        <p14:creationId xmlns:p14="http://schemas.microsoft.com/office/powerpoint/2010/main" val="280197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err="1"/>
              <a:t>Hig</a:t>
            </a: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12</a:t>
            </a:fld>
            <a:endParaRPr lang="en-GB"/>
          </a:p>
        </p:txBody>
      </p:sp>
    </p:spTree>
    <p:extLst>
      <p:ext uri="{BB962C8B-B14F-4D97-AF65-F5344CB8AC3E}">
        <p14:creationId xmlns:p14="http://schemas.microsoft.com/office/powerpoint/2010/main" val="219532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a:t>Vaping</a:t>
            </a:r>
            <a:r>
              <a:rPr lang="en-GB" baseline="0" dirty="0"/>
              <a:t> ‘95%’ less harmful than tobacco smoking (PHE)</a:t>
            </a: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14</a:t>
            </a:fld>
            <a:endParaRPr lang="en-GB"/>
          </a:p>
        </p:txBody>
      </p:sp>
    </p:spTree>
    <p:extLst>
      <p:ext uri="{BB962C8B-B14F-4D97-AF65-F5344CB8AC3E}">
        <p14:creationId xmlns:p14="http://schemas.microsoft.com/office/powerpoint/2010/main" val="292362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94743B-E01C-43F3-96EF-71BCE7CE48E7}" type="slidenum">
              <a:rPr lang="en-GB" smtClean="0"/>
              <a:pPr fontAlgn="base">
                <a:spcBef>
                  <a:spcPct val="0"/>
                </a:spcBef>
                <a:spcAft>
                  <a:spcPct val="0"/>
                </a:spcAft>
                <a:defRPr/>
              </a:pPr>
              <a:t>18</a:t>
            </a:fld>
            <a:endParaRPr lang="en-GB"/>
          </a:p>
        </p:txBody>
      </p:sp>
    </p:spTree>
    <p:extLst>
      <p:ext uri="{BB962C8B-B14F-4D97-AF65-F5344CB8AC3E}">
        <p14:creationId xmlns:p14="http://schemas.microsoft.com/office/powerpoint/2010/main" val="98513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Rates of smoking reduced in UK recently lowest</a:t>
            </a:r>
            <a:r>
              <a:rPr lang="en-GB" baseline="0" dirty="0"/>
              <a:t> levels ever – around 17% of all adults in UK now (smoking toolkit study</a:t>
            </a:r>
            <a:r>
              <a:rPr lang="en-GB" dirty="0"/>
              <a:t>),</a:t>
            </a:r>
            <a:r>
              <a:rPr lang="en-GB" baseline="0" dirty="0"/>
              <a:t> but smoking still leading preventable cause of death. Smokers continue to smoke and find it hard to quit due to nicotine addiction, but it is the combustible smoke that kills them – tar and other carcinogens. Cessation the easy bit, continued abstinence is what is so difficult</a:t>
            </a:r>
            <a:endParaRPr lang="en-GB"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94743B-E01C-43F3-96EF-71BCE7CE48E7}" type="slidenum">
              <a:rPr lang="en-GB" smtClean="0"/>
              <a:pPr fontAlgn="base">
                <a:spcBef>
                  <a:spcPct val="0"/>
                </a:spcBef>
                <a:spcAft>
                  <a:spcPct val="0"/>
                </a:spcAft>
                <a:defRPr/>
              </a:pPr>
              <a:t>3</a:t>
            </a:fld>
            <a:endParaRPr lang="en-GB"/>
          </a:p>
        </p:txBody>
      </p:sp>
    </p:spTree>
    <p:extLst>
      <p:ext uri="{BB962C8B-B14F-4D97-AF65-F5344CB8AC3E}">
        <p14:creationId xmlns:p14="http://schemas.microsoft.com/office/powerpoint/2010/main" val="71839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a:t>…despite well known health risks and increasing cultural / social non-acceptance of smoking. E.g. public smoking bans in UK</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4</a:t>
            </a:fld>
            <a:endParaRPr lang="en-GB"/>
          </a:p>
        </p:txBody>
      </p:sp>
    </p:spTree>
    <p:extLst>
      <p:ext uri="{BB962C8B-B14F-4D97-AF65-F5344CB8AC3E}">
        <p14:creationId xmlns:p14="http://schemas.microsoft.com/office/powerpoint/2010/main" val="136340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a:t>Before e cigarettes…</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5</a:t>
            </a:fld>
            <a:endParaRPr lang="en-GB"/>
          </a:p>
        </p:txBody>
      </p:sp>
    </p:spTree>
    <p:extLst>
      <p:ext uri="{BB962C8B-B14F-4D97-AF65-F5344CB8AC3E}">
        <p14:creationId xmlns:p14="http://schemas.microsoft.com/office/powerpoint/2010/main" val="100381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Quote for ‘disruptive technology’ </a:t>
            </a:r>
            <a:r>
              <a:rPr lang="en-CA" baseline="0" dirty="0" err="1"/>
              <a:t>Fagerstrom</a:t>
            </a:r>
            <a:r>
              <a:rPr lang="en-CA" baseline="0" dirty="0"/>
              <a:t> (2015 – Nicotine and tobacco research)  Consumer product exploded onto the market, attractive potentially to whole groups of people otherwise not likely to stop smoking. Rapid form of nicotine delivery, and devices improving all the time. Mimic cigarettes for the nicotine delivery, but also the behavioural action, the social element, and possibly meet an identity need (continuum of smoker identity, or a whole new ‘vaper’ identity? </a:t>
            </a:r>
            <a:r>
              <a:rPr lang="en-GB" sz="1200" kern="1200" dirty="0">
                <a:solidFill>
                  <a:schemeClr val="tx1"/>
                </a:solidFill>
                <a:effectLst/>
                <a:latin typeface="+mn-lt"/>
                <a:ea typeface="+mn-ea"/>
                <a:cs typeface="+mn-cs"/>
              </a:rPr>
              <a:t>most current e-cigarette users state that they use e-cigarettes for smoking cessation or to cut down from smoking, with an eventual aim of quitting smoking completely (McNeill et al, 2015).</a:t>
            </a:r>
            <a:endParaRPr lang="en-CA" baseline="0" dirty="0"/>
          </a:p>
          <a:p>
            <a:endParaRPr lang="en-GB" dirty="0"/>
          </a:p>
        </p:txBody>
      </p:sp>
      <p:sp>
        <p:nvSpPr>
          <p:cNvPr id="4" name="Slide Number Placeholder 3"/>
          <p:cNvSpPr>
            <a:spLocks noGrp="1"/>
          </p:cNvSpPr>
          <p:nvPr>
            <p:ph type="sldNum" sz="quarter" idx="10"/>
          </p:nvPr>
        </p:nvSpPr>
        <p:spPr/>
        <p:txBody>
          <a:bodyPr/>
          <a:lstStyle/>
          <a:p>
            <a:fld id="{0DD5CAB1-9DCF-4D2C-B2B2-5AE928A5CC1F}" type="slidenum">
              <a:rPr lang="en-GB" smtClean="0"/>
              <a:t>6</a:t>
            </a:fld>
            <a:endParaRPr lang="en-GB"/>
          </a:p>
        </p:txBody>
      </p:sp>
    </p:spTree>
    <p:extLst>
      <p:ext uri="{BB962C8B-B14F-4D97-AF65-F5344CB8AC3E}">
        <p14:creationId xmlns:p14="http://schemas.microsoft.com/office/powerpoint/2010/main" val="236421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tradition of harm reduction approaches to addiction treatment has seen the emergence of a ‘cautiously permissive’ use of e cigarettes. Recommendations</a:t>
            </a:r>
            <a:r>
              <a:rPr lang="en-GB" baseline="0" dirty="0"/>
              <a:t> by PHE, RCP, RSPH and NCSCT to support smokers to quit using e cigarettes if that is their choice. </a:t>
            </a:r>
            <a:r>
              <a:rPr lang="en-GB" baseline="0" dirty="0" err="1"/>
              <a:t>Howevere</a:t>
            </a:r>
            <a:r>
              <a:rPr lang="en-GB" baseline="0" dirty="0"/>
              <a:t> still notable </a:t>
            </a:r>
            <a:r>
              <a:rPr lang="en-GB" baseline="0" dirty="0" err="1"/>
              <a:t>controvery</a:t>
            </a:r>
            <a:r>
              <a:rPr lang="en-GB" baseline="0" dirty="0"/>
              <a:t> in the public health and medical community – McKee and colleagues Lancet Editorial criticised the PHE report and accused it of being </a:t>
            </a:r>
            <a:r>
              <a:rPr lang="en-GB" baseline="0" dirty="0" err="1"/>
              <a:t>insufficianetly</a:t>
            </a:r>
            <a:r>
              <a:rPr lang="en-GB" baseline="0" dirty="0"/>
              <a:t> ‘evidence based’ – a claim that was robustly and successfully defended by McNeill and colleagues.</a:t>
            </a:r>
            <a:endParaRPr lang="en-GB" dirty="0"/>
          </a:p>
        </p:txBody>
      </p:sp>
      <p:sp>
        <p:nvSpPr>
          <p:cNvPr id="4" name="Slide Number Placeholder 3"/>
          <p:cNvSpPr>
            <a:spLocks noGrp="1"/>
          </p:cNvSpPr>
          <p:nvPr>
            <p:ph type="sldNum" sz="quarter" idx="10"/>
          </p:nvPr>
        </p:nvSpPr>
        <p:spPr/>
        <p:txBody>
          <a:bodyPr/>
          <a:lstStyle/>
          <a:p>
            <a:pPr>
              <a:defRPr/>
            </a:pPr>
            <a:fld id="{E50A75B8-3CF0-4665-B7F3-B24602C4DCFF}" type="slidenum">
              <a:rPr lang="en-GB" smtClean="0"/>
              <a:pPr>
                <a:defRPr/>
              </a:pPr>
              <a:t>7</a:t>
            </a:fld>
            <a:endParaRPr lang="en-GB"/>
          </a:p>
        </p:txBody>
      </p:sp>
    </p:spTree>
    <p:extLst>
      <p:ext uri="{BB962C8B-B14F-4D97-AF65-F5344CB8AC3E}">
        <p14:creationId xmlns:p14="http://schemas.microsoft.com/office/powerpoint/2010/main" val="198078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8</a:t>
            </a:fld>
            <a:endParaRPr lang="en-GB"/>
          </a:p>
        </p:txBody>
      </p:sp>
    </p:spTree>
    <p:extLst>
      <p:ext uri="{BB962C8B-B14F-4D97-AF65-F5344CB8AC3E}">
        <p14:creationId xmlns:p14="http://schemas.microsoft.com/office/powerpoint/2010/main" val="274601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9</a:t>
            </a:fld>
            <a:endParaRPr lang="en-GB"/>
          </a:p>
        </p:txBody>
      </p:sp>
    </p:spTree>
    <p:extLst>
      <p:ext uri="{BB962C8B-B14F-4D97-AF65-F5344CB8AC3E}">
        <p14:creationId xmlns:p14="http://schemas.microsoft.com/office/powerpoint/2010/main" val="298305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err="1"/>
              <a:t>Hig</a:t>
            </a: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9D430-7F8E-476C-B240-5C26A10FE292}" type="slidenum">
              <a:rPr lang="en-GB" smtClean="0"/>
              <a:pPr fontAlgn="base">
                <a:spcBef>
                  <a:spcPct val="0"/>
                </a:spcBef>
                <a:spcAft>
                  <a:spcPct val="0"/>
                </a:spcAft>
                <a:defRPr/>
              </a:pPr>
              <a:t>10</a:t>
            </a:fld>
            <a:endParaRPr lang="en-GB"/>
          </a:p>
        </p:txBody>
      </p:sp>
    </p:spTree>
    <p:extLst>
      <p:ext uri="{BB962C8B-B14F-4D97-AF65-F5344CB8AC3E}">
        <p14:creationId xmlns:p14="http://schemas.microsoft.com/office/powerpoint/2010/main" val="142835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FFF0E36-C685-4AB1-BBFE-F57BBE9606B2}" type="datetimeFigureOut">
              <a:rPr lang="en-GB"/>
              <a:pPr>
                <a:defRPr/>
              </a:pPr>
              <a:t>10/11/2016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62B7BD2-76B4-40F3-94C1-2E42B7E77FA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3E80BED-AB32-4905-8526-364EA6942464}" type="datetimeFigureOut">
              <a:rPr lang="en-GB"/>
              <a:pPr>
                <a:defRPr/>
              </a:pPr>
              <a:t>10/11/2016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DF4F22-3803-4DC4-AD21-E1AE278D82A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4EAE662-C9CE-4949-9C64-989051CB8840}" type="datetimeFigureOut">
              <a:rPr lang="en-GB"/>
              <a:pPr>
                <a:defRPr/>
              </a:pPr>
              <a:t>10/11/2016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70A910-905A-4E93-BCB6-88BBF1D8DF4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9C07D74-45A1-4CA1-8FE6-428CDBFFB903}" type="datetimeFigureOut">
              <a:rPr lang="en-GB"/>
              <a:pPr>
                <a:defRPr/>
              </a:pPr>
              <a:t>10/11/2016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DF3E51-80E9-456F-9984-34DBF154E65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911302-7B9D-43DF-BCE3-E6FB1FFFF425}" type="datetimeFigureOut">
              <a:rPr lang="en-GB"/>
              <a:pPr>
                <a:defRPr/>
              </a:pPr>
              <a:t>10/11/2016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167C45-0974-4939-B626-2175CA100F0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5F4E859-0AC9-4AC4-9FB9-3F47B2752EC7}" type="datetimeFigureOut">
              <a:rPr lang="en-GB"/>
              <a:pPr>
                <a:defRPr/>
              </a:pPr>
              <a:t>10/11/2016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361D0E9-83A3-4462-8CFA-F20F1E86850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24BF3FC-5A75-4864-A469-29857FFDC748}" type="datetimeFigureOut">
              <a:rPr lang="en-GB"/>
              <a:pPr>
                <a:defRPr/>
              </a:pPr>
              <a:t>10/11/2016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E91563E-A3B7-4814-A0F0-2B2DE60964E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1F02986-EF3B-49D9-85A9-0E7011588E89}" type="datetimeFigureOut">
              <a:rPr lang="en-GB"/>
              <a:pPr>
                <a:defRPr/>
              </a:pPr>
              <a:t>10/11/2016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B7C6669-CE6E-4F18-8882-C266CA27328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9F587-50FD-4413-BAFA-BA689CAD4C7B}" type="datetimeFigureOut">
              <a:rPr lang="en-GB"/>
              <a:pPr>
                <a:defRPr/>
              </a:pPr>
              <a:t>10/11/2016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ADAA0F2-546B-4A5E-9294-4A19E2E4267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3ED289-BE86-43C1-9670-E6E098F2821A}" type="datetimeFigureOut">
              <a:rPr lang="en-GB"/>
              <a:pPr>
                <a:defRPr/>
              </a:pPr>
              <a:t>10/11/2016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56EDBB-3747-4EFF-91BD-A7900783188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47665C-0B7A-42EA-A07C-77C0875A4595}" type="datetimeFigureOut">
              <a:rPr lang="en-GB"/>
              <a:pPr>
                <a:defRPr/>
              </a:pPr>
              <a:t>10/11/2016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036A6A6-D244-4607-895B-1963B226594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254029D-493F-4805-B82F-4D1BD74DA15D}" type="datetimeFigureOut">
              <a:rPr lang="en-GB"/>
              <a:pPr>
                <a:defRPr/>
              </a:pPr>
              <a:t>10/11/2016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7270C3-C968-49DB-AF14-DACE7468F7A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ea.ac.uk/medicine/research/addiction" TargetMode="External"/><Relationship Id="rId1" Type="http://schemas.openxmlformats.org/officeDocument/2006/relationships/slideLayout" Target="../slideLayouts/slideLayout2.xml"/><Relationship Id="rId5" Type="http://schemas.openxmlformats.org/officeDocument/2006/relationships/hyperlink" Target="mailto:c.notley@uea.ac.uk"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24744"/>
            <a:ext cx="8208912" cy="2088232"/>
          </a:xfrm>
        </p:spPr>
        <p:txBody>
          <a:bodyPr rtlCol="0">
            <a:normAutofit/>
          </a:bodyPr>
          <a:lstStyle/>
          <a:p>
            <a:pPr eaLnBrk="1" fontAlgn="auto" hangingPunct="1">
              <a:spcAft>
                <a:spcPts val="0"/>
              </a:spcAft>
              <a:defRPr/>
            </a:pPr>
            <a:r>
              <a:rPr lang="en-GB" sz="3600" b="1" dirty="0"/>
              <a:t>Real world experiences of using e-cigarettes for avoiding relapse to smoking </a:t>
            </a:r>
            <a:br>
              <a:rPr lang="en-GB" sz="3600" b="1" dirty="0"/>
            </a:br>
            <a:r>
              <a:rPr lang="en-GB" sz="3600" b="1" dirty="0"/>
              <a:t>- </a:t>
            </a:r>
            <a:r>
              <a:rPr lang="en-GB" sz="2700" b="1" dirty="0"/>
              <a:t>emergent findings from an ongoing qualitative study</a:t>
            </a:r>
            <a:endParaRPr lang="en-GB" sz="1800" dirty="0"/>
          </a:p>
        </p:txBody>
      </p:sp>
      <p:sp>
        <p:nvSpPr>
          <p:cNvPr id="3" name="Subtitle 2"/>
          <p:cNvSpPr>
            <a:spLocks noGrp="1"/>
          </p:cNvSpPr>
          <p:nvPr>
            <p:ph type="subTitle" idx="1"/>
          </p:nvPr>
        </p:nvSpPr>
        <p:spPr>
          <a:xfrm>
            <a:off x="1371600" y="3242312"/>
            <a:ext cx="6400800" cy="1601398"/>
          </a:xfrm>
        </p:spPr>
        <p:txBody>
          <a:bodyPr rtlCol="0">
            <a:normAutofit fontScale="62500" lnSpcReduction="20000"/>
          </a:bodyPr>
          <a:lstStyle/>
          <a:p>
            <a:pPr eaLnBrk="1" fontAlgn="auto" hangingPunct="1">
              <a:spcAft>
                <a:spcPts val="0"/>
              </a:spcAft>
              <a:buFont typeface="Arial" pitchFamily="34" charset="0"/>
              <a:buNone/>
              <a:defRPr/>
            </a:pPr>
            <a:r>
              <a:rPr lang="en-GB" dirty="0">
                <a:solidFill>
                  <a:schemeClr val="tx1"/>
                </a:solidFill>
              </a:rPr>
              <a:t>Dr Caitlin Notley, PI</a:t>
            </a:r>
          </a:p>
          <a:p>
            <a:pPr eaLnBrk="1" fontAlgn="auto" hangingPunct="1">
              <a:spcAft>
                <a:spcPts val="0"/>
              </a:spcAft>
              <a:buFont typeface="Arial" pitchFamily="34" charset="0"/>
              <a:buNone/>
              <a:defRPr/>
            </a:pPr>
            <a:r>
              <a:rPr lang="en-GB" sz="3100" dirty="0">
                <a:solidFill>
                  <a:schemeClr val="tx1"/>
                </a:solidFill>
              </a:rPr>
              <a:t>Lecturer in Mental Health </a:t>
            </a:r>
          </a:p>
          <a:p>
            <a:pPr eaLnBrk="1" fontAlgn="auto" hangingPunct="1">
              <a:spcAft>
                <a:spcPts val="0"/>
              </a:spcAft>
              <a:buFont typeface="Arial" pitchFamily="34" charset="0"/>
              <a:buNone/>
              <a:defRPr/>
            </a:pPr>
            <a:r>
              <a:rPr lang="en-GB" sz="3100" dirty="0">
                <a:solidFill>
                  <a:schemeClr val="tx1"/>
                </a:solidFill>
              </a:rPr>
              <a:t>UK Society for the Study of Addiction Research Fellow, </a:t>
            </a:r>
          </a:p>
          <a:p>
            <a:pPr eaLnBrk="1" fontAlgn="auto" hangingPunct="1">
              <a:spcAft>
                <a:spcPts val="0"/>
              </a:spcAft>
              <a:buFont typeface="Arial" pitchFamily="34" charset="0"/>
              <a:buNone/>
              <a:defRPr/>
            </a:pPr>
            <a:r>
              <a:rPr lang="en-GB" sz="3100" dirty="0">
                <a:solidFill>
                  <a:schemeClr val="tx1"/>
                </a:solidFill>
              </a:rPr>
              <a:t>Norwich Medical School, University of East Anglia</a:t>
            </a:r>
          </a:p>
          <a:p>
            <a:pPr eaLnBrk="1" fontAlgn="auto" hangingPunct="1">
              <a:spcAft>
                <a:spcPts val="0"/>
              </a:spcAft>
              <a:buFont typeface="Arial" pitchFamily="34" charset="0"/>
              <a:buNone/>
              <a:defRPr/>
            </a:pPr>
            <a:r>
              <a:rPr lang="en-GB" sz="3100" dirty="0">
                <a:solidFill>
                  <a:schemeClr val="tx1"/>
                </a:solidFill>
              </a:rPr>
              <a:t>@</a:t>
            </a:r>
            <a:r>
              <a:rPr lang="en-GB" sz="3100" dirty="0" err="1">
                <a:solidFill>
                  <a:schemeClr val="tx1"/>
                </a:solidFill>
              </a:rPr>
              <a:t>Addictionuea</a:t>
            </a:r>
            <a:endParaRPr lang="en-GB" sz="3100" dirty="0">
              <a:solidFill>
                <a:schemeClr val="tx1"/>
              </a:solidFill>
            </a:endParaRPr>
          </a:p>
          <a:p>
            <a:pPr eaLnBrk="1" fontAlgn="auto" hangingPunct="1">
              <a:spcAft>
                <a:spcPts val="0"/>
              </a:spcAft>
              <a:buFont typeface="Arial" pitchFamily="34" charset="0"/>
              <a:buNone/>
              <a:defRPr/>
            </a:pPr>
            <a:endParaRPr lang="en-GB" sz="3100" dirty="0">
              <a:solidFill>
                <a:schemeClr val="tx1"/>
              </a:solidFill>
            </a:endParaRPr>
          </a:p>
        </p:txBody>
      </p:sp>
      <p:grpSp>
        <p:nvGrpSpPr>
          <p:cNvPr id="9" name="Group 8"/>
          <p:cNvGrpSpPr/>
          <p:nvPr/>
        </p:nvGrpSpPr>
        <p:grpSpPr>
          <a:xfrm>
            <a:off x="0" y="6554385"/>
            <a:ext cx="9144000" cy="307975"/>
            <a:chOff x="0" y="6381750"/>
            <a:chExt cx="9144000" cy="307975"/>
          </a:xfrm>
        </p:grpSpPr>
        <p:sp>
          <p:nvSpPr>
            <p:cNvPr id="3077"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3079"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
        <p:nvSpPr>
          <p:cNvPr id="4" name="TextBox 3"/>
          <p:cNvSpPr txBox="1"/>
          <p:nvPr/>
        </p:nvSpPr>
        <p:spPr>
          <a:xfrm>
            <a:off x="4716016" y="260648"/>
            <a:ext cx="2520280"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57" y="293023"/>
            <a:ext cx="3326247" cy="68770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476" y="5121387"/>
            <a:ext cx="2376264" cy="11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ECtrav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9660" y="5239952"/>
            <a:ext cx="2780841" cy="8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5138609"/>
            <a:ext cx="2664296" cy="882679"/>
          </a:xfrm>
          <a:prstGeom prst="rect">
            <a:avLst/>
          </a:prstGeom>
          <a:noFill/>
        </p:spPr>
        <p:txBody>
          <a:bodyPr wrap="square" rtlCol="0">
            <a:spAutoFit/>
          </a:bodyPr>
          <a:lstStyle/>
          <a:p>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7976" y="5231257"/>
            <a:ext cx="2432456" cy="862890"/>
          </a:xfrm>
          <a:prstGeom prst="rect">
            <a:avLst/>
          </a:prstGeom>
        </p:spPr>
      </p:pic>
      <p:cxnSp>
        <p:nvCxnSpPr>
          <p:cNvPr id="11" name="Straight Connector 10"/>
          <p:cNvCxnSpPr/>
          <p:nvPr/>
        </p:nvCxnSpPr>
        <p:spPr>
          <a:xfrm>
            <a:off x="251520" y="3140968"/>
            <a:ext cx="84969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520" y="4941168"/>
            <a:ext cx="849694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1483" y="474162"/>
            <a:ext cx="8229600" cy="1143000"/>
          </a:xfrm>
        </p:spPr>
        <p:txBody>
          <a:bodyPr/>
          <a:lstStyle/>
          <a:p>
            <a:pPr eaLnBrk="1" hangingPunct="1"/>
            <a:r>
              <a:rPr lang="en-GB" sz="3200" b="1" dirty="0"/>
              <a:t>Continued abstinence</a:t>
            </a:r>
          </a:p>
        </p:txBody>
      </p:sp>
      <p:sp>
        <p:nvSpPr>
          <p:cNvPr id="3" name="Content Placeholder 2"/>
          <p:cNvSpPr>
            <a:spLocks noGrp="1"/>
          </p:cNvSpPr>
          <p:nvPr>
            <p:ph idx="1"/>
          </p:nvPr>
        </p:nvSpPr>
        <p:spPr>
          <a:xfrm>
            <a:off x="385763" y="1617162"/>
            <a:ext cx="8229600" cy="3540030"/>
          </a:xfrm>
        </p:spPr>
        <p:txBody>
          <a:bodyPr rtlCol="0">
            <a:normAutofit lnSpcReduction="10000"/>
          </a:bodyPr>
          <a:lstStyle/>
          <a:p>
            <a:r>
              <a:rPr lang="en-GB" sz="2400" dirty="0"/>
              <a:t>Reports of longer periods of abstinence than with any other cessation method previously tried</a:t>
            </a:r>
          </a:p>
          <a:p>
            <a:r>
              <a:rPr lang="en-GB" sz="2400" dirty="0"/>
              <a:t>BUT occasional lapses</a:t>
            </a:r>
          </a:p>
          <a:p>
            <a:r>
              <a:rPr lang="en-GB" sz="2400" dirty="0"/>
              <a:t>Lapse perceived as less significant than previously – no slide to regular smoking, but brief ‘blip’ then ability to continue vaping</a:t>
            </a:r>
          </a:p>
          <a:p>
            <a:r>
              <a:rPr lang="en-GB" sz="2400" dirty="0"/>
              <a:t>Concerns over long term vaping health effects, but good knowledge of health benefits compared to smoking</a:t>
            </a:r>
          </a:p>
          <a:p>
            <a:r>
              <a:rPr lang="en-GB" sz="2400" dirty="0"/>
              <a:t>Possibly more likelihood of dual use for some than others</a:t>
            </a:r>
          </a:p>
        </p:txBody>
      </p:sp>
      <p:sp>
        <p:nvSpPr>
          <p:cNvPr id="4102" name="Text Box 2"/>
          <p:cNvSpPr txBox="1">
            <a:spLocks noChangeArrowheads="1"/>
          </p:cNvSpPr>
          <p:nvPr/>
        </p:nvSpPr>
        <p:spPr bwMode="auto">
          <a:xfrm>
            <a:off x="107950" y="6381750"/>
            <a:ext cx="4392613" cy="338138"/>
          </a:xfrm>
          <a:prstGeom prst="rect">
            <a:avLst/>
          </a:prstGeom>
          <a:noFill/>
          <a:ln w="9525">
            <a:noFill/>
            <a:miter lim="800000"/>
            <a:headEnd/>
            <a:tailEnd/>
          </a:ln>
        </p:spPr>
        <p:txBody>
          <a:bodyPr>
            <a:spAutoFit/>
          </a:bodyPr>
          <a:lstStyle/>
          <a:p>
            <a:pPr>
              <a:spcBef>
                <a:spcPct val="50000"/>
              </a:spcBef>
            </a:pPr>
            <a:r>
              <a:rPr lang="en-GB" sz="1600" dirty="0">
                <a:solidFill>
                  <a:schemeClr val="bg1"/>
                </a:solidFill>
                <a:latin typeface="Arial Unicode MS" pitchFamily="34" charset="-128"/>
              </a:rPr>
              <a:t>Faculty of  Medicine and Health Science</a:t>
            </a:r>
          </a:p>
        </p:txBody>
      </p:sp>
      <p:sp>
        <p:nvSpPr>
          <p:cNvPr id="410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03259"/>
            <a:ext cx="1368152" cy="816807"/>
          </a:xfrm>
          <a:prstGeom prst="rect">
            <a:avLst/>
          </a:prstGeom>
        </p:spPr>
      </p:pic>
      <p:grpSp>
        <p:nvGrpSpPr>
          <p:cNvPr id="8" name="Group 7"/>
          <p:cNvGrpSpPr/>
          <p:nvPr/>
        </p:nvGrpSpPr>
        <p:grpSpPr>
          <a:xfrm>
            <a:off x="0" y="6554385"/>
            <a:ext cx="9144000" cy="307975"/>
            <a:chOff x="0" y="6381750"/>
            <a:chExt cx="9144000" cy="307975"/>
          </a:xfrm>
        </p:grpSpPr>
        <p:sp>
          <p:nvSpPr>
            <p:cNvPr id="9"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0"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74860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Continued abstinence</a:t>
            </a:r>
          </a:p>
        </p:txBody>
      </p:sp>
      <p:sp>
        <p:nvSpPr>
          <p:cNvPr id="3" name="Content Placeholder 2"/>
          <p:cNvSpPr>
            <a:spLocks noGrp="1"/>
          </p:cNvSpPr>
          <p:nvPr>
            <p:ph idx="1"/>
          </p:nvPr>
        </p:nvSpPr>
        <p:spPr/>
        <p:txBody>
          <a:bodyPr/>
          <a:lstStyle/>
          <a:p>
            <a:pPr marL="0" indent="0">
              <a:buNone/>
            </a:pPr>
            <a:r>
              <a:rPr lang="en-GB" sz="2400" dirty="0"/>
              <a:t>“I gave up smoking completely when I got the vaporiser […] which was in July 2015 so, you know, a good, well over a year ago now (ok), and I went I reckon pretty much a whole year without having a cigarette.”</a:t>
            </a:r>
          </a:p>
          <a:p>
            <a:pPr marL="0" indent="0">
              <a:buNone/>
            </a:pPr>
            <a:r>
              <a:rPr lang="en-GB" sz="2400" dirty="0"/>
              <a:t>R: not one single cigarette?</a:t>
            </a:r>
          </a:p>
          <a:p>
            <a:pPr marL="0" indent="0">
              <a:buNone/>
            </a:pPr>
            <a:r>
              <a:rPr lang="en-GB" sz="2400" dirty="0"/>
              <a:t>“The only times I’ve had a cigarette are just social environment again, but I’ve only done it a handful of times, if that, and the great thing is when I have had one I haven’t even enjoyed it (ok wow), because it just doesn’t taste very nice, it makes you smell, and it’s not a particularly pleasant thing to be doing compared to vaporising, its just so much nicer.” (01M)</a:t>
            </a:r>
          </a:p>
          <a:p>
            <a:endParaRPr lang="en-GB" dirty="0"/>
          </a:p>
        </p:txBody>
      </p:sp>
      <p:grpSp>
        <p:nvGrpSpPr>
          <p:cNvPr id="4" name="Group 3"/>
          <p:cNvGrpSpPr/>
          <p:nvPr/>
        </p:nvGrpSpPr>
        <p:grpSpPr>
          <a:xfrm>
            <a:off x="0" y="6554385"/>
            <a:ext cx="9144000" cy="307975"/>
            <a:chOff x="0" y="6381750"/>
            <a:chExt cx="9144000" cy="307975"/>
          </a:xfrm>
        </p:grpSpPr>
        <p:sp>
          <p:nvSpPr>
            <p:cNvPr id="5"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6"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110799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845840"/>
            <a:ext cx="8229600" cy="1143000"/>
          </a:xfrm>
        </p:spPr>
        <p:txBody>
          <a:bodyPr/>
          <a:lstStyle/>
          <a:p>
            <a:pPr eaLnBrk="1" hangingPunct="1"/>
            <a:r>
              <a:rPr lang="en-GB" sz="3200" b="1" dirty="0"/>
              <a:t>Potential for long term relapse prevention</a:t>
            </a:r>
          </a:p>
        </p:txBody>
      </p:sp>
      <p:sp>
        <p:nvSpPr>
          <p:cNvPr id="3" name="Content Placeholder 2"/>
          <p:cNvSpPr>
            <a:spLocks noGrp="1"/>
          </p:cNvSpPr>
          <p:nvPr>
            <p:ph idx="1"/>
          </p:nvPr>
        </p:nvSpPr>
        <p:spPr>
          <a:xfrm>
            <a:off x="385763" y="1761178"/>
            <a:ext cx="8229600" cy="4404126"/>
          </a:xfrm>
        </p:spPr>
        <p:txBody>
          <a:bodyPr rtlCol="0">
            <a:normAutofit fontScale="92500" lnSpcReduction="20000"/>
          </a:bodyPr>
          <a:lstStyle/>
          <a:p>
            <a:r>
              <a:rPr lang="en-GB" sz="2600" dirty="0"/>
              <a:t>Vaping  - satisfies all the dimensions of smoking cessation – physical, psychological, social, cultural and identity? </a:t>
            </a:r>
          </a:p>
          <a:p>
            <a:r>
              <a:rPr lang="en-GB" sz="2600" dirty="0"/>
              <a:t>Physical: substitutes nicotine - fast acting; ‘on demand’.</a:t>
            </a:r>
          </a:p>
          <a:p>
            <a:r>
              <a:rPr lang="en-GB" sz="2600" dirty="0"/>
              <a:t>Psychological – enables user to use to address stress / anxiety in a similar way to smoking.</a:t>
            </a:r>
          </a:p>
          <a:p>
            <a:r>
              <a:rPr lang="en-GB" sz="2600" dirty="0"/>
              <a:t>Social – vapers report retaining their social group where previously they had tried to avoid social situations to remain abstinent from smoking; creation of new social groups</a:t>
            </a:r>
          </a:p>
          <a:p>
            <a:r>
              <a:rPr lang="en-GB" sz="2600" dirty="0"/>
              <a:t>Cultural – less acceptance of smoking – stigma. Vaping has a reported stigma but less perceived stigma than smoking.</a:t>
            </a:r>
          </a:p>
          <a:p>
            <a:r>
              <a:rPr lang="en-GB" sz="2600" dirty="0"/>
              <a:t>Identity – moving on from smoker identity to new ‘vaper identity’.</a:t>
            </a:r>
          </a:p>
          <a:p>
            <a:pPr marL="0" indent="0">
              <a:buNone/>
            </a:pPr>
            <a:endParaRPr lang="en-GB" sz="2800" dirty="0"/>
          </a:p>
        </p:txBody>
      </p:sp>
      <p:sp>
        <p:nvSpPr>
          <p:cNvPr id="4102" name="Text Box 2"/>
          <p:cNvSpPr txBox="1">
            <a:spLocks noChangeArrowheads="1"/>
          </p:cNvSpPr>
          <p:nvPr/>
        </p:nvSpPr>
        <p:spPr bwMode="auto">
          <a:xfrm>
            <a:off x="107950" y="6381750"/>
            <a:ext cx="4392613" cy="338138"/>
          </a:xfrm>
          <a:prstGeom prst="rect">
            <a:avLst/>
          </a:prstGeom>
          <a:noFill/>
          <a:ln w="9525">
            <a:noFill/>
            <a:miter lim="800000"/>
            <a:headEnd/>
            <a:tailEnd/>
          </a:ln>
        </p:spPr>
        <p:txBody>
          <a:bodyPr>
            <a:spAutoFit/>
          </a:bodyPr>
          <a:lstStyle/>
          <a:p>
            <a:pPr>
              <a:spcBef>
                <a:spcPct val="50000"/>
              </a:spcBef>
            </a:pPr>
            <a:r>
              <a:rPr lang="en-GB" sz="1600" dirty="0">
                <a:solidFill>
                  <a:schemeClr val="bg1"/>
                </a:solidFill>
                <a:latin typeface="Arial Unicode MS" pitchFamily="34" charset="-128"/>
              </a:rPr>
              <a:t>Faculty of  Medicine and Health Science</a:t>
            </a:r>
          </a:p>
        </p:txBody>
      </p:sp>
      <p:sp>
        <p:nvSpPr>
          <p:cNvPr id="410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420" y="275267"/>
            <a:ext cx="1302260" cy="777469"/>
          </a:xfrm>
          <a:prstGeom prst="rect">
            <a:avLst/>
          </a:prstGeom>
        </p:spPr>
      </p:pic>
      <p:grpSp>
        <p:nvGrpSpPr>
          <p:cNvPr id="8" name="Group 7"/>
          <p:cNvGrpSpPr/>
          <p:nvPr/>
        </p:nvGrpSpPr>
        <p:grpSpPr>
          <a:xfrm>
            <a:off x="0" y="6554385"/>
            <a:ext cx="9144000" cy="307975"/>
            <a:chOff x="0" y="6381750"/>
            <a:chExt cx="9144000" cy="307975"/>
          </a:xfrm>
        </p:grpSpPr>
        <p:sp>
          <p:nvSpPr>
            <p:cNvPr id="9"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0"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99504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Long term Relapse prevention? </a:t>
            </a:r>
          </a:p>
        </p:txBody>
      </p:sp>
      <p:sp>
        <p:nvSpPr>
          <p:cNvPr id="3" name="Content Placeholder 2"/>
          <p:cNvSpPr>
            <a:spLocks noGrp="1"/>
          </p:cNvSpPr>
          <p:nvPr>
            <p:ph idx="1"/>
          </p:nvPr>
        </p:nvSpPr>
        <p:spPr/>
        <p:txBody>
          <a:bodyPr/>
          <a:lstStyle/>
          <a:p>
            <a:pPr marL="0" indent="0">
              <a:buNone/>
            </a:pPr>
            <a:r>
              <a:rPr lang="en-GB" dirty="0"/>
              <a:t>“smokers do actually enjoy smoking, which is a bit of a weird concept, but once you become a smoker you do know what I mean, so I think vaping allows you to carry on enjoying ‘smoking,’ but obviously withdrawing from tobacco itself, being less harmful to yourself, which is great” (03M)</a:t>
            </a:r>
          </a:p>
        </p:txBody>
      </p:sp>
      <p:grpSp>
        <p:nvGrpSpPr>
          <p:cNvPr id="4" name="Group 3"/>
          <p:cNvGrpSpPr/>
          <p:nvPr/>
        </p:nvGrpSpPr>
        <p:grpSpPr>
          <a:xfrm>
            <a:off x="0" y="6554385"/>
            <a:ext cx="9144000" cy="307975"/>
            <a:chOff x="0" y="6381750"/>
            <a:chExt cx="9144000" cy="307975"/>
          </a:xfrm>
        </p:grpSpPr>
        <p:sp>
          <p:nvSpPr>
            <p:cNvPr id="5"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6"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295253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836712"/>
            <a:ext cx="8229600" cy="720080"/>
          </a:xfrm>
        </p:spPr>
        <p:txBody>
          <a:bodyPr/>
          <a:lstStyle/>
          <a:p>
            <a:pPr eaLnBrk="1" hangingPunct="1"/>
            <a:r>
              <a:rPr lang="en-GB" sz="3200" b="1" dirty="0"/>
              <a:t>Vaping ‘better than smoking’ </a:t>
            </a:r>
            <a:r>
              <a:rPr lang="en-GB" sz="1600" b="1" dirty="0"/>
              <a:t>(01M)</a:t>
            </a:r>
          </a:p>
        </p:txBody>
      </p:sp>
      <p:sp>
        <p:nvSpPr>
          <p:cNvPr id="3" name="Content Placeholder 2"/>
          <p:cNvSpPr>
            <a:spLocks noGrp="1"/>
          </p:cNvSpPr>
          <p:nvPr>
            <p:ph idx="1"/>
          </p:nvPr>
        </p:nvSpPr>
        <p:spPr>
          <a:xfrm>
            <a:off x="391483" y="1530350"/>
            <a:ext cx="8229600" cy="5327650"/>
          </a:xfrm>
        </p:spPr>
        <p:txBody>
          <a:bodyPr rtlCol="0">
            <a:normAutofit/>
          </a:bodyPr>
          <a:lstStyle/>
          <a:p>
            <a:r>
              <a:rPr lang="en-GB" sz="2200" dirty="0"/>
              <a:t>Interviewees talked about multiple additional benefits of e cigarette use compared to other forms of smoking cessation support, and in comparison to smoking:</a:t>
            </a:r>
          </a:p>
          <a:p>
            <a:r>
              <a:rPr lang="en-GB" sz="2200" dirty="0"/>
              <a:t>Less harmful to health</a:t>
            </a:r>
          </a:p>
          <a:p>
            <a:r>
              <a:rPr lang="en-GB" sz="2200" dirty="0"/>
              <a:t>(Greatly) reduced expense</a:t>
            </a:r>
          </a:p>
          <a:p>
            <a:r>
              <a:rPr lang="en-GB" sz="2200" dirty="0"/>
              <a:t>More convenient</a:t>
            </a:r>
          </a:p>
          <a:p>
            <a:r>
              <a:rPr lang="en-GB" sz="2200" dirty="0"/>
              <a:t>No smell</a:t>
            </a:r>
          </a:p>
          <a:p>
            <a:r>
              <a:rPr lang="en-GB" sz="2200" dirty="0"/>
              <a:t>Reduced stigma</a:t>
            </a:r>
          </a:p>
          <a:p>
            <a:r>
              <a:rPr lang="en-GB" sz="2200" dirty="0"/>
              <a:t>Less loss to working hours</a:t>
            </a:r>
          </a:p>
          <a:p>
            <a:r>
              <a:rPr lang="en-GB" sz="2200" dirty="0"/>
              <a:t>Choice – devices, e liquids</a:t>
            </a:r>
          </a:p>
          <a:p>
            <a:r>
              <a:rPr lang="en-GB" sz="2200" dirty="0"/>
              <a:t>Modification – attractiveness to some of ‘gadgetry’</a:t>
            </a:r>
          </a:p>
          <a:p>
            <a:r>
              <a:rPr lang="en-GB" sz="2200" dirty="0"/>
              <a:t>New social groups – vaping identity</a:t>
            </a:r>
          </a:p>
          <a:p>
            <a:endParaRPr lang="en-GB" sz="2000" dirty="0"/>
          </a:p>
        </p:txBody>
      </p:sp>
      <p:sp>
        <p:nvSpPr>
          <p:cNvPr id="410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49900"/>
            <a:ext cx="1296144" cy="773818"/>
          </a:xfrm>
          <a:prstGeom prst="rect">
            <a:avLst/>
          </a:prstGeom>
        </p:spPr>
      </p:pic>
      <p:grpSp>
        <p:nvGrpSpPr>
          <p:cNvPr id="6" name="Group 5"/>
          <p:cNvGrpSpPr/>
          <p:nvPr/>
        </p:nvGrpSpPr>
        <p:grpSpPr>
          <a:xfrm>
            <a:off x="0" y="6554385"/>
            <a:ext cx="9144000" cy="307975"/>
            <a:chOff x="0" y="6381750"/>
            <a:chExt cx="9144000" cy="307975"/>
          </a:xfrm>
        </p:grpSpPr>
        <p:sp>
          <p:nvSpPr>
            <p:cNvPr id="8"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9"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270874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‘Better than smoking’</a:t>
            </a:r>
          </a:p>
        </p:txBody>
      </p:sp>
      <p:sp>
        <p:nvSpPr>
          <p:cNvPr id="3" name="Content Placeholder 2"/>
          <p:cNvSpPr>
            <a:spLocks noGrp="1"/>
          </p:cNvSpPr>
          <p:nvPr>
            <p:ph idx="1"/>
          </p:nvPr>
        </p:nvSpPr>
        <p:spPr/>
        <p:txBody>
          <a:bodyPr/>
          <a:lstStyle/>
          <a:p>
            <a:pPr marL="0" indent="0">
              <a:buNone/>
            </a:pPr>
            <a:r>
              <a:rPr lang="en-GB" sz="2400" dirty="0"/>
              <a:t>“I just thought to myself ‘wow, this thing is brilliant’, like first of all, you don’t smell, secondly you know the sort of primary research so far suggests that it’s not as bad for you as smoking normally, thirdly, it’s miles cheaper, and I suppose a fourth point is you can pretty much do it whenever you want, you can just have a sneaky blast on it without anyone knowing, so, you know, I could just go and make a cup of coffee and have a couple of drags on my vaporiser, or you know, go to the toilet have a drag on it whereas when you’re smoking cigarettes, you know, it’s a sort of five minute activity to smoke a cigarette, whereas with the vaporiser you can just, a couple of seconds get it out of your pocket, have a drag, job done” (01M)</a:t>
            </a:r>
          </a:p>
        </p:txBody>
      </p:sp>
    </p:spTree>
    <p:extLst>
      <p:ext uri="{BB962C8B-B14F-4D97-AF65-F5344CB8AC3E}">
        <p14:creationId xmlns:p14="http://schemas.microsoft.com/office/powerpoint/2010/main" val="373653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Vaping ‘different to smoking’ – more than a substitute</a:t>
            </a:r>
          </a:p>
        </p:txBody>
      </p:sp>
      <p:sp>
        <p:nvSpPr>
          <p:cNvPr id="3" name="Content Placeholder 2"/>
          <p:cNvSpPr>
            <a:spLocks noGrp="1"/>
          </p:cNvSpPr>
          <p:nvPr>
            <p:ph idx="1"/>
          </p:nvPr>
        </p:nvSpPr>
        <p:spPr/>
        <p:txBody>
          <a:bodyPr/>
          <a:lstStyle/>
          <a:p>
            <a:pPr marL="0" indent="0">
              <a:buNone/>
            </a:pPr>
            <a:r>
              <a:rPr lang="en-GB" dirty="0"/>
              <a:t>“I find it quite good that I can actually carry on enjoying a ‘smoke’ even though for people that don’t smoke that is certainly a weird concept, (yes) but in a safe, almost safe way, which is quite nice, and I find it slightly geeky, so I build up my tanks and all that, so I’m a bit geeky so I think that also takes part of that, part of myself” (03M)</a:t>
            </a:r>
          </a:p>
        </p:txBody>
      </p:sp>
    </p:spTree>
    <p:extLst>
      <p:ext uri="{BB962C8B-B14F-4D97-AF65-F5344CB8AC3E}">
        <p14:creationId xmlns:p14="http://schemas.microsoft.com/office/powerpoint/2010/main" val="334507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Conclusions</a:t>
            </a:r>
          </a:p>
        </p:txBody>
      </p:sp>
      <p:sp>
        <p:nvSpPr>
          <p:cNvPr id="3" name="Content Placeholder 2"/>
          <p:cNvSpPr>
            <a:spLocks noGrp="1"/>
          </p:cNvSpPr>
          <p:nvPr>
            <p:ph idx="1"/>
          </p:nvPr>
        </p:nvSpPr>
        <p:spPr>
          <a:xfrm>
            <a:off x="457200" y="1600200"/>
            <a:ext cx="8229600" cy="4853136"/>
          </a:xfrm>
        </p:spPr>
        <p:txBody>
          <a:bodyPr/>
          <a:lstStyle/>
          <a:p>
            <a:pPr eaLnBrk="1" hangingPunct="1"/>
            <a:r>
              <a:rPr lang="en-GB" sz="2200" dirty="0"/>
              <a:t>Smoking remains the leading preventable cause of death worldwide</a:t>
            </a:r>
          </a:p>
          <a:p>
            <a:pPr eaLnBrk="1" hangingPunct="1"/>
            <a:r>
              <a:rPr lang="en-GB" sz="2200" dirty="0"/>
              <a:t>Deaths are due to combustible tobacco use, not nicotine addiction </a:t>
            </a:r>
          </a:p>
          <a:p>
            <a:pPr eaLnBrk="1" hangingPunct="1"/>
            <a:r>
              <a:rPr lang="en-GB" sz="2200" dirty="0"/>
              <a:t>Various forms of smoking cessation support, of varying effectiveness</a:t>
            </a:r>
          </a:p>
          <a:p>
            <a:pPr eaLnBrk="1" hangingPunct="1"/>
            <a:r>
              <a:rPr lang="en-GB" sz="2200" dirty="0"/>
              <a:t>Relapse common</a:t>
            </a:r>
          </a:p>
          <a:p>
            <a:pPr eaLnBrk="1" hangingPunct="1"/>
            <a:r>
              <a:rPr lang="en-GB" sz="2200" dirty="0"/>
              <a:t>E cigarettes are a potentially ground-breaking consumer development – a ‘disruptive technology’ that have provided a new dimension to smoking cessation</a:t>
            </a:r>
          </a:p>
          <a:p>
            <a:pPr eaLnBrk="1" hangingPunct="1"/>
            <a:r>
              <a:rPr lang="en-GB" sz="2200" dirty="0"/>
              <a:t>Meet the needs of ex-smokers by satisfying physical, psychological, social, cultural and identity related dimensions of addictive behaviour</a:t>
            </a:r>
          </a:p>
          <a:p>
            <a:pPr eaLnBrk="1" hangingPunct="1"/>
            <a:r>
              <a:rPr lang="en-GB" sz="2200" dirty="0"/>
              <a:t>The potential of vaping as ‘better than smoking’ suggests a real possibility of a tobacco free future</a:t>
            </a:r>
            <a:r>
              <a:rPr lang="en-GB" sz="2000" dirty="0"/>
              <a:t>.</a:t>
            </a:r>
          </a:p>
          <a:p>
            <a:pPr eaLnBrk="1" hangingPunct="1"/>
            <a:endParaRPr lang="en-GB" sz="2400"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1429515" cy="853442"/>
          </a:xfrm>
          <a:prstGeom prst="rect">
            <a:avLst/>
          </a:prstGeom>
        </p:spPr>
      </p:pic>
      <p:grpSp>
        <p:nvGrpSpPr>
          <p:cNvPr id="6" name="Group 5"/>
          <p:cNvGrpSpPr/>
          <p:nvPr/>
        </p:nvGrpSpPr>
        <p:grpSpPr>
          <a:xfrm>
            <a:off x="0" y="6554385"/>
            <a:ext cx="9144000" cy="307975"/>
            <a:chOff x="0" y="6381750"/>
            <a:chExt cx="9144000" cy="307975"/>
          </a:xfrm>
        </p:grpSpPr>
        <p:sp>
          <p:nvSpPr>
            <p:cNvPr id="7"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8"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230604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993" y="1290662"/>
            <a:ext cx="7772400" cy="720079"/>
          </a:xfrm>
        </p:spPr>
        <p:txBody>
          <a:bodyPr rtlCol="0">
            <a:normAutofit fontScale="90000"/>
          </a:bodyPr>
          <a:lstStyle/>
          <a:p>
            <a:pPr eaLnBrk="1" fontAlgn="auto" hangingPunct="1">
              <a:spcAft>
                <a:spcPts val="0"/>
              </a:spcAft>
              <a:defRPr/>
            </a:pPr>
            <a:r>
              <a:rPr lang="en-GB" dirty="0"/>
              <a:t>Study Team and acknowledgements</a:t>
            </a:r>
          </a:p>
        </p:txBody>
      </p:sp>
      <p:sp>
        <p:nvSpPr>
          <p:cNvPr id="3078" name="Text Box 2"/>
          <p:cNvSpPr txBox="1">
            <a:spLocks noChangeArrowheads="1"/>
          </p:cNvSpPr>
          <p:nvPr/>
        </p:nvSpPr>
        <p:spPr bwMode="auto">
          <a:xfrm>
            <a:off x="107950" y="6381750"/>
            <a:ext cx="4392613" cy="338138"/>
          </a:xfrm>
          <a:prstGeom prst="rect">
            <a:avLst/>
          </a:prstGeom>
          <a:noFill/>
          <a:ln w="9525">
            <a:noFill/>
            <a:miter lim="800000"/>
            <a:headEnd/>
            <a:tailEnd/>
          </a:ln>
        </p:spPr>
        <p:txBody>
          <a:bodyPr>
            <a:spAutoFit/>
          </a:bodyPr>
          <a:lstStyle/>
          <a:p>
            <a:pPr>
              <a:spcBef>
                <a:spcPct val="50000"/>
              </a:spcBef>
            </a:pPr>
            <a:r>
              <a:rPr lang="en-GB" sz="1600">
                <a:solidFill>
                  <a:schemeClr val="bg1"/>
                </a:solidFill>
                <a:latin typeface="Arial Unicode MS" pitchFamily="34" charset="-128"/>
              </a:rPr>
              <a:t>Faculty of  Medicine and Health Science</a:t>
            </a:r>
          </a:p>
        </p:txBody>
      </p:sp>
      <p:sp>
        <p:nvSpPr>
          <p:cNvPr id="3079"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a:solidFill>
                  <a:schemeClr val="bg1"/>
                </a:solidFill>
              </a:rPr>
              <a:t>Norwich Medical School</a:t>
            </a:r>
          </a:p>
        </p:txBody>
      </p:sp>
      <p:sp>
        <p:nvSpPr>
          <p:cNvPr id="4" name="TextBox 3"/>
          <p:cNvSpPr txBox="1"/>
          <p:nvPr/>
        </p:nvSpPr>
        <p:spPr>
          <a:xfrm>
            <a:off x="4716016" y="260648"/>
            <a:ext cx="2520280" cy="369332"/>
          </a:xfrm>
          <a:prstGeom prst="rect">
            <a:avLst/>
          </a:prstGeom>
          <a:noFill/>
        </p:spPr>
        <p:txBody>
          <a:bodyPr wrap="square" rtlCol="0">
            <a:spAutoFit/>
          </a:bodyPr>
          <a:lstStyle/>
          <a:p>
            <a:endParaRPr lang="en-GB" dirty="0"/>
          </a:p>
        </p:txBody>
      </p:sp>
      <p:sp>
        <p:nvSpPr>
          <p:cNvPr id="5" name="Subtitle 4"/>
          <p:cNvSpPr>
            <a:spLocks noGrp="1"/>
          </p:cNvSpPr>
          <p:nvPr>
            <p:ph type="subTitle" idx="1"/>
          </p:nvPr>
        </p:nvSpPr>
        <p:spPr>
          <a:xfrm>
            <a:off x="703993" y="1619383"/>
            <a:ext cx="8116479" cy="4689937"/>
          </a:xfrm>
        </p:spPr>
        <p:txBody>
          <a:bodyPr/>
          <a:lstStyle/>
          <a:p>
            <a:pPr algn="l">
              <a:spcBef>
                <a:spcPts val="0"/>
              </a:spcBef>
            </a:pPr>
            <a:endParaRPr lang="en-GB" sz="2000" dirty="0">
              <a:solidFill>
                <a:schemeClr val="tx1"/>
              </a:solidFill>
            </a:endParaRPr>
          </a:p>
          <a:p>
            <a:pPr algn="l">
              <a:spcBef>
                <a:spcPts val="0"/>
              </a:spcBef>
            </a:pPr>
            <a:endParaRPr lang="en-GB" sz="2000" dirty="0">
              <a:solidFill>
                <a:schemeClr val="tx1"/>
              </a:solidFill>
            </a:endParaRPr>
          </a:p>
          <a:p>
            <a:pPr algn="l">
              <a:spcBef>
                <a:spcPts val="0"/>
              </a:spcBef>
            </a:pPr>
            <a:r>
              <a:rPr lang="en-GB" sz="2000" dirty="0">
                <a:solidFill>
                  <a:schemeClr val="tx1"/>
                </a:solidFill>
              </a:rPr>
              <a:t>Richard Holland – Professor of Public Health Medicine, UEA</a:t>
            </a:r>
          </a:p>
          <a:p>
            <a:pPr algn="l">
              <a:spcBef>
                <a:spcPts val="0"/>
              </a:spcBef>
            </a:pPr>
            <a:r>
              <a:rPr lang="en-GB" sz="2000" dirty="0">
                <a:solidFill>
                  <a:schemeClr val="tx1"/>
                </a:solidFill>
              </a:rPr>
              <a:t>Lynne Dawkins – Associate Professor, London South Bank University</a:t>
            </a:r>
          </a:p>
          <a:p>
            <a:pPr algn="l">
              <a:spcBef>
                <a:spcPts val="0"/>
              </a:spcBef>
            </a:pPr>
            <a:r>
              <a:rPr lang="en-GB" sz="2000" dirty="0" err="1">
                <a:solidFill>
                  <a:schemeClr val="tx1"/>
                </a:solidFill>
              </a:rPr>
              <a:t>Divya</a:t>
            </a:r>
            <a:r>
              <a:rPr lang="en-GB" sz="2000" dirty="0">
                <a:solidFill>
                  <a:schemeClr val="tx1"/>
                </a:solidFill>
              </a:rPr>
              <a:t> Nelson – Foundation Year 2 Doctor, UEA</a:t>
            </a:r>
          </a:p>
          <a:p>
            <a:pPr algn="l">
              <a:spcBef>
                <a:spcPts val="0"/>
              </a:spcBef>
            </a:pPr>
            <a:r>
              <a:rPr lang="en-GB" sz="2000" dirty="0">
                <a:solidFill>
                  <a:schemeClr val="tx1"/>
                </a:solidFill>
              </a:rPr>
              <a:t>Dr Emma Ward – Senior Research Associate, UEA</a:t>
            </a:r>
          </a:p>
          <a:p>
            <a:pPr algn="l">
              <a:spcBef>
                <a:spcPts val="0"/>
              </a:spcBef>
            </a:pPr>
            <a:endParaRPr lang="en-GB" sz="2000" dirty="0">
              <a:solidFill>
                <a:schemeClr val="tx1"/>
              </a:solidFill>
            </a:endParaRPr>
          </a:p>
          <a:p>
            <a:pPr algn="l">
              <a:spcBef>
                <a:spcPts val="0"/>
              </a:spcBef>
            </a:pPr>
            <a:r>
              <a:rPr lang="en-GB" sz="2000" dirty="0">
                <a:solidFill>
                  <a:schemeClr val="tx1"/>
                </a:solidFill>
              </a:rPr>
              <a:t>Thanks to funders:</a:t>
            </a:r>
          </a:p>
          <a:p>
            <a:pPr algn="l">
              <a:spcBef>
                <a:spcPts val="0"/>
              </a:spcBef>
            </a:pPr>
            <a:endParaRPr lang="en-GB" sz="2000" dirty="0">
              <a:solidFill>
                <a:schemeClr val="tx1"/>
              </a:solidFill>
            </a:endParaRPr>
          </a:p>
          <a:p>
            <a:pPr algn="l">
              <a:spcBef>
                <a:spcPts val="0"/>
              </a:spcBef>
            </a:pPr>
            <a:endParaRPr lang="en-GB" sz="2000" dirty="0">
              <a:solidFill>
                <a:schemeClr val="tx1"/>
              </a:solidFill>
            </a:endParaRPr>
          </a:p>
          <a:p>
            <a:pPr algn="l">
              <a:spcBef>
                <a:spcPts val="0"/>
              </a:spcBef>
            </a:pPr>
            <a:endParaRPr lang="en-GB" sz="2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89" y="343310"/>
            <a:ext cx="1429515" cy="853442"/>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84" y="3871289"/>
            <a:ext cx="4283906" cy="201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2450" y="4194899"/>
            <a:ext cx="3846640" cy="1364558"/>
          </a:xfrm>
          <a:prstGeom prst="rect">
            <a:avLst/>
          </a:prstGeom>
        </p:spPr>
      </p:pic>
      <p:grpSp>
        <p:nvGrpSpPr>
          <p:cNvPr id="12" name="Group 11"/>
          <p:cNvGrpSpPr/>
          <p:nvPr/>
        </p:nvGrpSpPr>
        <p:grpSpPr>
          <a:xfrm>
            <a:off x="0" y="6554385"/>
            <a:ext cx="9144000" cy="307975"/>
            <a:chOff x="0" y="6381750"/>
            <a:chExt cx="9144000" cy="307975"/>
          </a:xfrm>
        </p:grpSpPr>
        <p:sp>
          <p:nvSpPr>
            <p:cNvPr id="13"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4"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359907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941819"/>
            <a:ext cx="7920880" cy="830997"/>
          </a:xfrm>
          <a:prstGeom prst="rect">
            <a:avLst/>
          </a:prstGeom>
          <a:noFill/>
        </p:spPr>
        <p:txBody>
          <a:bodyPr wrap="square" rtlCol="0">
            <a:spAutoFit/>
          </a:bodyPr>
          <a:lstStyle/>
          <a:p>
            <a:pPr algn="ctr"/>
            <a:r>
              <a:rPr lang="en-GB" sz="2800" b="1" dirty="0">
                <a:latin typeface="+mj-lt"/>
              </a:rPr>
              <a:t>The Addiction Research Group at UEA:</a:t>
            </a:r>
          </a:p>
          <a:p>
            <a:pPr algn="ctr"/>
            <a:r>
              <a:rPr lang="en-GB" dirty="0">
                <a:latin typeface="+mj-lt"/>
                <a:hlinkClick r:id="rId2"/>
              </a:rPr>
              <a:t>https://www.uea.ac.uk/medicine/research/addiction</a:t>
            </a:r>
            <a:endParaRPr lang="en-GB" dirty="0">
              <a:latin typeface="+mj-l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7984" y="1927373"/>
            <a:ext cx="408269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0" y="6554385"/>
            <a:ext cx="9144000" cy="307975"/>
            <a:chOff x="0" y="6381750"/>
            <a:chExt cx="9144000" cy="307975"/>
          </a:xfrm>
        </p:grpSpPr>
        <p:sp>
          <p:nvSpPr>
            <p:cNvPr id="7"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8"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181" y="271302"/>
            <a:ext cx="1429515" cy="853442"/>
          </a:xfrm>
          <a:prstGeom prst="rect">
            <a:avLst/>
          </a:prstGeom>
        </p:spPr>
      </p:pic>
      <p:sp>
        <p:nvSpPr>
          <p:cNvPr id="10" name="TextBox 9"/>
          <p:cNvSpPr txBox="1"/>
          <p:nvPr/>
        </p:nvSpPr>
        <p:spPr>
          <a:xfrm>
            <a:off x="414272" y="2272804"/>
            <a:ext cx="3797688" cy="2308324"/>
          </a:xfrm>
          <a:prstGeom prst="rect">
            <a:avLst/>
          </a:prstGeom>
          <a:noFill/>
        </p:spPr>
        <p:txBody>
          <a:bodyPr wrap="square" rtlCol="0">
            <a:spAutoFit/>
          </a:bodyPr>
          <a:lstStyle/>
          <a:p>
            <a:r>
              <a:rPr lang="en-GB" sz="2400" dirty="0">
                <a:latin typeface="+mj-lt"/>
              </a:rPr>
              <a:t>Contact: </a:t>
            </a:r>
            <a:r>
              <a:rPr lang="en-GB" sz="2400" dirty="0">
                <a:latin typeface="+mj-lt"/>
                <a:hlinkClick r:id="rId5"/>
              </a:rPr>
              <a:t>c.notley@uea.ac.uk</a:t>
            </a:r>
            <a:endParaRPr lang="en-GB" sz="2400" dirty="0">
              <a:latin typeface="+mj-lt"/>
            </a:endParaRPr>
          </a:p>
          <a:p>
            <a:r>
              <a:rPr lang="en-GB" sz="2400" dirty="0">
                <a:latin typeface="+mj-lt"/>
              </a:rPr>
              <a:t> </a:t>
            </a:r>
          </a:p>
          <a:p>
            <a:r>
              <a:rPr lang="en-GB" sz="2400" dirty="0">
                <a:latin typeface="+mj-lt"/>
              </a:rPr>
              <a:t>Twitter: </a:t>
            </a:r>
            <a:r>
              <a:rPr lang="en-GB" sz="2400" dirty="0">
                <a:solidFill>
                  <a:srgbClr val="0000FF"/>
                </a:solidFill>
                <a:latin typeface="+mj-lt"/>
              </a:rPr>
              <a:t>@</a:t>
            </a:r>
            <a:r>
              <a:rPr lang="en-GB" sz="2400" dirty="0" err="1">
                <a:solidFill>
                  <a:srgbClr val="0000FF"/>
                </a:solidFill>
                <a:latin typeface="+mj-lt"/>
              </a:rPr>
              <a:t>Addictionuea</a:t>
            </a:r>
            <a:endParaRPr lang="en-GB" sz="2400" dirty="0">
              <a:solidFill>
                <a:srgbClr val="0000FF"/>
              </a:solidFill>
              <a:latin typeface="+mj-lt"/>
            </a:endParaRPr>
          </a:p>
          <a:p>
            <a:endParaRPr lang="en-GB" sz="2400" dirty="0">
              <a:solidFill>
                <a:srgbClr val="0000FF"/>
              </a:solidFill>
              <a:latin typeface="+mj-lt"/>
            </a:endParaRPr>
          </a:p>
          <a:p>
            <a:r>
              <a:rPr lang="en-GB" sz="2400" dirty="0">
                <a:latin typeface="+mj-lt"/>
              </a:rPr>
              <a:t>Phone: (+44) 01603 591275</a:t>
            </a:r>
          </a:p>
          <a:p>
            <a:r>
              <a:rPr lang="en-GB" sz="2400" dirty="0">
                <a:latin typeface="+mj-lt"/>
              </a:rPr>
              <a:t> </a:t>
            </a:r>
          </a:p>
        </p:txBody>
      </p:sp>
    </p:spTree>
    <p:extLst>
      <p:ext uri="{BB962C8B-B14F-4D97-AF65-F5344CB8AC3E}">
        <p14:creationId xmlns:p14="http://schemas.microsoft.com/office/powerpoint/2010/main" val="197568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44824"/>
            <a:ext cx="8585659" cy="252028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32656"/>
            <a:ext cx="1429515" cy="853442"/>
          </a:xfrm>
          <a:prstGeom prst="rect">
            <a:avLst/>
          </a:prstGeom>
        </p:spPr>
      </p:pic>
      <p:sp>
        <p:nvSpPr>
          <p:cNvPr id="7" name="TextBox 6"/>
          <p:cNvSpPr txBox="1"/>
          <p:nvPr/>
        </p:nvSpPr>
        <p:spPr>
          <a:xfrm>
            <a:off x="457201" y="4725144"/>
            <a:ext cx="8291264" cy="646331"/>
          </a:xfrm>
          <a:prstGeom prst="rect">
            <a:avLst/>
          </a:prstGeom>
          <a:noFill/>
        </p:spPr>
        <p:txBody>
          <a:bodyPr wrap="square" rtlCol="0">
            <a:spAutoFit/>
          </a:bodyPr>
          <a:lstStyle/>
          <a:p>
            <a:r>
              <a:rPr lang="en-GB" dirty="0"/>
              <a:t>Competing interests - No tobacco industry, electronic cigarette company or pharmaceutical industry funding.</a:t>
            </a:r>
          </a:p>
        </p:txBody>
      </p:sp>
      <p:grpSp>
        <p:nvGrpSpPr>
          <p:cNvPr id="11" name="Group 10"/>
          <p:cNvGrpSpPr/>
          <p:nvPr/>
        </p:nvGrpSpPr>
        <p:grpSpPr>
          <a:xfrm>
            <a:off x="0" y="6554385"/>
            <a:ext cx="9144000" cy="307975"/>
            <a:chOff x="0" y="6381750"/>
            <a:chExt cx="9144000" cy="307975"/>
          </a:xfrm>
        </p:grpSpPr>
        <p:sp>
          <p:nvSpPr>
            <p:cNvPr id="12"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354211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268413"/>
            <a:ext cx="8206680" cy="792435"/>
          </a:xfrm>
        </p:spPr>
        <p:txBody>
          <a:bodyPr rtlCol="0">
            <a:normAutofit fontScale="90000"/>
          </a:bodyPr>
          <a:lstStyle/>
          <a:p>
            <a:pPr eaLnBrk="1" fontAlgn="auto" hangingPunct="1">
              <a:spcAft>
                <a:spcPts val="0"/>
              </a:spcAft>
              <a:defRPr/>
            </a:pPr>
            <a:br>
              <a:rPr lang="en-GB" sz="3600" dirty="0"/>
            </a:br>
            <a:r>
              <a:rPr lang="en-GB" sz="3600" b="1" dirty="0"/>
              <a:t>Background – Smoking and Nicotine addiction</a:t>
            </a:r>
            <a:br>
              <a:rPr lang="en-GB" dirty="0"/>
            </a:br>
            <a:endParaRPr lang="en-GB" dirty="0"/>
          </a:p>
        </p:txBody>
      </p:sp>
      <p:sp>
        <p:nvSpPr>
          <p:cNvPr id="3078" name="Text Box 2"/>
          <p:cNvSpPr txBox="1">
            <a:spLocks noChangeArrowheads="1"/>
          </p:cNvSpPr>
          <p:nvPr/>
        </p:nvSpPr>
        <p:spPr bwMode="auto">
          <a:xfrm>
            <a:off x="107950" y="6381750"/>
            <a:ext cx="4392613" cy="338138"/>
          </a:xfrm>
          <a:prstGeom prst="rect">
            <a:avLst/>
          </a:prstGeom>
          <a:noFill/>
          <a:ln w="9525">
            <a:noFill/>
            <a:miter lim="800000"/>
            <a:headEnd/>
            <a:tailEnd/>
          </a:ln>
        </p:spPr>
        <p:txBody>
          <a:bodyPr>
            <a:spAutoFit/>
          </a:bodyPr>
          <a:lstStyle/>
          <a:p>
            <a:pPr>
              <a:spcBef>
                <a:spcPct val="50000"/>
              </a:spcBef>
            </a:pPr>
            <a:r>
              <a:rPr lang="en-GB" sz="1600">
                <a:solidFill>
                  <a:schemeClr val="bg1"/>
                </a:solidFill>
                <a:latin typeface="Arial Unicode MS" pitchFamily="34" charset="-128"/>
              </a:rPr>
              <a:t>Faculty of  Medicine and Health Science</a:t>
            </a:r>
          </a:p>
        </p:txBody>
      </p:sp>
      <p:sp>
        <p:nvSpPr>
          <p:cNvPr id="3079"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a:solidFill>
                  <a:schemeClr val="bg1"/>
                </a:solidFill>
              </a:rPr>
              <a:t>Norwich Medical School</a:t>
            </a:r>
          </a:p>
        </p:txBody>
      </p:sp>
      <p:sp>
        <p:nvSpPr>
          <p:cNvPr id="4" name="TextBox 3"/>
          <p:cNvSpPr txBox="1"/>
          <p:nvPr/>
        </p:nvSpPr>
        <p:spPr>
          <a:xfrm>
            <a:off x="4716016" y="260648"/>
            <a:ext cx="2520280" cy="369332"/>
          </a:xfrm>
          <a:prstGeom prst="rect">
            <a:avLst/>
          </a:prstGeom>
          <a:noFill/>
        </p:spPr>
        <p:txBody>
          <a:bodyPr wrap="square" rtlCol="0">
            <a:spAutoFit/>
          </a:bodyPr>
          <a:lstStyle/>
          <a:p>
            <a:endParaRPr lang="en-GB" dirty="0"/>
          </a:p>
        </p:txBody>
      </p:sp>
      <p:sp>
        <p:nvSpPr>
          <p:cNvPr id="5" name="Subtitle 4"/>
          <p:cNvSpPr>
            <a:spLocks noGrp="1"/>
          </p:cNvSpPr>
          <p:nvPr>
            <p:ph type="subTitle" idx="1"/>
          </p:nvPr>
        </p:nvSpPr>
        <p:spPr>
          <a:xfrm>
            <a:off x="683568" y="2132856"/>
            <a:ext cx="7776864" cy="3960440"/>
          </a:xfrm>
        </p:spPr>
        <p:txBody>
          <a:bodyPr/>
          <a:lstStyle/>
          <a:p>
            <a:pPr marL="457200" indent="-457200" algn="l">
              <a:buFont typeface="Arial" panose="020B0604020202020204" pitchFamily="34" charset="0"/>
              <a:buChar char="•"/>
            </a:pPr>
            <a:r>
              <a:rPr lang="en-GB" sz="2200" dirty="0">
                <a:solidFill>
                  <a:schemeClr val="tx1"/>
                </a:solidFill>
              </a:rPr>
              <a:t>Tobacco smoking remains the leading preventable cause of death worldwide </a:t>
            </a:r>
            <a:r>
              <a:rPr lang="en-GB" sz="1400" dirty="0">
                <a:solidFill>
                  <a:schemeClr val="tx1"/>
                </a:solidFill>
              </a:rPr>
              <a:t>(WHO, 2013; Health &amp; Social Care Information Centre, 2015). </a:t>
            </a:r>
          </a:p>
          <a:p>
            <a:pPr marL="457200" indent="-457200" algn="l">
              <a:buFont typeface="Arial" panose="020B0604020202020204" pitchFamily="34" charset="0"/>
              <a:buChar char="•"/>
            </a:pPr>
            <a:r>
              <a:rPr lang="en-GB" sz="2200" i="1" dirty="0">
                <a:solidFill>
                  <a:schemeClr val="tx1"/>
                </a:solidFill>
                <a:latin typeface="Calibri" panose="020F0502020204030204" pitchFamily="34" charset="0"/>
              </a:rPr>
              <a:t>“Smokers smoke for the nicotine, but die from the tar” </a:t>
            </a:r>
            <a:r>
              <a:rPr lang="en-GB" sz="2400" i="1" dirty="0">
                <a:solidFill>
                  <a:schemeClr val="tx1"/>
                </a:solidFill>
                <a:latin typeface="Calibri" panose="020F0502020204030204" pitchFamily="34" charset="0"/>
              </a:rPr>
              <a:t>				</a:t>
            </a:r>
            <a:r>
              <a:rPr lang="en-GB" sz="1400" i="1" dirty="0">
                <a:solidFill>
                  <a:schemeClr val="tx1"/>
                </a:solidFill>
                <a:latin typeface="Calibri" panose="020F0502020204030204" pitchFamily="34" charset="0"/>
              </a:rPr>
              <a:t>Professor Mike Russell, </a:t>
            </a:r>
            <a:r>
              <a:rPr lang="en-GB" sz="1400" i="1" dirty="0" err="1">
                <a:solidFill>
                  <a:schemeClr val="tx1"/>
                </a:solidFill>
                <a:latin typeface="Calibri" panose="020F0502020204030204" pitchFamily="34" charset="0"/>
              </a:rPr>
              <a:t>Maudsley</a:t>
            </a:r>
            <a:r>
              <a:rPr lang="en-GB" sz="1400" i="1" dirty="0">
                <a:solidFill>
                  <a:schemeClr val="tx1"/>
                </a:solidFill>
                <a:latin typeface="Calibri" panose="020F0502020204030204" pitchFamily="34" charset="0"/>
              </a:rPr>
              <a:t> Smokers Clinic, 1979.</a:t>
            </a:r>
            <a:endParaRPr lang="en-GB" sz="1400" dirty="0">
              <a:solidFill>
                <a:schemeClr val="tx1"/>
              </a:solidFill>
            </a:endParaRPr>
          </a:p>
          <a:p>
            <a:pPr marL="457200" indent="-457200" algn="l">
              <a:buFont typeface="Arial" panose="020B0604020202020204" pitchFamily="34" charset="0"/>
              <a:buChar char="•"/>
            </a:pPr>
            <a:r>
              <a:rPr lang="en-GB" sz="2200" dirty="0">
                <a:solidFill>
                  <a:schemeClr val="tx1"/>
                </a:solidFill>
              </a:rPr>
              <a:t>In the UK, NHS stop smoking services effective at supporting motivated people to quit.</a:t>
            </a:r>
          </a:p>
          <a:p>
            <a:pPr marL="457200" indent="-457200" algn="l">
              <a:buFont typeface="Arial" panose="020B0604020202020204" pitchFamily="34" charset="0"/>
              <a:buChar char="•"/>
            </a:pPr>
            <a:r>
              <a:rPr lang="en-GB" sz="2200" dirty="0">
                <a:solidFill>
                  <a:schemeClr val="tx1"/>
                </a:solidFill>
              </a:rPr>
              <a:t>Many quit attempts in the general population are ‘unaided’.</a:t>
            </a:r>
          </a:p>
          <a:p>
            <a:pPr marL="457200" indent="-457200" algn="l">
              <a:buFont typeface="Arial" panose="020B0604020202020204" pitchFamily="34" charset="0"/>
              <a:buChar char="•"/>
            </a:pPr>
            <a:r>
              <a:rPr lang="en-GB" sz="2200" dirty="0">
                <a:solidFill>
                  <a:schemeClr val="tx1"/>
                </a:solidFill>
              </a:rPr>
              <a:t>Although many smokers quit, in the general population more than 90% of quit attempts result in eventual relapse </a:t>
            </a:r>
            <a:r>
              <a:rPr lang="en-GB" sz="1400" dirty="0">
                <a:solidFill>
                  <a:schemeClr val="tx1"/>
                </a:solidFill>
              </a:rPr>
              <a:t>(</a:t>
            </a:r>
            <a:r>
              <a:rPr lang="en-GB" sz="1400" dirty="0" err="1">
                <a:solidFill>
                  <a:schemeClr val="tx1"/>
                </a:solidFill>
              </a:rPr>
              <a:t>Etter</a:t>
            </a:r>
            <a:r>
              <a:rPr lang="en-GB" sz="1400" dirty="0">
                <a:solidFill>
                  <a:schemeClr val="tx1"/>
                </a:solidFill>
              </a:rPr>
              <a:t> &amp; Stapleton, 2006).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43310"/>
            <a:ext cx="1429515" cy="853442"/>
          </a:xfrm>
          <a:prstGeom prst="rect">
            <a:avLst/>
          </a:prstGeom>
        </p:spPr>
      </p:pic>
      <p:grpSp>
        <p:nvGrpSpPr>
          <p:cNvPr id="11" name="Group 10"/>
          <p:cNvGrpSpPr/>
          <p:nvPr/>
        </p:nvGrpSpPr>
        <p:grpSpPr>
          <a:xfrm>
            <a:off x="0" y="6554385"/>
            <a:ext cx="9144000" cy="307975"/>
            <a:chOff x="0" y="6381750"/>
            <a:chExt cx="9144000" cy="307975"/>
          </a:xfrm>
        </p:grpSpPr>
        <p:sp>
          <p:nvSpPr>
            <p:cNvPr id="12"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33981" y="1129308"/>
            <a:ext cx="8229600" cy="1143000"/>
          </a:xfrm>
        </p:spPr>
        <p:txBody>
          <a:bodyPr/>
          <a:lstStyle/>
          <a:p>
            <a:pPr eaLnBrk="1" hangingPunct="1"/>
            <a:r>
              <a:rPr lang="en-GB" sz="3200" b="1" dirty="0"/>
              <a:t>Why is continued abstinence from smoking so difficult to achieve?</a:t>
            </a:r>
          </a:p>
        </p:txBody>
      </p:sp>
      <p:sp>
        <p:nvSpPr>
          <p:cNvPr id="3" name="Content Placeholder 2"/>
          <p:cNvSpPr>
            <a:spLocks noGrp="1"/>
          </p:cNvSpPr>
          <p:nvPr>
            <p:ph idx="1"/>
          </p:nvPr>
        </p:nvSpPr>
        <p:spPr>
          <a:xfrm>
            <a:off x="385763" y="2492896"/>
            <a:ext cx="8229600" cy="3960440"/>
          </a:xfrm>
        </p:spPr>
        <p:txBody>
          <a:bodyPr rtlCol="0">
            <a:normAutofit/>
          </a:bodyPr>
          <a:lstStyle/>
          <a:p>
            <a:pPr lvl="0"/>
            <a:r>
              <a:rPr lang="en-GB" sz="2400" dirty="0"/>
              <a:t>Physical dimension – Nicotine addiction, ‘benefits’ of smoking (appetite and weight control)</a:t>
            </a:r>
          </a:p>
          <a:p>
            <a:pPr lvl="0"/>
            <a:r>
              <a:rPr lang="en-GB" sz="2400" dirty="0"/>
              <a:t>Psychological dimension – Beliefs about use and function of smoking (stress, anxiety)</a:t>
            </a:r>
          </a:p>
          <a:p>
            <a:pPr lvl="0"/>
            <a:r>
              <a:rPr lang="en-GB" sz="2400" dirty="0"/>
              <a:t>Social dimension – smoking as a group behaviour, association of smoking with particular environments</a:t>
            </a:r>
          </a:p>
          <a:p>
            <a:pPr lvl="0"/>
            <a:r>
              <a:rPr lang="en-GB" sz="2400" dirty="0"/>
              <a:t>Cultural dimension – smoking norms</a:t>
            </a:r>
          </a:p>
          <a:p>
            <a:pPr lvl="0"/>
            <a:r>
              <a:rPr lang="en-GB" sz="2400" i="1" dirty="0"/>
              <a:t>Identity</a:t>
            </a:r>
            <a:r>
              <a:rPr lang="en-GB" sz="2400" dirty="0"/>
              <a:t> – as a concept intersects psychological, social and cultural dimensions</a:t>
            </a:r>
            <a:endParaRPr lang="en-GB" sz="2400" i="1" dirty="0"/>
          </a:p>
          <a:p>
            <a:pPr lvl="0"/>
            <a:endParaRPr lang="en-GB" sz="2400" dirty="0"/>
          </a:p>
        </p:txBody>
      </p:sp>
      <p:sp>
        <p:nvSpPr>
          <p:cNvPr id="4102" name="Text Box 2"/>
          <p:cNvSpPr txBox="1">
            <a:spLocks noChangeArrowheads="1"/>
          </p:cNvSpPr>
          <p:nvPr/>
        </p:nvSpPr>
        <p:spPr bwMode="auto">
          <a:xfrm>
            <a:off x="107950" y="6381750"/>
            <a:ext cx="4392613" cy="338138"/>
          </a:xfrm>
          <a:prstGeom prst="rect">
            <a:avLst/>
          </a:prstGeom>
          <a:noFill/>
          <a:ln w="9525">
            <a:noFill/>
            <a:miter lim="800000"/>
            <a:headEnd/>
            <a:tailEnd/>
          </a:ln>
        </p:spPr>
        <p:txBody>
          <a:bodyPr>
            <a:spAutoFit/>
          </a:bodyPr>
          <a:lstStyle/>
          <a:p>
            <a:pPr>
              <a:spcBef>
                <a:spcPct val="50000"/>
              </a:spcBef>
            </a:pPr>
            <a:r>
              <a:rPr lang="en-GB" sz="1600" dirty="0">
                <a:solidFill>
                  <a:schemeClr val="bg1"/>
                </a:solidFill>
                <a:latin typeface="Arial Unicode MS" pitchFamily="34" charset="-128"/>
              </a:rPr>
              <a:t>Faculty of  Medicine and Health Science</a:t>
            </a:r>
          </a:p>
        </p:txBody>
      </p:sp>
      <p:sp>
        <p:nvSpPr>
          <p:cNvPr id="410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73" y="343310"/>
            <a:ext cx="1429515" cy="853442"/>
          </a:xfrm>
          <a:prstGeom prst="rect">
            <a:avLst/>
          </a:prstGeom>
        </p:spPr>
      </p:pic>
      <p:grpSp>
        <p:nvGrpSpPr>
          <p:cNvPr id="8" name="Group 7"/>
          <p:cNvGrpSpPr/>
          <p:nvPr/>
        </p:nvGrpSpPr>
        <p:grpSpPr>
          <a:xfrm>
            <a:off x="0" y="6554385"/>
            <a:ext cx="9144000" cy="307975"/>
            <a:chOff x="0" y="6381750"/>
            <a:chExt cx="9144000" cy="307975"/>
          </a:xfrm>
        </p:grpSpPr>
        <p:sp>
          <p:nvSpPr>
            <p:cNvPr id="9"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0"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552" y="977077"/>
            <a:ext cx="8229600" cy="1143000"/>
          </a:xfrm>
        </p:spPr>
        <p:txBody>
          <a:bodyPr/>
          <a:lstStyle/>
          <a:p>
            <a:pPr eaLnBrk="1" hangingPunct="1"/>
            <a:r>
              <a:rPr lang="en-GB" sz="3200" b="1" dirty="0"/>
              <a:t>Cessation and relapse prevention – </a:t>
            </a:r>
            <a:br>
              <a:rPr lang="en-GB" sz="3200" b="1" dirty="0"/>
            </a:br>
            <a:r>
              <a:rPr lang="en-GB" sz="3200" b="1" dirty="0"/>
              <a:t>the options for support</a:t>
            </a:r>
          </a:p>
        </p:txBody>
      </p:sp>
      <p:sp>
        <p:nvSpPr>
          <p:cNvPr id="3" name="Content Placeholder 2"/>
          <p:cNvSpPr>
            <a:spLocks noGrp="1"/>
          </p:cNvSpPr>
          <p:nvPr>
            <p:ph idx="1"/>
          </p:nvPr>
        </p:nvSpPr>
        <p:spPr>
          <a:xfrm>
            <a:off x="467544" y="2025893"/>
            <a:ext cx="8229600" cy="4355857"/>
          </a:xfrm>
        </p:spPr>
        <p:txBody>
          <a:bodyPr rtlCol="0">
            <a:normAutofit/>
          </a:bodyPr>
          <a:lstStyle/>
          <a:p>
            <a:pPr lvl="0"/>
            <a:r>
              <a:rPr lang="en-GB" sz="2600" dirty="0"/>
              <a:t>Cold turkey</a:t>
            </a:r>
          </a:p>
          <a:p>
            <a:pPr lvl="0"/>
            <a:r>
              <a:rPr lang="en-GB" sz="2600" dirty="0"/>
              <a:t>Alternative therapies (e.g. hypnotherapy)</a:t>
            </a:r>
          </a:p>
          <a:p>
            <a:pPr lvl="0"/>
            <a:r>
              <a:rPr lang="en-GB" sz="2600" dirty="0"/>
              <a:t>Pharmacological therapies</a:t>
            </a:r>
          </a:p>
          <a:p>
            <a:pPr lvl="0"/>
            <a:r>
              <a:rPr lang="en-GB" sz="2600" dirty="0"/>
              <a:t>Psychological therapies</a:t>
            </a:r>
          </a:p>
          <a:p>
            <a:pPr lvl="0"/>
            <a:r>
              <a:rPr lang="en-GB" sz="2600" dirty="0"/>
              <a:t>Combined pharmacological and psychological therapy - the ‘gold standard’</a:t>
            </a:r>
          </a:p>
          <a:p>
            <a:pPr lvl="0"/>
            <a:r>
              <a:rPr lang="en-GB" sz="2600" i="1" dirty="0"/>
              <a:t>The problem for relapse prevention is the inability of any of these methods to address </a:t>
            </a:r>
            <a:r>
              <a:rPr lang="en-GB" sz="2600" i="1" u="sng" dirty="0"/>
              <a:t>all</a:t>
            </a:r>
            <a:r>
              <a:rPr lang="en-GB" sz="2600" i="1" dirty="0"/>
              <a:t> of the dimensions of smoking behaviour simultaneously</a:t>
            </a:r>
          </a:p>
          <a:p>
            <a:pPr marL="457200" lvl="1" indent="0">
              <a:buNone/>
            </a:pPr>
            <a:endParaRPr lang="en-GB" sz="2200" dirty="0"/>
          </a:p>
        </p:txBody>
      </p:sp>
      <p:sp>
        <p:nvSpPr>
          <p:cNvPr id="410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50926"/>
            <a:ext cx="1296144" cy="773818"/>
          </a:xfrm>
          <a:prstGeom prst="rect">
            <a:avLst/>
          </a:prstGeom>
        </p:spPr>
      </p:pic>
      <p:grpSp>
        <p:nvGrpSpPr>
          <p:cNvPr id="6" name="Group 5"/>
          <p:cNvGrpSpPr/>
          <p:nvPr/>
        </p:nvGrpSpPr>
        <p:grpSpPr>
          <a:xfrm>
            <a:off x="0" y="6554385"/>
            <a:ext cx="9144000" cy="307975"/>
            <a:chOff x="0" y="6381750"/>
            <a:chExt cx="9144000" cy="307975"/>
          </a:xfrm>
        </p:grpSpPr>
        <p:sp>
          <p:nvSpPr>
            <p:cNvPr id="8"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9"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253695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825051" y="133869"/>
            <a:ext cx="6883655" cy="1061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3200" b="1" dirty="0"/>
              <a:t>Electronic cigarettes – a consumer product and a ‘disruptive technology’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03259"/>
            <a:ext cx="1429515" cy="853442"/>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0498" y="3447731"/>
            <a:ext cx="8229600" cy="2717573"/>
          </a:xfrm>
          <a:effectLst>
            <a:softEdge rad="63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051" y="1508732"/>
            <a:ext cx="1983063" cy="1322042"/>
          </a:xfrm>
          <a:prstGeom prst="rect">
            <a:avLst/>
          </a:prstGeom>
          <a:effectLst>
            <a:softEdge rad="3175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147" y="1332299"/>
            <a:ext cx="847901" cy="762185"/>
          </a:xfrm>
          <a:prstGeom prst="rect">
            <a:avLst/>
          </a:prstGeom>
          <a:effectLst>
            <a:softEdge rad="31750"/>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3186" y="2286628"/>
            <a:ext cx="789674" cy="782332"/>
          </a:xfrm>
          <a:prstGeom prst="rect">
            <a:avLst/>
          </a:prstGeom>
          <a:effectLst>
            <a:softEdge rad="31750"/>
          </a:effec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5426" r="18607"/>
          <a:stretch/>
        </p:blipFill>
        <p:spPr>
          <a:xfrm>
            <a:off x="7609114" y="1340768"/>
            <a:ext cx="783772" cy="1584176"/>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0546" y="1331578"/>
            <a:ext cx="1057758" cy="1410343"/>
          </a:xfrm>
          <a:prstGeom prst="rect">
            <a:avLst/>
          </a:prstGeom>
          <a:effectLst>
            <a:softEdge rad="31750"/>
          </a:effectLst>
        </p:spPr>
      </p:pic>
      <p:grpSp>
        <p:nvGrpSpPr>
          <p:cNvPr id="19" name="Group 18"/>
          <p:cNvGrpSpPr/>
          <p:nvPr/>
        </p:nvGrpSpPr>
        <p:grpSpPr>
          <a:xfrm>
            <a:off x="0" y="6554385"/>
            <a:ext cx="9144000" cy="307975"/>
            <a:chOff x="0" y="6381750"/>
            <a:chExt cx="9144000" cy="307975"/>
          </a:xfrm>
        </p:grpSpPr>
        <p:sp>
          <p:nvSpPr>
            <p:cNvPr id="20" name="Rectangle 1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21"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pic>
        <p:nvPicPr>
          <p:cNvPr id="16" name="Picture 15" descr="http://www.vapeclub.co.uk/img/products/vapeclub-disposable-electronic-cigarett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935" y="1679851"/>
            <a:ext cx="1078398" cy="10783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shopify.com/s/files/1/0589/7669/products/Blueberry-cream_grande.jpg?v=14696336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76056" y="1628800"/>
            <a:ext cx="921656" cy="82334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428192" y="1268760"/>
            <a:ext cx="3460763" cy="1944216"/>
          </a:xfrm>
          <a:prstGeom prst="roundRect">
            <a:avLst/>
          </a:prstGeom>
          <a:noFill/>
          <a:ln w="9525">
            <a:solidFill>
              <a:schemeClr val="accent1">
                <a:lumMod val="60000"/>
                <a:lumOff val="40000"/>
              </a:schemeClr>
            </a:solidFill>
            <a:miter lim="800000"/>
            <a:headEnd/>
            <a:tailEnd/>
          </a:ln>
        </p:spPr>
        <p:txBody>
          <a:bodyPr wrap="none" rtlCol="0" anchor="ctr"/>
          <a:lstStyle/>
          <a:p>
            <a:pPr algn="ctr"/>
            <a:endParaRPr lang="en-GB" dirty="0"/>
          </a:p>
        </p:txBody>
      </p:sp>
      <p:sp>
        <p:nvSpPr>
          <p:cNvPr id="7" name="TextBox 6"/>
          <p:cNvSpPr txBox="1"/>
          <p:nvPr/>
        </p:nvSpPr>
        <p:spPr>
          <a:xfrm>
            <a:off x="827584" y="2830774"/>
            <a:ext cx="2664296" cy="307777"/>
          </a:xfrm>
          <a:prstGeom prst="rect">
            <a:avLst/>
          </a:prstGeom>
          <a:noFill/>
        </p:spPr>
        <p:txBody>
          <a:bodyPr wrap="square" rtlCol="0">
            <a:spAutoFit/>
          </a:bodyPr>
          <a:lstStyle/>
          <a:p>
            <a:pPr algn="ctr"/>
            <a:r>
              <a:rPr lang="en-GB" sz="1400" dirty="0">
                <a:latin typeface="+mn-lt"/>
              </a:rPr>
              <a:t>Technology progression</a:t>
            </a:r>
          </a:p>
        </p:txBody>
      </p:sp>
      <p:sp>
        <p:nvSpPr>
          <p:cNvPr id="22" name="Rounded Rectangle 21"/>
          <p:cNvSpPr/>
          <p:nvPr/>
        </p:nvSpPr>
        <p:spPr bwMode="auto">
          <a:xfrm>
            <a:off x="3928307" y="1268760"/>
            <a:ext cx="4532125" cy="1944216"/>
          </a:xfrm>
          <a:prstGeom prst="roundRect">
            <a:avLst/>
          </a:prstGeom>
          <a:noFill/>
          <a:ln w="9525">
            <a:solidFill>
              <a:schemeClr val="accent1">
                <a:lumMod val="60000"/>
                <a:lumOff val="40000"/>
              </a:schemeClr>
            </a:solidFill>
            <a:miter lim="800000"/>
            <a:headEnd/>
            <a:tailEnd/>
          </a:ln>
        </p:spPr>
        <p:txBody>
          <a:bodyPr wrap="none" rtlCol="0" anchor="ctr"/>
          <a:lstStyle/>
          <a:p>
            <a:pPr algn="ctr"/>
            <a:endParaRPr lang="en-GB" dirty="0"/>
          </a:p>
        </p:txBody>
      </p:sp>
      <p:sp>
        <p:nvSpPr>
          <p:cNvPr id="23" name="TextBox 22"/>
          <p:cNvSpPr txBox="1"/>
          <p:nvPr/>
        </p:nvSpPr>
        <p:spPr>
          <a:xfrm>
            <a:off x="5076056" y="2902966"/>
            <a:ext cx="2664296" cy="307777"/>
          </a:xfrm>
          <a:prstGeom prst="rect">
            <a:avLst/>
          </a:prstGeom>
          <a:noFill/>
        </p:spPr>
        <p:txBody>
          <a:bodyPr wrap="square" rtlCol="0">
            <a:spAutoFit/>
          </a:bodyPr>
          <a:lstStyle/>
          <a:p>
            <a:pPr algn="ctr"/>
            <a:r>
              <a:rPr lang="en-GB" sz="1400" dirty="0">
                <a:latin typeface="+mn-lt"/>
              </a:rPr>
              <a:t>Coil build process</a:t>
            </a:r>
          </a:p>
        </p:txBody>
      </p:sp>
      <p:cxnSp>
        <p:nvCxnSpPr>
          <p:cNvPr id="18" name="Elbow Connector 17"/>
          <p:cNvCxnSpPr>
            <a:stCxn id="9" idx="2"/>
            <a:endCxn id="13" idx="0"/>
          </p:cNvCxnSpPr>
          <p:nvPr/>
        </p:nvCxnSpPr>
        <p:spPr>
          <a:xfrm rot="5400000">
            <a:off x="4482989" y="2189519"/>
            <a:ext cx="192144" cy="20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3" idx="3"/>
            <a:endCxn id="17" idx="2"/>
          </p:cNvCxnSpPr>
          <p:nvPr/>
        </p:nvCxnSpPr>
        <p:spPr>
          <a:xfrm flipV="1">
            <a:off x="4972860" y="2452147"/>
            <a:ext cx="564024" cy="22564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7" idx="3"/>
            <a:endCxn id="15" idx="1"/>
          </p:cNvCxnSpPr>
          <p:nvPr/>
        </p:nvCxnSpPr>
        <p:spPr>
          <a:xfrm flipV="1">
            <a:off x="5997712" y="2036750"/>
            <a:ext cx="252834" cy="37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5" idx="2"/>
            <a:endCxn id="14" idx="1"/>
          </p:cNvCxnSpPr>
          <p:nvPr/>
        </p:nvCxnSpPr>
        <p:spPr>
          <a:xfrm rot="5400000" flipH="1" flipV="1">
            <a:off x="6889736" y="2022544"/>
            <a:ext cx="609065" cy="829689"/>
          </a:xfrm>
          <a:prstGeom prst="bentConnector4">
            <a:avLst>
              <a:gd name="adj1" fmla="val -21447"/>
              <a:gd name="adj2" fmla="val 8187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21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3501008"/>
            <a:ext cx="2232248" cy="295966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501008"/>
            <a:ext cx="227357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374" y="274638"/>
            <a:ext cx="2630447" cy="29383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a:stretch>
            <a:fillRect/>
          </a:stretch>
        </p:blipFill>
        <p:spPr>
          <a:xfrm>
            <a:off x="5004048" y="188640"/>
            <a:ext cx="2748117" cy="3226370"/>
          </a:xfrm>
          <a:prstGeom prst="rect">
            <a:avLst/>
          </a:prstGeom>
        </p:spPr>
      </p:pic>
    </p:spTree>
    <p:extLst>
      <p:ext uri="{BB962C8B-B14F-4D97-AF65-F5344CB8AC3E}">
        <p14:creationId xmlns:p14="http://schemas.microsoft.com/office/powerpoint/2010/main" val="214355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924460"/>
            <a:ext cx="8229600" cy="1143000"/>
          </a:xfrm>
        </p:spPr>
        <p:txBody>
          <a:bodyPr/>
          <a:lstStyle/>
          <a:p>
            <a:pPr eaLnBrk="1" hangingPunct="1"/>
            <a:r>
              <a:rPr lang="en-GB" sz="3200" b="1" dirty="0"/>
              <a:t>Real world experiences of using e-cigarettes for avoiding relapse to smoking - the </a:t>
            </a:r>
            <a:r>
              <a:rPr lang="en-GB" sz="3200" b="1" dirty="0" err="1"/>
              <a:t>ECtra</a:t>
            </a:r>
            <a:r>
              <a:rPr lang="en-GB" sz="3200" b="1" dirty="0"/>
              <a:t> Study</a:t>
            </a:r>
            <a:endParaRPr lang="en-GB" sz="3200" dirty="0"/>
          </a:p>
        </p:txBody>
      </p:sp>
      <p:sp>
        <p:nvSpPr>
          <p:cNvPr id="3" name="Content Placeholder 2"/>
          <p:cNvSpPr>
            <a:spLocks noGrp="1"/>
          </p:cNvSpPr>
          <p:nvPr>
            <p:ph idx="1"/>
          </p:nvPr>
        </p:nvSpPr>
        <p:spPr>
          <a:xfrm>
            <a:off x="385763" y="2276872"/>
            <a:ext cx="8002661" cy="3960440"/>
          </a:xfrm>
        </p:spPr>
        <p:txBody>
          <a:bodyPr rtlCol="0">
            <a:normAutofit fontScale="92500" lnSpcReduction="10000"/>
          </a:bodyPr>
          <a:lstStyle/>
          <a:p>
            <a:r>
              <a:rPr lang="en-GB" sz="2600" dirty="0"/>
              <a:t>Little known about people who quit smoking using an e-cig and risk of relapse.</a:t>
            </a:r>
          </a:p>
          <a:p>
            <a:r>
              <a:rPr lang="en-GB" sz="2600" dirty="0"/>
              <a:t>Study seeks to explore in-depth participant perspectives on patterns of e-cigarette use over time in the context of smoking cessation or relapse.</a:t>
            </a:r>
          </a:p>
          <a:p>
            <a:r>
              <a:rPr lang="en-GB" sz="2600" dirty="0"/>
              <a:t>Qualitative study initially purposefully recruiting from a larger longitudinal survey. </a:t>
            </a:r>
          </a:p>
          <a:p>
            <a:r>
              <a:rPr lang="en-GB" sz="2600" dirty="0"/>
              <a:t>Interviews (approximately 30-40 until saturation) iteratively analysing data according to Grounded theory principles. </a:t>
            </a:r>
          </a:p>
          <a:p>
            <a:r>
              <a:rPr lang="en-GB" sz="2600" dirty="0"/>
              <a:t>Emergent findings from initial interviews (n=5).</a:t>
            </a:r>
          </a:p>
          <a:p>
            <a:endParaRPr lang="en-GB" sz="2800" dirty="0"/>
          </a:p>
        </p:txBody>
      </p:sp>
      <p:sp>
        <p:nvSpPr>
          <p:cNvPr id="4102" name="Text Box 2"/>
          <p:cNvSpPr txBox="1">
            <a:spLocks noChangeArrowheads="1"/>
          </p:cNvSpPr>
          <p:nvPr/>
        </p:nvSpPr>
        <p:spPr bwMode="auto">
          <a:xfrm>
            <a:off x="107950" y="6381750"/>
            <a:ext cx="4392613" cy="338138"/>
          </a:xfrm>
          <a:prstGeom prst="rect">
            <a:avLst/>
          </a:prstGeom>
          <a:noFill/>
          <a:ln w="9525">
            <a:noFill/>
            <a:miter lim="800000"/>
            <a:headEnd/>
            <a:tailEnd/>
          </a:ln>
        </p:spPr>
        <p:txBody>
          <a:bodyPr>
            <a:spAutoFit/>
          </a:bodyPr>
          <a:lstStyle/>
          <a:p>
            <a:pPr>
              <a:spcBef>
                <a:spcPct val="50000"/>
              </a:spcBef>
            </a:pPr>
            <a:r>
              <a:rPr lang="en-GB" sz="1600" dirty="0">
                <a:solidFill>
                  <a:schemeClr val="bg1"/>
                </a:solidFill>
                <a:latin typeface="Arial Unicode MS" pitchFamily="34" charset="-128"/>
              </a:rPr>
              <a:t>Faculty of  Medicine and Health Science</a:t>
            </a:r>
          </a:p>
        </p:txBody>
      </p:sp>
      <p:sp>
        <p:nvSpPr>
          <p:cNvPr id="4103"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60648"/>
            <a:ext cx="1224136" cy="730828"/>
          </a:xfrm>
          <a:prstGeom prst="rect">
            <a:avLst/>
          </a:prstGeom>
        </p:spPr>
      </p:pic>
      <p:pic>
        <p:nvPicPr>
          <p:cNvPr id="8" name="Picture 3" descr="ECtrav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07616"/>
            <a:ext cx="244642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6554385"/>
            <a:ext cx="9144000" cy="307975"/>
            <a:chOff x="0" y="6381750"/>
            <a:chExt cx="9144000" cy="307975"/>
          </a:xfrm>
        </p:grpSpPr>
        <p:sp>
          <p:nvSpPr>
            <p:cNvPr id="10"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11"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6799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5763" y="631280"/>
            <a:ext cx="8229600" cy="1143000"/>
          </a:xfrm>
        </p:spPr>
        <p:txBody>
          <a:bodyPr/>
          <a:lstStyle/>
          <a:p>
            <a:pPr eaLnBrk="1" hangingPunct="1"/>
            <a:r>
              <a:rPr lang="en-GB" sz="3200" b="1" dirty="0"/>
              <a:t>Key Findings – cessation revelations</a:t>
            </a:r>
          </a:p>
        </p:txBody>
      </p:sp>
      <p:sp>
        <p:nvSpPr>
          <p:cNvPr id="3" name="Content Placeholder 2"/>
          <p:cNvSpPr>
            <a:spLocks noGrp="1"/>
          </p:cNvSpPr>
          <p:nvPr>
            <p:ph idx="1"/>
          </p:nvPr>
        </p:nvSpPr>
        <p:spPr>
          <a:xfrm>
            <a:off x="323528" y="1760264"/>
            <a:ext cx="8434709" cy="4424983"/>
          </a:xfrm>
        </p:spPr>
        <p:txBody>
          <a:bodyPr rtlCol="0">
            <a:normAutofit fontScale="92500" lnSpcReduction="10000"/>
          </a:bodyPr>
          <a:lstStyle/>
          <a:p>
            <a:r>
              <a:rPr lang="en-GB" sz="2400" dirty="0"/>
              <a:t>Interviewees report long histories of smoking and nicotine addiction</a:t>
            </a:r>
          </a:p>
          <a:p>
            <a:r>
              <a:rPr lang="en-GB" sz="2400" dirty="0"/>
              <a:t>Multiple unsuccessful quit attempts</a:t>
            </a:r>
          </a:p>
          <a:p>
            <a:r>
              <a:rPr lang="en-GB" sz="2400" dirty="0"/>
              <a:t>Eventual ‘inevitable’ relapse, often explained by social factors and influenced by alcohol use</a:t>
            </a:r>
          </a:p>
          <a:p>
            <a:r>
              <a:rPr lang="en-GB" sz="2400" dirty="0"/>
              <a:t>Previous histories of more formal support – self-help, Nicotine gum, nicotine mints</a:t>
            </a:r>
          </a:p>
          <a:p>
            <a:r>
              <a:rPr lang="en-GB" sz="2400" dirty="0"/>
              <a:t>‘Discovering’ vaping as a revelation – instantly able to stop and stay stopped</a:t>
            </a:r>
          </a:p>
          <a:p>
            <a:r>
              <a:rPr lang="en-GB" sz="2400" dirty="0"/>
              <a:t>Vs. experimentation with different devices and periods of dual use with tobacco until finding a suitable product</a:t>
            </a:r>
          </a:p>
          <a:p>
            <a:r>
              <a:rPr lang="en-GB" sz="2400" dirty="0"/>
              <a:t>Experimentation with e liquids and nicotine strengths – realisation that sufficient substitution is important to satisfy cravings</a:t>
            </a:r>
          </a:p>
          <a:p>
            <a:pPr marL="0" indent="0">
              <a:buNone/>
            </a:pPr>
            <a:endParaRPr lang="en-GB" sz="2000" dirty="0"/>
          </a:p>
        </p:txBody>
      </p:sp>
      <p:sp>
        <p:nvSpPr>
          <p:cNvPr id="4103" name="Text Box 10"/>
          <p:cNvSpPr txBox="1">
            <a:spLocks noChangeArrowheads="1"/>
          </p:cNvSpPr>
          <p:nvPr/>
        </p:nvSpPr>
        <p:spPr bwMode="auto">
          <a:xfrm>
            <a:off x="5580112" y="5877272"/>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49900"/>
            <a:ext cx="1224136" cy="730828"/>
          </a:xfrm>
          <a:prstGeom prst="rect">
            <a:avLst/>
          </a:prstGeom>
        </p:spPr>
      </p:pic>
      <p:grpSp>
        <p:nvGrpSpPr>
          <p:cNvPr id="6" name="Group 5"/>
          <p:cNvGrpSpPr/>
          <p:nvPr/>
        </p:nvGrpSpPr>
        <p:grpSpPr>
          <a:xfrm>
            <a:off x="0" y="6554385"/>
            <a:ext cx="9144000" cy="307975"/>
            <a:chOff x="0" y="6381750"/>
            <a:chExt cx="9144000" cy="307975"/>
          </a:xfrm>
        </p:grpSpPr>
        <p:sp>
          <p:nvSpPr>
            <p:cNvPr id="8" name="Rectangle 9"/>
            <p:cNvSpPr>
              <a:spLocks noChangeArrowheads="1"/>
            </p:cNvSpPr>
            <p:nvPr/>
          </p:nvSpPr>
          <p:spPr bwMode="auto">
            <a:xfrm>
              <a:off x="0" y="6381750"/>
              <a:ext cx="9144000" cy="307975"/>
            </a:xfrm>
            <a:prstGeom prst="rect">
              <a:avLst/>
            </a:prstGeom>
            <a:gradFill rotWithShape="0">
              <a:gsLst>
                <a:gs pos="0">
                  <a:srgbClr val="3805F3"/>
                </a:gs>
                <a:gs pos="100000">
                  <a:srgbClr val="0F0140"/>
                </a:gs>
              </a:gsLst>
              <a:lin ang="0" scaled="1"/>
            </a:gradFill>
            <a:ln w="9525">
              <a:noFill/>
              <a:miter lim="800000"/>
              <a:headEnd/>
              <a:tailEnd/>
            </a:ln>
          </p:spPr>
          <p:txBody>
            <a:bodyPr wrap="none" anchor="ctr"/>
            <a:lstStyle/>
            <a:p>
              <a:endParaRPr lang="en-US">
                <a:latin typeface="Calibri" pitchFamily="34" charset="0"/>
              </a:endParaRPr>
            </a:p>
          </p:txBody>
        </p:sp>
        <p:sp>
          <p:nvSpPr>
            <p:cNvPr id="9" name="Text Box 10"/>
            <p:cNvSpPr txBox="1">
              <a:spLocks noChangeArrowheads="1"/>
            </p:cNvSpPr>
            <p:nvPr/>
          </p:nvSpPr>
          <p:spPr bwMode="auto">
            <a:xfrm>
              <a:off x="6513513" y="6381750"/>
              <a:ext cx="2630487" cy="307975"/>
            </a:xfrm>
            <a:prstGeom prst="rect">
              <a:avLst/>
            </a:prstGeom>
            <a:noFill/>
            <a:ln w="9525">
              <a:noFill/>
              <a:miter lim="800000"/>
              <a:headEnd/>
              <a:tailEnd/>
            </a:ln>
          </p:spPr>
          <p:txBody>
            <a:bodyPr>
              <a:spAutoFit/>
            </a:bodyPr>
            <a:lstStyle/>
            <a:p>
              <a:pPr>
                <a:spcBef>
                  <a:spcPct val="50000"/>
                </a:spcBef>
              </a:pPr>
              <a:r>
                <a:rPr lang="en-GB" sz="1400" dirty="0">
                  <a:solidFill>
                    <a:schemeClr val="bg1"/>
                  </a:solidFill>
                </a:rPr>
                <a:t>Norwich Medical School</a:t>
              </a:r>
            </a:p>
          </p:txBody>
        </p:sp>
      </p:grpSp>
    </p:spTree>
    <p:extLst>
      <p:ext uri="{BB962C8B-B14F-4D97-AF65-F5344CB8AC3E}">
        <p14:creationId xmlns:p14="http://schemas.microsoft.com/office/powerpoint/2010/main" val="402818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3805F3"/>
            </a:gs>
            <a:gs pos="100000">
              <a:srgbClr val="0F0140"/>
            </a:gs>
          </a:gsLst>
          <a:lin ang="0" scaled="1"/>
        </a:gradFill>
        <a:ln w="9525">
          <a:noFill/>
          <a:miter lim="800000"/>
          <a:headEnd/>
          <a:tailEnd/>
        </a:ln>
      </a:spPr>
      <a:bodyPr wrap="none" anchor="ctr"/>
      <a:lstStyle>
        <a:defPPr>
          <a:defRPr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10851</TotalTime>
  <Words>1785</Words>
  <Application>Microsoft Office PowerPoint</Application>
  <PresentationFormat>On-screen Show (4:3)</PresentationFormat>
  <Paragraphs>154</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Unicode MS</vt:lpstr>
      <vt:lpstr>Calibri</vt:lpstr>
      <vt:lpstr>Office Theme</vt:lpstr>
      <vt:lpstr>Real world experiences of using e-cigarettes for avoiding relapse to smoking  - emergent findings from an ongoing qualitative study</vt:lpstr>
      <vt:lpstr>PowerPoint Presentation</vt:lpstr>
      <vt:lpstr> Background – Smoking and Nicotine addiction </vt:lpstr>
      <vt:lpstr>Why is continued abstinence from smoking so difficult to achieve?</vt:lpstr>
      <vt:lpstr>Cessation and relapse prevention –  the options for support</vt:lpstr>
      <vt:lpstr>PowerPoint Presentation</vt:lpstr>
      <vt:lpstr>PowerPoint Presentation</vt:lpstr>
      <vt:lpstr>Real world experiences of using e-cigarettes for avoiding relapse to smoking - the ECtra Study</vt:lpstr>
      <vt:lpstr>Key Findings – cessation revelations</vt:lpstr>
      <vt:lpstr>Continued abstinence</vt:lpstr>
      <vt:lpstr>Continued abstinence</vt:lpstr>
      <vt:lpstr>Potential for long term relapse prevention</vt:lpstr>
      <vt:lpstr>Long term Relapse prevention? </vt:lpstr>
      <vt:lpstr>Vaping ‘better than smoking’ (01M)</vt:lpstr>
      <vt:lpstr>‘Better than smoking’</vt:lpstr>
      <vt:lpstr>Vaping ‘different to smoking’ – more than a substitute</vt:lpstr>
      <vt:lpstr>Conclusions</vt:lpstr>
      <vt:lpstr>Study Team and 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relapse prevention for those who have recently quit smoking and for postpartum women</dc:title>
  <dc:creator>Dr. Caitlin Notley</dc:creator>
  <cp:lastModifiedBy>Caitlin Notley</cp:lastModifiedBy>
  <cp:revision>145</cp:revision>
  <dcterms:created xsi:type="dcterms:W3CDTF">2012-07-12T09:25:05Z</dcterms:created>
  <dcterms:modified xsi:type="dcterms:W3CDTF">2016-11-10T08:44:17Z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-539005356</vt:i4>
  </property>
  <property fmtid="{D5CDD505-2E9C-101B-9397-08002B2CF9AE}" pid="3" name="_NewReviewCycle">
    <vt:lpwstr/>
  </property>
  <property fmtid="{D5CDD505-2E9C-101B-9397-08002B2CF9AE}" pid="4" name="_EmailSubject">
    <vt:lpwstr>Venice presentation</vt:lpwstr>
  </property>
  <property fmtid="{D5CDD505-2E9C-101B-9397-08002B2CF9AE}" pid="5" name="_AuthorEmail">
    <vt:lpwstr>C.Notley@uea.ac.uk</vt:lpwstr>
  </property>
  <property fmtid="{D5CDD505-2E9C-101B-9397-08002B2CF9AE}" pid="6" name="_AuthorEmailDisplayName">
    <vt:lpwstr>Caitlin Notley (MED)</vt:lpwstr>
  </property>
  <property fmtid="{D5CDD505-2E9C-101B-9397-08002B2CF9AE}" pid="7" name="_PreviousAdHocReviewCycleID">
    <vt:i4>-308787101</vt:i4>
  </property>
</Properties>
</file>