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6" r:id="rId1"/>
  </p:sldMasterIdLst>
  <p:notesMasterIdLst>
    <p:notesMasterId r:id="rId28"/>
  </p:notesMasterIdLst>
  <p:sldIdLst>
    <p:sldId id="256" r:id="rId2"/>
    <p:sldId id="452" r:id="rId3"/>
    <p:sldId id="504" r:id="rId4"/>
    <p:sldId id="505" r:id="rId5"/>
    <p:sldId id="513" r:id="rId6"/>
    <p:sldId id="514" r:id="rId7"/>
    <p:sldId id="524" r:id="rId8"/>
    <p:sldId id="515" r:id="rId9"/>
    <p:sldId id="520" r:id="rId10"/>
    <p:sldId id="517" r:id="rId11"/>
    <p:sldId id="518" r:id="rId12"/>
    <p:sldId id="519" r:id="rId13"/>
    <p:sldId id="522" r:id="rId14"/>
    <p:sldId id="525" r:id="rId15"/>
    <p:sldId id="529" r:id="rId16"/>
    <p:sldId id="527" r:id="rId17"/>
    <p:sldId id="523" r:id="rId18"/>
    <p:sldId id="464" r:id="rId19"/>
    <p:sldId id="509" r:id="rId20"/>
    <p:sldId id="510" r:id="rId21"/>
    <p:sldId id="511" r:id="rId22"/>
    <p:sldId id="466" r:id="rId23"/>
    <p:sldId id="493" r:id="rId24"/>
    <p:sldId id="502" r:id="rId25"/>
    <p:sldId id="503" r:id="rId26"/>
    <p:sldId id="52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834" y="-6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659F6-3DA9-C84A-AA56-D43DF2C01530}" type="datetimeFigureOut">
              <a:rPr lang="en-US" smtClean="0"/>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BF07F-DD94-044C-8DD0-4AC4E9CD92BD}" type="slidenum">
              <a:rPr lang="en-US" smtClean="0"/>
              <a:t>‹#›</a:t>
            </a:fld>
            <a:endParaRPr lang="en-US"/>
          </a:p>
        </p:txBody>
      </p:sp>
    </p:spTree>
    <p:extLst>
      <p:ext uri="{BB962C8B-B14F-4D97-AF65-F5344CB8AC3E}">
        <p14:creationId xmlns:p14="http://schemas.microsoft.com/office/powerpoint/2010/main" val="3755382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D140825E-4A15-4D39-8176-1F07E904CB30}"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C63142-40DA-0A48-B7B1-E609F7FB6BE4}"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DC63142-40DA-0A48-B7B1-E609F7FB6BE4}"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0DC63142-40DA-0A48-B7B1-E609F7FB6BE4}"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D140825E-4A15-4D39-8176-1F07E904CB30}" type="datetimeFigureOut">
              <a:rPr lang="en-US" smtClean="0"/>
              <a:t>2/9/2015</a:t>
            </a:fld>
            <a:endParaRPr lang="en-US"/>
          </a:p>
        </p:txBody>
      </p:sp>
      <p:sp>
        <p:nvSpPr>
          <p:cNvPr id="8" name="Slide Number Placeholder 7"/>
          <p:cNvSpPr>
            <a:spLocks noGrp="1"/>
          </p:cNvSpPr>
          <p:nvPr>
            <p:ph type="sldNum" sz="quarter" idx="11"/>
          </p:nvPr>
        </p:nvSpPr>
        <p:spPr/>
        <p:txBody>
          <a:bodyPr/>
          <a:lstStyle/>
          <a:p>
            <a:fld id="{93E4AAA4-6363-4581-962D-1ACCC2D600C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0DC63142-40DA-0A48-B7B1-E609F7FB6BE4}"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0DC63142-40DA-0A48-B7B1-E609F7FB6BE4}" type="datetimeFigureOut">
              <a:rPr lang="en-US" smtClean="0"/>
              <a:t>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DC63142-40DA-0A48-B7B1-E609F7FB6BE4}"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63142-40DA-0A48-B7B1-E609F7FB6BE4}" type="datetimeFigureOut">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A8A59-D150-2F4B-B5AB-F97A5D3AF8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C63142-40DA-0A48-B7B1-E609F7FB6BE4}"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DC63142-40DA-0A48-B7B1-E609F7FB6BE4}"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3A8A59-D150-2F4B-B5AB-F97A5D3AF834}"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DC63142-40DA-0A48-B7B1-E609F7FB6BE4}" type="datetimeFigureOut">
              <a:rPr lang="en-US" smtClean="0"/>
              <a:t>2/9/2015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A3A8A59-D150-2F4B-B5AB-F97A5D3AF834}"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2500530"/>
            <a:ext cx="142876" cy="4357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01124" y="1371600"/>
            <a:ext cx="142876" cy="1128930"/>
          </a:xfrm>
          <a:prstGeom prst="rect">
            <a:avLst/>
          </a:prstGeom>
          <a:solidFill>
            <a:srgbClr val="C0DA00"/>
          </a:solidFill>
        </p:spPr>
        <p:txBody>
          <a:bodyPr wrap="square" rtlCol="0">
            <a:spAutoFit/>
          </a:bodyPr>
          <a:lstStyle/>
          <a:p>
            <a:endParaRPr lang="en-US" dirty="0"/>
          </a:p>
        </p:txBody>
      </p:sp>
      <p:sp>
        <p:nvSpPr>
          <p:cNvPr id="10" name="TextBox 9"/>
          <p:cNvSpPr txBox="1"/>
          <p:nvPr userDrawn="1"/>
        </p:nvSpPr>
        <p:spPr>
          <a:xfrm>
            <a:off x="9001124" y="1371600"/>
            <a:ext cx="142876" cy="1128930"/>
          </a:xfrm>
          <a:prstGeom prst="rect">
            <a:avLst/>
          </a:prstGeom>
          <a:solidFill>
            <a:srgbClr val="C0DA00"/>
          </a:solidFill>
        </p:spPr>
        <p:txBody>
          <a:bodyPr wrap="square" rtlCol="0">
            <a:spAutoFit/>
          </a:bodyPr>
          <a:lstStyle/>
          <a:p>
            <a:endParaRPr lang="en-US" dirty="0"/>
          </a:p>
        </p:txBody>
      </p:sp>
      <p:pic>
        <p:nvPicPr>
          <p:cNvPr id="12" name="Picture 11" descr="Screen shot 2012-09-10 at 11.07.59.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21011" y="386399"/>
            <a:ext cx="1774611" cy="528719"/>
          </a:xfrm>
          <a:prstGeom prst="rect">
            <a:avLst/>
          </a:prstGeom>
        </p:spPr>
      </p:pic>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l" defTabSz="914400" rtl="0" eaLnBrk="1" latinLnBrk="0" hangingPunct="1">
        <a:spcBef>
          <a:spcPct val="0"/>
        </a:spcBef>
        <a:buNone/>
        <a:defRPr sz="3600" kern="1200" cap="all" spc="-60" baseline="0">
          <a:solidFill>
            <a:schemeClr val="tx2"/>
          </a:solidFill>
          <a:latin typeface="Baskerville"/>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Baskerville"/>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Baskerville"/>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99418"/>
            <a:ext cx="7772400" cy="938704"/>
          </a:xfrm>
        </p:spPr>
        <p:txBody>
          <a:bodyPr>
            <a:normAutofit/>
          </a:bodyPr>
          <a:lstStyle/>
          <a:p>
            <a:pPr algn="ctr"/>
            <a:r>
              <a:rPr lang="en-US" sz="2400" dirty="0" smtClean="0">
                <a:latin typeface="Century Gothic"/>
                <a:cs typeface="Century Gothic"/>
              </a:rPr>
              <a:t>Alcohol licensing and public health</a:t>
            </a:r>
            <a:endParaRPr lang="en-US" sz="2400" dirty="0">
              <a:latin typeface="Century Gothic"/>
              <a:cs typeface="Century Gothic"/>
            </a:endParaRPr>
          </a:p>
        </p:txBody>
      </p:sp>
      <p:sp>
        <p:nvSpPr>
          <p:cNvPr id="3" name="Subtitle 2"/>
          <p:cNvSpPr>
            <a:spLocks noGrp="1"/>
          </p:cNvSpPr>
          <p:nvPr>
            <p:ph type="subTitle" idx="1"/>
          </p:nvPr>
        </p:nvSpPr>
        <p:spPr>
          <a:xfrm>
            <a:off x="1301600" y="5633104"/>
            <a:ext cx="6400800" cy="602941"/>
          </a:xfrm>
        </p:spPr>
        <p:txBody>
          <a:bodyPr>
            <a:normAutofit fontScale="92500" lnSpcReduction="20000"/>
          </a:bodyPr>
          <a:lstStyle/>
          <a:p>
            <a:pPr algn="ctr"/>
            <a:r>
              <a:rPr lang="en-US" dirty="0" smtClean="0">
                <a:latin typeface="Baskerville"/>
                <a:cs typeface="Baskerville"/>
              </a:rPr>
              <a:t>Bringing research and practice together</a:t>
            </a:r>
            <a:endParaRPr lang="en-US" dirty="0">
              <a:latin typeface="Baskerville"/>
              <a:cs typeface="Baskerville"/>
            </a:endParaRPr>
          </a:p>
        </p:txBody>
      </p:sp>
      <p:pic>
        <p:nvPicPr>
          <p:cNvPr id="4" name="Picture 3" descr="Screen shot 2012-09-10 at 11.07.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8" y="497351"/>
            <a:ext cx="1859943" cy="554142"/>
          </a:xfrm>
          <a:prstGeom prst="rect">
            <a:avLst/>
          </a:prstGeom>
        </p:spPr>
      </p:pic>
      <p:sp>
        <p:nvSpPr>
          <p:cNvPr id="5" name="TextBox 4"/>
          <p:cNvSpPr txBox="1"/>
          <p:nvPr/>
        </p:nvSpPr>
        <p:spPr>
          <a:xfrm>
            <a:off x="2501690" y="6090246"/>
            <a:ext cx="6046313" cy="338554"/>
          </a:xfrm>
          <a:prstGeom prst="rect">
            <a:avLst/>
          </a:prstGeom>
          <a:noFill/>
        </p:spPr>
        <p:txBody>
          <a:bodyPr wrap="square" rtlCol="0">
            <a:spAutoFit/>
          </a:bodyPr>
          <a:lstStyle/>
          <a:p>
            <a:pPr algn="r"/>
            <a:r>
              <a:rPr lang="en-US" sz="1600" dirty="0" smtClean="0">
                <a:solidFill>
                  <a:schemeClr val="tx1">
                    <a:lumMod val="50000"/>
                    <a:lumOff val="50000"/>
                  </a:schemeClr>
                </a:solidFill>
                <a:latin typeface="Baskerville"/>
                <a:cs typeface="Baskerville"/>
              </a:rPr>
              <a:t>James Nicholls, Alcohol Research UK </a:t>
            </a:r>
            <a:endParaRPr lang="en-US" sz="1600" dirty="0">
              <a:solidFill>
                <a:schemeClr val="tx1">
                  <a:lumMod val="50000"/>
                  <a:lumOff val="50000"/>
                </a:schemeClr>
              </a:solidFill>
              <a:latin typeface="Baskerville"/>
              <a:cs typeface="Baskerville"/>
            </a:endParaRPr>
          </a:p>
        </p:txBody>
      </p:sp>
      <p:pic>
        <p:nvPicPr>
          <p:cNvPr id="6" name="Picture 5" descr="Screen Shot 2014-11-04 at 21.02.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92" y="717973"/>
            <a:ext cx="2964548" cy="4292463"/>
          </a:xfrm>
          <a:prstGeom prst="rect">
            <a:avLst/>
          </a:prstGeom>
        </p:spPr>
      </p:pic>
    </p:spTree>
    <p:extLst>
      <p:ext uri="{BB962C8B-B14F-4D97-AF65-F5344CB8AC3E}">
        <p14:creationId xmlns:p14="http://schemas.microsoft.com/office/powerpoint/2010/main" val="156400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pps reciev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182" y="1408756"/>
            <a:ext cx="7077858" cy="4068665"/>
          </a:xfrm>
          <a:prstGeom prst="rect">
            <a:avLst/>
          </a:prstGeom>
        </p:spPr>
      </p:pic>
    </p:spTree>
    <p:extLst>
      <p:ext uri="{BB962C8B-B14F-4D97-AF65-F5344CB8AC3E}">
        <p14:creationId xmlns:p14="http://schemas.microsoft.com/office/powerpoint/2010/main" val="61920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resentatio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608" y="1380359"/>
            <a:ext cx="6894657" cy="4032923"/>
          </a:xfrm>
          <a:prstGeom prst="rect">
            <a:avLst/>
          </a:prstGeom>
        </p:spPr>
      </p:pic>
    </p:spTree>
    <p:extLst>
      <p:ext uri="{BB962C8B-B14F-4D97-AF65-F5344CB8AC3E}">
        <p14:creationId xmlns:p14="http://schemas.microsoft.com/office/powerpoint/2010/main" val="4226284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gagement with committe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42" y="2281452"/>
            <a:ext cx="8326140" cy="2539516"/>
          </a:xfrm>
          <a:prstGeom prst="rect">
            <a:avLst/>
          </a:prstGeom>
        </p:spPr>
      </p:pic>
    </p:spTree>
    <p:extLst>
      <p:ext uri="{BB962C8B-B14F-4D97-AF65-F5344CB8AC3E}">
        <p14:creationId xmlns:p14="http://schemas.microsoft.com/office/powerpoint/2010/main" val="256198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484" y="1180147"/>
            <a:ext cx="8120873" cy="4555093"/>
          </a:xfrm>
          <a:prstGeom prst="rect">
            <a:avLst/>
          </a:prstGeom>
          <a:noFill/>
        </p:spPr>
        <p:txBody>
          <a:bodyPr wrap="square" rtlCol="0">
            <a:spAutoFit/>
          </a:bodyPr>
          <a:lstStyle/>
          <a:p>
            <a:r>
              <a:rPr lang="en-US" sz="3600" dirty="0" smtClean="0">
                <a:latin typeface="Baskerville"/>
                <a:cs typeface="Baskerville"/>
              </a:rPr>
              <a:t>Summary</a:t>
            </a:r>
          </a:p>
          <a:p>
            <a:endParaRPr lang="en-US" dirty="0">
              <a:latin typeface="Baskerville"/>
              <a:cs typeface="Baskerville"/>
            </a:endParaRPr>
          </a:p>
          <a:p>
            <a:r>
              <a:rPr lang="en-US" sz="2400" dirty="0" smtClean="0">
                <a:latin typeface="Baskerville"/>
                <a:cs typeface="Baskerville"/>
              </a:rPr>
              <a:t>Some promising developments, but very patchy</a:t>
            </a:r>
          </a:p>
          <a:p>
            <a:endParaRPr lang="en-US" sz="2400" dirty="0" smtClean="0">
              <a:latin typeface="Baskerville"/>
              <a:cs typeface="Baskerville"/>
            </a:endParaRPr>
          </a:p>
          <a:p>
            <a:r>
              <a:rPr lang="en-US" sz="2400" dirty="0" smtClean="0">
                <a:latin typeface="Baskerville"/>
                <a:cs typeface="Baskerville"/>
              </a:rPr>
              <a:t>Dependent on DPH interest; staff capacity; good relations with licensing board members; structured support from NGOs</a:t>
            </a:r>
          </a:p>
          <a:p>
            <a:endParaRPr lang="en-US" sz="2400" dirty="0">
              <a:latin typeface="Baskerville"/>
              <a:cs typeface="Baskerville"/>
            </a:endParaRPr>
          </a:p>
          <a:p>
            <a:r>
              <a:rPr lang="en-US" sz="2400" dirty="0" smtClean="0">
                <a:latin typeface="Baskerville"/>
                <a:cs typeface="Baskerville"/>
              </a:rPr>
              <a:t>Data identification, analysis and presentation problem</a:t>
            </a:r>
          </a:p>
          <a:p>
            <a:endParaRPr lang="en-US" sz="2400" dirty="0">
              <a:latin typeface="Baskerville"/>
              <a:cs typeface="Baskerville"/>
            </a:endParaRPr>
          </a:p>
          <a:p>
            <a:r>
              <a:rPr lang="en-US" sz="2400" dirty="0" smtClean="0">
                <a:latin typeface="Baskerville"/>
                <a:cs typeface="Baskerville"/>
              </a:rPr>
              <a:t>Barriers include: capacity; process; legislative clarity; trade power; ‘cultures of evidence’</a:t>
            </a:r>
          </a:p>
          <a:p>
            <a:endParaRPr lang="en-US" sz="2000" dirty="0" smtClean="0">
              <a:latin typeface="Baskerville"/>
              <a:cs typeface="Baskerville"/>
            </a:endParaRPr>
          </a:p>
        </p:txBody>
      </p:sp>
    </p:spTree>
    <p:extLst>
      <p:ext uri="{BB962C8B-B14F-4D97-AF65-F5344CB8AC3E}">
        <p14:creationId xmlns:p14="http://schemas.microsoft.com/office/powerpoint/2010/main" val="3022801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05 at 18.50.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4" y="1956674"/>
            <a:ext cx="6902359" cy="2915402"/>
          </a:xfrm>
          <a:prstGeom prst="rect">
            <a:avLst/>
          </a:prstGeom>
        </p:spPr>
      </p:pic>
    </p:spTree>
    <p:extLst>
      <p:ext uri="{BB962C8B-B14F-4D97-AF65-F5344CB8AC3E}">
        <p14:creationId xmlns:p14="http://schemas.microsoft.com/office/powerpoint/2010/main" val="282771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2026774"/>
            <a:ext cx="7941264" cy="3416320"/>
          </a:xfrm>
          <a:prstGeom prst="rect">
            <a:avLst/>
          </a:prstGeom>
          <a:noFill/>
        </p:spPr>
        <p:txBody>
          <a:bodyPr wrap="square" rtlCol="0">
            <a:spAutoFit/>
          </a:bodyPr>
          <a:lstStyle/>
          <a:p>
            <a:endParaRPr lang="en-US" sz="2400" dirty="0">
              <a:latin typeface="Baskerville"/>
              <a:cs typeface="Baskerville"/>
            </a:endParaRPr>
          </a:p>
          <a:p>
            <a:r>
              <a:rPr lang="en-US" sz="2400" dirty="0">
                <a:latin typeface="Baskerville"/>
                <a:cs typeface="Baskerville"/>
              </a:rPr>
              <a:t>Case-</a:t>
            </a:r>
            <a:r>
              <a:rPr lang="en-US" sz="2400" dirty="0" smtClean="0">
                <a:latin typeface="Baskerville"/>
                <a:cs typeface="Baskerville"/>
              </a:rPr>
              <a:t>specific</a:t>
            </a:r>
          </a:p>
          <a:p>
            <a:endParaRPr lang="en-US" sz="2400" dirty="0" smtClean="0">
              <a:latin typeface="Baskerville"/>
              <a:cs typeface="Baskerville"/>
            </a:endParaRPr>
          </a:p>
          <a:p>
            <a:r>
              <a:rPr lang="en-US" sz="2400" dirty="0" smtClean="0">
                <a:latin typeface="Baskerville"/>
                <a:cs typeface="Baskerville"/>
              </a:rPr>
              <a:t>Proximate, </a:t>
            </a:r>
            <a:r>
              <a:rPr lang="en-US" sz="2400" dirty="0" err="1" smtClean="0">
                <a:latin typeface="Baskerville"/>
                <a:cs typeface="Baskerville"/>
              </a:rPr>
              <a:t>behavioural</a:t>
            </a:r>
            <a:r>
              <a:rPr lang="en-US" sz="2400" dirty="0" smtClean="0">
                <a:latin typeface="Baskerville"/>
                <a:cs typeface="Baskerville"/>
              </a:rPr>
              <a:t> harms</a:t>
            </a:r>
          </a:p>
          <a:p>
            <a:endParaRPr lang="en-US" sz="2400" dirty="0">
              <a:latin typeface="Baskerville"/>
              <a:cs typeface="Baskerville"/>
            </a:endParaRPr>
          </a:p>
          <a:p>
            <a:r>
              <a:rPr lang="en-US" sz="2400" dirty="0" smtClean="0">
                <a:latin typeface="Baskerville"/>
                <a:cs typeface="Baskerville"/>
              </a:rPr>
              <a:t>Responsive, not strategic</a:t>
            </a:r>
          </a:p>
          <a:p>
            <a:endParaRPr lang="en-US" sz="2400" dirty="0" smtClean="0">
              <a:latin typeface="Baskerville"/>
              <a:cs typeface="Baskerville"/>
            </a:endParaRPr>
          </a:p>
          <a:p>
            <a:r>
              <a:rPr lang="en-US" sz="2400" dirty="0" smtClean="0">
                <a:latin typeface="Baskerville"/>
                <a:cs typeface="Baskerville"/>
              </a:rPr>
              <a:t>Discretionary, not policy-driven</a:t>
            </a:r>
          </a:p>
          <a:p>
            <a:endParaRPr lang="en-US" sz="2400" dirty="0">
              <a:latin typeface="Baskerville"/>
              <a:cs typeface="Baskerville"/>
            </a:endParaRPr>
          </a:p>
        </p:txBody>
      </p:sp>
      <p:sp>
        <p:nvSpPr>
          <p:cNvPr id="3" name="TextBox 2"/>
          <p:cNvSpPr txBox="1"/>
          <p:nvPr/>
        </p:nvSpPr>
        <p:spPr>
          <a:xfrm>
            <a:off x="615801" y="1000560"/>
            <a:ext cx="7774485" cy="1015663"/>
          </a:xfrm>
          <a:prstGeom prst="rect">
            <a:avLst/>
          </a:prstGeom>
          <a:noFill/>
        </p:spPr>
        <p:txBody>
          <a:bodyPr wrap="square" rtlCol="0">
            <a:spAutoFit/>
          </a:bodyPr>
          <a:lstStyle/>
          <a:p>
            <a:r>
              <a:rPr lang="en-US" sz="3600" dirty="0" smtClean="0">
                <a:latin typeface="Baskerville"/>
                <a:cs typeface="Baskerville"/>
              </a:rPr>
              <a:t>The culture of licensing</a:t>
            </a:r>
            <a:endParaRPr lang="en-US" sz="3600" dirty="0">
              <a:latin typeface="Baskerville"/>
              <a:cs typeface="Baskerville"/>
            </a:endParaRPr>
          </a:p>
          <a:p>
            <a:endParaRPr lang="en-US" sz="2400" dirty="0">
              <a:latin typeface="Baskerville"/>
              <a:cs typeface="Baskerville"/>
            </a:endParaRPr>
          </a:p>
        </p:txBody>
      </p:sp>
    </p:spTree>
    <p:extLst>
      <p:ext uri="{BB962C8B-B14F-4D97-AF65-F5344CB8AC3E}">
        <p14:creationId xmlns:p14="http://schemas.microsoft.com/office/powerpoint/2010/main" val="2339076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1295641"/>
            <a:ext cx="7774485" cy="3508653"/>
          </a:xfrm>
          <a:prstGeom prst="rect">
            <a:avLst/>
          </a:prstGeom>
          <a:noFill/>
        </p:spPr>
        <p:txBody>
          <a:bodyPr wrap="square" rtlCol="0">
            <a:spAutoFit/>
          </a:bodyPr>
          <a:lstStyle/>
          <a:p>
            <a:r>
              <a:rPr lang="en-US" sz="3600" dirty="0" smtClean="0">
                <a:latin typeface="Baskerville"/>
                <a:cs typeface="Baskerville"/>
              </a:rPr>
              <a:t>Street-level bureaucracy</a:t>
            </a:r>
          </a:p>
          <a:p>
            <a:endParaRPr lang="en-US" sz="2400" dirty="0" smtClean="0">
              <a:latin typeface="Baskerville"/>
              <a:cs typeface="Baskerville"/>
            </a:endParaRPr>
          </a:p>
          <a:p>
            <a:endParaRPr lang="en-US" sz="2400" dirty="0" smtClean="0">
              <a:latin typeface="Baskerville"/>
              <a:cs typeface="Baskerville"/>
            </a:endParaRPr>
          </a:p>
          <a:p>
            <a:r>
              <a:rPr lang="en-US" sz="2400" dirty="0" smtClean="0">
                <a:latin typeface="Baskerville"/>
                <a:cs typeface="Baskerville"/>
              </a:rPr>
              <a:t>The ‘decisions of street-level bureaucrats, the routines they establish and the devices they invent to cope with uncertainties and work pressures, effectively </a:t>
            </a:r>
            <a:r>
              <a:rPr lang="en-US" sz="2400" i="1" dirty="0" smtClean="0">
                <a:latin typeface="Baskerville"/>
                <a:cs typeface="Baskerville"/>
              </a:rPr>
              <a:t>become</a:t>
            </a:r>
            <a:r>
              <a:rPr lang="en-US" sz="2400" dirty="0" smtClean="0">
                <a:latin typeface="Baskerville"/>
                <a:cs typeface="Baskerville"/>
              </a:rPr>
              <a:t> the public policies they carry out.’ </a:t>
            </a:r>
            <a:r>
              <a:rPr lang="en-US" dirty="0" smtClean="0">
                <a:latin typeface="Baskerville"/>
                <a:cs typeface="Baskerville"/>
              </a:rPr>
              <a:t>(</a:t>
            </a:r>
            <a:r>
              <a:rPr lang="en-US" dirty="0" err="1" smtClean="0">
                <a:latin typeface="Baskerville"/>
                <a:cs typeface="Baskerville"/>
              </a:rPr>
              <a:t>Lipsky</a:t>
            </a:r>
            <a:r>
              <a:rPr lang="en-US" dirty="0" smtClean="0">
                <a:latin typeface="Baskerville"/>
                <a:cs typeface="Baskerville"/>
              </a:rPr>
              <a:t>, M. [1980], </a:t>
            </a:r>
            <a:r>
              <a:rPr lang="en-US" i="1" dirty="0" smtClean="0">
                <a:latin typeface="Baskerville"/>
                <a:cs typeface="Baskerville"/>
              </a:rPr>
              <a:t>Street-level bureaucrats: dilemmas of the individual in public services</a:t>
            </a:r>
            <a:r>
              <a:rPr lang="en-US" dirty="0" smtClean="0">
                <a:latin typeface="Baskerville"/>
                <a:cs typeface="Baskerville"/>
              </a:rPr>
              <a:t>, xii)</a:t>
            </a:r>
          </a:p>
          <a:p>
            <a:endParaRPr lang="en-US" sz="2400" dirty="0">
              <a:latin typeface="Baskerville"/>
              <a:cs typeface="Baskerville"/>
            </a:endParaRPr>
          </a:p>
        </p:txBody>
      </p:sp>
    </p:spTree>
    <p:extLst>
      <p:ext uri="{BB962C8B-B14F-4D97-AF65-F5344CB8AC3E}">
        <p14:creationId xmlns:p14="http://schemas.microsoft.com/office/powerpoint/2010/main" val="412372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8325" y="2689323"/>
            <a:ext cx="2238526" cy="523220"/>
          </a:xfrm>
          <a:prstGeom prst="rect">
            <a:avLst/>
          </a:prstGeom>
          <a:noFill/>
        </p:spPr>
        <p:txBody>
          <a:bodyPr wrap="square" rtlCol="0">
            <a:spAutoFit/>
          </a:bodyPr>
          <a:lstStyle/>
          <a:p>
            <a:pPr algn="ctr"/>
            <a:r>
              <a:rPr lang="en-US" sz="2800" dirty="0" smtClean="0">
                <a:solidFill>
                  <a:schemeClr val="tx2">
                    <a:lumMod val="75000"/>
                  </a:schemeClr>
                </a:solidFill>
                <a:latin typeface="Baskerville"/>
                <a:cs typeface="Baskerville"/>
              </a:rPr>
              <a:t>Westminster</a:t>
            </a:r>
            <a:endParaRPr lang="en-US" sz="2800" dirty="0">
              <a:solidFill>
                <a:schemeClr val="tx2">
                  <a:lumMod val="75000"/>
                </a:schemeClr>
              </a:solidFill>
              <a:latin typeface="Baskerville"/>
              <a:cs typeface="Baskerville"/>
            </a:endParaRPr>
          </a:p>
        </p:txBody>
      </p:sp>
      <p:sp>
        <p:nvSpPr>
          <p:cNvPr id="8" name="TextBox 7"/>
          <p:cNvSpPr txBox="1"/>
          <p:nvPr/>
        </p:nvSpPr>
        <p:spPr>
          <a:xfrm>
            <a:off x="2024640" y="1012484"/>
            <a:ext cx="1249124" cy="523220"/>
          </a:xfrm>
          <a:prstGeom prst="rect">
            <a:avLst/>
          </a:prstGeom>
          <a:noFill/>
        </p:spPr>
        <p:txBody>
          <a:bodyPr wrap="square" rtlCol="0">
            <a:spAutoFit/>
          </a:bodyPr>
          <a:lstStyle/>
          <a:p>
            <a:r>
              <a:rPr lang="en-US" sz="1400" dirty="0" smtClean="0">
                <a:solidFill>
                  <a:schemeClr val="accent3">
                    <a:lumMod val="60000"/>
                    <a:lumOff val="40000"/>
                  </a:schemeClr>
                </a:solidFill>
                <a:latin typeface="Baskerville"/>
                <a:cs typeface="Baskerville"/>
              </a:rPr>
              <a:t>World Health </a:t>
            </a:r>
            <a:r>
              <a:rPr lang="en-US" sz="1400" dirty="0" err="1" smtClean="0">
                <a:solidFill>
                  <a:schemeClr val="accent3">
                    <a:lumMod val="60000"/>
                    <a:lumOff val="40000"/>
                  </a:schemeClr>
                </a:solidFill>
                <a:latin typeface="Baskerville"/>
                <a:cs typeface="Baskerville"/>
              </a:rPr>
              <a:t>Organisatio</a:t>
            </a:r>
            <a:r>
              <a:rPr lang="en-US" sz="1400" dirty="0" err="1">
                <a:solidFill>
                  <a:schemeClr val="accent3">
                    <a:lumMod val="60000"/>
                    <a:lumOff val="40000"/>
                  </a:schemeClr>
                </a:solidFill>
                <a:latin typeface="Baskerville"/>
                <a:cs typeface="Baskerville"/>
              </a:rPr>
              <a:t>n</a:t>
            </a:r>
            <a:endParaRPr lang="en-US" sz="1400" dirty="0">
              <a:solidFill>
                <a:schemeClr val="accent3">
                  <a:lumMod val="60000"/>
                  <a:lumOff val="40000"/>
                </a:schemeClr>
              </a:solidFill>
              <a:latin typeface="Baskerville"/>
              <a:cs typeface="Baskerville"/>
            </a:endParaRPr>
          </a:p>
        </p:txBody>
      </p:sp>
      <p:sp>
        <p:nvSpPr>
          <p:cNvPr id="9" name="TextBox 8"/>
          <p:cNvSpPr txBox="1"/>
          <p:nvPr/>
        </p:nvSpPr>
        <p:spPr>
          <a:xfrm>
            <a:off x="3418325" y="1387268"/>
            <a:ext cx="2218677" cy="830997"/>
          </a:xfrm>
          <a:prstGeom prst="rect">
            <a:avLst/>
          </a:prstGeom>
          <a:noFill/>
        </p:spPr>
        <p:txBody>
          <a:bodyPr wrap="square" rtlCol="0">
            <a:spAutoFit/>
          </a:bodyPr>
          <a:lstStyle/>
          <a:p>
            <a:pPr algn="ctr"/>
            <a:r>
              <a:rPr lang="en-US" sz="2400" dirty="0" smtClean="0">
                <a:solidFill>
                  <a:srgbClr val="3366FF"/>
                </a:solidFill>
                <a:latin typeface="Baskerville"/>
                <a:cs typeface="Baskerville"/>
              </a:rPr>
              <a:t>European Union</a:t>
            </a:r>
            <a:endParaRPr lang="en-US" sz="2400" dirty="0">
              <a:solidFill>
                <a:srgbClr val="3366FF"/>
              </a:solidFill>
              <a:latin typeface="Baskerville"/>
              <a:cs typeface="Baskerville"/>
            </a:endParaRPr>
          </a:p>
        </p:txBody>
      </p:sp>
      <p:sp>
        <p:nvSpPr>
          <p:cNvPr id="10" name="TextBox 9"/>
          <p:cNvSpPr txBox="1"/>
          <p:nvPr/>
        </p:nvSpPr>
        <p:spPr>
          <a:xfrm>
            <a:off x="3418326" y="4216514"/>
            <a:ext cx="2218676" cy="461665"/>
          </a:xfrm>
          <a:prstGeom prst="rect">
            <a:avLst/>
          </a:prstGeom>
          <a:noFill/>
        </p:spPr>
        <p:txBody>
          <a:bodyPr wrap="square" rtlCol="0">
            <a:spAutoFit/>
          </a:bodyPr>
          <a:lstStyle/>
          <a:p>
            <a:pPr algn="ctr"/>
            <a:r>
              <a:rPr lang="en-US" sz="2400" dirty="0" smtClean="0">
                <a:solidFill>
                  <a:srgbClr val="008000"/>
                </a:solidFill>
                <a:latin typeface="Baskerville"/>
                <a:cs typeface="Baskerville"/>
              </a:rPr>
              <a:t>Local Authority</a:t>
            </a:r>
            <a:endParaRPr lang="en-US" sz="2400" dirty="0">
              <a:solidFill>
                <a:srgbClr val="008000"/>
              </a:solidFill>
              <a:latin typeface="Baskerville"/>
              <a:cs typeface="Baskerville"/>
            </a:endParaRPr>
          </a:p>
        </p:txBody>
      </p:sp>
      <p:sp>
        <p:nvSpPr>
          <p:cNvPr id="11" name="TextBox 10"/>
          <p:cNvSpPr txBox="1"/>
          <p:nvPr/>
        </p:nvSpPr>
        <p:spPr>
          <a:xfrm>
            <a:off x="4164987" y="3954386"/>
            <a:ext cx="550642" cy="276999"/>
          </a:xfrm>
          <a:prstGeom prst="rect">
            <a:avLst/>
          </a:prstGeom>
          <a:noFill/>
        </p:spPr>
        <p:txBody>
          <a:bodyPr wrap="square" rtlCol="0">
            <a:spAutoFit/>
          </a:bodyPr>
          <a:lstStyle/>
          <a:p>
            <a:r>
              <a:rPr lang="en-US" sz="1200" dirty="0" smtClean="0">
                <a:solidFill>
                  <a:schemeClr val="accent6">
                    <a:lumMod val="75000"/>
                  </a:schemeClr>
                </a:solidFill>
                <a:latin typeface="Baskerville"/>
                <a:cs typeface="Baskerville"/>
              </a:rPr>
              <a:t>Police</a:t>
            </a:r>
            <a:endParaRPr lang="en-US" sz="1200" dirty="0">
              <a:solidFill>
                <a:schemeClr val="accent6">
                  <a:lumMod val="75000"/>
                </a:schemeClr>
              </a:solidFill>
              <a:latin typeface="Baskerville"/>
              <a:cs typeface="Baskerville"/>
            </a:endParaRPr>
          </a:p>
        </p:txBody>
      </p:sp>
      <p:sp>
        <p:nvSpPr>
          <p:cNvPr id="12" name="TextBox 11"/>
          <p:cNvSpPr txBox="1"/>
          <p:nvPr/>
        </p:nvSpPr>
        <p:spPr>
          <a:xfrm>
            <a:off x="2446131" y="2925940"/>
            <a:ext cx="1161949" cy="276999"/>
          </a:xfrm>
          <a:prstGeom prst="rect">
            <a:avLst/>
          </a:prstGeom>
          <a:noFill/>
        </p:spPr>
        <p:txBody>
          <a:bodyPr wrap="square" rtlCol="0">
            <a:spAutoFit/>
          </a:bodyPr>
          <a:lstStyle/>
          <a:p>
            <a:r>
              <a:rPr lang="en-US" sz="1200" dirty="0" err="1" smtClean="0">
                <a:solidFill>
                  <a:schemeClr val="tx2">
                    <a:lumMod val="60000"/>
                    <a:lumOff val="40000"/>
                  </a:schemeClr>
                </a:solidFill>
                <a:latin typeface="Baskerville"/>
                <a:cs typeface="Baskerville"/>
              </a:rPr>
              <a:t>Dept</a:t>
            </a:r>
            <a:r>
              <a:rPr lang="en-US" sz="1200" dirty="0" smtClean="0">
                <a:solidFill>
                  <a:schemeClr val="tx2">
                    <a:lumMod val="60000"/>
                    <a:lumOff val="40000"/>
                  </a:schemeClr>
                </a:solidFill>
                <a:latin typeface="Baskerville"/>
                <a:cs typeface="Baskerville"/>
              </a:rPr>
              <a:t> of Health</a:t>
            </a:r>
            <a:endParaRPr lang="en-US" sz="1200" dirty="0">
              <a:solidFill>
                <a:schemeClr val="tx2">
                  <a:lumMod val="60000"/>
                  <a:lumOff val="40000"/>
                </a:schemeClr>
              </a:solidFill>
              <a:latin typeface="Baskerville"/>
              <a:cs typeface="Baskerville"/>
            </a:endParaRPr>
          </a:p>
        </p:txBody>
      </p:sp>
      <p:sp>
        <p:nvSpPr>
          <p:cNvPr id="13" name="TextBox 12"/>
          <p:cNvSpPr txBox="1"/>
          <p:nvPr/>
        </p:nvSpPr>
        <p:spPr>
          <a:xfrm>
            <a:off x="1770139" y="2341620"/>
            <a:ext cx="946489" cy="307777"/>
          </a:xfrm>
          <a:prstGeom prst="rect">
            <a:avLst/>
          </a:prstGeom>
          <a:noFill/>
        </p:spPr>
        <p:txBody>
          <a:bodyPr wrap="square" rtlCol="0">
            <a:spAutoFit/>
          </a:bodyPr>
          <a:lstStyle/>
          <a:p>
            <a:r>
              <a:rPr lang="en-US" sz="1400" dirty="0" smtClean="0">
                <a:solidFill>
                  <a:schemeClr val="tx2"/>
                </a:solidFill>
                <a:latin typeface="Baskerville"/>
                <a:cs typeface="Baskerville"/>
              </a:rPr>
              <a:t>NGOs</a:t>
            </a:r>
            <a:endParaRPr lang="en-US" sz="1400" dirty="0">
              <a:solidFill>
                <a:schemeClr val="tx2"/>
              </a:solidFill>
              <a:latin typeface="Baskerville"/>
              <a:cs typeface="Baskerville"/>
            </a:endParaRPr>
          </a:p>
        </p:txBody>
      </p:sp>
      <p:sp>
        <p:nvSpPr>
          <p:cNvPr id="14" name="TextBox 13"/>
          <p:cNvSpPr txBox="1"/>
          <p:nvPr/>
        </p:nvSpPr>
        <p:spPr>
          <a:xfrm>
            <a:off x="4054829" y="3216692"/>
            <a:ext cx="1018211" cy="276999"/>
          </a:xfrm>
          <a:prstGeom prst="rect">
            <a:avLst/>
          </a:prstGeom>
          <a:noFill/>
        </p:spPr>
        <p:txBody>
          <a:bodyPr wrap="square" rtlCol="0">
            <a:spAutoFit/>
          </a:bodyPr>
          <a:lstStyle/>
          <a:p>
            <a:r>
              <a:rPr lang="en-US" sz="1200" dirty="0" smtClean="0">
                <a:solidFill>
                  <a:srgbClr val="E67C7F"/>
                </a:solidFill>
                <a:latin typeface="Baskerville"/>
                <a:cs typeface="Baskerville"/>
              </a:rPr>
              <a:t>Home Office</a:t>
            </a:r>
            <a:endParaRPr lang="en-US" sz="1200" dirty="0">
              <a:solidFill>
                <a:srgbClr val="E67C7F"/>
              </a:solidFill>
              <a:latin typeface="Baskerville"/>
              <a:cs typeface="Baskerville"/>
            </a:endParaRPr>
          </a:p>
        </p:txBody>
      </p:sp>
      <p:sp>
        <p:nvSpPr>
          <p:cNvPr id="15" name="TextBox 14"/>
          <p:cNvSpPr txBox="1"/>
          <p:nvPr/>
        </p:nvSpPr>
        <p:spPr>
          <a:xfrm>
            <a:off x="5915983" y="2381546"/>
            <a:ext cx="1799766" cy="307777"/>
          </a:xfrm>
          <a:prstGeom prst="rect">
            <a:avLst/>
          </a:prstGeom>
          <a:noFill/>
        </p:spPr>
        <p:txBody>
          <a:bodyPr wrap="square" rtlCol="0">
            <a:spAutoFit/>
          </a:bodyPr>
          <a:lstStyle/>
          <a:p>
            <a:r>
              <a:rPr lang="en-US" sz="1400" dirty="0" smtClean="0">
                <a:solidFill>
                  <a:srgbClr val="D1282E"/>
                </a:solidFill>
                <a:latin typeface="Baskerville"/>
                <a:cs typeface="Baskerville"/>
              </a:rPr>
              <a:t>National trade bodies</a:t>
            </a:r>
            <a:endParaRPr lang="en-US" sz="1400" dirty="0">
              <a:solidFill>
                <a:srgbClr val="D1282E"/>
              </a:solidFill>
              <a:latin typeface="Baskerville"/>
              <a:cs typeface="Baskerville"/>
            </a:endParaRPr>
          </a:p>
        </p:txBody>
      </p:sp>
      <p:sp>
        <p:nvSpPr>
          <p:cNvPr id="16" name="TextBox 15"/>
          <p:cNvSpPr txBox="1"/>
          <p:nvPr/>
        </p:nvSpPr>
        <p:spPr>
          <a:xfrm>
            <a:off x="5419662" y="3117732"/>
            <a:ext cx="848489" cy="276999"/>
          </a:xfrm>
          <a:prstGeom prst="rect">
            <a:avLst/>
          </a:prstGeom>
          <a:noFill/>
        </p:spPr>
        <p:txBody>
          <a:bodyPr wrap="square" rtlCol="0">
            <a:spAutoFit/>
          </a:bodyPr>
          <a:lstStyle/>
          <a:p>
            <a:r>
              <a:rPr lang="en-US" sz="1200" dirty="0" smtClean="0">
                <a:solidFill>
                  <a:srgbClr val="E67C7F"/>
                </a:solidFill>
                <a:latin typeface="Baskerville"/>
                <a:cs typeface="Baskerville"/>
              </a:rPr>
              <a:t>DCMS</a:t>
            </a:r>
            <a:endParaRPr lang="en-US" sz="1200" dirty="0">
              <a:solidFill>
                <a:srgbClr val="E67C7F"/>
              </a:solidFill>
              <a:latin typeface="Baskerville"/>
              <a:cs typeface="Baskerville"/>
            </a:endParaRPr>
          </a:p>
        </p:txBody>
      </p:sp>
      <p:sp>
        <p:nvSpPr>
          <p:cNvPr id="17" name="TextBox 16"/>
          <p:cNvSpPr txBox="1"/>
          <p:nvPr/>
        </p:nvSpPr>
        <p:spPr>
          <a:xfrm>
            <a:off x="5664286" y="4198803"/>
            <a:ext cx="1032204" cy="276999"/>
          </a:xfrm>
          <a:prstGeom prst="rect">
            <a:avLst/>
          </a:prstGeom>
          <a:noFill/>
        </p:spPr>
        <p:txBody>
          <a:bodyPr wrap="square" rtlCol="0">
            <a:spAutoFit/>
          </a:bodyPr>
          <a:lstStyle/>
          <a:p>
            <a:r>
              <a:rPr lang="en-US" sz="1200" dirty="0" smtClean="0">
                <a:solidFill>
                  <a:srgbClr val="919064"/>
                </a:solidFill>
                <a:latin typeface="Baskerville"/>
                <a:cs typeface="Baskerville"/>
              </a:rPr>
              <a:t>Public Health</a:t>
            </a:r>
            <a:endParaRPr lang="en-US" sz="1200" dirty="0">
              <a:solidFill>
                <a:srgbClr val="919064"/>
              </a:solidFill>
              <a:latin typeface="Baskerville"/>
              <a:cs typeface="Baskerville"/>
            </a:endParaRPr>
          </a:p>
        </p:txBody>
      </p:sp>
      <p:sp>
        <p:nvSpPr>
          <p:cNvPr id="18" name="TextBox 17"/>
          <p:cNvSpPr txBox="1"/>
          <p:nvPr/>
        </p:nvSpPr>
        <p:spPr>
          <a:xfrm>
            <a:off x="4164987" y="2510897"/>
            <a:ext cx="797896" cy="276999"/>
          </a:xfrm>
          <a:prstGeom prst="rect">
            <a:avLst/>
          </a:prstGeom>
          <a:noFill/>
        </p:spPr>
        <p:txBody>
          <a:bodyPr wrap="square" rtlCol="0">
            <a:spAutoFit/>
          </a:bodyPr>
          <a:lstStyle/>
          <a:p>
            <a:r>
              <a:rPr lang="en-US" sz="1200" dirty="0" smtClean="0">
                <a:solidFill>
                  <a:srgbClr val="E67C7F"/>
                </a:solidFill>
                <a:latin typeface="Baskerville"/>
                <a:cs typeface="Baskerville"/>
              </a:rPr>
              <a:t>Treasury</a:t>
            </a:r>
            <a:endParaRPr lang="en-US" sz="1200" dirty="0">
              <a:solidFill>
                <a:srgbClr val="E67C7F"/>
              </a:solidFill>
              <a:latin typeface="Baskerville"/>
              <a:cs typeface="Baskerville"/>
            </a:endParaRPr>
          </a:p>
        </p:txBody>
      </p:sp>
      <p:sp>
        <p:nvSpPr>
          <p:cNvPr id="19" name="TextBox 18"/>
          <p:cNvSpPr txBox="1"/>
          <p:nvPr/>
        </p:nvSpPr>
        <p:spPr>
          <a:xfrm>
            <a:off x="4869957" y="3954386"/>
            <a:ext cx="1310431" cy="276999"/>
          </a:xfrm>
          <a:prstGeom prst="rect">
            <a:avLst/>
          </a:prstGeom>
          <a:noFill/>
        </p:spPr>
        <p:txBody>
          <a:bodyPr wrap="square" rtlCol="0">
            <a:spAutoFit/>
          </a:bodyPr>
          <a:lstStyle/>
          <a:p>
            <a:r>
              <a:rPr lang="en-US" sz="1200" dirty="0" smtClean="0">
                <a:solidFill>
                  <a:srgbClr val="919064"/>
                </a:solidFill>
                <a:latin typeface="Baskerville"/>
                <a:cs typeface="Baskerville"/>
              </a:rPr>
              <a:t>Trading standards</a:t>
            </a:r>
            <a:endParaRPr lang="en-US" sz="1200" dirty="0">
              <a:solidFill>
                <a:srgbClr val="919064"/>
              </a:solidFill>
              <a:latin typeface="Baskerville"/>
              <a:cs typeface="Baskerville"/>
            </a:endParaRPr>
          </a:p>
        </p:txBody>
      </p:sp>
      <p:sp>
        <p:nvSpPr>
          <p:cNvPr id="20" name="TextBox 19"/>
          <p:cNvSpPr txBox="1"/>
          <p:nvPr/>
        </p:nvSpPr>
        <p:spPr>
          <a:xfrm>
            <a:off x="3418325" y="3202939"/>
            <a:ext cx="453166" cy="276999"/>
          </a:xfrm>
          <a:prstGeom prst="rect">
            <a:avLst/>
          </a:prstGeom>
          <a:noFill/>
        </p:spPr>
        <p:txBody>
          <a:bodyPr wrap="square" rtlCol="0">
            <a:spAutoFit/>
          </a:bodyPr>
          <a:lstStyle/>
          <a:p>
            <a:r>
              <a:rPr lang="en-US" sz="1200" dirty="0" smtClean="0">
                <a:solidFill>
                  <a:srgbClr val="E67C7F"/>
                </a:solidFill>
                <a:latin typeface="Baskerville"/>
                <a:cs typeface="Baskerville"/>
              </a:rPr>
              <a:t>BIS</a:t>
            </a:r>
            <a:endParaRPr lang="en-US" sz="1200" dirty="0">
              <a:solidFill>
                <a:srgbClr val="E67C7F"/>
              </a:solidFill>
              <a:latin typeface="Baskerville"/>
              <a:cs typeface="Baskerville"/>
            </a:endParaRPr>
          </a:p>
        </p:txBody>
      </p:sp>
      <p:sp>
        <p:nvSpPr>
          <p:cNvPr id="21" name="TextBox 20"/>
          <p:cNvSpPr txBox="1"/>
          <p:nvPr/>
        </p:nvSpPr>
        <p:spPr>
          <a:xfrm>
            <a:off x="3698125" y="4762979"/>
            <a:ext cx="1799766" cy="369332"/>
          </a:xfrm>
          <a:prstGeom prst="rect">
            <a:avLst/>
          </a:prstGeom>
          <a:noFill/>
        </p:spPr>
        <p:txBody>
          <a:bodyPr wrap="square" rtlCol="0">
            <a:spAutoFit/>
          </a:bodyPr>
          <a:lstStyle/>
          <a:p>
            <a:r>
              <a:rPr lang="en-US" dirty="0" smtClean="0">
                <a:solidFill>
                  <a:schemeClr val="accent6"/>
                </a:solidFill>
                <a:latin typeface="Baskerville"/>
                <a:cs typeface="Baskerville"/>
              </a:rPr>
              <a:t>Elected members</a:t>
            </a:r>
            <a:endParaRPr lang="en-US" dirty="0">
              <a:solidFill>
                <a:schemeClr val="accent6"/>
              </a:solidFill>
              <a:latin typeface="Baskerville"/>
              <a:cs typeface="Baskerville"/>
            </a:endParaRPr>
          </a:p>
        </p:txBody>
      </p:sp>
      <p:sp>
        <p:nvSpPr>
          <p:cNvPr id="22" name="TextBox 21"/>
          <p:cNvSpPr txBox="1"/>
          <p:nvPr/>
        </p:nvSpPr>
        <p:spPr>
          <a:xfrm>
            <a:off x="1851866" y="4198803"/>
            <a:ext cx="1654453" cy="307777"/>
          </a:xfrm>
          <a:prstGeom prst="rect">
            <a:avLst/>
          </a:prstGeom>
          <a:noFill/>
        </p:spPr>
        <p:txBody>
          <a:bodyPr wrap="square" rtlCol="0">
            <a:spAutoFit/>
          </a:bodyPr>
          <a:lstStyle/>
          <a:p>
            <a:r>
              <a:rPr lang="en-US" sz="1400" dirty="0" smtClean="0">
                <a:solidFill>
                  <a:schemeClr val="accent4"/>
                </a:solidFill>
                <a:latin typeface="Baskerville"/>
                <a:cs typeface="Baskerville"/>
              </a:rPr>
              <a:t>Local trade interests</a:t>
            </a:r>
            <a:endParaRPr lang="en-US" sz="1400" dirty="0">
              <a:solidFill>
                <a:schemeClr val="accent4"/>
              </a:solidFill>
              <a:latin typeface="Baskerville"/>
              <a:cs typeface="Baskerville"/>
            </a:endParaRPr>
          </a:p>
        </p:txBody>
      </p:sp>
      <p:sp>
        <p:nvSpPr>
          <p:cNvPr id="23" name="TextBox 22"/>
          <p:cNvSpPr txBox="1"/>
          <p:nvPr/>
        </p:nvSpPr>
        <p:spPr>
          <a:xfrm>
            <a:off x="3619896" y="5483880"/>
            <a:ext cx="1799766" cy="461665"/>
          </a:xfrm>
          <a:prstGeom prst="rect">
            <a:avLst/>
          </a:prstGeom>
          <a:noFill/>
        </p:spPr>
        <p:txBody>
          <a:bodyPr wrap="square" rtlCol="0">
            <a:spAutoFit/>
          </a:bodyPr>
          <a:lstStyle/>
          <a:p>
            <a:pPr algn="ctr"/>
            <a:r>
              <a:rPr lang="en-US" sz="2400" dirty="0" smtClean="0">
                <a:solidFill>
                  <a:srgbClr val="FF0000"/>
                </a:solidFill>
                <a:latin typeface="Baskerville"/>
                <a:cs typeface="Baskerville"/>
              </a:rPr>
              <a:t>Appeal court</a:t>
            </a:r>
            <a:endParaRPr lang="en-US" sz="2400" dirty="0">
              <a:solidFill>
                <a:srgbClr val="FF0000"/>
              </a:solidFill>
              <a:latin typeface="Baskerville"/>
              <a:cs typeface="Baskerville"/>
            </a:endParaRPr>
          </a:p>
        </p:txBody>
      </p:sp>
      <p:sp>
        <p:nvSpPr>
          <p:cNvPr id="24" name="TextBox 23"/>
          <p:cNvSpPr txBox="1"/>
          <p:nvPr/>
        </p:nvSpPr>
        <p:spPr>
          <a:xfrm>
            <a:off x="5497891" y="1002713"/>
            <a:ext cx="1198598" cy="523220"/>
          </a:xfrm>
          <a:prstGeom prst="rect">
            <a:avLst/>
          </a:prstGeom>
          <a:noFill/>
        </p:spPr>
        <p:txBody>
          <a:bodyPr wrap="square" rtlCol="0">
            <a:spAutoFit/>
          </a:bodyPr>
          <a:lstStyle/>
          <a:p>
            <a:r>
              <a:rPr lang="en-US" sz="1400" dirty="0" smtClean="0">
                <a:solidFill>
                  <a:schemeClr val="accent3">
                    <a:lumMod val="60000"/>
                    <a:lumOff val="40000"/>
                  </a:schemeClr>
                </a:solidFill>
                <a:latin typeface="Baskerville"/>
                <a:cs typeface="Baskerville"/>
              </a:rPr>
              <a:t>International trade bodies</a:t>
            </a:r>
            <a:endParaRPr lang="en-US" sz="1400" dirty="0">
              <a:solidFill>
                <a:schemeClr val="accent3">
                  <a:lumMod val="60000"/>
                  <a:lumOff val="40000"/>
                </a:schemeClr>
              </a:solidFill>
              <a:latin typeface="Baskerville"/>
              <a:cs typeface="Baskerville"/>
            </a:endParaRPr>
          </a:p>
        </p:txBody>
      </p:sp>
      <p:sp>
        <p:nvSpPr>
          <p:cNvPr id="25" name="TextBox 24"/>
          <p:cNvSpPr txBox="1"/>
          <p:nvPr/>
        </p:nvSpPr>
        <p:spPr>
          <a:xfrm>
            <a:off x="5419662" y="4670646"/>
            <a:ext cx="916682" cy="276999"/>
          </a:xfrm>
          <a:prstGeom prst="rect">
            <a:avLst/>
          </a:prstGeom>
          <a:noFill/>
        </p:spPr>
        <p:txBody>
          <a:bodyPr wrap="square" rtlCol="0">
            <a:spAutoFit/>
          </a:bodyPr>
          <a:lstStyle/>
          <a:p>
            <a:r>
              <a:rPr lang="en-US" sz="1200" dirty="0" smtClean="0">
                <a:solidFill>
                  <a:srgbClr val="919064"/>
                </a:solidFill>
                <a:latin typeface="Baskerville"/>
                <a:cs typeface="Baskerville"/>
              </a:rPr>
              <a:t>Fire service</a:t>
            </a:r>
            <a:endParaRPr lang="en-US" sz="1200" dirty="0">
              <a:solidFill>
                <a:srgbClr val="919064"/>
              </a:solidFill>
              <a:latin typeface="Baskerville"/>
              <a:cs typeface="Baskerville"/>
            </a:endParaRPr>
          </a:p>
        </p:txBody>
      </p:sp>
      <p:sp>
        <p:nvSpPr>
          <p:cNvPr id="26" name="TextBox 25"/>
          <p:cNvSpPr txBox="1"/>
          <p:nvPr/>
        </p:nvSpPr>
        <p:spPr>
          <a:xfrm>
            <a:off x="5637002" y="4475802"/>
            <a:ext cx="1372275" cy="276999"/>
          </a:xfrm>
          <a:prstGeom prst="rect">
            <a:avLst/>
          </a:prstGeom>
          <a:noFill/>
        </p:spPr>
        <p:txBody>
          <a:bodyPr wrap="square" rtlCol="0">
            <a:spAutoFit/>
          </a:bodyPr>
          <a:lstStyle/>
          <a:p>
            <a:r>
              <a:rPr lang="en-US" sz="1200" dirty="0" smtClean="0">
                <a:solidFill>
                  <a:srgbClr val="919064"/>
                </a:solidFill>
                <a:latin typeface="Baskerville"/>
                <a:cs typeface="Baskerville"/>
              </a:rPr>
              <a:t>Child protection</a:t>
            </a:r>
            <a:endParaRPr lang="en-US" sz="1200" dirty="0">
              <a:solidFill>
                <a:srgbClr val="919064"/>
              </a:solidFill>
              <a:latin typeface="Baskerville"/>
              <a:cs typeface="Baskerville"/>
            </a:endParaRPr>
          </a:p>
        </p:txBody>
      </p:sp>
      <p:sp>
        <p:nvSpPr>
          <p:cNvPr id="27" name="TextBox 26"/>
          <p:cNvSpPr txBox="1"/>
          <p:nvPr/>
        </p:nvSpPr>
        <p:spPr>
          <a:xfrm>
            <a:off x="2686527" y="4598912"/>
            <a:ext cx="921553" cy="307777"/>
          </a:xfrm>
          <a:prstGeom prst="rect">
            <a:avLst/>
          </a:prstGeom>
          <a:noFill/>
        </p:spPr>
        <p:txBody>
          <a:bodyPr wrap="square" rtlCol="0">
            <a:spAutoFit/>
          </a:bodyPr>
          <a:lstStyle/>
          <a:p>
            <a:r>
              <a:rPr lang="en-US" sz="1400" dirty="0" smtClean="0">
                <a:solidFill>
                  <a:schemeClr val="accent4"/>
                </a:solidFill>
                <a:latin typeface="Baskerville"/>
                <a:cs typeface="Baskerville"/>
              </a:rPr>
              <a:t>Residents</a:t>
            </a:r>
            <a:endParaRPr lang="en-US" sz="1400" dirty="0">
              <a:solidFill>
                <a:schemeClr val="accent4"/>
              </a:solidFill>
              <a:latin typeface="Baskerville"/>
              <a:cs typeface="Baskerville"/>
            </a:endParaRPr>
          </a:p>
        </p:txBody>
      </p:sp>
      <p:sp>
        <p:nvSpPr>
          <p:cNvPr id="55" name="TextBox 54"/>
          <p:cNvSpPr txBox="1"/>
          <p:nvPr/>
        </p:nvSpPr>
        <p:spPr>
          <a:xfrm>
            <a:off x="5497891" y="2821888"/>
            <a:ext cx="1028808" cy="276999"/>
          </a:xfrm>
          <a:prstGeom prst="rect">
            <a:avLst/>
          </a:prstGeom>
          <a:noFill/>
        </p:spPr>
        <p:txBody>
          <a:bodyPr wrap="square" rtlCol="0">
            <a:spAutoFit/>
          </a:bodyPr>
          <a:lstStyle/>
          <a:p>
            <a:r>
              <a:rPr lang="en-US" sz="1200" dirty="0" smtClean="0">
                <a:solidFill>
                  <a:srgbClr val="E67C7F"/>
                </a:solidFill>
                <a:latin typeface="Baskerville"/>
                <a:cs typeface="Baskerville"/>
              </a:rPr>
              <a:t>Number 10</a:t>
            </a:r>
            <a:endParaRPr lang="en-US" sz="1200" dirty="0">
              <a:solidFill>
                <a:srgbClr val="E67C7F"/>
              </a:solidFill>
              <a:latin typeface="Baskerville"/>
              <a:cs typeface="Baskerville"/>
            </a:endParaRPr>
          </a:p>
        </p:txBody>
      </p:sp>
      <p:cxnSp>
        <p:nvCxnSpPr>
          <p:cNvPr id="3" name="Straight Arrow Connector 2"/>
          <p:cNvCxnSpPr/>
          <p:nvPr/>
        </p:nvCxnSpPr>
        <p:spPr>
          <a:xfrm flipH="1">
            <a:off x="975018" y="1282768"/>
            <a:ext cx="38487" cy="4662777"/>
          </a:xfrm>
          <a:prstGeom prst="straightConnector1">
            <a:avLst/>
          </a:prstGeom>
          <a:ln w="57150">
            <a:solidFill>
              <a:schemeClr val="accent5">
                <a:lumMod val="75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5400000">
            <a:off x="-291944" y="4578313"/>
            <a:ext cx="1846608" cy="369332"/>
          </a:xfrm>
          <a:prstGeom prst="rect">
            <a:avLst/>
          </a:prstGeom>
          <a:noFill/>
        </p:spPr>
        <p:txBody>
          <a:bodyPr wrap="square" rtlCol="0">
            <a:spAutoFit/>
          </a:bodyPr>
          <a:lstStyle/>
          <a:p>
            <a:r>
              <a:rPr lang="en-US" b="1" dirty="0" smtClean="0">
                <a:solidFill>
                  <a:schemeClr val="tx2"/>
                </a:solidFill>
                <a:latin typeface="Baskerville"/>
                <a:cs typeface="Baskerville"/>
              </a:rPr>
              <a:t>DISCRETION</a:t>
            </a:r>
            <a:endParaRPr lang="en-US" b="1" dirty="0">
              <a:solidFill>
                <a:schemeClr val="tx2"/>
              </a:solidFill>
              <a:latin typeface="Baskerville"/>
              <a:cs typeface="Baskerville"/>
            </a:endParaRPr>
          </a:p>
        </p:txBody>
      </p:sp>
      <p:cxnSp>
        <p:nvCxnSpPr>
          <p:cNvPr id="28" name="Straight Arrow Connector 27"/>
          <p:cNvCxnSpPr/>
          <p:nvPr/>
        </p:nvCxnSpPr>
        <p:spPr>
          <a:xfrm flipV="1">
            <a:off x="7992580" y="1226853"/>
            <a:ext cx="0" cy="4662776"/>
          </a:xfrm>
          <a:prstGeom prst="straightConnector1">
            <a:avLst/>
          </a:prstGeom>
          <a:ln w="57150">
            <a:solidFill>
              <a:schemeClr val="accent5">
                <a:lumMod val="75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6200000">
            <a:off x="7039022" y="2459501"/>
            <a:ext cx="2722798" cy="369332"/>
          </a:xfrm>
          <a:prstGeom prst="rect">
            <a:avLst/>
          </a:prstGeom>
          <a:noFill/>
        </p:spPr>
        <p:txBody>
          <a:bodyPr wrap="square" rtlCol="0">
            <a:spAutoFit/>
          </a:bodyPr>
          <a:lstStyle/>
          <a:p>
            <a:r>
              <a:rPr lang="en-US" b="1" dirty="0" smtClean="0">
                <a:solidFill>
                  <a:schemeClr val="tx2"/>
                </a:solidFill>
                <a:latin typeface="Baskerville"/>
                <a:cs typeface="Baskerville"/>
              </a:rPr>
              <a:t>POLICY PRINCIPLES</a:t>
            </a:r>
            <a:endParaRPr lang="en-US" b="1" dirty="0">
              <a:solidFill>
                <a:schemeClr val="tx2"/>
              </a:solidFill>
              <a:latin typeface="Baskerville"/>
              <a:cs typeface="Baskerville"/>
            </a:endParaRPr>
          </a:p>
        </p:txBody>
      </p:sp>
    </p:spTree>
    <p:extLst>
      <p:ext uri="{BB962C8B-B14F-4D97-AF65-F5344CB8AC3E}">
        <p14:creationId xmlns:p14="http://schemas.microsoft.com/office/powerpoint/2010/main" val="746068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1938" y="2588524"/>
            <a:ext cx="2039840" cy="369332"/>
          </a:xfrm>
          <a:prstGeom prst="rect">
            <a:avLst/>
          </a:prstGeom>
          <a:noFill/>
        </p:spPr>
        <p:txBody>
          <a:bodyPr wrap="square" rtlCol="0">
            <a:spAutoFit/>
          </a:bodyPr>
          <a:lstStyle/>
          <a:p>
            <a:r>
              <a:rPr lang="en-US" dirty="0" smtClean="0">
                <a:solidFill>
                  <a:schemeClr val="accent5">
                    <a:lumMod val="75000"/>
                  </a:schemeClr>
                </a:solidFill>
              </a:rPr>
              <a:t>Police testimony</a:t>
            </a:r>
            <a:endParaRPr lang="en-US" dirty="0">
              <a:solidFill>
                <a:schemeClr val="accent5">
                  <a:lumMod val="75000"/>
                </a:schemeClr>
              </a:solidFill>
            </a:endParaRPr>
          </a:p>
        </p:txBody>
      </p:sp>
      <p:sp>
        <p:nvSpPr>
          <p:cNvPr id="4" name="TextBox 3"/>
          <p:cNvSpPr txBox="1"/>
          <p:nvPr/>
        </p:nvSpPr>
        <p:spPr>
          <a:xfrm>
            <a:off x="1201296" y="3854391"/>
            <a:ext cx="2039840" cy="369332"/>
          </a:xfrm>
          <a:prstGeom prst="rect">
            <a:avLst/>
          </a:prstGeom>
          <a:noFill/>
        </p:spPr>
        <p:txBody>
          <a:bodyPr wrap="square" rtlCol="0">
            <a:spAutoFit/>
          </a:bodyPr>
          <a:lstStyle/>
          <a:p>
            <a:r>
              <a:rPr lang="en-US" dirty="0" smtClean="0">
                <a:solidFill>
                  <a:srgbClr val="A6431A"/>
                </a:solidFill>
              </a:rPr>
              <a:t>Crime data</a:t>
            </a:r>
            <a:endParaRPr lang="en-US" dirty="0">
              <a:solidFill>
                <a:srgbClr val="A6431A"/>
              </a:solidFill>
            </a:endParaRPr>
          </a:p>
        </p:txBody>
      </p:sp>
      <p:sp>
        <p:nvSpPr>
          <p:cNvPr id="5" name="TextBox 4"/>
          <p:cNvSpPr txBox="1"/>
          <p:nvPr/>
        </p:nvSpPr>
        <p:spPr>
          <a:xfrm>
            <a:off x="1756823" y="4583209"/>
            <a:ext cx="2039840" cy="369332"/>
          </a:xfrm>
          <a:prstGeom prst="rect">
            <a:avLst/>
          </a:prstGeom>
          <a:noFill/>
        </p:spPr>
        <p:txBody>
          <a:bodyPr wrap="square" rtlCol="0">
            <a:spAutoFit/>
          </a:bodyPr>
          <a:lstStyle/>
          <a:p>
            <a:r>
              <a:rPr lang="en-US" dirty="0" smtClean="0">
                <a:solidFill>
                  <a:schemeClr val="accent6">
                    <a:lumMod val="50000"/>
                  </a:schemeClr>
                </a:solidFill>
              </a:rPr>
              <a:t>Trading standards</a:t>
            </a:r>
            <a:endParaRPr lang="en-US" dirty="0">
              <a:solidFill>
                <a:schemeClr val="accent6">
                  <a:lumMod val="50000"/>
                </a:schemeClr>
              </a:solidFill>
            </a:endParaRPr>
          </a:p>
        </p:txBody>
      </p:sp>
      <p:sp>
        <p:nvSpPr>
          <p:cNvPr id="6" name="TextBox 5"/>
          <p:cNvSpPr txBox="1"/>
          <p:nvPr/>
        </p:nvSpPr>
        <p:spPr>
          <a:xfrm>
            <a:off x="1678299" y="5923325"/>
            <a:ext cx="2573800" cy="369332"/>
          </a:xfrm>
          <a:prstGeom prst="rect">
            <a:avLst/>
          </a:prstGeom>
          <a:noFill/>
        </p:spPr>
        <p:txBody>
          <a:bodyPr wrap="square" rtlCol="0">
            <a:spAutoFit/>
          </a:bodyPr>
          <a:lstStyle/>
          <a:p>
            <a:r>
              <a:rPr lang="en-US" dirty="0" smtClean="0">
                <a:solidFill>
                  <a:srgbClr val="616042"/>
                </a:solidFill>
              </a:rPr>
              <a:t>Fire and rescue</a:t>
            </a:r>
            <a:endParaRPr lang="en-US" dirty="0">
              <a:solidFill>
                <a:srgbClr val="616042"/>
              </a:solidFill>
            </a:endParaRPr>
          </a:p>
        </p:txBody>
      </p:sp>
      <p:sp>
        <p:nvSpPr>
          <p:cNvPr id="7" name="TextBox 6"/>
          <p:cNvSpPr txBox="1"/>
          <p:nvPr/>
        </p:nvSpPr>
        <p:spPr>
          <a:xfrm>
            <a:off x="4009120" y="4767875"/>
            <a:ext cx="2039840" cy="369332"/>
          </a:xfrm>
          <a:prstGeom prst="rect">
            <a:avLst/>
          </a:prstGeom>
          <a:noFill/>
        </p:spPr>
        <p:txBody>
          <a:bodyPr wrap="square" rtlCol="0">
            <a:spAutoFit/>
          </a:bodyPr>
          <a:lstStyle/>
          <a:p>
            <a:r>
              <a:rPr lang="en-US" dirty="0" smtClean="0">
                <a:solidFill>
                  <a:schemeClr val="accent3">
                    <a:lumMod val="50000"/>
                  </a:schemeClr>
                </a:solidFill>
              </a:rPr>
              <a:t>Planning</a:t>
            </a:r>
            <a:endParaRPr lang="en-US" dirty="0">
              <a:solidFill>
                <a:schemeClr val="accent3">
                  <a:lumMod val="50000"/>
                </a:schemeClr>
              </a:solidFill>
            </a:endParaRPr>
          </a:p>
        </p:txBody>
      </p:sp>
      <p:sp>
        <p:nvSpPr>
          <p:cNvPr id="8" name="TextBox 7"/>
          <p:cNvSpPr txBox="1"/>
          <p:nvPr/>
        </p:nvSpPr>
        <p:spPr>
          <a:xfrm>
            <a:off x="2621243" y="5321128"/>
            <a:ext cx="2464753" cy="369332"/>
          </a:xfrm>
          <a:prstGeom prst="rect">
            <a:avLst/>
          </a:prstGeom>
          <a:noFill/>
        </p:spPr>
        <p:txBody>
          <a:bodyPr wrap="square" rtlCol="0">
            <a:spAutoFit/>
          </a:bodyPr>
          <a:lstStyle/>
          <a:p>
            <a:r>
              <a:rPr lang="en-US" dirty="0" smtClean="0">
                <a:solidFill>
                  <a:schemeClr val="tx2">
                    <a:lumMod val="75000"/>
                  </a:schemeClr>
                </a:solidFill>
              </a:rPr>
              <a:t>Economic indicators</a:t>
            </a:r>
            <a:endParaRPr lang="en-US" dirty="0">
              <a:solidFill>
                <a:schemeClr val="tx2">
                  <a:lumMod val="75000"/>
                </a:schemeClr>
              </a:solidFill>
            </a:endParaRPr>
          </a:p>
        </p:txBody>
      </p:sp>
      <p:sp>
        <p:nvSpPr>
          <p:cNvPr id="9" name="TextBox 8"/>
          <p:cNvSpPr txBox="1"/>
          <p:nvPr/>
        </p:nvSpPr>
        <p:spPr>
          <a:xfrm>
            <a:off x="5500621" y="3327188"/>
            <a:ext cx="2039840" cy="369332"/>
          </a:xfrm>
          <a:prstGeom prst="rect">
            <a:avLst/>
          </a:prstGeom>
          <a:noFill/>
        </p:spPr>
        <p:txBody>
          <a:bodyPr wrap="square" rtlCol="0">
            <a:spAutoFit/>
          </a:bodyPr>
          <a:lstStyle/>
          <a:p>
            <a:r>
              <a:rPr lang="en-US" dirty="0" smtClean="0">
                <a:solidFill>
                  <a:schemeClr val="accent6">
                    <a:lumMod val="50000"/>
                  </a:schemeClr>
                </a:solidFill>
              </a:rPr>
              <a:t>Tourism</a:t>
            </a:r>
            <a:endParaRPr lang="en-US" dirty="0">
              <a:solidFill>
                <a:schemeClr val="accent6">
                  <a:lumMod val="50000"/>
                </a:schemeClr>
              </a:solidFill>
            </a:endParaRPr>
          </a:p>
        </p:txBody>
      </p:sp>
      <p:sp>
        <p:nvSpPr>
          <p:cNvPr id="10" name="TextBox 9"/>
          <p:cNvSpPr txBox="1"/>
          <p:nvPr/>
        </p:nvSpPr>
        <p:spPr>
          <a:xfrm>
            <a:off x="5085996" y="2403858"/>
            <a:ext cx="2039840" cy="369332"/>
          </a:xfrm>
          <a:prstGeom prst="rect">
            <a:avLst/>
          </a:prstGeom>
          <a:noFill/>
        </p:spPr>
        <p:txBody>
          <a:bodyPr wrap="square" rtlCol="0">
            <a:spAutoFit/>
          </a:bodyPr>
          <a:lstStyle/>
          <a:p>
            <a:r>
              <a:rPr lang="en-US" dirty="0" smtClean="0">
                <a:solidFill>
                  <a:srgbClr val="616042"/>
                </a:solidFill>
              </a:rPr>
              <a:t>Inward investment</a:t>
            </a:r>
            <a:endParaRPr lang="en-US" dirty="0">
              <a:solidFill>
                <a:srgbClr val="616042"/>
              </a:solidFill>
            </a:endParaRPr>
          </a:p>
        </p:txBody>
      </p:sp>
      <p:sp>
        <p:nvSpPr>
          <p:cNvPr id="11" name="TextBox 10"/>
          <p:cNvSpPr txBox="1"/>
          <p:nvPr/>
        </p:nvSpPr>
        <p:spPr>
          <a:xfrm>
            <a:off x="5265604" y="5291443"/>
            <a:ext cx="2779068" cy="369332"/>
          </a:xfrm>
          <a:prstGeom prst="rect">
            <a:avLst/>
          </a:prstGeom>
          <a:noFill/>
        </p:spPr>
        <p:txBody>
          <a:bodyPr wrap="square" rtlCol="0">
            <a:spAutoFit/>
          </a:bodyPr>
          <a:lstStyle/>
          <a:p>
            <a:r>
              <a:rPr lang="en-US" dirty="0" smtClean="0">
                <a:solidFill>
                  <a:srgbClr val="3D3D3D"/>
                </a:solidFill>
              </a:rPr>
              <a:t>Accident and emergency</a:t>
            </a:r>
            <a:endParaRPr lang="en-US" dirty="0">
              <a:solidFill>
                <a:srgbClr val="3D3D3D"/>
              </a:solidFill>
            </a:endParaRPr>
          </a:p>
        </p:txBody>
      </p:sp>
      <p:sp>
        <p:nvSpPr>
          <p:cNvPr id="12" name="TextBox 11"/>
          <p:cNvSpPr txBox="1"/>
          <p:nvPr/>
        </p:nvSpPr>
        <p:spPr>
          <a:xfrm>
            <a:off x="555745" y="4952541"/>
            <a:ext cx="2039840" cy="369332"/>
          </a:xfrm>
          <a:prstGeom prst="rect">
            <a:avLst/>
          </a:prstGeom>
          <a:noFill/>
        </p:spPr>
        <p:txBody>
          <a:bodyPr wrap="square" rtlCol="0">
            <a:spAutoFit/>
          </a:bodyPr>
          <a:lstStyle/>
          <a:p>
            <a:r>
              <a:rPr lang="en-US" dirty="0" smtClean="0">
                <a:solidFill>
                  <a:schemeClr val="accent1">
                    <a:lumMod val="50000"/>
                  </a:schemeClr>
                </a:solidFill>
              </a:rPr>
              <a:t>Public health</a:t>
            </a:r>
            <a:endParaRPr lang="en-US" dirty="0">
              <a:solidFill>
                <a:schemeClr val="accent1">
                  <a:lumMod val="50000"/>
                </a:schemeClr>
              </a:solidFill>
            </a:endParaRPr>
          </a:p>
        </p:txBody>
      </p:sp>
      <p:sp>
        <p:nvSpPr>
          <p:cNvPr id="13" name="TextBox 12"/>
          <p:cNvSpPr txBox="1"/>
          <p:nvPr/>
        </p:nvSpPr>
        <p:spPr>
          <a:xfrm>
            <a:off x="5853423" y="3696520"/>
            <a:ext cx="2039840" cy="369332"/>
          </a:xfrm>
          <a:prstGeom prst="rect">
            <a:avLst/>
          </a:prstGeom>
          <a:noFill/>
        </p:spPr>
        <p:txBody>
          <a:bodyPr wrap="square" rtlCol="0">
            <a:spAutoFit/>
          </a:bodyPr>
          <a:lstStyle/>
          <a:p>
            <a:r>
              <a:rPr lang="en-US" dirty="0" smtClean="0">
                <a:solidFill>
                  <a:srgbClr val="9D1E23"/>
                </a:solidFill>
              </a:rPr>
              <a:t>Legal advice</a:t>
            </a:r>
            <a:endParaRPr lang="en-US" dirty="0">
              <a:solidFill>
                <a:srgbClr val="9D1E23"/>
              </a:solidFill>
            </a:endParaRPr>
          </a:p>
        </p:txBody>
      </p:sp>
      <p:sp>
        <p:nvSpPr>
          <p:cNvPr id="14" name="TextBox 13"/>
          <p:cNvSpPr txBox="1"/>
          <p:nvPr/>
        </p:nvSpPr>
        <p:spPr>
          <a:xfrm>
            <a:off x="2212259" y="2219192"/>
            <a:ext cx="2039840" cy="369332"/>
          </a:xfrm>
          <a:prstGeom prst="rect">
            <a:avLst/>
          </a:prstGeom>
          <a:noFill/>
        </p:spPr>
        <p:txBody>
          <a:bodyPr wrap="square" rtlCol="0">
            <a:spAutoFit/>
          </a:bodyPr>
          <a:lstStyle/>
          <a:p>
            <a:r>
              <a:rPr lang="en-US" dirty="0" smtClean="0">
                <a:solidFill>
                  <a:schemeClr val="accent3">
                    <a:lumMod val="75000"/>
                  </a:schemeClr>
                </a:solidFill>
              </a:rPr>
              <a:t>Elected members</a:t>
            </a:r>
            <a:endParaRPr lang="en-US" dirty="0">
              <a:solidFill>
                <a:schemeClr val="accent3">
                  <a:lumMod val="75000"/>
                </a:schemeClr>
              </a:solidFill>
            </a:endParaRPr>
          </a:p>
        </p:txBody>
      </p:sp>
      <p:sp>
        <p:nvSpPr>
          <p:cNvPr id="15" name="TextBox 14"/>
          <p:cNvSpPr txBox="1"/>
          <p:nvPr/>
        </p:nvSpPr>
        <p:spPr>
          <a:xfrm>
            <a:off x="3853620" y="2957856"/>
            <a:ext cx="2039840" cy="369332"/>
          </a:xfrm>
          <a:prstGeom prst="rect">
            <a:avLst/>
          </a:prstGeom>
          <a:noFill/>
        </p:spPr>
        <p:txBody>
          <a:bodyPr wrap="square" rtlCol="0">
            <a:spAutoFit/>
          </a:bodyPr>
          <a:lstStyle/>
          <a:p>
            <a:r>
              <a:rPr lang="en-US" dirty="0" smtClean="0">
                <a:solidFill>
                  <a:schemeClr val="accent3">
                    <a:lumMod val="50000"/>
                  </a:schemeClr>
                </a:solidFill>
              </a:rPr>
              <a:t>Local residents</a:t>
            </a:r>
            <a:endParaRPr lang="en-US" dirty="0">
              <a:solidFill>
                <a:schemeClr val="accent3">
                  <a:lumMod val="50000"/>
                </a:schemeClr>
              </a:solidFill>
            </a:endParaRPr>
          </a:p>
        </p:txBody>
      </p:sp>
      <p:sp>
        <p:nvSpPr>
          <p:cNvPr id="16" name="TextBox 15"/>
          <p:cNvSpPr txBox="1"/>
          <p:nvPr/>
        </p:nvSpPr>
        <p:spPr>
          <a:xfrm>
            <a:off x="3241136" y="3854391"/>
            <a:ext cx="2259485" cy="461665"/>
          </a:xfrm>
          <a:prstGeom prst="rect">
            <a:avLst/>
          </a:prstGeom>
          <a:noFill/>
        </p:spPr>
        <p:txBody>
          <a:bodyPr wrap="square" rtlCol="0">
            <a:spAutoFit/>
          </a:bodyPr>
          <a:lstStyle/>
          <a:p>
            <a:pPr algn="ctr"/>
            <a:r>
              <a:rPr lang="en-US" sz="2400" b="1" dirty="0" smtClean="0">
                <a:solidFill>
                  <a:srgbClr val="660066"/>
                </a:solidFill>
              </a:rPr>
              <a:t>LICENSING</a:t>
            </a:r>
            <a:endParaRPr lang="en-US" sz="2400" b="1" dirty="0">
              <a:solidFill>
                <a:srgbClr val="660066"/>
              </a:solidFill>
            </a:endParaRPr>
          </a:p>
        </p:txBody>
      </p:sp>
      <p:sp>
        <p:nvSpPr>
          <p:cNvPr id="17" name="TextBox 16"/>
          <p:cNvSpPr txBox="1"/>
          <p:nvPr/>
        </p:nvSpPr>
        <p:spPr>
          <a:xfrm>
            <a:off x="1460202" y="3327188"/>
            <a:ext cx="2270765" cy="369332"/>
          </a:xfrm>
          <a:prstGeom prst="rect">
            <a:avLst/>
          </a:prstGeom>
          <a:noFill/>
        </p:spPr>
        <p:txBody>
          <a:bodyPr wrap="square" rtlCol="0">
            <a:spAutoFit/>
          </a:bodyPr>
          <a:lstStyle/>
          <a:p>
            <a:r>
              <a:rPr lang="en-US" dirty="0" smtClean="0">
                <a:solidFill>
                  <a:schemeClr val="accent4">
                    <a:lumMod val="50000"/>
                  </a:schemeClr>
                </a:solidFill>
              </a:rPr>
              <a:t>Statutory guidance</a:t>
            </a:r>
            <a:endParaRPr lang="en-US" dirty="0">
              <a:solidFill>
                <a:schemeClr val="accent4">
                  <a:lumMod val="50000"/>
                </a:schemeClr>
              </a:solidFill>
            </a:endParaRPr>
          </a:p>
        </p:txBody>
      </p:sp>
      <p:sp>
        <p:nvSpPr>
          <p:cNvPr id="19" name="TextBox 18"/>
          <p:cNvSpPr txBox="1"/>
          <p:nvPr/>
        </p:nvSpPr>
        <p:spPr>
          <a:xfrm>
            <a:off x="5696157" y="4409708"/>
            <a:ext cx="2514520" cy="369332"/>
          </a:xfrm>
          <a:prstGeom prst="rect">
            <a:avLst/>
          </a:prstGeom>
          <a:noFill/>
        </p:spPr>
        <p:txBody>
          <a:bodyPr wrap="square" rtlCol="0">
            <a:spAutoFit/>
          </a:bodyPr>
          <a:lstStyle/>
          <a:p>
            <a:r>
              <a:rPr lang="en-US" dirty="0" smtClean="0">
                <a:solidFill>
                  <a:schemeClr val="accent6">
                    <a:lumMod val="50000"/>
                  </a:schemeClr>
                </a:solidFill>
              </a:rPr>
              <a:t>Children’s services</a:t>
            </a:r>
            <a:endParaRPr lang="en-US" dirty="0">
              <a:solidFill>
                <a:schemeClr val="accent6">
                  <a:lumMod val="50000"/>
                </a:schemeClr>
              </a:solidFill>
            </a:endParaRPr>
          </a:p>
        </p:txBody>
      </p:sp>
      <p:sp>
        <p:nvSpPr>
          <p:cNvPr id="18" name="TextBox 17"/>
          <p:cNvSpPr txBox="1"/>
          <p:nvPr/>
        </p:nvSpPr>
        <p:spPr>
          <a:xfrm>
            <a:off x="4252099" y="1990523"/>
            <a:ext cx="2701318" cy="369332"/>
          </a:xfrm>
          <a:prstGeom prst="rect">
            <a:avLst/>
          </a:prstGeom>
          <a:noFill/>
        </p:spPr>
        <p:txBody>
          <a:bodyPr wrap="square" rtlCol="0">
            <a:spAutoFit/>
          </a:bodyPr>
          <a:lstStyle/>
          <a:p>
            <a:r>
              <a:rPr lang="en-US" dirty="0" smtClean="0">
                <a:solidFill>
                  <a:schemeClr val="accent5">
                    <a:lumMod val="50000"/>
                  </a:schemeClr>
                </a:solidFill>
              </a:rPr>
              <a:t>Local retailers</a:t>
            </a:r>
            <a:endParaRPr lang="en-US" dirty="0">
              <a:solidFill>
                <a:schemeClr val="accent5">
                  <a:lumMod val="50000"/>
                </a:schemeClr>
              </a:solidFill>
            </a:endParaRPr>
          </a:p>
        </p:txBody>
      </p:sp>
      <p:sp>
        <p:nvSpPr>
          <p:cNvPr id="20" name="TextBox 19"/>
          <p:cNvSpPr txBox="1"/>
          <p:nvPr/>
        </p:nvSpPr>
        <p:spPr>
          <a:xfrm>
            <a:off x="4474666" y="5875126"/>
            <a:ext cx="2837587" cy="369332"/>
          </a:xfrm>
          <a:prstGeom prst="rect">
            <a:avLst/>
          </a:prstGeom>
          <a:noFill/>
        </p:spPr>
        <p:txBody>
          <a:bodyPr wrap="square" rtlCol="0">
            <a:spAutoFit/>
          </a:bodyPr>
          <a:lstStyle/>
          <a:p>
            <a:r>
              <a:rPr lang="en-US" dirty="0" smtClean="0">
                <a:solidFill>
                  <a:schemeClr val="tx2"/>
                </a:solidFill>
              </a:rPr>
              <a:t>Trade bodies</a:t>
            </a:r>
            <a:endParaRPr lang="en-US" dirty="0">
              <a:solidFill>
                <a:schemeClr val="tx2"/>
              </a:solidFill>
            </a:endParaRPr>
          </a:p>
        </p:txBody>
      </p:sp>
      <p:sp>
        <p:nvSpPr>
          <p:cNvPr id="21" name="TextBox 20"/>
          <p:cNvSpPr txBox="1"/>
          <p:nvPr/>
        </p:nvSpPr>
        <p:spPr>
          <a:xfrm>
            <a:off x="635819" y="1097594"/>
            <a:ext cx="7257443" cy="584776"/>
          </a:xfrm>
          <a:prstGeom prst="rect">
            <a:avLst/>
          </a:prstGeom>
          <a:noFill/>
        </p:spPr>
        <p:txBody>
          <a:bodyPr wrap="square" rtlCol="0">
            <a:spAutoFit/>
          </a:bodyPr>
          <a:lstStyle/>
          <a:p>
            <a:r>
              <a:rPr lang="en-US" sz="3200" dirty="0" smtClean="0">
                <a:latin typeface="Baskerville"/>
                <a:cs typeface="Baskerville"/>
              </a:rPr>
              <a:t>Multiple stakeholders and interests</a:t>
            </a:r>
            <a:endParaRPr lang="en-US" sz="3200" dirty="0">
              <a:latin typeface="Baskerville"/>
              <a:cs typeface="Baskerville"/>
            </a:endParaRPr>
          </a:p>
        </p:txBody>
      </p:sp>
    </p:spTree>
    <p:extLst>
      <p:ext uri="{BB962C8B-B14F-4D97-AF65-F5344CB8AC3E}">
        <p14:creationId xmlns:p14="http://schemas.microsoft.com/office/powerpoint/2010/main" val="3345602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947" y="1938911"/>
            <a:ext cx="7620534" cy="3970318"/>
          </a:xfrm>
          <a:prstGeom prst="rect">
            <a:avLst/>
          </a:prstGeom>
        </p:spPr>
        <p:txBody>
          <a:bodyPr wrap="square">
            <a:spAutoFit/>
          </a:bodyPr>
          <a:lstStyle/>
          <a:p>
            <a:r>
              <a:rPr lang="en-GB" sz="2400" dirty="0" smtClean="0">
                <a:latin typeface="Baskerville"/>
                <a:cs typeface="Baskerville"/>
              </a:rPr>
              <a:t>‘In </a:t>
            </a:r>
            <a:r>
              <a:rPr lang="en-GB" sz="2400" dirty="0">
                <a:latin typeface="Baskerville"/>
                <a:cs typeface="Baskerville"/>
              </a:rPr>
              <a:t>terms of the evidence base, we must remember that a solicitor's definition of evidence and a public health definition are likely to be incomparable. A solicitor may look for documents or material objects to determine whether a belief is true or not. Public Health evidence is likely to consist of guidance, reviews of research and evaluation documents. While the expression is the same, the characterization of 'evidence' is likely to </a:t>
            </a:r>
            <a:r>
              <a:rPr lang="en-GB" sz="2400" dirty="0" smtClean="0">
                <a:latin typeface="Baskerville"/>
                <a:cs typeface="Baskerville"/>
              </a:rPr>
              <a:t>differ.’ </a:t>
            </a:r>
          </a:p>
          <a:p>
            <a:endParaRPr lang="en-GB" sz="2400" dirty="0" smtClean="0">
              <a:latin typeface="Baskerville"/>
              <a:cs typeface="Baskerville"/>
            </a:endParaRPr>
          </a:p>
          <a:p>
            <a:r>
              <a:rPr lang="en-GB" dirty="0" smtClean="0">
                <a:latin typeface="Baskerville"/>
                <a:cs typeface="Baskerville"/>
              </a:rPr>
              <a:t>(</a:t>
            </a:r>
            <a:r>
              <a:rPr lang="en-GB" dirty="0" err="1" smtClean="0">
                <a:latin typeface="Baskerville"/>
                <a:cs typeface="Baskerville"/>
              </a:rPr>
              <a:t>Carbey</a:t>
            </a:r>
            <a:r>
              <a:rPr lang="en-GB" dirty="0" smtClean="0">
                <a:latin typeface="Baskerville"/>
                <a:cs typeface="Baskerville"/>
              </a:rPr>
              <a:t>, F. (2014). Case study: application for a premises licence for a home delivery service in Bury [Briefing Note to PHE licensing network])</a:t>
            </a:r>
            <a:r>
              <a:rPr lang="en-GB" dirty="0" smtClean="0"/>
              <a:t> </a:t>
            </a:r>
            <a:endParaRPr lang="en-US" dirty="0"/>
          </a:p>
        </p:txBody>
      </p:sp>
      <p:sp>
        <p:nvSpPr>
          <p:cNvPr id="4" name="TextBox 3"/>
          <p:cNvSpPr txBox="1"/>
          <p:nvPr/>
        </p:nvSpPr>
        <p:spPr>
          <a:xfrm>
            <a:off x="555745" y="790194"/>
            <a:ext cx="7193081" cy="954107"/>
          </a:xfrm>
          <a:prstGeom prst="rect">
            <a:avLst/>
          </a:prstGeom>
          <a:noFill/>
        </p:spPr>
        <p:txBody>
          <a:bodyPr wrap="square" rtlCol="0">
            <a:spAutoFit/>
          </a:bodyPr>
          <a:lstStyle/>
          <a:p>
            <a:r>
              <a:rPr lang="en-US" sz="3600" dirty="0" smtClean="0">
                <a:latin typeface="Baskerville"/>
                <a:cs typeface="Baskerville"/>
              </a:rPr>
              <a:t>Multiple ‘cultures of evidence’ </a:t>
            </a:r>
          </a:p>
          <a:p>
            <a:r>
              <a:rPr lang="en-US" sz="2000" dirty="0" smtClean="0">
                <a:latin typeface="Baskerville"/>
                <a:cs typeface="Baskerville"/>
              </a:rPr>
              <a:t>(</a:t>
            </a:r>
            <a:r>
              <a:rPr lang="en-US" sz="2000" dirty="0" err="1" smtClean="0">
                <a:latin typeface="Baskerville"/>
                <a:cs typeface="Baskerville"/>
              </a:rPr>
              <a:t>Lorenc,T</a:t>
            </a:r>
            <a:r>
              <a:rPr lang="en-US" sz="2000" dirty="0" smtClean="0">
                <a:latin typeface="Baskerville"/>
                <a:cs typeface="Baskerville"/>
              </a:rPr>
              <a:t>. et al.,2014)</a:t>
            </a:r>
            <a:endParaRPr lang="en-US" sz="2000" dirty="0">
              <a:latin typeface="Baskerville"/>
              <a:cs typeface="Baskerville"/>
            </a:endParaRPr>
          </a:p>
        </p:txBody>
      </p:sp>
    </p:spTree>
    <p:extLst>
      <p:ext uri="{BB962C8B-B14F-4D97-AF65-F5344CB8AC3E}">
        <p14:creationId xmlns:p14="http://schemas.microsoft.com/office/powerpoint/2010/main" val="2201526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655" y="1462355"/>
            <a:ext cx="7851460" cy="2677656"/>
          </a:xfrm>
          <a:prstGeom prst="rect">
            <a:avLst/>
          </a:prstGeom>
          <a:noFill/>
        </p:spPr>
        <p:txBody>
          <a:bodyPr wrap="square" rtlCol="0">
            <a:spAutoFit/>
          </a:bodyPr>
          <a:lstStyle/>
          <a:p>
            <a:r>
              <a:rPr lang="en-US" sz="2800" dirty="0" smtClean="0">
                <a:latin typeface="Baskerville"/>
                <a:cs typeface="Baskerville"/>
              </a:rPr>
              <a:t>Licensing and public health: From evidence to practice </a:t>
            </a:r>
          </a:p>
          <a:p>
            <a:r>
              <a:rPr lang="en-US" sz="2800" dirty="0" smtClean="0">
                <a:latin typeface="Baskerville"/>
                <a:cs typeface="Baskerville"/>
              </a:rPr>
              <a:t>(Alcohol Focus Scotland)</a:t>
            </a:r>
          </a:p>
          <a:p>
            <a:endParaRPr lang="en-US" sz="2800" dirty="0">
              <a:latin typeface="Baskerville"/>
              <a:cs typeface="Baskerville"/>
            </a:endParaRPr>
          </a:p>
          <a:p>
            <a:r>
              <a:rPr lang="en-US" sz="2800" dirty="0" smtClean="0">
                <a:latin typeface="Baskerville"/>
                <a:cs typeface="Baskerville"/>
              </a:rPr>
              <a:t>National network on licensing and public health (Public Health England)</a:t>
            </a:r>
            <a:endParaRPr lang="en-US" sz="2800" dirty="0">
              <a:latin typeface="Baskerville"/>
              <a:cs typeface="Baskerville"/>
            </a:endParaRPr>
          </a:p>
        </p:txBody>
      </p:sp>
    </p:spTree>
    <p:extLst>
      <p:ext uri="{BB962C8B-B14F-4D97-AF65-F5344CB8AC3E}">
        <p14:creationId xmlns:p14="http://schemas.microsoft.com/office/powerpoint/2010/main" val="3347381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440" y="2089842"/>
            <a:ext cx="7078079" cy="2123658"/>
          </a:xfrm>
          <a:prstGeom prst="rect">
            <a:avLst/>
          </a:prstGeom>
        </p:spPr>
        <p:txBody>
          <a:bodyPr wrap="none">
            <a:spAutoFit/>
          </a:bodyPr>
          <a:lstStyle/>
          <a:p>
            <a:pPr algn="ctr"/>
            <a:r>
              <a:rPr lang="en-US" sz="4400" dirty="0">
                <a:latin typeface="Baskerville"/>
                <a:cs typeface="Baskerville"/>
              </a:rPr>
              <a:t>‘International’ ≠ ‘compelling</a:t>
            </a:r>
            <a:r>
              <a:rPr lang="en-US" sz="4400" dirty="0" smtClean="0">
                <a:latin typeface="Baskerville"/>
                <a:cs typeface="Baskerville"/>
              </a:rPr>
              <a:t>’</a:t>
            </a:r>
          </a:p>
          <a:p>
            <a:pPr algn="ctr"/>
            <a:endParaRPr lang="en-US" sz="4400" dirty="0">
              <a:latin typeface="Baskerville"/>
              <a:cs typeface="Baskerville"/>
            </a:endParaRPr>
          </a:p>
          <a:p>
            <a:pPr algn="ctr"/>
            <a:r>
              <a:rPr lang="en-US" sz="4400" dirty="0" smtClean="0">
                <a:latin typeface="Baskerville"/>
                <a:cs typeface="Baskerville"/>
              </a:rPr>
              <a:t>‘International’ = ‘not </a:t>
            </a:r>
            <a:r>
              <a:rPr lang="en-US" sz="4400" dirty="0">
                <a:latin typeface="Baskerville"/>
                <a:cs typeface="Baskerville"/>
              </a:rPr>
              <a:t>relevant’  </a:t>
            </a:r>
          </a:p>
        </p:txBody>
      </p:sp>
    </p:spTree>
    <p:extLst>
      <p:ext uri="{BB962C8B-B14F-4D97-AF65-F5344CB8AC3E}">
        <p14:creationId xmlns:p14="http://schemas.microsoft.com/office/powerpoint/2010/main" val="3441827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996" y="949248"/>
            <a:ext cx="7979752" cy="4278094"/>
          </a:xfrm>
          <a:prstGeom prst="rect">
            <a:avLst/>
          </a:prstGeom>
          <a:noFill/>
        </p:spPr>
        <p:txBody>
          <a:bodyPr wrap="square" rtlCol="0">
            <a:spAutoFit/>
          </a:bodyPr>
          <a:lstStyle/>
          <a:p>
            <a:r>
              <a:rPr lang="en-US" sz="3600" dirty="0" smtClean="0">
                <a:latin typeface="Baskerville"/>
                <a:cs typeface="Baskerville"/>
              </a:rPr>
              <a:t>Moving forward</a:t>
            </a:r>
          </a:p>
          <a:p>
            <a:endParaRPr lang="en-US" sz="2000" dirty="0">
              <a:latin typeface="Baskerville"/>
              <a:cs typeface="Baskerville"/>
            </a:endParaRPr>
          </a:p>
          <a:p>
            <a:r>
              <a:rPr lang="en-US" sz="2000" dirty="0" smtClean="0">
                <a:latin typeface="Baskerville"/>
                <a:cs typeface="Baskerville"/>
              </a:rPr>
              <a:t>Goal-setting – </a:t>
            </a:r>
            <a:r>
              <a:rPr lang="en-US" sz="2000" smtClean="0">
                <a:latin typeface="Baskerville"/>
                <a:cs typeface="Baskerville"/>
              </a:rPr>
              <a:t>routine use</a:t>
            </a:r>
            <a:endParaRPr lang="en-US" sz="2000">
              <a:latin typeface="Baskerville"/>
              <a:cs typeface="Baskerville"/>
            </a:endParaRPr>
          </a:p>
          <a:p>
            <a:endParaRPr lang="en-US" sz="2000" dirty="0">
              <a:latin typeface="Baskerville"/>
              <a:cs typeface="Baskerville"/>
            </a:endParaRPr>
          </a:p>
          <a:p>
            <a:r>
              <a:rPr lang="en-US" sz="2000" dirty="0" smtClean="0">
                <a:latin typeface="Baskerville"/>
                <a:cs typeface="Baskerville"/>
              </a:rPr>
              <a:t>Evidence deployment – limitations of the international evidence; build local evidence (but accept high cost to results ratio)</a:t>
            </a:r>
          </a:p>
          <a:p>
            <a:endParaRPr lang="en-US" sz="2000" dirty="0">
              <a:latin typeface="Baskerville"/>
              <a:cs typeface="Baskerville"/>
            </a:endParaRPr>
          </a:p>
          <a:p>
            <a:r>
              <a:rPr lang="en-US" sz="2000" dirty="0" smtClean="0">
                <a:latin typeface="Baskerville"/>
                <a:cs typeface="Baskerville"/>
              </a:rPr>
              <a:t>Partnership development – find a fit with ‘street-level bureaucracy’</a:t>
            </a:r>
          </a:p>
          <a:p>
            <a:endParaRPr lang="en-US" sz="2000" dirty="0">
              <a:latin typeface="Baskerville"/>
              <a:cs typeface="Baskerville"/>
            </a:endParaRPr>
          </a:p>
          <a:p>
            <a:r>
              <a:rPr lang="en-US" sz="2000" dirty="0" smtClean="0">
                <a:latin typeface="Baskerville"/>
                <a:cs typeface="Baskerville"/>
              </a:rPr>
              <a:t>Strategic approach – target Statements of Licensing Policy, overprovision and cumulative impact</a:t>
            </a:r>
          </a:p>
          <a:p>
            <a:endParaRPr lang="en-US" dirty="0"/>
          </a:p>
          <a:p>
            <a:endParaRPr lang="en-US" dirty="0" smtClean="0"/>
          </a:p>
        </p:txBody>
      </p:sp>
      <p:pic>
        <p:nvPicPr>
          <p:cNvPr id="3" name="Picture 2" descr="Screen Shot 2014-11-05 at 18.50.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167" y="4829088"/>
            <a:ext cx="3023756" cy="1277167"/>
          </a:xfrm>
          <a:prstGeom prst="rect">
            <a:avLst/>
          </a:prstGeom>
        </p:spPr>
      </p:pic>
    </p:spTree>
    <p:extLst>
      <p:ext uri="{BB962C8B-B14F-4D97-AF65-F5344CB8AC3E}">
        <p14:creationId xmlns:p14="http://schemas.microsoft.com/office/powerpoint/2010/main" val="716248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1013388"/>
            <a:ext cx="7774485" cy="5447646"/>
          </a:xfrm>
          <a:prstGeom prst="rect">
            <a:avLst/>
          </a:prstGeom>
          <a:noFill/>
        </p:spPr>
        <p:txBody>
          <a:bodyPr wrap="square" rtlCol="0">
            <a:spAutoFit/>
          </a:bodyPr>
          <a:lstStyle/>
          <a:p>
            <a:r>
              <a:rPr lang="en-US" sz="3600" dirty="0" smtClean="0">
                <a:latin typeface="Baskerville"/>
                <a:cs typeface="Baskerville"/>
              </a:rPr>
              <a:t>Us and them #1</a:t>
            </a:r>
          </a:p>
          <a:p>
            <a:endParaRPr lang="en-US" sz="2400" dirty="0" smtClean="0">
              <a:latin typeface="Baskerville"/>
              <a:cs typeface="Baskerville"/>
            </a:endParaRPr>
          </a:p>
          <a:p>
            <a:r>
              <a:rPr lang="en-US" sz="2400" dirty="0" smtClean="0">
                <a:latin typeface="Baskerville"/>
                <a:cs typeface="Baskerville"/>
              </a:rPr>
              <a:t>‘You have no idea how [the licensing board] interpret data.  They don’t understand data. I’m not saying they’re not clever, it’s just if you’re not used to thinking in an academic way then you can’t look at it and say how this relates to you.’ </a:t>
            </a:r>
          </a:p>
          <a:p>
            <a:endParaRPr lang="en-US" dirty="0" smtClean="0">
              <a:latin typeface="Baskerville"/>
              <a:cs typeface="Baskerville"/>
            </a:endParaRPr>
          </a:p>
          <a:p>
            <a:r>
              <a:rPr lang="en-US" dirty="0" smtClean="0">
                <a:latin typeface="Baskerville"/>
                <a:cs typeface="Baskerville"/>
              </a:rPr>
              <a:t>(Public health professional, cited in Fitzgerald, N. (2014), </a:t>
            </a:r>
          </a:p>
          <a:p>
            <a:r>
              <a:rPr lang="en-US" i="1" dirty="0" smtClean="0">
                <a:latin typeface="Baskerville"/>
                <a:cs typeface="Baskerville"/>
              </a:rPr>
              <a:t>Influencing the implementation of a public health objective in Scottish </a:t>
            </a:r>
          </a:p>
          <a:p>
            <a:r>
              <a:rPr lang="en-US" i="1" dirty="0" smtClean="0">
                <a:latin typeface="Baskerville"/>
                <a:cs typeface="Baskerville"/>
              </a:rPr>
              <a:t>alcohol licensing: a qualitative interview study</a:t>
            </a:r>
            <a:r>
              <a:rPr lang="en-US" dirty="0" smtClean="0">
                <a:latin typeface="Baskerville"/>
                <a:cs typeface="Baskerville"/>
              </a:rPr>
              <a:t>. Report for </a:t>
            </a:r>
          </a:p>
          <a:p>
            <a:r>
              <a:rPr lang="en-US" dirty="0" smtClean="0">
                <a:latin typeface="Baskerville"/>
                <a:cs typeface="Baskerville"/>
              </a:rPr>
              <a:t>University of </a:t>
            </a:r>
            <a:r>
              <a:rPr lang="en-US" dirty="0" err="1" smtClean="0">
                <a:latin typeface="Baskerville"/>
                <a:cs typeface="Baskerville"/>
              </a:rPr>
              <a:t>Stirling</a:t>
            </a:r>
            <a:r>
              <a:rPr lang="en-US" dirty="0" smtClean="0">
                <a:latin typeface="Baskerville"/>
                <a:cs typeface="Baskerville"/>
              </a:rPr>
              <a:t>)</a:t>
            </a:r>
          </a:p>
          <a:p>
            <a:endParaRPr lang="en-US" dirty="0">
              <a:latin typeface="Baskerville"/>
              <a:cs typeface="Baskerville"/>
            </a:endParaRPr>
          </a:p>
          <a:p>
            <a:r>
              <a:rPr lang="en-US" sz="2400" dirty="0" smtClean="0">
                <a:latin typeface="Baskerville"/>
                <a:cs typeface="Baskerville"/>
              </a:rPr>
              <a:t>‘Haven’t they heard of RCTs??’</a:t>
            </a:r>
          </a:p>
          <a:p>
            <a:r>
              <a:rPr lang="en-US" dirty="0" smtClean="0">
                <a:latin typeface="Baskerville"/>
                <a:cs typeface="Baskerville"/>
              </a:rPr>
              <a:t>(Heard at LSHTM seminar on public health and local </a:t>
            </a:r>
          </a:p>
          <a:p>
            <a:r>
              <a:rPr lang="en-US" dirty="0" smtClean="0">
                <a:latin typeface="Baskerville"/>
                <a:cs typeface="Baskerville"/>
              </a:rPr>
              <a:t>Government recently…)</a:t>
            </a:r>
            <a:endParaRPr lang="en-US" dirty="0">
              <a:latin typeface="Baskerville"/>
              <a:cs typeface="Baskerville"/>
            </a:endParaRPr>
          </a:p>
          <a:p>
            <a:endParaRPr lang="en-US" sz="2400" dirty="0">
              <a:latin typeface="Baskerville"/>
              <a:cs typeface="Baskerville"/>
            </a:endParaRPr>
          </a:p>
        </p:txBody>
      </p:sp>
      <p:pic>
        <p:nvPicPr>
          <p:cNvPr id="3" name="Picture 2" descr="Screen Shot 2014-11-04 at 21.2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175" y="4096169"/>
            <a:ext cx="1482572" cy="2172523"/>
          </a:xfrm>
          <a:prstGeom prst="rect">
            <a:avLst/>
          </a:prstGeom>
        </p:spPr>
      </p:pic>
    </p:spTree>
    <p:extLst>
      <p:ext uri="{BB962C8B-B14F-4D97-AF65-F5344CB8AC3E}">
        <p14:creationId xmlns:p14="http://schemas.microsoft.com/office/powerpoint/2010/main" val="280457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1013388"/>
            <a:ext cx="7774485" cy="3046988"/>
          </a:xfrm>
          <a:prstGeom prst="rect">
            <a:avLst/>
          </a:prstGeom>
          <a:noFill/>
        </p:spPr>
        <p:txBody>
          <a:bodyPr wrap="square" rtlCol="0">
            <a:spAutoFit/>
          </a:bodyPr>
          <a:lstStyle/>
          <a:p>
            <a:r>
              <a:rPr lang="en-US" sz="3600" dirty="0" smtClean="0">
                <a:latin typeface="Baskerville"/>
                <a:cs typeface="Baskerville"/>
              </a:rPr>
              <a:t>Us and them #2</a:t>
            </a:r>
          </a:p>
          <a:p>
            <a:endParaRPr lang="en-US" sz="2400" dirty="0" smtClean="0">
              <a:latin typeface="Baskerville"/>
              <a:cs typeface="Baskerville"/>
            </a:endParaRPr>
          </a:p>
          <a:p>
            <a:r>
              <a:rPr lang="en-US" sz="2400" dirty="0" smtClean="0">
                <a:latin typeface="Baskerville"/>
                <a:cs typeface="Baskerville"/>
              </a:rPr>
              <a:t>Previous public health engagement in licensing ‘saw the indiscriminate, badly-considered carpet-bombing of applications – with embarrassing results.’</a:t>
            </a:r>
          </a:p>
          <a:p>
            <a:endParaRPr lang="en-US" sz="2400" dirty="0" smtClean="0">
              <a:latin typeface="Baskerville"/>
              <a:cs typeface="Baskerville"/>
            </a:endParaRPr>
          </a:p>
          <a:p>
            <a:r>
              <a:rPr lang="en-US" dirty="0" smtClean="0">
                <a:latin typeface="Baskerville"/>
                <a:cs typeface="Baskerville"/>
              </a:rPr>
              <a:t>(Jack Cummings, ‘A fact-based take on alcohol please’. </a:t>
            </a:r>
            <a:r>
              <a:rPr lang="en-US" i="1" dirty="0" smtClean="0">
                <a:latin typeface="Baskerville"/>
                <a:cs typeface="Baskerville"/>
              </a:rPr>
              <a:t>Scottish Licensed Trade News. </a:t>
            </a:r>
            <a:r>
              <a:rPr lang="en-US" dirty="0" smtClean="0">
                <a:latin typeface="Baskerville"/>
                <a:cs typeface="Baskerville"/>
              </a:rPr>
              <a:t>July 10 2014)</a:t>
            </a:r>
            <a:endParaRPr lang="en-US" dirty="0">
              <a:latin typeface="Baskerville"/>
              <a:cs typeface="Baskerville"/>
            </a:endParaRPr>
          </a:p>
        </p:txBody>
      </p:sp>
      <p:pic>
        <p:nvPicPr>
          <p:cNvPr id="4" name="Picture 3" descr="Screen Shot 2014-11-04 at 21.28.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175" y="4096169"/>
            <a:ext cx="1482572" cy="2172523"/>
          </a:xfrm>
          <a:prstGeom prst="rect">
            <a:avLst/>
          </a:prstGeom>
        </p:spPr>
      </p:pic>
    </p:spTree>
    <p:extLst>
      <p:ext uri="{BB962C8B-B14F-4D97-AF65-F5344CB8AC3E}">
        <p14:creationId xmlns:p14="http://schemas.microsoft.com/office/powerpoint/2010/main" val="3549772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1116009"/>
            <a:ext cx="7774485" cy="4185762"/>
          </a:xfrm>
          <a:prstGeom prst="rect">
            <a:avLst/>
          </a:prstGeom>
          <a:noFill/>
        </p:spPr>
        <p:txBody>
          <a:bodyPr wrap="square" rtlCol="0">
            <a:spAutoFit/>
          </a:bodyPr>
          <a:lstStyle/>
          <a:p>
            <a:r>
              <a:rPr lang="en-US" sz="3200" dirty="0">
                <a:latin typeface="Baskerville"/>
                <a:cs typeface="Baskerville"/>
              </a:rPr>
              <a:t>Licensing </a:t>
            </a:r>
            <a:r>
              <a:rPr lang="en-US" sz="3200" i="1" dirty="0">
                <a:latin typeface="Baskerville"/>
                <a:cs typeface="Baskerville"/>
              </a:rPr>
              <a:t>sees</a:t>
            </a:r>
            <a:r>
              <a:rPr lang="en-US" sz="3200" dirty="0">
                <a:latin typeface="Baskerville"/>
                <a:cs typeface="Baskerville"/>
              </a:rPr>
              <a:t> the </a:t>
            </a:r>
            <a:r>
              <a:rPr lang="en-US" sz="3200" dirty="0" smtClean="0">
                <a:latin typeface="Baskerville"/>
                <a:cs typeface="Baskerville"/>
              </a:rPr>
              <a:t>street (not the population)</a:t>
            </a:r>
            <a:endParaRPr lang="en-US" sz="3200" dirty="0">
              <a:latin typeface="Baskerville"/>
              <a:cs typeface="Baskerville"/>
            </a:endParaRPr>
          </a:p>
          <a:p>
            <a:endParaRPr lang="en-US" sz="2400" dirty="0" smtClean="0">
              <a:latin typeface="Baskerville"/>
              <a:cs typeface="Baskerville"/>
            </a:endParaRPr>
          </a:p>
          <a:p>
            <a:endParaRPr lang="en-US" sz="2400" dirty="0" smtClean="0">
              <a:latin typeface="Baskerville"/>
              <a:cs typeface="Baskerville"/>
            </a:endParaRPr>
          </a:p>
          <a:p>
            <a:r>
              <a:rPr lang="en-US" sz="2400" dirty="0" smtClean="0">
                <a:latin typeface="Baskerville"/>
                <a:cs typeface="Baskerville"/>
              </a:rPr>
              <a:t>‘Street-level bureaucrats are conspicuously prone to scan their environment for empirical validations of their views … They are particularly inclined to believe that experience provides the basis for knowledge.’ (</a:t>
            </a:r>
            <a:r>
              <a:rPr lang="en-US" sz="2400" dirty="0" err="1" smtClean="0">
                <a:latin typeface="Baskerville"/>
                <a:cs typeface="Baskerville"/>
              </a:rPr>
              <a:t>Lipsky</a:t>
            </a:r>
            <a:r>
              <a:rPr lang="en-US" sz="2400" dirty="0" smtClean="0">
                <a:latin typeface="Baskerville"/>
                <a:cs typeface="Baskerville"/>
              </a:rPr>
              <a:t>, </a:t>
            </a:r>
            <a:r>
              <a:rPr lang="en-US" sz="2400" i="1" dirty="0" smtClean="0">
                <a:latin typeface="Baskerville"/>
                <a:cs typeface="Baskerville"/>
              </a:rPr>
              <a:t>Street-Level Bureaucrats</a:t>
            </a:r>
            <a:r>
              <a:rPr lang="en-US" sz="2400" dirty="0" smtClean="0">
                <a:latin typeface="Baskerville"/>
                <a:cs typeface="Baskerville"/>
              </a:rPr>
              <a:t>, 115)</a:t>
            </a:r>
          </a:p>
          <a:p>
            <a:endParaRPr lang="en-US" sz="2400" dirty="0" smtClean="0">
              <a:latin typeface="Baskerville"/>
              <a:cs typeface="Baskerville"/>
            </a:endParaRPr>
          </a:p>
          <a:p>
            <a:endParaRPr lang="en-US" sz="2400" dirty="0">
              <a:latin typeface="Baskerville"/>
              <a:cs typeface="Baskerville"/>
            </a:endParaRPr>
          </a:p>
          <a:p>
            <a:endParaRPr lang="en-US" dirty="0">
              <a:latin typeface="Baskerville"/>
              <a:cs typeface="Baskerville"/>
            </a:endParaRPr>
          </a:p>
          <a:p>
            <a:endParaRPr lang="en-US" sz="2400" dirty="0">
              <a:latin typeface="Baskerville"/>
              <a:cs typeface="Baskerville"/>
            </a:endParaRPr>
          </a:p>
        </p:txBody>
      </p:sp>
    </p:spTree>
    <p:extLst>
      <p:ext uri="{BB962C8B-B14F-4D97-AF65-F5344CB8AC3E}">
        <p14:creationId xmlns:p14="http://schemas.microsoft.com/office/powerpoint/2010/main" val="2323816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38" y="1218630"/>
            <a:ext cx="7915606" cy="3231654"/>
          </a:xfrm>
          <a:prstGeom prst="rect">
            <a:avLst/>
          </a:prstGeom>
          <a:noFill/>
        </p:spPr>
        <p:txBody>
          <a:bodyPr wrap="square" rtlCol="0">
            <a:spAutoFit/>
          </a:bodyPr>
          <a:lstStyle/>
          <a:p>
            <a:r>
              <a:rPr lang="en-US" sz="3600" dirty="0" smtClean="0">
                <a:latin typeface="Baskerville"/>
                <a:cs typeface="Baskerville"/>
              </a:rPr>
              <a:t>You research, I reckon</a:t>
            </a:r>
          </a:p>
          <a:p>
            <a:endParaRPr lang="en-US" dirty="0">
              <a:latin typeface="Baskerville"/>
              <a:cs typeface="Baskerville"/>
            </a:endParaRPr>
          </a:p>
          <a:p>
            <a:endParaRPr lang="en-US" sz="2400" dirty="0" smtClean="0">
              <a:latin typeface="Baskerville"/>
              <a:cs typeface="Baskerville"/>
            </a:endParaRPr>
          </a:p>
          <a:p>
            <a:r>
              <a:rPr lang="en-US" sz="2400" dirty="0" smtClean="0">
                <a:latin typeface="Baskerville"/>
                <a:cs typeface="Baskerville"/>
              </a:rPr>
              <a:t>‘And as acknowledged by virtually all in attendance at the last board meeting – including legal and police representatives – anyone can quote from academia to support their own view.’</a:t>
            </a:r>
          </a:p>
          <a:p>
            <a:endParaRPr lang="en-US" dirty="0" smtClean="0">
              <a:latin typeface="Baskerville"/>
              <a:cs typeface="Baskerville"/>
            </a:endParaRPr>
          </a:p>
          <a:p>
            <a:r>
              <a:rPr lang="en-US" dirty="0" smtClean="0">
                <a:latin typeface="Baskerville"/>
                <a:cs typeface="Baskerville"/>
              </a:rPr>
              <a:t>(</a:t>
            </a:r>
            <a:r>
              <a:rPr lang="en-US" dirty="0" err="1" smtClean="0">
                <a:latin typeface="Baskerville"/>
                <a:cs typeface="Baskerville"/>
              </a:rPr>
              <a:t>Councillor</a:t>
            </a:r>
            <a:r>
              <a:rPr lang="en-US" dirty="0" smtClean="0">
                <a:latin typeface="Baskerville"/>
                <a:cs typeface="Baskerville"/>
              </a:rPr>
              <a:t> Nick Cook, Licensing critics forget our individual liberty, </a:t>
            </a:r>
            <a:r>
              <a:rPr lang="en-US" i="1" dirty="0" smtClean="0">
                <a:latin typeface="Baskerville"/>
                <a:cs typeface="Baskerville"/>
              </a:rPr>
              <a:t>Edinburgh News</a:t>
            </a:r>
            <a:r>
              <a:rPr lang="en-US" dirty="0" smtClean="0">
                <a:latin typeface="Baskerville"/>
                <a:cs typeface="Baskerville"/>
              </a:rPr>
              <a:t> 3</a:t>
            </a:r>
            <a:r>
              <a:rPr lang="en-US" baseline="30000" dirty="0" smtClean="0">
                <a:latin typeface="Baskerville"/>
                <a:cs typeface="Baskerville"/>
              </a:rPr>
              <a:t>rd</a:t>
            </a:r>
            <a:r>
              <a:rPr lang="en-US" dirty="0" smtClean="0">
                <a:latin typeface="Baskerville"/>
                <a:cs typeface="Baskerville"/>
              </a:rPr>
              <a:t> Nov 2014)</a:t>
            </a:r>
            <a:endParaRPr lang="en-US" dirty="0">
              <a:latin typeface="Baskerville"/>
              <a:cs typeface="Baskerville"/>
            </a:endParaRPr>
          </a:p>
        </p:txBody>
      </p:sp>
      <p:pic>
        <p:nvPicPr>
          <p:cNvPr id="3" name="Picture 2"/>
          <p:cNvPicPr>
            <a:picLocks noChangeAspect="1"/>
          </p:cNvPicPr>
          <p:nvPr/>
        </p:nvPicPr>
        <p:blipFill>
          <a:blip r:embed="rId2"/>
          <a:stretch>
            <a:fillRect/>
          </a:stretch>
        </p:blipFill>
        <p:spPr>
          <a:xfrm>
            <a:off x="1642135" y="4643972"/>
            <a:ext cx="5118844" cy="1269473"/>
          </a:xfrm>
          <a:prstGeom prst="rect">
            <a:avLst/>
          </a:prstGeom>
        </p:spPr>
      </p:pic>
    </p:spTree>
    <p:extLst>
      <p:ext uri="{BB962C8B-B14F-4D97-AF65-F5344CB8AC3E}">
        <p14:creationId xmlns:p14="http://schemas.microsoft.com/office/powerpoint/2010/main" val="3909949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801" y="1282769"/>
            <a:ext cx="7774485" cy="2769989"/>
          </a:xfrm>
          <a:prstGeom prst="rect">
            <a:avLst/>
          </a:prstGeom>
          <a:noFill/>
        </p:spPr>
        <p:txBody>
          <a:bodyPr wrap="square" rtlCol="0">
            <a:spAutoFit/>
          </a:bodyPr>
          <a:lstStyle/>
          <a:p>
            <a:endParaRPr lang="en-US" sz="2400" dirty="0" smtClean="0">
              <a:latin typeface="Baskerville"/>
              <a:cs typeface="Baskerville"/>
            </a:endParaRPr>
          </a:p>
          <a:p>
            <a:endParaRPr lang="en-US" sz="2400" dirty="0" smtClean="0">
              <a:latin typeface="Baskerville"/>
              <a:cs typeface="Baskerville"/>
            </a:endParaRPr>
          </a:p>
          <a:p>
            <a:r>
              <a:rPr lang="en-US" sz="2400" dirty="0" smtClean="0">
                <a:latin typeface="Baskerville"/>
                <a:cs typeface="Baskerville"/>
              </a:rPr>
              <a:t>‘I like being helpful – I think I’m good at it … I’d rather see you before we got to court, before I have to dry clean my suit.’</a:t>
            </a:r>
          </a:p>
          <a:p>
            <a:endParaRPr lang="en-US" sz="2400" dirty="0">
              <a:latin typeface="Baskerville"/>
              <a:cs typeface="Baskerville"/>
            </a:endParaRPr>
          </a:p>
          <a:p>
            <a:r>
              <a:rPr lang="en-US" dirty="0" smtClean="0">
                <a:latin typeface="Baskerville"/>
                <a:cs typeface="Baskerville"/>
              </a:rPr>
              <a:t> (Licensing officer, cited in Phillips, G. and Green, J. Working for the public health: politics, localism and epistemologies of practice. </a:t>
            </a:r>
            <a:r>
              <a:rPr lang="en-US" i="1" dirty="0" smtClean="0">
                <a:latin typeface="Baskerville"/>
                <a:cs typeface="Baskerville"/>
              </a:rPr>
              <a:t>Sociology of Health and Illness</a:t>
            </a:r>
            <a:r>
              <a:rPr lang="en-US" dirty="0" smtClean="0">
                <a:latin typeface="Baskerville"/>
                <a:cs typeface="Baskerville"/>
              </a:rPr>
              <a:t> [in press])</a:t>
            </a:r>
          </a:p>
        </p:txBody>
      </p:sp>
    </p:spTree>
    <p:extLst>
      <p:ext uri="{BB962C8B-B14F-4D97-AF65-F5344CB8AC3E}">
        <p14:creationId xmlns:p14="http://schemas.microsoft.com/office/powerpoint/2010/main" val="312012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509" y="1128836"/>
            <a:ext cx="8018239" cy="3939541"/>
          </a:xfrm>
          <a:prstGeom prst="rect">
            <a:avLst/>
          </a:prstGeom>
          <a:noFill/>
        </p:spPr>
        <p:txBody>
          <a:bodyPr wrap="square" rtlCol="0">
            <a:spAutoFit/>
          </a:bodyPr>
          <a:lstStyle/>
          <a:p>
            <a:r>
              <a:rPr lang="en-US" sz="3200" dirty="0" smtClean="0">
                <a:latin typeface="Baskerville"/>
                <a:cs typeface="Baskerville"/>
              </a:rPr>
              <a:t>Licensing and public health overview</a:t>
            </a:r>
          </a:p>
          <a:p>
            <a:endParaRPr lang="en-US" dirty="0">
              <a:latin typeface="Baskerville"/>
              <a:cs typeface="Baskerville"/>
            </a:endParaRPr>
          </a:p>
          <a:p>
            <a:endParaRPr lang="en-US" sz="2400" dirty="0" smtClean="0">
              <a:latin typeface="Baskerville"/>
              <a:cs typeface="Baskerville"/>
            </a:endParaRPr>
          </a:p>
          <a:p>
            <a:r>
              <a:rPr lang="en-US" sz="2400" dirty="0" smtClean="0">
                <a:latin typeface="Baskerville"/>
                <a:cs typeface="Baskerville"/>
              </a:rPr>
              <a:t>Scotland: statutory licensing objective to ‘promote and protect public health’ </a:t>
            </a:r>
            <a:endParaRPr lang="en-US" sz="2400" dirty="0">
              <a:latin typeface="Baskerville"/>
              <a:cs typeface="Baskerville"/>
            </a:endParaRPr>
          </a:p>
          <a:p>
            <a:endParaRPr lang="en-US" sz="2400" dirty="0">
              <a:latin typeface="Baskerville"/>
              <a:cs typeface="Baskerville"/>
            </a:endParaRPr>
          </a:p>
          <a:p>
            <a:r>
              <a:rPr lang="en-US" sz="2400" dirty="0" smtClean="0">
                <a:latin typeface="Baskerville"/>
                <a:cs typeface="Baskerville"/>
              </a:rPr>
              <a:t>England and Wales: DPH now a ‘responsible authority’ in local licensing</a:t>
            </a:r>
          </a:p>
          <a:p>
            <a:endParaRPr lang="en-US" sz="2000" dirty="0">
              <a:latin typeface="Baskerville"/>
              <a:cs typeface="Baskerville"/>
            </a:endParaRPr>
          </a:p>
          <a:p>
            <a:endParaRPr lang="en-US" dirty="0"/>
          </a:p>
          <a:p>
            <a:endParaRPr lang="en-US" dirty="0"/>
          </a:p>
        </p:txBody>
      </p:sp>
    </p:spTree>
    <p:extLst>
      <p:ext uri="{BB962C8B-B14F-4D97-AF65-F5344CB8AC3E}">
        <p14:creationId xmlns:p14="http://schemas.microsoft.com/office/powerpoint/2010/main" val="18311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05 at 18.50.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4" y="1956674"/>
            <a:ext cx="6902359" cy="2915402"/>
          </a:xfrm>
          <a:prstGeom prst="rect">
            <a:avLst/>
          </a:prstGeom>
        </p:spPr>
      </p:pic>
    </p:spTree>
    <p:extLst>
      <p:ext uri="{BB962C8B-B14F-4D97-AF65-F5344CB8AC3E}">
        <p14:creationId xmlns:p14="http://schemas.microsoft.com/office/powerpoint/2010/main" val="422423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9500" y="254000"/>
            <a:ext cx="4445000" cy="6337300"/>
          </a:xfrm>
          <a:prstGeom prst="rect">
            <a:avLst/>
          </a:prstGeom>
        </p:spPr>
      </p:pic>
    </p:spTree>
    <p:extLst>
      <p:ext uri="{BB962C8B-B14F-4D97-AF65-F5344CB8AC3E}">
        <p14:creationId xmlns:p14="http://schemas.microsoft.com/office/powerpoint/2010/main" val="192898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38" y="795316"/>
            <a:ext cx="7954093" cy="5663088"/>
          </a:xfrm>
          <a:prstGeom prst="rect">
            <a:avLst/>
          </a:prstGeom>
          <a:noFill/>
        </p:spPr>
        <p:txBody>
          <a:bodyPr wrap="square" rtlCol="0">
            <a:spAutoFit/>
          </a:bodyPr>
          <a:lstStyle/>
          <a:p>
            <a:r>
              <a:rPr lang="en-US" sz="3200" dirty="0" smtClean="0">
                <a:latin typeface="Baskerville"/>
                <a:cs typeface="Baskerville"/>
              </a:rPr>
              <a:t>Using licensing to protect public health: from evidence to practice</a:t>
            </a:r>
          </a:p>
          <a:p>
            <a:endParaRPr lang="en-US" sz="2000" dirty="0">
              <a:latin typeface="Baskerville"/>
              <a:cs typeface="Baskerville"/>
            </a:endParaRPr>
          </a:p>
          <a:p>
            <a:r>
              <a:rPr lang="en-US" sz="2400" dirty="0" smtClean="0">
                <a:latin typeface="Baskerville"/>
                <a:cs typeface="Baskerville"/>
              </a:rPr>
              <a:t>Six stakeholder </a:t>
            </a:r>
            <a:r>
              <a:rPr lang="en-US" sz="2400" dirty="0">
                <a:latin typeface="Baskerville"/>
                <a:cs typeface="Baskerville"/>
              </a:rPr>
              <a:t>events (261 attendees</a:t>
            </a:r>
            <a:r>
              <a:rPr lang="en-US" sz="2400" dirty="0" smtClean="0">
                <a:latin typeface="Baskerville"/>
                <a:cs typeface="Baskerville"/>
              </a:rPr>
              <a:t>) </a:t>
            </a:r>
          </a:p>
          <a:p>
            <a:endParaRPr lang="en-US" sz="2400" dirty="0">
              <a:latin typeface="Baskerville"/>
              <a:cs typeface="Baskerville"/>
            </a:endParaRPr>
          </a:p>
          <a:p>
            <a:r>
              <a:rPr lang="en-US" sz="2400" dirty="0" smtClean="0">
                <a:latin typeface="Baskerville"/>
                <a:cs typeface="Baskerville"/>
              </a:rPr>
              <a:t>8 semi-structured interviews</a:t>
            </a:r>
          </a:p>
          <a:p>
            <a:endParaRPr lang="en-US" sz="2400" dirty="0">
              <a:latin typeface="Baskerville"/>
              <a:cs typeface="Baskerville"/>
            </a:endParaRPr>
          </a:p>
          <a:p>
            <a:r>
              <a:rPr lang="en-US" sz="2400" dirty="0">
                <a:latin typeface="Baskerville"/>
                <a:cs typeface="Baskerville"/>
              </a:rPr>
              <a:t>D</a:t>
            </a:r>
            <a:r>
              <a:rPr lang="en-US" sz="2400" dirty="0" smtClean="0">
                <a:latin typeface="Baskerville"/>
                <a:cs typeface="Baskerville"/>
              </a:rPr>
              <a:t>evelopment </a:t>
            </a:r>
            <a:r>
              <a:rPr lang="en-US" sz="2400" dirty="0">
                <a:latin typeface="Baskerville"/>
                <a:cs typeface="Baskerville"/>
              </a:rPr>
              <a:t>of licensing </a:t>
            </a:r>
            <a:r>
              <a:rPr lang="en-US" sz="2400" dirty="0" smtClean="0">
                <a:latin typeface="Baskerville"/>
                <a:cs typeface="Baskerville"/>
              </a:rPr>
              <a:t>toolkits</a:t>
            </a:r>
          </a:p>
          <a:p>
            <a:endParaRPr lang="en-US" sz="2400" dirty="0">
              <a:latin typeface="Baskerville"/>
              <a:cs typeface="Baskerville"/>
            </a:endParaRPr>
          </a:p>
          <a:p>
            <a:r>
              <a:rPr lang="en-US" sz="2400" dirty="0" smtClean="0">
                <a:latin typeface="Baskerville"/>
                <a:cs typeface="Baskerville"/>
              </a:rPr>
              <a:t>Pre- and post-analysis of Statements </a:t>
            </a:r>
            <a:r>
              <a:rPr lang="en-US" sz="2400" dirty="0">
                <a:latin typeface="Baskerville"/>
                <a:cs typeface="Baskerville"/>
              </a:rPr>
              <a:t>of </a:t>
            </a:r>
            <a:endParaRPr lang="en-US" sz="2400" dirty="0" smtClean="0">
              <a:latin typeface="Baskerville"/>
              <a:cs typeface="Baskerville"/>
            </a:endParaRPr>
          </a:p>
          <a:p>
            <a:r>
              <a:rPr lang="en-US" sz="2400" dirty="0" smtClean="0">
                <a:latin typeface="Baskerville"/>
                <a:cs typeface="Baskerville"/>
              </a:rPr>
              <a:t>Licensing Policy (30 in 2010 and 25 in 2013)</a:t>
            </a:r>
          </a:p>
          <a:p>
            <a:endParaRPr lang="en-US" sz="2400" dirty="0">
              <a:latin typeface="Baskerville"/>
              <a:cs typeface="Baskerville"/>
            </a:endParaRPr>
          </a:p>
          <a:p>
            <a:r>
              <a:rPr lang="en-US" sz="2400" dirty="0" smtClean="0">
                <a:latin typeface="Baskerville"/>
                <a:cs typeface="Baskerville"/>
              </a:rPr>
              <a:t>Establishment of UK</a:t>
            </a:r>
            <a:r>
              <a:rPr lang="en-US" sz="2400" dirty="0">
                <a:latin typeface="Baskerville"/>
                <a:cs typeface="Baskerville"/>
              </a:rPr>
              <a:t>-wide ‘dialogue group’</a:t>
            </a:r>
          </a:p>
          <a:p>
            <a:endParaRPr lang="en-US" sz="2000" dirty="0" smtClean="0">
              <a:latin typeface="Baskerville"/>
              <a:cs typeface="Baskerville"/>
            </a:endParaRPr>
          </a:p>
          <a:p>
            <a:endParaRPr lang="en-US" dirty="0"/>
          </a:p>
        </p:txBody>
      </p:sp>
      <p:pic>
        <p:nvPicPr>
          <p:cNvPr id="3" name="Picture 2" descr="Screen Shot 2014-11-07 at 08.42.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423" y="2242227"/>
            <a:ext cx="2152008" cy="2928549"/>
          </a:xfrm>
          <a:prstGeom prst="rect">
            <a:avLst/>
          </a:prstGeom>
          <a:solidFill>
            <a:srgbClr val="000000">
              <a:shade val="95000"/>
            </a:srgbClr>
          </a:solidFill>
          <a:ln w="3175" cap="sq" cmpd="sng">
            <a:solidFill>
              <a:srgbClr val="000000"/>
            </a:solidFill>
            <a:miter lim="800000"/>
          </a:ln>
          <a:effectLst/>
        </p:spPr>
      </p:pic>
    </p:spTree>
    <p:extLst>
      <p:ext uri="{BB962C8B-B14F-4D97-AF65-F5344CB8AC3E}">
        <p14:creationId xmlns:p14="http://schemas.microsoft.com/office/powerpoint/2010/main" val="2787155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849" y="755945"/>
            <a:ext cx="7710493" cy="6124755"/>
          </a:xfrm>
          <a:prstGeom prst="rect">
            <a:avLst/>
          </a:prstGeom>
          <a:noFill/>
        </p:spPr>
        <p:txBody>
          <a:bodyPr wrap="square" rtlCol="0">
            <a:spAutoFit/>
          </a:bodyPr>
          <a:lstStyle/>
          <a:p>
            <a:r>
              <a:rPr lang="en-US" sz="3200" dirty="0" smtClean="0">
                <a:latin typeface="Baskerville"/>
                <a:cs typeface="Baskerville"/>
              </a:rPr>
              <a:t>National network on licensing and public health</a:t>
            </a:r>
          </a:p>
          <a:p>
            <a:endParaRPr lang="en-US" dirty="0">
              <a:latin typeface="Baskerville"/>
              <a:cs typeface="Baskerville"/>
            </a:endParaRPr>
          </a:p>
          <a:p>
            <a:r>
              <a:rPr lang="en-US" sz="2000" i="1" dirty="0" smtClean="0">
                <a:latin typeface="Baskerville"/>
                <a:cs typeface="Baskerville"/>
              </a:rPr>
              <a:t>Public Health England</a:t>
            </a:r>
          </a:p>
          <a:p>
            <a:r>
              <a:rPr lang="en-US" sz="2000" i="1" dirty="0" smtClean="0">
                <a:latin typeface="Baskerville"/>
                <a:cs typeface="Baskerville"/>
              </a:rPr>
              <a:t>Alcohol Research UK</a:t>
            </a:r>
          </a:p>
          <a:p>
            <a:r>
              <a:rPr lang="en-US" dirty="0" smtClean="0">
                <a:latin typeface="Baskerville"/>
                <a:cs typeface="Baskerville"/>
              </a:rPr>
              <a:t>Institute of Licensing</a:t>
            </a:r>
          </a:p>
          <a:p>
            <a:r>
              <a:rPr lang="en-US" dirty="0" smtClean="0">
                <a:latin typeface="Baskerville"/>
                <a:cs typeface="Baskerville"/>
              </a:rPr>
              <a:t>Local Government Association</a:t>
            </a:r>
          </a:p>
          <a:p>
            <a:r>
              <a:rPr lang="en-US" dirty="0" smtClean="0">
                <a:latin typeface="Baskerville"/>
                <a:cs typeface="Baskerville"/>
              </a:rPr>
              <a:t>Department of Health</a:t>
            </a:r>
          </a:p>
          <a:p>
            <a:r>
              <a:rPr lang="en-US" dirty="0" smtClean="0">
                <a:latin typeface="Baskerville"/>
                <a:cs typeface="Baskerville"/>
              </a:rPr>
              <a:t>Home Office</a:t>
            </a:r>
          </a:p>
          <a:p>
            <a:r>
              <a:rPr lang="en-US" dirty="0" smtClean="0">
                <a:latin typeface="Baskerville"/>
                <a:cs typeface="Baskerville"/>
              </a:rPr>
              <a:t>Trading Standards Institute</a:t>
            </a:r>
          </a:p>
          <a:p>
            <a:r>
              <a:rPr lang="en-US" dirty="0" smtClean="0">
                <a:latin typeface="Baskerville"/>
                <a:cs typeface="Baskerville"/>
              </a:rPr>
              <a:t>Institute of Alcohol Studies</a:t>
            </a:r>
          </a:p>
          <a:p>
            <a:r>
              <a:rPr lang="en-US" dirty="0" smtClean="0">
                <a:latin typeface="Baskerville"/>
                <a:cs typeface="Baskerville"/>
              </a:rPr>
              <a:t>Alcohol Concern</a:t>
            </a:r>
          </a:p>
          <a:p>
            <a:r>
              <a:rPr lang="en-US" dirty="0" smtClean="0">
                <a:latin typeface="Baskerville"/>
                <a:cs typeface="Baskerville"/>
              </a:rPr>
              <a:t>Safe Sociable London Partnership</a:t>
            </a:r>
          </a:p>
          <a:p>
            <a:r>
              <a:rPr lang="en-US" dirty="0" err="1" smtClean="0">
                <a:latin typeface="Baskerville"/>
                <a:cs typeface="Baskerville"/>
              </a:rPr>
              <a:t>Drinkwise</a:t>
            </a:r>
            <a:endParaRPr lang="en-US" dirty="0" smtClean="0">
              <a:latin typeface="Baskerville"/>
              <a:cs typeface="Baskerville"/>
            </a:endParaRPr>
          </a:p>
          <a:p>
            <a:r>
              <a:rPr lang="en-US" dirty="0" smtClean="0">
                <a:latin typeface="Baskerville"/>
                <a:cs typeface="Baskerville"/>
              </a:rPr>
              <a:t>Balance North East</a:t>
            </a:r>
          </a:p>
          <a:p>
            <a:r>
              <a:rPr lang="en-US" dirty="0" smtClean="0">
                <a:latin typeface="Baskerville"/>
                <a:cs typeface="Baskerville"/>
              </a:rPr>
              <a:t>Alcohol Focus Scotland</a:t>
            </a:r>
          </a:p>
          <a:p>
            <a:r>
              <a:rPr lang="en-US" dirty="0" smtClean="0">
                <a:latin typeface="Baskerville"/>
                <a:cs typeface="Baskerville"/>
              </a:rPr>
              <a:t>National Association of Licensing and Enforcement Officers</a:t>
            </a:r>
          </a:p>
          <a:p>
            <a:r>
              <a:rPr lang="en-US" dirty="0" smtClean="0">
                <a:latin typeface="Baskerville"/>
                <a:cs typeface="Baskerville"/>
              </a:rPr>
              <a:t>ACPO</a:t>
            </a:r>
          </a:p>
          <a:p>
            <a:r>
              <a:rPr lang="en-US" dirty="0" smtClean="0">
                <a:latin typeface="Baskerville"/>
                <a:cs typeface="Baskerville"/>
              </a:rPr>
              <a:t>Universities of Sheffield, Oxford, LSHTM</a:t>
            </a:r>
          </a:p>
          <a:p>
            <a:endParaRPr lang="en-US" dirty="0"/>
          </a:p>
        </p:txBody>
      </p:sp>
    </p:spTree>
    <p:extLst>
      <p:ext uri="{BB962C8B-B14F-4D97-AF65-F5344CB8AC3E}">
        <p14:creationId xmlns:p14="http://schemas.microsoft.com/office/powerpoint/2010/main" val="4115025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338" y="795316"/>
            <a:ext cx="7954093" cy="5693866"/>
          </a:xfrm>
          <a:prstGeom prst="rect">
            <a:avLst/>
          </a:prstGeom>
          <a:noFill/>
        </p:spPr>
        <p:txBody>
          <a:bodyPr wrap="square" rtlCol="0">
            <a:spAutoFit/>
          </a:bodyPr>
          <a:lstStyle/>
          <a:p>
            <a:r>
              <a:rPr lang="en-US" sz="3200" dirty="0" smtClean="0">
                <a:latin typeface="Baskerville"/>
                <a:cs typeface="Baskerville"/>
              </a:rPr>
              <a:t>Using licensing to protect public health: from evidence to practice</a:t>
            </a:r>
          </a:p>
          <a:p>
            <a:endParaRPr lang="en-US" sz="2000" dirty="0">
              <a:latin typeface="Baskerville"/>
              <a:cs typeface="Baskerville"/>
            </a:endParaRPr>
          </a:p>
          <a:p>
            <a:endParaRPr lang="en-US" sz="2000" dirty="0" smtClean="0">
              <a:latin typeface="Baskerville"/>
              <a:cs typeface="Baskerville"/>
            </a:endParaRPr>
          </a:p>
          <a:p>
            <a:r>
              <a:rPr lang="en-US" sz="2000" dirty="0">
                <a:latin typeface="Baskerville"/>
                <a:cs typeface="Baskerville"/>
              </a:rPr>
              <a:t>Low confidence in identification, analysis and interpretation of </a:t>
            </a:r>
            <a:r>
              <a:rPr lang="en-US" sz="2000" dirty="0" smtClean="0">
                <a:latin typeface="Baskerville"/>
                <a:cs typeface="Baskerville"/>
              </a:rPr>
              <a:t>data</a:t>
            </a:r>
          </a:p>
          <a:p>
            <a:endParaRPr lang="en-US" sz="2000" dirty="0">
              <a:latin typeface="Baskerville"/>
              <a:cs typeface="Baskerville"/>
            </a:endParaRPr>
          </a:p>
          <a:p>
            <a:r>
              <a:rPr lang="en-US" sz="2000" dirty="0" smtClean="0">
                <a:latin typeface="Baskerville"/>
                <a:cs typeface="Baskerville"/>
              </a:rPr>
              <a:t>Policy highly dependent on membership / leadership of licensing boards</a:t>
            </a:r>
            <a:endParaRPr lang="en-US" sz="2000" dirty="0">
              <a:latin typeface="Baskerville"/>
              <a:cs typeface="Baskerville"/>
            </a:endParaRPr>
          </a:p>
          <a:p>
            <a:endParaRPr lang="en-US" sz="2000" dirty="0" smtClean="0">
              <a:latin typeface="Baskerville"/>
              <a:cs typeface="Baskerville"/>
            </a:endParaRPr>
          </a:p>
          <a:p>
            <a:r>
              <a:rPr lang="en-US" sz="2000" dirty="0" smtClean="0">
                <a:latin typeface="Baskerville"/>
                <a:cs typeface="Baskerville"/>
              </a:rPr>
              <a:t>Increase in explicit use of health data in Statements of Licensing Policy between 2010-2013 (from 3/41 to 9/25)</a:t>
            </a:r>
          </a:p>
          <a:p>
            <a:endParaRPr lang="en-US" sz="2000" dirty="0">
              <a:latin typeface="Baskerville"/>
              <a:cs typeface="Baskerville"/>
            </a:endParaRPr>
          </a:p>
          <a:p>
            <a:r>
              <a:rPr lang="en-US" sz="2000" dirty="0" smtClean="0">
                <a:latin typeface="Baskerville"/>
                <a:cs typeface="Baskerville"/>
              </a:rPr>
              <a:t>Number of overprovision policies 7 (2010) to 10 (2013) (large geographical areas up from 1 to 5)</a:t>
            </a:r>
          </a:p>
          <a:p>
            <a:endParaRPr lang="en-US" sz="2000" dirty="0">
              <a:latin typeface="Baskerville"/>
              <a:cs typeface="Baskerville"/>
            </a:endParaRPr>
          </a:p>
          <a:p>
            <a:r>
              <a:rPr lang="en-US" sz="2000" dirty="0" smtClean="0">
                <a:latin typeface="Baskerville"/>
                <a:cs typeface="Baskerville"/>
              </a:rPr>
              <a:t>‘When considering the published statements of licensing policy in 2013 as a whole, progress has been relatively limited’ </a:t>
            </a:r>
            <a:r>
              <a:rPr lang="en-US" sz="1600" dirty="0" smtClean="0">
                <a:latin typeface="Baskerville"/>
                <a:cs typeface="Baskerville"/>
              </a:rPr>
              <a:t>(Mahon and Nicholls, 2014: 38)</a:t>
            </a:r>
            <a:endParaRPr lang="en-US" sz="1600" dirty="0">
              <a:latin typeface="Baskerville"/>
              <a:cs typeface="Baskerville"/>
            </a:endParaRPr>
          </a:p>
          <a:p>
            <a:endParaRPr lang="en-US" sz="2000" dirty="0">
              <a:latin typeface="Baskerville"/>
              <a:cs typeface="Baskerville"/>
            </a:endParaRPr>
          </a:p>
        </p:txBody>
      </p:sp>
    </p:spTree>
    <p:extLst>
      <p:ext uri="{BB962C8B-B14F-4D97-AF65-F5344CB8AC3E}">
        <p14:creationId xmlns:p14="http://schemas.microsoft.com/office/powerpoint/2010/main" val="350518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680" y="1261413"/>
            <a:ext cx="8223506" cy="2708434"/>
          </a:xfrm>
          <a:prstGeom prst="rect">
            <a:avLst/>
          </a:prstGeom>
          <a:noFill/>
        </p:spPr>
        <p:txBody>
          <a:bodyPr wrap="square" rtlCol="0">
            <a:spAutoFit/>
          </a:bodyPr>
          <a:lstStyle/>
          <a:p>
            <a:r>
              <a:rPr lang="en-US" sz="3200" dirty="0" smtClean="0">
                <a:latin typeface="Baskerville"/>
                <a:cs typeface="Baskerville"/>
              </a:rPr>
              <a:t>National network on licensing and public health</a:t>
            </a:r>
          </a:p>
          <a:p>
            <a:endParaRPr lang="en-US" dirty="0">
              <a:latin typeface="Baskerville"/>
              <a:cs typeface="Baskerville"/>
            </a:endParaRPr>
          </a:p>
          <a:p>
            <a:endParaRPr lang="en-US" sz="2000" dirty="0" smtClean="0">
              <a:latin typeface="Baskerville"/>
              <a:cs typeface="Baskerville"/>
            </a:endParaRPr>
          </a:p>
          <a:p>
            <a:r>
              <a:rPr lang="en-US" sz="2000" dirty="0" smtClean="0">
                <a:latin typeface="Baskerville"/>
                <a:cs typeface="Baskerville"/>
              </a:rPr>
              <a:t>National survey of DPHs</a:t>
            </a:r>
          </a:p>
          <a:p>
            <a:r>
              <a:rPr lang="en-US" sz="2000" dirty="0" smtClean="0">
                <a:latin typeface="Baskerville"/>
                <a:cs typeface="Baskerville"/>
              </a:rPr>
              <a:t>National survey of licensing officers</a:t>
            </a:r>
          </a:p>
          <a:p>
            <a:endParaRPr lang="en-US" sz="2000" dirty="0">
              <a:latin typeface="Baskerville"/>
              <a:cs typeface="Baskerville"/>
            </a:endParaRPr>
          </a:p>
          <a:p>
            <a:r>
              <a:rPr lang="en-US" sz="2000" dirty="0" smtClean="0">
                <a:latin typeface="Baskerville"/>
                <a:cs typeface="Baskerville"/>
              </a:rPr>
              <a:t>Preliminary survey of public health teams in Local Alcohol Action Areas (n=19)</a:t>
            </a:r>
            <a:endParaRPr lang="en-US" sz="2000" dirty="0">
              <a:latin typeface="Baskerville"/>
              <a:cs typeface="Baskerville"/>
            </a:endParaRPr>
          </a:p>
        </p:txBody>
      </p:sp>
      <p:pic>
        <p:nvPicPr>
          <p:cNvPr id="3" name="Picture 2" descr="Screen Shot 2014-11-04 at 20.3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140" y="3981149"/>
            <a:ext cx="1735352" cy="2454320"/>
          </a:xfrm>
          <a:prstGeom prst="rect">
            <a:avLst/>
          </a:prstGeom>
          <a:ln w="3175" cap="sq" cmpd="sng">
            <a:solidFill>
              <a:srgbClr val="000000"/>
            </a:solidFill>
            <a:miter lim="800000"/>
          </a:ln>
          <a:effectLst>
            <a:outerShdw blurRad="57150" dist="50800" dir="2700000" algn="tl" rotWithShape="0">
              <a:srgbClr val="000000">
                <a:alpha val="40000"/>
              </a:srgbClr>
            </a:outerShdw>
          </a:effectLst>
        </p:spPr>
      </p:pic>
      <p:pic>
        <p:nvPicPr>
          <p:cNvPr id="4" name="Picture 3" descr="Screen Shot 2014-11-04 at 20.36.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226" y="3981540"/>
            <a:ext cx="1729607" cy="2453929"/>
          </a:xfrm>
          <a:prstGeom prst="rect">
            <a:avLst/>
          </a:prstGeom>
          <a:ln w="3175" cap="sq" cmpd="sng">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83160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uk">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aruk.thmx</Template>
  <TotalTime>17026</TotalTime>
  <Words>1052</Words>
  <Application>Microsoft Office PowerPoint</Application>
  <PresentationFormat>On-screen Show (4:3)</PresentationFormat>
  <Paragraphs>179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aruk</vt:lpstr>
      <vt:lpstr>Alcohol licensing and 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 Alcohol Strategy</dc:title>
  <dc:creator>James Nicholls</dc:creator>
  <cp:lastModifiedBy>Graham Hunt</cp:lastModifiedBy>
  <cp:revision>192</cp:revision>
  <dcterms:created xsi:type="dcterms:W3CDTF">2012-09-10T10:02:10Z</dcterms:created>
  <dcterms:modified xsi:type="dcterms:W3CDTF">2015-02-09T18:02:43Z</dcterms:modified>
</cp:coreProperties>
</file>