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71" r:id="rId3"/>
    <p:sldId id="258" r:id="rId4"/>
    <p:sldId id="272" r:id="rId5"/>
    <p:sldId id="261" r:id="rId6"/>
    <p:sldId id="273" r:id="rId7"/>
    <p:sldId id="275" r:id="rId8"/>
    <p:sldId id="276" r:id="rId9"/>
    <p:sldId id="274" r:id="rId10"/>
    <p:sldId id="262" r:id="rId11"/>
    <p:sldId id="269"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7" autoAdjust="0"/>
    <p:restoredTop sz="91556" autoAdjust="0"/>
  </p:normalViewPr>
  <p:slideViewPr>
    <p:cSldViewPr>
      <p:cViewPr>
        <p:scale>
          <a:sx n="100" d="100"/>
          <a:sy n="100" d="100"/>
        </p:scale>
        <p:origin x="-22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B70FDF-EE46-40DA-9C4C-D7C9CF11D895}" type="datetimeFigureOut">
              <a:rPr lang="en-GB" smtClean="0"/>
              <a:t>19/11/2015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55764-CF05-442B-B53C-C5A55CD14D6A}" type="slidenum">
              <a:rPr lang="en-GB" smtClean="0"/>
              <a:t>‹#›</a:t>
            </a:fld>
            <a:endParaRPr lang="en-GB"/>
          </a:p>
        </p:txBody>
      </p:sp>
    </p:spTree>
    <p:extLst>
      <p:ext uri="{BB962C8B-B14F-4D97-AF65-F5344CB8AC3E}">
        <p14:creationId xmlns:p14="http://schemas.microsoft.com/office/powerpoint/2010/main" val="2535959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t>1</a:t>
            </a:fld>
            <a:endParaRPr lang="en-GB"/>
          </a:p>
        </p:txBody>
      </p:sp>
    </p:spTree>
    <p:extLst>
      <p:ext uri="{BB962C8B-B14F-4D97-AF65-F5344CB8AC3E}">
        <p14:creationId xmlns:p14="http://schemas.microsoft.com/office/powerpoint/2010/main" val="2359992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t>10</a:t>
            </a:fld>
            <a:endParaRPr lang="en-GB"/>
          </a:p>
        </p:txBody>
      </p:sp>
    </p:spTree>
    <p:extLst>
      <p:ext uri="{BB962C8B-B14F-4D97-AF65-F5344CB8AC3E}">
        <p14:creationId xmlns:p14="http://schemas.microsoft.com/office/powerpoint/2010/main" val="492188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t>11</a:t>
            </a:fld>
            <a:endParaRPr lang="en-GB"/>
          </a:p>
        </p:txBody>
      </p:sp>
    </p:spTree>
    <p:extLst>
      <p:ext uri="{BB962C8B-B14F-4D97-AF65-F5344CB8AC3E}">
        <p14:creationId xmlns:p14="http://schemas.microsoft.com/office/powerpoint/2010/main" val="2749048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C55764-CF05-442B-B53C-C5A55CD14D6A}" type="slidenum">
              <a:rPr lang="en-GB" smtClean="0"/>
              <a:t>12</a:t>
            </a:fld>
            <a:endParaRPr lang="en-GB"/>
          </a:p>
        </p:txBody>
      </p:sp>
    </p:spTree>
    <p:extLst>
      <p:ext uri="{BB962C8B-B14F-4D97-AF65-F5344CB8AC3E}">
        <p14:creationId xmlns:p14="http://schemas.microsoft.com/office/powerpoint/2010/main" val="2553194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t>2</a:t>
            </a:fld>
            <a:endParaRPr lang="en-GB"/>
          </a:p>
        </p:txBody>
      </p:sp>
    </p:spTree>
    <p:extLst>
      <p:ext uri="{BB962C8B-B14F-4D97-AF65-F5344CB8AC3E}">
        <p14:creationId xmlns:p14="http://schemas.microsoft.com/office/powerpoint/2010/main" val="2540630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t>3</a:t>
            </a:fld>
            <a:endParaRPr lang="en-GB"/>
          </a:p>
        </p:txBody>
      </p:sp>
    </p:spTree>
    <p:extLst>
      <p:ext uri="{BB962C8B-B14F-4D97-AF65-F5344CB8AC3E}">
        <p14:creationId xmlns:p14="http://schemas.microsoft.com/office/powerpoint/2010/main" val="1890030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t>4</a:t>
            </a:fld>
            <a:endParaRPr lang="en-GB"/>
          </a:p>
        </p:txBody>
      </p:sp>
    </p:spTree>
    <p:extLst>
      <p:ext uri="{BB962C8B-B14F-4D97-AF65-F5344CB8AC3E}">
        <p14:creationId xmlns:p14="http://schemas.microsoft.com/office/powerpoint/2010/main" val="41554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t>5</a:t>
            </a:fld>
            <a:endParaRPr lang="en-GB"/>
          </a:p>
        </p:txBody>
      </p:sp>
    </p:spTree>
    <p:extLst>
      <p:ext uri="{BB962C8B-B14F-4D97-AF65-F5344CB8AC3E}">
        <p14:creationId xmlns:p14="http://schemas.microsoft.com/office/powerpoint/2010/main" val="2628823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C55764-CF05-442B-B53C-C5A55CD14D6A}" type="slidenum">
              <a:rPr lang="en-GB" smtClean="0"/>
              <a:t>6</a:t>
            </a:fld>
            <a:endParaRPr lang="en-GB"/>
          </a:p>
        </p:txBody>
      </p:sp>
    </p:spTree>
    <p:extLst>
      <p:ext uri="{BB962C8B-B14F-4D97-AF65-F5344CB8AC3E}">
        <p14:creationId xmlns:p14="http://schemas.microsoft.com/office/powerpoint/2010/main" val="2628823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t>7</a:t>
            </a:fld>
            <a:endParaRPr lang="en-GB"/>
          </a:p>
        </p:txBody>
      </p:sp>
    </p:spTree>
    <p:extLst>
      <p:ext uri="{BB962C8B-B14F-4D97-AF65-F5344CB8AC3E}">
        <p14:creationId xmlns:p14="http://schemas.microsoft.com/office/powerpoint/2010/main" val="262882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t>8</a:t>
            </a:fld>
            <a:endParaRPr lang="en-GB"/>
          </a:p>
        </p:txBody>
      </p:sp>
    </p:spTree>
    <p:extLst>
      <p:ext uri="{BB962C8B-B14F-4D97-AF65-F5344CB8AC3E}">
        <p14:creationId xmlns:p14="http://schemas.microsoft.com/office/powerpoint/2010/main" val="2628823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EC55764-CF05-442B-B53C-C5A55CD14D6A}" type="slidenum">
              <a:rPr lang="en-GB" smtClean="0"/>
              <a:t>9</a:t>
            </a:fld>
            <a:endParaRPr lang="en-GB"/>
          </a:p>
        </p:txBody>
      </p:sp>
    </p:spTree>
    <p:extLst>
      <p:ext uri="{BB962C8B-B14F-4D97-AF65-F5344CB8AC3E}">
        <p14:creationId xmlns:p14="http://schemas.microsoft.com/office/powerpoint/2010/main" val="2628823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11/19/2015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924800" cy="1927225"/>
          </a:xfrm>
        </p:spPr>
        <p:txBody>
          <a:bodyPr/>
          <a:lstStyle/>
          <a:p>
            <a:r>
              <a:rPr lang="en-GB" sz="4000" b="1" dirty="0" smtClean="0"/>
              <a:t>EXPERIENCES OF NALOXONE RESUSCITATION</a:t>
            </a:r>
            <a:endParaRPr lang="en-GB" sz="4000" b="1" dirty="0"/>
          </a:p>
        </p:txBody>
      </p:sp>
      <p:sp>
        <p:nvSpPr>
          <p:cNvPr id="3" name="Subtitle 2"/>
          <p:cNvSpPr>
            <a:spLocks noGrp="1"/>
          </p:cNvSpPr>
          <p:nvPr>
            <p:ph type="subTitle" idx="1"/>
          </p:nvPr>
        </p:nvSpPr>
        <p:spPr>
          <a:xfrm>
            <a:off x="685800" y="3505200"/>
            <a:ext cx="6858000" cy="1752600"/>
          </a:xfrm>
        </p:spPr>
        <p:txBody>
          <a:bodyPr>
            <a:noAutofit/>
          </a:bodyPr>
          <a:lstStyle/>
          <a:p>
            <a:r>
              <a:rPr lang="en-GB" sz="2000" b="1" dirty="0" smtClean="0">
                <a:solidFill>
                  <a:schemeClr val="tx1"/>
                </a:solidFill>
              </a:rPr>
              <a:t>Jo Neale &amp; John Strang</a:t>
            </a:r>
          </a:p>
          <a:p>
            <a:r>
              <a:rPr lang="en-GB" sz="2000" b="1" dirty="0" smtClean="0">
                <a:solidFill>
                  <a:schemeClr val="tx1"/>
                </a:solidFill>
              </a:rPr>
              <a:t>National Addiction Centre</a:t>
            </a:r>
          </a:p>
          <a:p>
            <a:r>
              <a:rPr lang="en-GB" sz="2000" b="1" dirty="0" smtClean="0">
                <a:solidFill>
                  <a:schemeClr val="tx1"/>
                </a:solidFill>
              </a:rPr>
              <a:t>Institute of Psychiatry, Psychology &amp; Neuroscience</a:t>
            </a:r>
          </a:p>
          <a:p>
            <a:r>
              <a:rPr lang="en-GB" sz="2000" b="1" dirty="0" smtClean="0">
                <a:solidFill>
                  <a:schemeClr val="tx1"/>
                </a:solidFill>
              </a:rPr>
              <a:t>King’s College London</a:t>
            </a:r>
          </a:p>
          <a:p>
            <a:endParaRPr lang="en-GB" sz="2000" dirty="0" smtClean="0"/>
          </a:p>
          <a:p>
            <a:r>
              <a:rPr lang="en-GB" sz="2000" dirty="0" smtClean="0">
                <a:solidFill>
                  <a:srgbClr val="292934"/>
                </a:solidFill>
              </a:rPr>
              <a:t>SSA, York</a:t>
            </a:r>
          </a:p>
          <a:p>
            <a:r>
              <a:rPr lang="en-GB" sz="2000" dirty="0" smtClean="0">
                <a:solidFill>
                  <a:srgbClr val="292934"/>
                </a:solidFill>
              </a:rPr>
              <a:t>November 2015</a:t>
            </a:r>
            <a:endParaRPr lang="en-GB" sz="2000" dirty="0">
              <a:solidFill>
                <a:srgbClr val="292934"/>
              </a:solidFill>
            </a:endParaRPr>
          </a:p>
        </p:txBody>
      </p:sp>
    </p:spTree>
    <p:extLst>
      <p:ext uri="{BB962C8B-B14F-4D97-AF65-F5344CB8AC3E}">
        <p14:creationId xmlns:p14="http://schemas.microsoft.com/office/powerpoint/2010/main" val="349723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990600"/>
          </a:xfrm>
        </p:spPr>
        <p:txBody>
          <a:bodyPr/>
          <a:lstStyle/>
          <a:p>
            <a:r>
              <a:rPr lang="en-US" b="1" dirty="0" smtClean="0"/>
              <a:t>DISCUSSION</a:t>
            </a:r>
            <a:endParaRPr lang="en-US" b="1" dirty="0"/>
          </a:p>
        </p:txBody>
      </p:sp>
      <p:sp>
        <p:nvSpPr>
          <p:cNvPr id="3" name="Content Placeholder 2"/>
          <p:cNvSpPr>
            <a:spLocks noGrp="1"/>
          </p:cNvSpPr>
          <p:nvPr>
            <p:ph idx="1"/>
          </p:nvPr>
        </p:nvSpPr>
        <p:spPr/>
        <p:txBody>
          <a:bodyPr>
            <a:normAutofit/>
          </a:bodyPr>
          <a:lstStyle/>
          <a:p>
            <a:r>
              <a:rPr lang="en-US" sz="2000" dirty="0" smtClean="0"/>
              <a:t>Opiate users were very negative about naloxone &amp; repeatedly reported withdrawals &amp; negative outcomes caused by over-administration</a:t>
            </a:r>
          </a:p>
          <a:p>
            <a:r>
              <a:rPr lang="en-US" sz="2000" dirty="0" smtClean="0"/>
              <a:t>However, negative experiences were absent from the observational data</a:t>
            </a:r>
          </a:p>
          <a:p>
            <a:r>
              <a:rPr lang="en-GB" sz="2000" dirty="0" smtClean="0"/>
              <a:t>How might we explain this? </a:t>
            </a:r>
          </a:p>
          <a:p>
            <a:pPr lvl="1"/>
            <a:r>
              <a:rPr lang="en-GB" dirty="0" smtClean="0"/>
              <a:t>In a </a:t>
            </a:r>
            <a:r>
              <a:rPr lang="en-GB" dirty="0"/>
              <a:t>context of poor knowledge </a:t>
            </a:r>
            <a:r>
              <a:rPr lang="en-GB" dirty="0" smtClean="0"/>
              <a:t>about naloxone, </a:t>
            </a:r>
            <a:r>
              <a:rPr lang="en-GB" dirty="0"/>
              <a:t>poor communication </a:t>
            </a:r>
            <a:r>
              <a:rPr lang="en-GB" dirty="0" smtClean="0"/>
              <a:t>&amp; </a:t>
            </a:r>
            <a:r>
              <a:rPr lang="en-GB" dirty="0"/>
              <a:t>lack of </a:t>
            </a:r>
            <a:r>
              <a:rPr lang="en-GB" dirty="0" smtClean="0"/>
              <a:t>trust between heroin users &amp; hospital staff, &amp; a </a:t>
            </a:r>
            <a:r>
              <a:rPr lang="en-GB" dirty="0"/>
              <a:t>frightening life-threatening </a:t>
            </a:r>
            <a:r>
              <a:rPr lang="en-GB" dirty="0" smtClean="0"/>
              <a:t>situation, instances of poor naloxone administration (</a:t>
            </a:r>
            <a:r>
              <a:rPr lang="en-GB" dirty="0"/>
              <a:t>however rare or unlikely) can have a disproportionately harmful impact through reputational damage</a:t>
            </a:r>
          </a:p>
          <a:p>
            <a:pPr lvl="1"/>
            <a:endParaRPr lang="en-GB" sz="1600" dirty="0" smtClean="0"/>
          </a:p>
          <a:p>
            <a:endParaRPr lang="en-US" dirty="0" smtClean="0"/>
          </a:p>
          <a:p>
            <a:endParaRPr lang="en-GB" dirty="0" smtClean="0"/>
          </a:p>
          <a:p>
            <a:endParaRPr lang="en-US" dirty="0"/>
          </a:p>
        </p:txBody>
      </p:sp>
    </p:spTree>
    <p:extLst>
      <p:ext uri="{BB962C8B-B14F-4D97-AF65-F5344CB8AC3E}">
        <p14:creationId xmlns:p14="http://schemas.microsoft.com/office/powerpoint/2010/main" val="278662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a:xfrm>
            <a:off x="381000" y="1600200"/>
            <a:ext cx="8001000" cy="4876800"/>
          </a:xfrm>
        </p:spPr>
        <p:txBody>
          <a:bodyPr>
            <a:normAutofit/>
          </a:bodyPr>
          <a:lstStyle/>
          <a:p>
            <a:r>
              <a:rPr lang="en-US" sz="2000" dirty="0"/>
              <a:t>More attention needs to be paid to protocols for titrating naloxone dose against response to prevent sudden acute withdrawal </a:t>
            </a:r>
            <a:r>
              <a:rPr lang="en-US" sz="2000" dirty="0" smtClean="0"/>
              <a:t>syndrome, with the attendant risks of medical self-discharge, further drug use &amp; even death, but…</a:t>
            </a:r>
            <a:endParaRPr lang="en-US" sz="2000" dirty="0"/>
          </a:p>
          <a:p>
            <a:r>
              <a:rPr lang="en-US" sz="2000" dirty="0" smtClean="0"/>
              <a:t>Good </a:t>
            </a:r>
            <a:r>
              <a:rPr lang="en-US" sz="2000" dirty="0"/>
              <a:t>treatment </a:t>
            </a:r>
            <a:r>
              <a:rPr lang="en-US" sz="2000" dirty="0" smtClean="0"/>
              <a:t>also involves </a:t>
            </a:r>
            <a:r>
              <a:rPr lang="en-US" sz="2000" dirty="0"/>
              <a:t>building </a:t>
            </a:r>
            <a:r>
              <a:rPr lang="en-US" sz="2000" dirty="0" smtClean="0"/>
              <a:t>&amp; </a:t>
            </a:r>
            <a:r>
              <a:rPr lang="en-US" sz="2000" dirty="0"/>
              <a:t>sustaining trust with </a:t>
            </a:r>
            <a:r>
              <a:rPr lang="en-US" sz="2000" dirty="0" smtClean="0"/>
              <a:t>patients, </a:t>
            </a:r>
            <a:r>
              <a:rPr lang="en-US" sz="2000" dirty="0"/>
              <a:t>providing clear information on how </a:t>
            </a:r>
            <a:r>
              <a:rPr lang="en-US" sz="2000" dirty="0" smtClean="0"/>
              <a:t>naloxone </a:t>
            </a:r>
            <a:r>
              <a:rPr lang="en-US" sz="2000" dirty="0"/>
              <a:t>works </a:t>
            </a:r>
            <a:r>
              <a:rPr lang="en-US" sz="2000" dirty="0" smtClean="0"/>
              <a:t>&amp; </a:t>
            </a:r>
            <a:r>
              <a:rPr lang="en-US" sz="2000" dirty="0"/>
              <a:t>its potential side effects, </a:t>
            </a:r>
            <a:r>
              <a:rPr lang="en-US" sz="2000" dirty="0" smtClean="0"/>
              <a:t>&amp; </a:t>
            </a:r>
            <a:r>
              <a:rPr lang="en-US" sz="2000" dirty="0"/>
              <a:t>being sensitive to patients’ likely </a:t>
            </a:r>
            <a:r>
              <a:rPr lang="en-US" sz="2000" dirty="0" smtClean="0"/>
              <a:t>&amp; </a:t>
            </a:r>
            <a:r>
              <a:rPr lang="en-US" sz="2000" dirty="0"/>
              <a:t>understandable </a:t>
            </a:r>
            <a:r>
              <a:rPr lang="en-US" sz="2000" dirty="0" smtClean="0"/>
              <a:t>fears</a:t>
            </a:r>
          </a:p>
          <a:p>
            <a:r>
              <a:rPr lang="en-US" sz="2000" dirty="0"/>
              <a:t>The context in which naloxone is provided may be as critical as the dose administered if we want to ensure that </a:t>
            </a:r>
            <a:r>
              <a:rPr lang="en-US" sz="2000" dirty="0" smtClean="0"/>
              <a:t>treatment achieves </a:t>
            </a:r>
            <a:r>
              <a:rPr lang="en-US" sz="2000" dirty="0"/>
              <a:t>maximum benefit</a:t>
            </a:r>
          </a:p>
          <a:p>
            <a:endParaRPr lang="en-US" sz="2000" dirty="0" smtClean="0"/>
          </a:p>
          <a:p>
            <a:endParaRPr lang="en-US" dirty="0"/>
          </a:p>
        </p:txBody>
      </p:sp>
    </p:spTree>
    <p:extLst>
      <p:ext uri="{BB962C8B-B14F-4D97-AF65-F5344CB8AC3E}">
        <p14:creationId xmlns:p14="http://schemas.microsoft.com/office/powerpoint/2010/main" val="2475434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ACKNOWLEDGEMENTS</a:t>
            </a:r>
            <a:endParaRPr lang="en-US" b="1" dirty="0"/>
          </a:p>
        </p:txBody>
      </p:sp>
      <p:sp>
        <p:nvSpPr>
          <p:cNvPr id="3" name="Content Placeholder 2"/>
          <p:cNvSpPr>
            <a:spLocks noGrp="1"/>
          </p:cNvSpPr>
          <p:nvPr>
            <p:ph idx="1"/>
          </p:nvPr>
        </p:nvSpPr>
        <p:spPr/>
        <p:txBody>
          <a:bodyPr>
            <a:normAutofit/>
          </a:bodyPr>
          <a:lstStyle/>
          <a:p>
            <a:pPr algn="just"/>
            <a:r>
              <a:rPr lang="en-US" sz="2000" dirty="0" smtClean="0"/>
              <a:t>The </a:t>
            </a:r>
            <a:r>
              <a:rPr lang="en-US" sz="2000" dirty="0"/>
              <a:t>original study was funded by the Scottish Office and the grant holder was Professor Neil </a:t>
            </a:r>
            <a:r>
              <a:rPr lang="en-US" sz="2000" dirty="0" err="1"/>
              <a:t>McKeganey</a:t>
            </a:r>
            <a:r>
              <a:rPr lang="en-US" sz="2000" dirty="0"/>
              <a:t>. Marion </a:t>
            </a:r>
            <a:r>
              <a:rPr lang="en-US" sz="2000" dirty="0" err="1"/>
              <a:t>McPike</a:t>
            </a:r>
            <a:r>
              <a:rPr lang="en-US" sz="2000" dirty="0"/>
              <a:t> conducted a small number of the Group B interviews. Accident and Emergency consultants </a:t>
            </a:r>
            <a:r>
              <a:rPr lang="en-US" sz="2000" dirty="0" err="1"/>
              <a:t>Dr</a:t>
            </a:r>
            <a:r>
              <a:rPr lang="en-US" sz="2000" dirty="0"/>
              <a:t> William Morrison and </a:t>
            </a:r>
            <a:r>
              <a:rPr lang="en-US" sz="2000" dirty="0" err="1"/>
              <a:t>Dr</a:t>
            </a:r>
            <a:r>
              <a:rPr lang="en-US" sz="2000" dirty="0"/>
              <a:t> Gordon McNaughton and charge nurse Derek Nelson provided retrospective insights into naloxone dosing during the study period. </a:t>
            </a:r>
            <a:r>
              <a:rPr lang="en-US" sz="2000" dirty="0" smtClean="0"/>
              <a:t>The </a:t>
            </a:r>
            <a:r>
              <a:rPr lang="en-US" sz="2000" dirty="0"/>
              <a:t>authors would like to thank the above as well as the 200 opiate users for agreeing to be interviewed and the hospital and service staff for providing access to their patients. </a:t>
            </a:r>
            <a:r>
              <a:rPr lang="en-GB" sz="2000" dirty="0" smtClean="0"/>
              <a:t>Joanne </a:t>
            </a:r>
            <a:r>
              <a:rPr lang="en-GB" sz="2000" dirty="0"/>
              <a:t>Neale is now part-funded by, and John Strang is supported by, the National Institute for Health Research (NIHR) Biomedical Research Centre for Mental Health at South London and </a:t>
            </a:r>
            <a:r>
              <a:rPr lang="en-GB" sz="2000" dirty="0" err="1"/>
              <a:t>Maudsley</a:t>
            </a:r>
            <a:r>
              <a:rPr lang="en-GB" sz="2000" dirty="0"/>
              <a:t> NHS Foundation Trust and King's College London.</a:t>
            </a:r>
            <a:endParaRPr lang="en-US" sz="2000" dirty="0"/>
          </a:p>
        </p:txBody>
      </p:sp>
    </p:spTree>
    <p:extLst>
      <p:ext uri="{BB962C8B-B14F-4D97-AF65-F5344CB8AC3E}">
        <p14:creationId xmlns:p14="http://schemas.microsoft.com/office/powerpoint/2010/main" val="2786622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AKA: PROJECT DATA IN THE ATTIC</a:t>
            </a:r>
            <a:endParaRPr lang="en-US"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905000"/>
            <a:ext cx="6241960" cy="4084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5302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a:bodyPr>
          <a:lstStyle/>
          <a:p>
            <a:r>
              <a:rPr lang="en-US" sz="2000" dirty="0" smtClean="0"/>
              <a:t>Clinicians do not agree on naloxone dose or route</a:t>
            </a:r>
          </a:p>
          <a:p>
            <a:r>
              <a:rPr lang="en-US" sz="2000" dirty="0"/>
              <a:t>We need a better understanding of opiate users’ views </a:t>
            </a:r>
            <a:r>
              <a:rPr lang="en-US" sz="2000" dirty="0" smtClean="0"/>
              <a:t>&amp; </a:t>
            </a:r>
            <a:r>
              <a:rPr lang="en-US" sz="2000" dirty="0"/>
              <a:t>experiences of emergency naloxone </a:t>
            </a:r>
            <a:r>
              <a:rPr lang="en-US" sz="2000" dirty="0" smtClean="0"/>
              <a:t>to </a:t>
            </a:r>
            <a:r>
              <a:rPr lang="en-US" sz="2000" dirty="0"/>
              <a:t>inform dosing</a:t>
            </a:r>
          </a:p>
          <a:p>
            <a:r>
              <a:rPr lang="en-US" sz="2000" dirty="0"/>
              <a:t>Specifically, is </a:t>
            </a:r>
            <a:r>
              <a:rPr lang="en-US" sz="2000" dirty="0" smtClean="0"/>
              <a:t>it possible to do harm by administering too much emergency naloxone?</a:t>
            </a:r>
          </a:p>
          <a:p>
            <a:pPr lvl="1"/>
            <a:r>
              <a:rPr lang="en-US" sz="1800" dirty="0" smtClean="0"/>
              <a:t>Secondary analysis of non-fatal overdose study</a:t>
            </a:r>
          </a:p>
          <a:p>
            <a:pPr lvl="2"/>
            <a:r>
              <a:rPr lang="en-GB" sz="1600" dirty="0"/>
              <a:t>Date: 1997-1999</a:t>
            </a:r>
          </a:p>
          <a:p>
            <a:pPr lvl="2"/>
            <a:r>
              <a:rPr lang="en-GB" sz="1600" dirty="0"/>
              <a:t>Location: 2 Scottish cities</a:t>
            </a:r>
          </a:p>
          <a:p>
            <a:pPr lvl="2"/>
            <a:r>
              <a:rPr lang="en-GB" sz="1600" dirty="0"/>
              <a:t>Data: 200 qualitative interviews &amp; </a:t>
            </a:r>
            <a:r>
              <a:rPr lang="en-GB" sz="1600" dirty="0" smtClean="0"/>
              <a:t>o</a:t>
            </a:r>
            <a:r>
              <a:rPr lang="en-US" sz="1600" dirty="0" err="1" smtClean="0"/>
              <a:t>bservations</a:t>
            </a:r>
            <a:r>
              <a:rPr lang="en-US" sz="1600" dirty="0" smtClean="0"/>
              <a:t> </a:t>
            </a:r>
            <a:r>
              <a:rPr lang="en-US" sz="1600" dirty="0"/>
              <a:t>from hospital emergency departments</a:t>
            </a:r>
          </a:p>
          <a:p>
            <a:pPr lvl="2"/>
            <a:r>
              <a:rPr lang="en-US" sz="1600" dirty="0" smtClean="0"/>
              <a:t>Reference</a:t>
            </a:r>
            <a:r>
              <a:rPr lang="en-GB" sz="1600" dirty="0" smtClean="0"/>
              <a:t>: </a:t>
            </a:r>
            <a:r>
              <a:rPr lang="en-GB" sz="1600" dirty="0"/>
              <a:t>Neale J</a:t>
            </a:r>
            <a:r>
              <a:rPr lang="en-GB" sz="1600" dirty="0" smtClean="0"/>
              <a:t>. </a:t>
            </a:r>
            <a:r>
              <a:rPr lang="en-GB" sz="1600" dirty="0"/>
              <a:t>&amp; </a:t>
            </a:r>
            <a:r>
              <a:rPr lang="en-GB" sz="1600" dirty="0" err="1"/>
              <a:t>Strang</a:t>
            </a:r>
            <a:r>
              <a:rPr lang="en-GB" sz="1600" dirty="0"/>
              <a:t> J. </a:t>
            </a:r>
            <a:r>
              <a:rPr lang="en-GB" sz="1600" dirty="0" smtClean="0"/>
              <a:t>(2015) “</a:t>
            </a:r>
            <a:r>
              <a:rPr lang="en-GB" sz="1600" dirty="0"/>
              <a:t>Naloxone – does over-antagonism matter? Evidence of iatrogenic harm after emergency treatment of heroin/opioid overdose”, </a:t>
            </a:r>
            <a:r>
              <a:rPr lang="en-GB" sz="1600" i="1" dirty="0" smtClean="0"/>
              <a:t>Addiction</a:t>
            </a:r>
            <a:r>
              <a:rPr lang="en-GB" sz="1600" dirty="0" smtClean="0"/>
              <a:t>; </a:t>
            </a:r>
            <a:r>
              <a:rPr lang="en-GB" sz="1600" dirty="0"/>
              <a:t>doi:10.1111/add.13027</a:t>
            </a:r>
            <a:r>
              <a:rPr lang="en-GB" sz="1600" i="1" dirty="0"/>
              <a:t>.</a:t>
            </a:r>
            <a:endParaRPr lang="en-US" sz="1600" dirty="0"/>
          </a:p>
          <a:p>
            <a:pPr lvl="1"/>
            <a:endParaRPr lang="en-US" sz="2000" dirty="0"/>
          </a:p>
          <a:p>
            <a:endParaRPr lang="en-US" dirty="0" smtClean="0"/>
          </a:p>
          <a:p>
            <a:pPr marL="0" indent="0">
              <a:buNone/>
            </a:pPr>
            <a:endParaRPr lang="en-US" dirty="0" smtClean="0"/>
          </a:p>
        </p:txBody>
      </p:sp>
    </p:spTree>
    <p:extLst>
      <p:ext uri="{BB962C8B-B14F-4D97-AF65-F5344CB8AC3E}">
        <p14:creationId xmlns:p14="http://schemas.microsoft.com/office/powerpoint/2010/main" val="2008362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PARTICIPANTS</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46012392"/>
              </p:ext>
            </p:extLst>
          </p:nvPr>
        </p:nvGraphicFramePr>
        <p:xfrm>
          <a:off x="838200" y="1600200"/>
          <a:ext cx="7467600" cy="4720053"/>
        </p:xfrm>
        <a:graphic>
          <a:graphicData uri="http://schemas.openxmlformats.org/drawingml/2006/table">
            <a:tbl>
              <a:tblPr>
                <a:tableStyleId>{3C2FFA5D-87B4-456A-9821-1D502468CF0F}</a:tableStyleId>
              </a:tblPr>
              <a:tblGrid>
                <a:gridCol w="2285999"/>
                <a:gridCol w="1752601"/>
                <a:gridCol w="1676399"/>
                <a:gridCol w="1752601"/>
              </a:tblGrid>
              <a:tr h="1295400">
                <a:tc>
                  <a:txBody>
                    <a:bodyPr/>
                    <a:lstStyle/>
                    <a:p>
                      <a:pPr algn="l">
                        <a:spcAft>
                          <a:spcPts val="0"/>
                        </a:spcAft>
                      </a:pPr>
                      <a:r>
                        <a:rPr lang="en-GB" sz="1600" b="1" kern="0" dirty="0">
                          <a:effectLst/>
                        </a:rPr>
                        <a:t>Demographic characteristics</a:t>
                      </a:r>
                      <a:endParaRPr lang="en-GB" sz="1600" b="1" kern="0" dirty="0">
                        <a:effectLst/>
                        <a:latin typeface="Calibri"/>
                        <a:ea typeface="Times New Roman"/>
                      </a:endParaRPr>
                    </a:p>
                  </a:txBody>
                  <a:tcPr marL="68580" marR="68580" marT="0" marB="0"/>
                </a:tc>
                <a:tc>
                  <a:txBody>
                    <a:bodyPr/>
                    <a:lstStyle/>
                    <a:p>
                      <a:pPr algn="ctr">
                        <a:spcAft>
                          <a:spcPts val="0"/>
                        </a:spcAft>
                      </a:pPr>
                      <a:r>
                        <a:rPr lang="en-US" sz="1600" b="1" dirty="0">
                          <a:effectLst/>
                        </a:rPr>
                        <a:t>Group </a:t>
                      </a:r>
                      <a:r>
                        <a:rPr lang="en-US" sz="1600" b="1" dirty="0" smtClean="0">
                          <a:effectLst/>
                        </a:rPr>
                        <a:t>A </a:t>
                      </a:r>
                    </a:p>
                    <a:p>
                      <a:pPr algn="ctr">
                        <a:spcAft>
                          <a:spcPts val="0"/>
                        </a:spcAft>
                      </a:pPr>
                      <a:r>
                        <a:rPr lang="en-US" sz="1600" b="1" dirty="0" smtClean="0">
                          <a:effectLst/>
                        </a:rPr>
                        <a:t>(A&amp;E)</a:t>
                      </a:r>
                      <a:endParaRPr lang="en-GB" sz="1600" b="1" dirty="0">
                        <a:effectLst/>
                      </a:endParaRPr>
                    </a:p>
                    <a:p>
                      <a:pPr algn="ctr">
                        <a:spcAft>
                          <a:spcPts val="0"/>
                        </a:spcAft>
                      </a:pPr>
                      <a:r>
                        <a:rPr lang="en-US" sz="1600" b="1" dirty="0">
                          <a:effectLst/>
                        </a:rPr>
                        <a:t>n = 77</a:t>
                      </a:r>
                      <a:endParaRPr lang="en-GB" sz="1600" b="1" dirty="0">
                        <a:effectLst/>
                        <a:latin typeface="Cambria"/>
                        <a:ea typeface="MS Mincho"/>
                        <a:cs typeface="Times New Roman"/>
                      </a:endParaRPr>
                    </a:p>
                  </a:txBody>
                  <a:tcPr marL="68580" marR="68580" marT="0" marB="0"/>
                </a:tc>
                <a:tc>
                  <a:txBody>
                    <a:bodyPr/>
                    <a:lstStyle/>
                    <a:p>
                      <a:pPr algn="ctr">
                        <a:spcAft>
                          <a:spcPts val="0"/>
                        </a:spcAft>
                      </a:pPr>
                      <a:r>
                        <a:rPr lang="en-US" sz="1600" b="1" dirty="0">
                          <a:effectLst/>
                        </a:rPr>
                        <a:t>Group </a:t>
                      </a:r>
                      <a:r>
                        <a:rPr lang="en-US" sz="1600" b="1" dirty="0" smtClean="0">
                          <a:effectLst/>
                        </a:rPr>
                        <a:t>B</a:t>
                      </a:r>
                    </a:p>
                    <a:p>
                      <a:pPr algn="ctr">
                        <a:spcAft>
                          <a:spcPts val="0"/>
                        </a:spcAft>
                      </a:pPr>
                      <a:r>
                        <a:rPr lang="en-US" sz="1600" b="1" dirty="0" smtClean="0">
                          <a:effectLst/>
                        </a:rPr>
                        <a:t>(Drug</a:t>
                      </a:r>
                      <a:r>
                        <a:rPr lang="en-US" sz="1600" b="1" baseline="0" dirty="0" smtClean="0">
                          <a:effectLst/>
                        </a:rPr>
                        <a:t> agencies, pharmacies, snowballing)</a:t>
                      </a:r>
                      <a:endParaRPr lang="en-GB" sz="1600" b="1" dirty="0">
                        <a:effectLst/>
                      </a:endParaRPr>
                    </a:p>
                    <a:p>
                      <a:pPr algn="ctr">
                        <a:spcAft>
                          <a:spcPts val="0"/>
                        </a:spcAft>
                      </a:pPr>
                      <a:r>
                        <a:rPr lang="en-US" sz="1600" b="1" dirty="0" smtClean="0">
                          <a:effectLst/>
                        </a:rPr>
                        <a:t>n </a:t>
                      </a:r>
                      <a:r>
                        <a:rPr lang="en-US" sz="1600" b="1" dirty="0">
                          <a:effectLst/>
                        </a:rPr>
                        <a:t>= 123</a:t>
                      </a:r>
                      <a:endParaRPr lang="en-GB" sz="1600" b="1" dirty="0">
                        <a:effectLst/>
                        <a:latin typeface="Cambria"/>
                        <a:ea typeface="MS Mincho"/>
                        <a:cs typeface="Times New Roman"/>
                      </a:endParaRPr>
                    </a:p>
                  </a:txBody>
                  <a:tcPr marL="68580" marR="68580" marT="0" marB="0"/>
                </a:tc>
                <a:tc>
                  <a:txBody>
                    <a:bodyPr/>
                    <a:lstStyle/>
                    <a:p>
                      <a:pPr algn="ctr">
                        <a:spcAft>
                          <a:spcPts val="0"/>
                        </a:spcAft>
                      </a:pPr>
                      <a:r>
                        <a:rPr lang="en-US" sz="1600" b="1" dirty="0">
                          <a:effectLst/>
                        </a:rPr>
                        <a:t>All</a:t>
                      </a:r>
                      <a:endParaRPr lang="en-GB" sz="1600" b="1" dirty="0">
                        <a:effectLst/>
                      </a:endParaRPr>
                    </a:p>
                    <a:p>
                      <a:pPr algn="ctr">
                        <a:spcAft>
                          <a:spcPts val="0"/>
                        </a:spcAft>
                      </a:pPr>
                      <a:r>
                        <a:rPr lang="en-US" sz="1600" b="1" dirty="0">
                          <a:effectLst/>
                        </a:rPr>
                        <a:t>n = 200</a:t>
                      </a:r>
                      <a:endParaRPr lang="en-GB" sz="1600" b="1" dirty="0">
                        <a:effectLst/>
                        <a:latin typeface="Cambria"/>
                        <a:ea typeface="MS Mincho"/>
                        <a:cs typeface="Times New Roman"/>
                      </a:endParaRPr>
                    </a:p>
                  </a:txBody>
                  <a:tcPr marL="68580" marR="68580" marT="0" marB="0"/>
                </a:tc>
              </a:tr>
              <a:tr h="290196">
                <a:tc>
                  <a:txBody>
                    <a:bodyPr/>
                    <a:lstStyle/>
                    <a:p>
                      <a:pPr algn="l">
                        <a:spcAft>
                          <a:spcPts val="0"/>
                        </a:spcAft>
                      </a:pPr>
                      <a:r>
                        <a:rPr lang="en-GB" sz="1600" dirty="0">
                          <a:effectLst/>
                        </a:rPr>
                        <a:t>Gender</a:t>
                      </a:r>
                      <a:endParaRPr lang="en-GB" sz="1600" b="1" dirty="0">
                        <a:effectLst/>
                        <a:latin typeface="Calibri"/>
                        <a:ea typeface="Times New Roman"/>
                      </a:endParaRPr>
                    </a:p>
                  </a:txBody>
                  <a:tcPr marL="68580" marR="68580" marT="0" marB="0"/>
                </a:tc>
                <a:tc>
                  <a:txBody>
                    <a:bodyPr/>
                    <a:lstStyle/>
                    <a:p>
                      <a:pPr algn="ctr">
                        <a:spcAft>
                          <a:spcPts val="0"/>
                        </a:spcAft>
                      </a:pPr>
                      <a:r>
                        <a:rPr lang="en-US" sz="1600">
                          <a:effectLst/>
                        </a:rPr>
                        <a:t> </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Male</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54 (70%)</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77 (63%)</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131 (66%)</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Female</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23 (30%)</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46 (37%)</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69 (35%)</a:t>
                      </a:r>
                      <a:endParaRPr lang="en-GB" sz="1600" dirty="0">
                        <a:effectLst/>
                        <a:latin typeface="Cambria"/>
                        <a:ea typeface="MS Mincho"/>
                        <a:cs typeface="Times New Roman"/>
                      </a:endParaRPr>
                    </a:p>
                  </a:txBody>
                  <a:tcPr marL="68580" marR="68580" marT="0" marB="0"/>
                </a:tc>
              </a:tr>
              <a:tr h="580391">
                <a:tc>
                  <a:txBody>
                    <a:bodyPr/>
                    <a:lstStyle/>
                    <a:p>
                      <a:pPr algn="l">
                        <a:spcAft>
                          <a:spcPts val="0"/>
                        </a:spcAft>
                      </a:pPr>
                      <a:r>
                        <a:rPr lang="en-US" sz="1600" dirty="0">
                          <a:effectLst/>
                        </a:rPr>
                        <a:t>Mean age (years)</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27 (range 15-47)</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28 (range 17-45)</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28 (range 15-47)</a:t>
                      </a:r>
                      <a:endParaRPr lang="en-GB" sz="1600">
                        <a:effectLst/>
                        <a:latin typeface="Cambria"/>
                        <a:ea typeface="MS Mincho"/>
                        <a:cs typeface="Times New Roman"/>
                      </a:endParaRPr>
                    </a:p>
                  </a:txBody>
                  <a:tcPr marL="68580" marR="68580" marT="0" marB="0"/>
                </a:tc>
              </a:tr>
              <a:tr h="580391">
                <a:tc>
                  <a:txBody>
                    <a:bodyPr/>
                    <a:lstStyle/>
                    <a:p>
                      <a:pPr algn="l">
                        <a:spcAft>
                          <a:spcPts val="0"/>
                        </a:spcAft>
                      </a:pPr>
                      <a:r>
                        <a:rPr lang="en-US" sz="1600" dirty="0">
                          <a:effectLst/>
                        </a:rPr>
                        <a:t>Mean age of first use (years)</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16 (range 5-32)</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16 (range 7-32)</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16 (range 5-32)</a:t>
                      </a:r>
                      <a:endParaRPr lang="en-GB" sz="1600" dirty="0">
                        <a:effectLst/>
                        <a:latin typeface="Cambria"/>
                        <a:ea typeface="MS Mincho"/>
                        <a:cs typeface="Times New Roman"/>
                      </a:endParaRPr>
                    </a:p>
                  </a:txBody>
                  <a:tcPr marL="68580" marR="68580" marT="0" marB="0"/>
                </a:tc>
              </a:tr>
              <a:tr h="522695">
                <a:tc>
                  <a:txBody>
                    <a:bodyPr/>
                    <a:lstStyle/>
                    <a:p>
                      <a:pPr algn="l">
                        <a:spcAft>
                          <a:spcPts val="0"/>
                        </a:spcAft>
                      </a:pPr>
                      <a:r>
                        <a:rPr lang="en-GB" sz="1600" dirty="0">
                          <a:effectLst/>
                        </a:rPr>
                        <a:t>Mean years of use</a:t>
                      </a:r>
                      <a:endParaRPr lang="en-GB" sz="1600" b="1" dirty="0">
                        <a:effectLst/>
                        <a:latin typeface="Calibri"/>
                        <a:ea typeface="Times New Roman"/>
                      </a:endParaRPr>
                    </a:p>
                  </a:txBody>
                  <a:tcPr marL="68580" marR="68580" marT="0" marB="0"/>
                </a:tc>
                <a:tc>
                  <a:txBody>
                    <a:bodyPr/>
                    <a:lstStyle/>
                    <a:p>
                      <a:pPr algn="ctr">
                        <a:spcAft>
                          <a:spcPts val="0"/>
                        </a:spcAft>
                      </a:pPr>
                      <a:r>
                        <a:rPr lang="en-US" sz="1600" dirty="0">
                          <a:effectLst/>
                        </a:rPr>
                        <a:t>11 (range 1-27)</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12 (range 1-31)</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12 (range 1-31)</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Ever overdosed</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 </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 </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Yes</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76 (99%)</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a:effectLst/>
                        </a:rPr>
                        <a:t>77 (63%)</a:t>
                      </a:r>
                      <a:endParaRPr lang="en-GB" sz="160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153 (77%)</a:t>
                      </a:r>
                      <a:endParaRPr lang="en-GB" sz="1600" dirty="0">
                        <a:effectLst/>
                        <a:latin typeface="Cambria"/>
                        <a:ea typeface="MS Mincho"/>
                        <a:cs typeface="Times New Roman"/>
                      </a:endParaRPr>
                    </a:p>
                  </a:txBody>
                  <a:tcPr marL="68580" marR="68580" marT="0" marB="0"/>
                </a:tc>
              </a:tr>
              <a:tr h="290196">
                <a:tc>
                  <a:txBody>
                    <a:bodyPr/>
                    <a:lstStyle/>
                    <a:p>
                      <a:pPr algn="l">
                        <a:spcAft>
                          <a:spcPts val="0"/>
                        </a:spcAft>
                      </a:pPr>
                      <a:r>
                        <a:rPr lang="en-US" sz="1600" dirty="0">
                          <a:effectLst/>
                        </a:rPr>
                        <a:t>   No</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1 (1</a:t>
                      </a:r>
                      <a:r>
                        <a:rPr lang="en-US" sz="1600" dirty="0" smtClean="0">
                          <a:effectLst/>
                        </a:rPr>
                        <a:t>%)</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46 (37%)</a:t>
                      </a:r>
                      <a:endParaRPr lang="en-GB" sz="1600" dirty="0">
                        <a:effectLst/>
                        <a:latin typeface="Cambria"/>
                        <a:ea typeface="MS Mincho"/>
                        <a:cs typeface="Times New Roman"/>
                      </a:endParaRPr>
                    </a:p>
                  </a:txBody>
                  <a:tcPr marL="68580" marR="68580" marT="0" marB="0"/>
                </a:tc>
                <a:tc>
                  <a:txBody>
                    <a:bodyPr/>
                    <a:lstStyle/>
                    <a:p>
                      <a:pPr algn="ctr">
                        <a:spcAft>
                          <a:spcPts val="0"/>
                        </a:spcAft>
                      </a:pPr>
                      <a:r>
                        <a:rPr lang="en-US" sz="1600" dirty="0">
                          <a:effectLst/>
                        </a:rPr>
                        <a:t>47 (24%)</a:t>
                      </a:r>
                      <a:endParaRPr lang="en-GB" sz="1600" dirty="0">
                        <a:effectLst/>
                        <a:latin typeface="Cambria"/>
                        <a:ea typeface="MS Mincho"/>
                        <a:cs typeface="Times New Roman"/>
                      </a:endParaRPr>
                    </a:p>
                  </a:txBody>
                  <a:tcPr marL="68580" marR="68580" marT="0" marB="0"/>
                </a:tc>
              </a:tr>
            </a:tbl>
          </a:graphicData>
        </a:graphic>
      </p:graphicFrame>
      <p:sp>
        <p:nvSpPr>
          <p:cNvPr id="7" name="Rectangle 2"/>
          <p:cNvSpPr>
            <a:spLocks noChangeArrowheads="1"/>
          </p:cNvSpPr>
          <p:nvPr/>
        </p:nvSpPr>
        <p:spPr bwMode="auto">
          <a:xfrm>
            <a:off x="1928813" y="239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73635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990600"/>
          </a:xfrm>
        </p:spPr>
        <p:txBody>
          <a:bodyPr>
            <a:normAutofit/>
          </a:bodyPr>
          <a:lstStyle/>
          <a:p>
            <a:r>
              <a:rPr lang="en-US" sz="3600" b="1" dirty="0" smtClean="0"/>
              <a:t>KNOWLEDGE OF NALOXONE</a:t>
            </a:r>
            <a:endParaRPr lang="en-US" sz="3600" b="1" dirty="0"/>
          </a:p>
        </p:txBody>
      </p:sp>
      <p:sp>
        <p:nvSpPr>
          <p:cNvPr id="3" name="Content Placeholder 2"/>
          <p:cNvSpPr>
            <a:spLocks noGrp="1"/>
          </p:cNvSpPr>
          <p:nvPr>
            <p:ph idx="1"/>
          </p:nvPr>
        </p:nvSpPr>
        <p:spPr/>
        <p:txBody>
          <a:bodyPr>
            <a:normAutofit/>
          </a:bodyPr>
          <a:lstStyle/>
          <a:p>
            <a:r>
              <a:rPr lang="en-GB" sz="2000" dirty="0" smtClean="0"/>
              <a:t> Poor general knowledge </a:t>
            </a:r>
          </a:p>
          <a:p>
            <a:pPr lvl="2"/>
            <a:r>
              <a:rPr lang="en-US" sz="2000" i="1" dirty="0" err="1" smtClean="0"/>
              <a:t>Fieldnote</a:t>
            </a:r>
            <a:r>
              <a:rPr lang="en-US" sz="2000" i="1" dirty="0" smtClean="0"/>
              <a:t>: Barry asks the doctor about the needle that was put into his heart last time he was in the emergency department. [Barry, 29 years, group A]</a:t>
            </a:r>
          </a:p>
          <a:p>
            <a:r>
              <a:rPr lang="en-US" sz="2000" dirty="0" smtClean="0"/>
              <a:t>Few </a:t>
            </a:r>
            <a:r>
              <a:rPr lang="en-US" sz="2000" dirty="0"/>
              <a:t>participants knew naloxone by its generic or trade name, </a:t>
            </a:r>
            <a:r>
              <a:rPr lang="en-US" sz="2000" dirty="0" err="1" smtClean="0"/>
              <a:t>Narcan</a:t>
            </a:r>
            <a:r>
              <a:rPr lang="en-US" sz="2000" dirty="0" smtClean="0"/>
              <a:t> </a:t>
            </a:r>
          </a:p>
          <a:p>
            <a:r>
              <a:rPr lang="en-US" sz="2000" dirty="0" smtClean="0"/>
              <a:t>Nearly all participants understood street </a:t>
            </a:r>
            <a:r>
              <a:rPr lang="en-US" sz="2000" dirty="0"/>
              <a:t>terms, such as ‘the jag’, ‘adrenaline’, or ‘the reverse’, or </a:t>
            </a:r>
            <a:r>
              <a:rPr lang="en-US" sz="2000" dirty="0" smtClean="0"/>
              <a:t>recognized naloxone </a:t>
            </a:r>
            <a:r>
              <a:rPr lang="en-US" sz="2000" dirty="0"/>
              <a:t>from the researcher’s </a:t>
            </a:r>
            <a:r>
              <a:rPr lang="en-US" sz="2000" dirty="0" smtClean="0"/>
              <a:t>description</a:t>
            </a:r>
            <a:endParaRPr lang="en-US" sz="2000" dirty="0"/>
          </a:p>
        </p:txBody>
      </p:sp>
    </p:spTree>
    <p:extLst>
      <p:ext uri="{BB962C8B-B14F-4D97-AF65-F5344CB8AC3E}">
        <p14:creationId xmlns:p14="http://schemas.microsoft.com/office/powerpoint/2010/main" val="2786622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534400" cy="990600"/>
          </a:xfrm>
        </p:spPr>
        <p:txBody>
          <a:bodyPr>
            <a:normAutofit/>
          </a:bodyPr>
          <a:lstStyle/>
          <a:p>
            <a:r>
              <a:rPr lang="en-US" sz="3200" b="1" dirty="0" smtClean="0"/>
              <a:t>PERSONAL EXPERIENCES OF NALOXONE</a:t>
            </a:r>
            <a:endParaRPr lang="en-US" sz="3200" b="1" dirty="0"/>
          </a:p>
        </p:txBody>
      </p:sp>
      <p:sp>
        <p:nvSpPr>
          <p:cNvPr id="3" name="Content Placeholder 2"/>
          <p:cNvSpPr>
            <a:spLocks noGrp="1"/>
          </p:cNvSpPr>
          <p:nvPr>
            <p:ph idx="1"/>
          </p:nvPr>
        </p:nvSpPr>
        <p:spPr>
          <a:xfrm>
            <a:off x="457200" y="1600200"/>
            <a:ext cx="8229600" cy="4876800"/>
          </a:xfrm>
        </p:spPr>
        <p:txBody>
          <a:bodyPr>
            <a:normAutofit/>
          </a:bodyPr>
          <a:lstStyle/>
          <a:p>
            <a:r>
              <a:rPr lang="en-US" sz="2000" dirty="0" smtClean="0"/>
              <a:t>Naloxone had made participants feel ‘horrible’ or unwell, and had induced acute withdrawal symptoms</a:t>
            </a:r>
          </a:p>
          <a:p>
            <a:pPr lvl="2"/>
            <a:r>
              <a:rPr lang="en-US" i="1" dirty="0" smtClean="0"/>
              <a:t>They gave me that injection, that, </a:t>
            </a:r>
            <a:r>
              <a:rPr lang="en-US" i="1" dirty="0" err="1" smtClean="0"/>
              <a:t>er</a:t>
            </a:r>
            <a:r>
              <a:rPr lang="en-US" i="1" dirty="0" smtClean="0"/>
              <a:t>, reverse, and I woke up absolutely shaking… It was like instant withdrawals. It was the most horrendous experience that I've ever been through. [Beverley, 33 years, group A]</a:t>
            </a:r>
            <a:endParaRPr lang="en-GB" dirty="0" smtClean="0"/>
          </a:p>
          <a:p>
            <a:r>
              <a:rPr lang="en-US" sz="2000" dirty="0" smtClean="0"/>
              <a:t>Naloxone-induced </a:t>
            </a:r>
            <a:r>
              <a:rPr lang="en-US" sz="2000" dirty="0"/>
              <a:t>withdrawal symptoms were </a:t>
            </a:r>
            <a:r>
              <a:rPr lang="en-US" sz="2000" dirty="0" smtClean="0"/>
              <a:t>so </a:t>
            </a:r>
            <a:r>
              <a:rPr lang="en-US" sz="2000" dirty="0"/>
              <a:t>severe that participants reported going ‘mad’ or ‘crazy’ or losing their temper </a:t>
            </a:r>
            <a:r>
              <a:rPr lang="en-US" sz="2000" dirty="0" smtClean="0"/>
              <a:t>&amp; becoming </a:t>
            </a:r>
            <a:r>
              <a:rPr lang="en-US" sz="2000" dirty="0"/>
              <a:t>aggressive or violent </a:t>
            </a:r>
          </a:p>
          <a:p>
            <a:pPr lvl="2"/>
            <a:r>
              <a:rPr lang="en-US" i="1" dirty="0" smtClean="0"/>
              <a:t>I </a:t>
            </a:r>
            <a:r>
              <a:rPr lang="en-US" i="1" dirty="0"/>
              <a:t>said to them [hospital staff], ‘Please don’t give me adrenaline’. And he [doctor] said ‘No, I’m not going to give you adrenaline’. [And he] stuck the needle in my arm. And I knew because I felt the tingling in my </a:t>
            </a:r>
            <a:r>
              <a:rPr lang="en-US" i="1" dirty="0" smtClean="0"/>
              <a:t>foot…I </a:t>
            </a:r>
            <a:r>
              <a:rPr lang="en-US" i="1" dirty="0"/>
              <a:t>went crazy… Grabbed the metal side of the bed and I was kicking it and screaming and pulling my hair out. [</a:t>
            </a:r>
            <a:r>
              <a:rPr lang="en-US" i="1" dirty="0" err="1"/>
              <a:t>Rab</a:t>
            </a:r>
            <a:r>
              <a:rPr lang="en-US" i="1" dirty="0"/>
              <a:t>, 25 years, group B] </a:t>
            </a:r>
            <a:endParaRPr lang="en-GB" dirty="0"/>
          </a:p>
          <a:p>
            <a:endParaRPr lang="en-US" dirty="0"/>
          </a:p>
        </p:txBody>
      </p:sp>
    </p:spTree>
    <p:extLst>
      <p:ext uri="{BB962C8B-B14F-4D97-AF65-F5344CB8AC3E}">
        <p14:creationId xmlns:p14="http://schemas.microsoft.com/office/powerpoint/2010/main" val="2125110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915400" cy="990600"/>
          </a:xfrm>
        </p:spPr>
        <p:txBody>
          <a:bodyPr>
            <a:normAutofit/>
          </a:bodyPr>
          <a:lstStyle/>
          <a:p>
            <a:r>
              <a:rPr lang="en-US" sz="3200" b="1" dirty="0"/>
              <a:t>A</a:t>
            </a:r>
            <a:r>
              <a:rPr lang="en-US" sz="3200" b="1" dirty="0" smtClean="0"/>
              <a:t>CTIONS TO COUNTER NALOXONE EFFECTS</a:t>
            </a:r>
            <a:endParaRPr lang="en-US" sz="3200" b="1" dirty="0"/>
          </a:p>
        </p:txBody>
      </p:sp>
      <p:sp>
        <p:nvSpPr>
          <p:cNvPr id="3" name="Content Placeholder 2"/>
          <p:cNvSpPr>
            <a:spLocks noGrp="1"/>
          </p:cNvSpPr>
          <p:nvPr>
            <p:ph idx="1"/>
          </p:nvPr>
        </p:nvSpPr>
        <p:spPr>
          <a:xfrm>
            <a:off x="457200" y="1524000"/>
            <a:ext cx="8229600" cy="4876800"/>
          </a:xfrm>
        </p:spPr>
        <p:txBody>
          <a:bodyPr>
            <a:normAutofit/>
          </a:bodyPr>
          <a:lstStyle/>
          <a:p>
            <a:r>
              <a:rPr lang="en-US" sz="2000" dirty="0" smtClean="0"/>
              <a:t>Participants frequently discharged themselves in order to find &amp; use more drugs</a:t>
            </a:r>
          </a:p>
          <a:p>
            <a:pPr lvl="1"/>
            <a:r>
              <a:rPr lang="en-US" i="1" dirty="0"/>
              <a:t>I just bolted. Signed myself out [of hospital]. I came home… got a loan of a tenner [£10] off somebody… and I just went out and got another one [deal of heroin]. [Willy, 29 years, group B]</a:t>
            </a:r>
            <a:endParaRPr lang="en-GB" dirty="0"/>
          </a:p>
          <a:p>
            <a:r>
              <a:rPr lang="en-US" sz="2000" dirty="0" smtClean="0"/>
              <a:t>Withdrawal </a:t>
            </a:r>
            <a:r>
              <a:rPr lang="en-US" sz="2000" dirty="0"/>
              <a:t>symptoms </a:t>
            </a:r>
            <a:r>
              <a:rPr lang="en-US" sz="2000" dirty="0" smtClean="0"/>
              <a:t>were often so </a:t>
            </a:r>
            <a:r>
              <a:rPr lang="en-US" sz="2000" dirty="0"/>
              <a:t>severe that hospital staff had prescribed </a:t>
            </a:r>
            <a:r>
              <a:rPr lang="en-US" sz="2000" dirty="0" smtClean="0"/>
              <a:t>methadone </a:t>
            </a:r>
            <a:r>
              <a:rPr lang="en-US" sz="2000" dirty="0"/>
              <a:t>or </a:t>
            </a:r>
            <a:r>
              <a:rPr lang="en-US" sz="2000" dirty="0" err="1"/>
              <a:t>lofexidine</a:t>
            </a:r>
            <a:r>
              <a:rPr lang="en-US" sz="2000" dirty="0"/>
              <a:t> to counter the </a:t>
            </a:r>
            <a:r>
              <a:rPr lang="en-US" sz="2000" dirty="0" smtClean="0"/>
              <a:t>naloxone</a:t>
            </a:r>
          </a:p>
        </p:txBody>
      </p:sp>
    </p:spTree>
    <p:extLst>
      <p:ext uri="{BB962C8B-B14F-4D97-AF65-F5344CB8AC3E}">
        <p14:creationId xmlns:p14="http://schemas.microsoft.com/office/powerpoint/2010/main" val="2602683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534400" cy="990600"/>
          </a:xfrm>
        </p:spPr>
        <p:txBody>
          <a:bodyPr>
            <a:normAutofit/>
          </a:bodyPr>
          <a:lstStyle/>
          <a:p>
            <a:r>
              <a:rPr lang="en-US" sz="3200" b="1" dirty="0" smtClean="0"/>
              <a:t>GENERAL VIEWS OF NALOXONE</a:t>
            </a:r>
            <a:endParaRPr lang="en-US" sz="3200" b="1" dirty="0"/>
          </a:p>
        </p:txBody>
      </p:sp>
      <p:sp>
        <p:nvSpPr>
          <p:cNvPr id="3" name="Content Placeholder 2"/>
          <p:cNvSpPr>
            <a:spLocks noGrp="1"/>
          </p:cNvSpPr>
          <p:nvPr>
            <p:ph idx="1"/>
          </p:nvPr>
        </p:nvSpPr>
        <p:spPr>
          <a:xfrm>
            <a:off x="457200" y="1600200"/>
            <a:ext cx="8229600" cy="4876800"/>
          </a:xfrm>
        </p:spPr>
        <p:txBody>
          <a:bodyPr>
            <a:noAutofit/>
          </a:bodyPr>
          <a:lstStyle/>
          <a:p>
            <a:r>
              <a:rPr lang="en-US" sz="2000" dirty="0" smtClean="0"/>
              <a:t>Naloxone should </a:t>
            </a:r>
            <a:r>
              <a:rPr lang="en-US" sz="2000" dirty="0"/>
              <a:t>be avoided </a:t>
            </a:r>
            <a:r>
              <a:rPr lang="en-US" sz="2000" dirty="0" smtClean="0"/>
              <a:t>as </a:t>
            </a:r>
            <a:r>
              <a:rPr lang="en-US" sz="2000" dirty="0"/>
              <a:t>it caused </a:t>
            </a:r>
            <a:r>
              <a:rPr lang="en-US" sz="2000" dirty="0" smtClean="0"/>
              <a:t>instant withdrawals</a:t>
            </a:r>
          </a:p>
          <a:p>
            <a:pPr lvl="1"/>
            <a:r>
              <a:rPr lang="en-US" sz="1800" dirty="0" smtClean="0"/>
              <a:t>It ‘takes </a:t>
            </a:r>
            <a:r>
              <a:rPr lang="en-US" sz="1800" dirty="0"/>
              <a:t>your stone away’, ‘strings you out’, ‘makes you rattle’, ‘is instant hangout’, ‘makes you feel sick’, ‘causes a headache’, ‘ruins the hit’, </a:t>
            </a:r>
            <a:r>
              <a:rPr lang="en-US" sz="1800" dirty="0" smtClean="0"/>
              <a:t>‘</a:t>
            </a:r>
            <a:r>
              <a:rPr lang="en-US" sz="1800" dirty="0"/>
              <a:t>makes you feel worse’. </a:t>
            </a:r>
            <a:endParaRPr lang="en-US" sz="1800" dirty="0" smtClean="0"/>
          </a:p>
          <a:p>
            <a:r>
              <a:rPr lang="en-US" sz="2000" dirty="0" smtClean="0"/>
              <a:t>Others refused to </a:t>
            </a:r>
            <a:r>
              <a:rPr lang="en-US" sz="2000" dirty="0"/>
              <a:t>go to hospital, </a:t>
            </a:r>
            <a:r>
              <a:rPr lang="en-US" sz="2000" dirty="0" smtClean="0"/>
              <a:t>climbed </a:t>
            </a:r>
            <a:r>
              <a:rPr lang="en-US" sz="2000" dirty="0"/>
              <a:t>out of </a:t>
            </a:r>
            <a:r>
              <a:rPr lang="en-US" sz="2000" dirty="0" smtClean="0"/>
              <a:t>ambulances, signed </a:t>
            </a:r>
            <a:r>
              <a:rPr lang="en-US" sz="2000" dirty="0"/>
              <a:t>themselves out of </a:t>
            </a:r>
            <a:r>
              <a:rPr lang="en-US" sz="2000" dirty="0" smtClean="0"/>
              <a:t>hospitals, &amp; experienced prolonged withdrawals</a:t>
            </a:r>
          </a:p>
          <a:p>
            <a:r>
              <a:rPr lang="en-US" sz="2000" dirty="0" smtClean="0"/>
              <a:t>Those who overdosed would be angry that they had ‘wasted their money’ &amp; would now need to commit more crime to get drugs </a:t>
            </a:r>
            <a:endParaRPr lang="en-GB" sz="2000" dirty="0"/>
          </a:p>
          <a:p>
            <a:pPr lvl="1"/>
            <a:r>
              <a:rPr lang="en-US" sz="1800" i="1" dirty="0" smtClean="0"/>
              <a:t>Anybody waking up and being totally right into withdrawals would be angry. And the possibility is they've spent all their money and they've not got money to get anything else. [Suzanne, 31 years, group B]</a:t>
            </a:r>
            <a:endParaRPr lang="en-GB" sz="1800" dirty="0" smtClean="0"/>
          </a:p>
        </p:txBody>
      </p:sp>
    </p:spTree>
    <p:extLst>
      <p:ext uri="{BB962C8B-B14F-4D97-AF65-F5344CB8AC3E}">
        <p14:creationId xmlns:p14="http://schemas.microsoft.com/office/powerpoint/2010/main" val="1792697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990600"/>
          </a:xfrm>
        </p:spPr>
        <p:txBody>
          <a:bodyPr>
            <a:normAutofit fontScale="90000"/>
          </a:bodyPr>
          <a:lstStyle/>
          <a:p>
            <a:r>
              <a:rPr lang="en-US" sz="3200" b="1" dirty="0" smtClean="0"/>
              <a:t>PERSONAL RESPONSES TO THE OFFER OF NALOXONE</a:t>
            </a:r>
            <a:endParaRPr lang="en-US" sz="3200" b="1" dirty="0"/>
          </a:p>
        </p:txBody>
      </p:sp>
      <p:sp>
        <p:nvSpPr>
          <p:cNvPr id="3" name="Content Placeholder 2"/>
          <p:cNvSpPr>
            <a:spLocks noGrp="1"/>
          </p:cNvSpPr>
          <p:nvPr>
            <p:ph idx="1"/>
          </p:nvPr>
        </p:nvSpPr>
        <p:spPr>
          <a:xfrm>
            <a:off x="457200" y="1828800"/>
            <a:ext cx="8229600" cy="4876800"/>
          </a:xfrm>
        </p:spPr>
        <p:txBody>
          <a:bodyPr>
            <a:normAutofit/>
          </a:bodyPr>
          <a:lstStyle/>
          <a:p>
            <a:r>
              <a:rPr lang="en-US" sz="2000" dirty="0" smtClean="0"/>
              <a:t>Few willingly accepted naloxone &amp; many did their best to avoid naloxone</a:t>
            </a:r>
          </a:p>
          <a:p>
            <a:r>
              <a:rPr lang="en-US" sz="2000" dirty="0" smtClean="0"/>
              <a:t>Group A participants had sometimes been given naloxone whilst unconscious, BUT often insisted they hadn’t received naloxone</a:t>
            </a:r>
          </a:p>
          <a:p>
            <a:r>
              <a:rPr lang="en-US" sz="2000" dirty="0" smtClean="0"/>
              <a:t>No withdrawals observed by the researcher; several participants reported feeling better</a:t>
            </a:r>
          </a:p>
          <a:p>
            <a:pPr lvl="2"/>
            <a:r>
              <a:rPr lang="en-US" i="1" dirty="0" smtClean="0"/>
              <a:t>Participant</a:t>
            </a:r>
            <a:r>
              <a:rPr lang="en-US" i="1" dirty="0"/>
              <a:t>: They were going to give me </a:t>
            </a:r>
            <a:r>
              <a:rPr lang="en-US" i="1" dirty="0" err="1"/>
              <a:t>Narcan</a:t>
            </a:r>
            <a:r>
              <a:rPr lang="en-US" i="1" dirty="0"/>
              <a:t>, but I didn’t want it. I started </a:t>
            </a:r>
            <a:r>
              <a:rPr lang="en-US" i="1" dirty="0" smtClean="0"/>
              <a:t>screaming.</a:t>
            </a:r>
            <a:endParaRPr lang="en-GB" dirty="0"/>
          </a:p>
          <a:p>
            <a:pPr lvl="2"/>
            <a:r>
              <a:rPr lang="en-US" i="1" dirty="0" smtClean="0"/>
              <a:t>Researcher</a:t>
            </a:r>
            <a:r>
              <a:rPr lang="en-US" i="1" dirty="0"/>
              <a:t>: So you didn’t get </a:t>
            </a:r>
            <a:r>
              <a:rPr lang="en-US" i="1" dirty="0" smtClean="0"/>
              <a:t>any?</a:t>
            </a:r>
            <a:endParaRPr lang="en-GB" dirty="0"/>
          </a:p>
          <a:p>
            <a:pPr lvl="2"/>
            <a:r>
              <a:rPr lang="en-US" i="1" dirty="0" smtClean="0"/>
              <a:t>Participant</a:t>
            </a:r>
            <a:r>
              <a:rPr lang="en-US" i="1" dirty="0"/>
              <a:t>: No… I would have marks on me if I had, because they’d have had to get a vein… If I’d had </a:t>
            </a:r>
            <a:r>
              <a:rPr lang="en-US" i="1" dirty="0" err="1" smtClean="0"/>
              <a:t>Narcan</a:t>
            </a:r>
            <a:r>
              <a:rPr lang="en-US" i="1" dirty="0"/>
              <a:t>, I’d have been shivering now. I’ve not had it. [Marjorie, 28 years, group A]</a:t>
            </a:r>
            <a:endParaRPr lang="en-GB" dirty="0"/>
          </a:p>
          <a:p>
            <a:endParaRPr lang="en-US" dirty="0" smtClean="0"/>
          </a:p>
        </p:txBody>
      </p:sp>
    </p:spTree>
    <p:extLst>
      <p:ext uri="{BB962C8B-B14F-4D97-AF65-F5344CB8AC3E}">
        <p14:creationId xmlns:p14="http://schemas.microsoft.com/office/powerpoint/2010/main" val="9279131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1601</TotalTime>
  <Words>1148</Words>
  <Application>Microsoft Office PowerPoint</Application>
  <PresentationFormat>On-screen Show (4:3)</PresentationFormat>
  <Paragraphs>118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EXPERIENCES OF NALOXONE RESUSCITATION</vt:lpstr>
      <vt:lpstr>AKA: PROJECT DATA IN THE ATTIC</vt:lpstr>
      <vt:lpstr>BACKGROUND</vt:lpstr>
      <vt:lpstr>PARTICIPANTS</vt:lpstr>
      <vt:lpstr>KNOWLEDGE OF NALOXONE</vt:lpstr>
      <vt:lpstr>PERSONAL EXPERIENCES OF NALOXONE</vt:lpstr>
      <vt:lpstr>ACTIONS TO COUNTER NALOXONE EFFECTS</vt:lpstr>
      <vt:lpstr>GENERAL VIEWS OF NALOXONE</vt:lpstr>
      <vt:lpstr>PERSONAL RESPONSES TO THE OFFER OF NALOXONE</vt:lpstr>
      <vt:lpstr>DISCUSSION</vt:lpstr>
      <vt:lpstr>CONCLUSIONS</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recovery</dc:title>
  <dc:creator>Neale, Joanne</dc:creator>
  <cp:lastModifiedBy>Hunt Graham</cp:lastModifiedBy>
  <cp:revision>168</cp:revision>
  <dcterms:created xsi:type="dcterms:W3CDTF">2006-08-16T00:00:00Z</dcterms:created>
  <dcterms:modified xsi:type="dcterms:W3CDTF">2015-11-19T16:25:13Z</dcterms:modified>
</cp:coreProperties>
</file>