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92" r:id="rId2"/>
    <p:sldId id="257" r:id="rId3"/>
    <p:sldId id="260" r:id="rId4"/>
    <p:sldId id="286" r:id="rId5"/>
    <p:sldId id="285" r:id="rId6"/>
    <p:sldId id="259" r:id="rId7"/>
    <p:sldId id="261" r:id="rId8"/>
    <p:sldId id="267" r:id="rId9"/>
    <p:sldId id="268" r:id="rId10"/>
    <p:sldId id="280" r:id="rId11"/>
    <p:sldId id="288" r:id="rId12"/>
    <p:sldId id="283" r:id="rId13"/>
    <p:sldId id="294" r:id="rId14"/>
    <p:sldId id="289" r:id="rId15"/>
    <p:sldId id="293" r:id="rId16"/>
    <p:sldId id="281" r:id="rId17"/>
    <p:sldId id="287" r:id="rId18"/>
    <p:sldId id="290" r:id="rId19"/>
    <p:sldId id="291"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222"/>
      </p:cViewPr>
      <p:guideLst>
        <p:guide orient="horz" pos="2160"/>
        <p:guide pos="3841"/>
      </p:guideLst>
    </p:cSldViewPr>
  </p:slideViewPr>
  <p:notesTextViewPr>
    <p:cViewPr>
      <p:scale>
        <a:sx n="1" d="1"/>
        <a:sy n="1" d="1"/>
      </p:scale>
      <p:origin x="0" y="0"/>
    </p:cViewPr>
  </p:notesTextViewPr>
  <p:sorterViewPr>
    <p:cViewPr>
      <p:scale>
        <a:sx n="100" d="100"/>
        <a:sy n="100" d="100"/>
      </p:scale>
      <p:origin x="0" y="-37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1A296E-4B72-4242-B241-679B8E07E126}" type="datetimeFigureOut">
              <a:rPr lang="en-GB" smtClean="0"/>
              <a:t>09/08/2016</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8C2DDB-1ADF-4010-B8D8-7F02EAFAC799}" type="slidenum">
              <a:rPr lang="en-GB" smtClean="0"/>
              <a:t>‹#›</a:t>
            </a:fld>
            <a:endParaRPr lang="en-GB"/>
          </a:p>
        </p:txBody>
      </p:sp>
    </p:spTree>
    <p:extLst>
      <p:ext uri="{BB962C8B-B14F-4D97-AF65-F5344CB8AC3E}">
        <p14:creationId xmlns:p14="http://schemas.microsoft.com/office/powerpoint/2010/main" val="158326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EC6E0A-57B4-4D03-AA5C-A69ECD742112}"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13594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High temperature (38.9 C 41.8; 42.9; 41.2)</a:t>
            </a:r>
            <a:endParaRPr lang="en-GB" dirty="0"/>
          </a:p>
        </p:txBody>
      </p:sp>
      <p:sp>
        <p:nvSpPr>
          <p:cNvPr id="4" name="Slide Number Placeholder 3"/>
          <p:cNvSpPr>
            <a:spLocks noGrp="1"/>
          </p:cNvSpPr>
          <p:nvPr>
            <p:ph type="sldNum" sz="quarter" idx="10"/>
          </p:nvPr>
        </p:nvSpPr>
        <p:spPr/>
        <p:txBody>
          <a:bodyPr/>
          <a:lstStyle/>
          <a:p>
            <a:fld id="{38DD203A-1D3A-4354-8A31-D8212B699596}" type="slidenum">
              <a:rPr lang="en-GB" smtClean="0"/>
              <a:t>13</a:t>
            </a:fld>
            <a:endParaRPr lang="en-GB"/>
          </a:p>
        </p:txBody>
      </p:sp>
    </p:spTree>
    <p:extLst>
      <p:ext uri="{BB962C8B-B14F-4D97-AF65-F5344CB8AC3E}">
        <p14:creationId xmlns:p14="http://schemas.microsoft.com/office/powerpoint/2010/main" val="3771374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8DD203A-1D3A-4354-8A31-D8212B699596}" type="slidenum">
              <a:rPr lang="en-GB" smtClean="0"/>
              <a:t>15</a:t>
            </a:fld>
            <a:endParaRPr lang="en-GB"/>
          </a:p>
        </p:txBody>
      </p:sp>
    </p:spTree>
    <p:extLst>
      <p:ext uri="{BB962C8B-B14F-4D97-AF65-F5344CB8AC3E}">
        <p14:creationId xmlns:p14="http://schemas.microsoft.com/office/powerpoint/2010/main" val="982664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3AE862F-3F36-4BCA-8C2E-AE922C9B03A5}" type="datetime1">
              <a:rPr lang="en-GB" smtClean="0"/>
              <a:pPr/>
              <a:t>09/08/2016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GB" smtClean="0">
                <a:solidFill>
                  <a:srgbClr val="00AA9E">
                    <a:tint val="20000"/>
                  </a:srgbClr>
                </a:solidFill>
              </a:rPr>
              <a:t>September 2015</a:t>
            </a:r>
            <a:endParaRPr lang="en-GB">
              <a:solidFill>
                <a:srgbClr val="00AA9E">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AC7A2D-64AC-4A11-8A20-A70DB782CEF4}" type="slidenum">
              <a:rPr lang="en-GB" smtClean="0"/>
              <a:pPr/>
              <a:t>‹#›</a:t>
            </a:fld>
            <a:endParaRPr lang="en-GB"/>
          </a:p>
        </p:txBody>
      </p:sp>
    </p:spTree>
    <p:extLst>
      <p:ext uri="{BB962C8B-B14F-4D97-AF65-F5344CB8AC3E}">
        <p14:creationId xmlns:p14="http://schemas.microsoft.com/office/powerpoint/2010/main" val="1385445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196C71-998C-49BF-86D0-89F944C6A183}" type="datetime1">
              <a:rPr lang="en-GB" smtClean="0">
                <a:solidFill>
                  <a:prstClr val="black"/>
                </a:solidFill>
              </a:rPr>
              <a:pPr/>
              <a:t>09/08/2016</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1902810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E29C6D-F061-48F2-8455-54F5698B32D8}" type="datetime1">
              <a:rPr lang="en-GB" smtClean="0">
                <a:solidFill>
                  <a:prstClr val="black"/>
                </a:solidFill>
              </a:rPr>
              <a:pPr/>
              <a:t>09/08/2016</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9570534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1484A9-00CC-484B-BBCA-4BA16C688EBA}" type="datetime1">
              <a:rPr lang="en-GB" smtClean="0">
                <a:solidFill>
                  <a:prstClr val="black"/>
                </a:solidFill>
              </a:rPr>
              <a:pPr/>
              <a:t>09/08/2016</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758716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563EEAB-5B3A-48BB-A4FD-8B82635FDADD}" type="datetime1">
              <a:rPr lang="en-GB" smtClean="0">
                <a:solidFill>
                  <a:prstClr val="black"/>
                </a:solidFill>
              </a:rPr>
              <a:pPr/>
              <a:t>09/08/2016</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2295884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0FA6F4-2A77-4B70-AE10-60D42E5F242B}" type="datetime1">
              <a:rPr lang="en-GB" smtClean="0">
                <a:solidFill>
                  <a:prstClr val="black"/>
                </a:solidFill>
              </a:rPr>
              <a:pPr/>
              <a:t>09/08/2016</a:t>
            </a:fld>
            <a:endParaRPr lang="en-GB">
              <a:solidFill>
                <a:prstClr val="black"/>
              </a:solidFill>
            </a:endParaRPr>
          </a:p>
        </p:txBody>
      </p:sp>
      <p:sp>
        <p:nvSpPr>
          <p:cNvPr id="6" name="Footer Placeholder 5"/>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7" name="Slide Number Placeholder 6"/>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53804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DB7E0D-AB28-4275-949B-A71B65B6D80F}" type="datetime1">
              <a:rPr lang="en-GB" smtClean="0">
                <a:solidFill>
                  <a:prstClr val="black"/>
                </a:solidFill>
              </a:rPr>
              <a:pPr/>
              <a:t>09/08/2016</a:t>
            </a:fld>
            <a:endParaRPr lang="en-GB">
              <a:solidFill>
                <a:prstClr val="black"/>
              </a:solidFill>
            </a:endParaRPr>
          </a:p>
        </p:txBody>
      </p:sp>
      <p:sp>
        <p:nvSpPr>
          <p:cNvPr id="8" name="Footer Placeholder 7"/>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9" name="Slide Number Placeholder 8"/>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915557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B488DAE-FD42-4932-87D3-D203AA3237FF}" type="datetime1">
              <a:rPr lang="en-GB" smtClean="0">
                <a:solidFill>
                  <a:prstClr val="black"/>
                </a:solidFill>
              </a:rPr>
              <a:pPr/>
              <a:t>09/08/2016</a:t>
            </a:fld>
            <a:endParaRPr lang="en-GB">
              <a:solidFill>
                <a:prstClr val="black"/>
              </a:solidFill>
            </a:endParaRPr>
          </a:p>
        </p:txBody>
      </p:sp>
      <p:sp>
        <p:nvSpPr>
          <p:cNvPr id="4" name="Footer Placeholder 3"/>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5" name="Slide Number Placeholder 4"/>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5680248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E0ADFE1-046A-4EB3-A3DE-F10CDCE07523}" type="datetime1">
              <a:rPr lang="en-GB" smtClean="0">
                <a:solidFill>
                  <a:prstClr val="black"/>
                </a:solidFill>
              </a:rPr>
              <a:pPr/>
              <a:t>09/08/2016</a:t>
            </a:fld>
            <a:endParaRPr lang="en-GB">
              <a:solidFill>
                <a:prstClr val="black"/>
              </a:solidFill>
            </a:endParaRPr>
          </a:p>
        </p:txBody>
      </p:sp>
      <p:sp>
        <p:nvSpPr>
          <p:cNvPr id="3" name="Footer Placeholder 2"/>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4" name="Slide Number Placeholder 3"/>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27933897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C8A0502F-6C61-452C-987E-1FCC65395F09}" type="datetime1">
              <a:rPr lang="en-GB" smtClean="0">
                <a:solidFill>
                  <a:prstClr val="black"/>
                </a:solidFill>
              </a:rPr>
              <a:pPr/>
              <a:t>09/08/2016</a:t>
            </a:fld>
            <a:endParaRPr lang="en-GB">
              <a:solidFill>
                <a:prstClr val="black"/>
              </a:solidFill>
            </a:endParaRPr>
          </a:p>
        </p:txBody>
      </p:sp>
      <p:sp>
        <p:nvSpPr>
          <p:cNvPr id="6" name="Footer Placeholder 5"/>
          <p:cNvSpPr>
            <a:spLocks noGrp="1"/>
          </p:cNvSpPr>
          <p:nvPr>
            <p:ph type="ftr" sz="quarter" idx="11"/>
          </p:nvPr>
        </p:nvSpPr>
        <p:spPr/>
        <p:txBody>
          <a:bodyPr/>
          <a:lstStyle>
            <a:extLst/>
          </a:lstStyle>
          <a:p>
            <a:r>
              <a:rPr lang="en-GB" smtClean="0">
                <a:solidFill>
                  <a:prstClr val="black"/>
                </a:solidFill>
              </a:rPr>
              <a:t>September 2015</a:t>
            </a:r>
            <a:endParaRPr lang="en-GB">
              <a:solidFill>
                <a:prstClr val="black"/>
              </a:solidFill>
            </a:endParaRPr>
          </a:p>
        </p:txBody>
      </p:sp>
      <p:sp>
        <p:nvSpPr>
          <p:cNvPr id="7" name="Slide Number Placeholder 6"/>
          <p:cNvSpPr>
            <a:spLocks noGrp="1"/>
          </p:cNvSpPr>
          <p:nvPr>
            <p:ph type="sldNum" sz="quarter" idx="12"/>
          </p:nvPr>
        </p:nvSpPr>
        <p:spPr/>
        <p:txBody>
          <a:bodyPr/>
          <a:lstStyle>
            <a:extLst/>
          </a:lstStyle>
          <a:p>
            <a:fld id="{79AC7A2D-64AC-4A11-8A20-A70DB782CEF4}"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1553014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C9ACFA-B6DB-408A-9C0E-36FA38F6EC83}" type="datetime1">
              <a:rPr lang="en-GB" smtClean="0">
                <a:solidFill>
                  <a:prstClr val="black"/>
                </a:solidFill>
              </a:rPr>
              <a:pPr/>
              <a:t>09/08/2016</a:t>
            </a:fld>
            <a:endParaRPr lang="en-GB">
              <a:solidFill>
                <a:prstClr val="black"/>
              </a:solidFill>
            </a:endParaRPr>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lang="en-GB" smtClean="0">
                <a:solidFill>
                  <a:prstClr val="black"/>
                </a:solidFill>
              </a:rPr>
              <a:t>September 2015</a:t>
            </a:r>
            <a:endParaRPr lang="en-GB">
              <a:solidFill>
                <a:prstClr val="black"/>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AC7A2D-64AC-4A11-8A20-A70DB782CEF4}" type="slidenum">
              <a:rPr lang="en-GB" smtClean="0">
                <a:solidFill>
                  <a:prstClr val="black"/>
                </a:solidFill>
              </a:rPr>
              <a:pPr/>
              <a:t>‹#›</a:t>
            </a:fld>
            <a:endParaRPr lang="en-GB">
              <a:solidFill>
                <a:prstClr val="black"/>
              </a:solidFill>
            </a:endParaRPr>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Straight Connector 10"/>
          <p:cNvCxnSpPr/>
          <p:nvPr/>
        </p:nvCxnSpPr>
        <p:spPr>
          <a:xfrm>
            <a:off x="-12315"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79211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traight Connector 14"/>
          <p:cNvCxnSpPr/>
          <p:nvPr/>
        </p:nvCxnSpPr>
        <p:spPr>
          <a:xfrm>
            <a:off x="-12315"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E2E4C6C-0C62-434C-ABF3-68199F7DF44F}" type="datetime1">
              <a:rPr lang="en-GB" smtClean="0">
                <a:solidFill>
                  <a:prstClr val="black"/>
                </a:solidFill>
              </a:rPr>
              <a:pPr/>
              <a:t>09/08/2016</a:t>
            </a:fld>
            <a:endParaRPr lang="en-GB">
              <a:solidFill>
                <a:prstClr val="black"/>
              </a:solidFill>
            </a:endParaRPr>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en-GB" smtClean="0">
                <a:solidFill>
                  <a:prstClr val="black"/>
                </a:solidFill>
              </a:rPr>
              <a:t>September 2015</a:t>
            </a:r>
            <a:endParaRPr lang="en-GB">
              <a:solidFill>
                <a:prstClr val="black"/>
              </a:solidFill>
            </a:endParaRPr>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9AC7A2D-64AC-4A11-8A20-A70DB782CEF4}" type="slidenum">
              <a:rPr lang="en-GB" smtClean="0">
                <a:solidFill>
                  <a:prstClr val="black"/>
                </a:solidFill>
              </a:rPr>
              <a:pPr/>
              <a:t>‹#›</a:t>
            </a:fld>
            <a:endParaRPr lang="en-GB">
              <a:solidFill>
                <a:prstClr val="black"/>
              </a:solidFill>
            </a:endParaRPr>
          </a:p>
        </p:txBody>
      </p:sp>
      <p:sp>
        <p:nvSpPr>
          <p:cNvPr id="2" name="Rectangle 1"/>
          <p:cNvSpPr/>
          <p:nvPr userDrawn="1"/>
        </p:nvSpPr>
        <p:spPr>
          <a:xfrm>
            <a:off x="11963400" y="25072"/>
            <a:ext cx="228600" cy="6858000"/>
          </a:xfrm>
          <a:prstGeom prst="rect">
            <a:avLst/>
          </a:prstGeom>
          <a:solidFill>
            <a:srgbClr val="C4008C"/>
          </a:solidFill>
          <a:ln cap="flat"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40807441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tpp.sagepub.com/content/5/2/97" TargetMode="External"/><Relationship Id="rId7" Type="http://schemas.openxmlformats.org/officeDocument/2006/relationships/hyperlink" Target="http://dx.doi.org/10.1016/j.jemermed.2012.09.147" TargetMode="External"/><Relationship Id="rId2" Type="http://schemas.openxmlformats.org/officeDocument/2006/relationships/hyperlink" Target="http://www.emcdda.europa.eu/publications/2015/new-psychoactive-substances" TargetMode="External"/><Relationship Id="rId1" Type="http://schemas.openxmlformats.org/officeDocument/2006/relationships/slideLayout" Target="../slideLayouts/slideLayout2.xml"/><Relationship Id="rId6" Type="http://schemas.openxmlformats.org/officeDocument/2006/relationships/hyperlink" Target="http://onlinelibrary.wiley.com/doi/10.1002/pnp.331/pdf" TargetMode="External"/><Relationship Id="rId5" Type="http://schemas.openxmlformats.org/officeDocument/2006/relationships/hyperlink" Target="http://www.legislation.gov.uk/ukpga/2016/2/pdfs/ukpga_20160002_en.pdf" TargetMode="External"/><Relationship Id="rId4" Type="http://schemas.openxmlformats.org/officeDocument/2006/relationships/hyperlink" Target="https://www.gov.uk/government/uploads/system/uploads/attachment_data/file/368583/NPSexpertReviewPanelRepor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rcpsych.ac.uk/pdf/FR%20AP%2002_Sept2014.pdf" TargetMode="External"/><Relationship Id="rId2" Type="http://schemas.openxmlformats.org/officeDocument/2006/relationships/hyperlink" Target="http://neptune-clinical-guidance.co.uk/wp-content/uploads/2015/03/NEPTUNE-Guidance-March-2015.pdf" TargetMode="External"/><Relationship Id="rId1" Type="http://schemas.openxmlformats.org/officeDocument/2006/relationships/slideLayout" Target="../slideLayouts/slideLayout2.xml"/><Relationship Id="rId5" Type="http://schemas.openxmlformats.org/officeDocument/2006/relationships/hyperlink" Target="https://www.unodc.org/LSS/Page/NPS/Resources" TargetMode="External"/><Relationship Id="rId4" Type="http://schemas.openxmlformats.org/officeDocument/2006/relationships/hyperlink" Target="http://www.tandfonline.com/doi/abs/10.3109/15563650.2014.9586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v.uk/government/uploads/system/uploads/attachment_data/file/119139/acmdnps201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unodc.org/documents/scientific/NPS_2013_SMAR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emcdda.europa.eu/attachements.cfm/att_229598_EN_TDAN14001EN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GB" dirty="0" smtClean="0">
                <a:solidFill>
                  <a:prstClr val="black"/>
                </a:solidFill>
              </a:rPr>
              <a:t>July 2016</a:t>
            </a:r>
            <a:endParaRPr lang="en-GB" dirty="0">
              <a:solidFill>
                <a:prstClr val="black"/>
              </a:solidFill>
            </a:endParaRPr>
          </a:p>
        </p:txBody>
      </p:sp>
      <p:sp>
        <p:nvSpPr>
          <p:cNvPr id="3" name="Subtitle 2"/>
          <p:cNvSpPr>
            <a:spLocks noGrp="1"/>
          </p:cNvSpPr>
          <p:nvPr>
            <p:ph type="body" idx="4294967295"/>
          </p:nvPr>
        </p:nvSpPr>
        <p:spPr>
          <a:xfrm>
            <a:off x="0" y="1243013"/>
            <a:ext cx="10260013" cy="2771775"/>
          </a:xfrm>
          <a:solidFill>
            <a:schemeClr val="bg1"/>
          </a:solidFill>
        </p:spPr>
        <p:style>
          <a:lnRef idx="1">
            <a:schemeClr val="accent6"/>
          </a:lnRef>
          <a:fillRef idx="2">
            <a:schemeClr val="accent6"/>
          </a:fillRef>
          <a:effectRef idx="1">
            <a:schemeClr val="accent6"/>
          </a:effectRef>
          <a:fontRef idx="minor">
            <a:schemeClr val="dk1"/>
          </a:fontRef>
        </p:style>
        <p:txBody>
          <a:bodyPr>
            <a:noAutofit/>
          </a:bodyPr>
          <a:lstStyle/>
          <a:p>
            <a:pPr marL="0" indent="0">
              <a:buNone/>
            </a:pPr>
            <a:r>
              <a:rPr lang="fr-FR" sz="4000" dirty="0">
                <a:solidFill>
                  <a:srgbClr val="008080"/>
                </a:solidFill>
              </a:rPr>
              <a:t>NOVEL </a:t>
            </a:r>
            <a:r>
              <a:rPr lang="fr-FR" sz="4000" dirty="0" smtClean="0">
                <a:solidFill>
                  <a:srgbClr val="008080"/>
                </a:solidFill>
              </a:rPr>
              <a:t>PSYCHOACTIVE </a:t>
            </a:r>
            <a:r>
              <a:rPr lang="fr-FR" sz="4000" dirty="0">
                <a:solidFill>
                  <a:srgbClr val="008080"/>
                </a:solidFill>
              </a:rPr>
              <a:t>SUBSTANCES (NPS)</a:t>
            </a:r>
            <a:endParaRPr lang="en-GB" sz="4000" dirty="0" smtClean="0">
              <a:solidFill>
                <a:srgbClr val="00808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41" y="104205"/>
            <a:ext cx="1596840" cy="632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37541" y="5777602"/>
            <a:ext cx="2106168" cy="984504"/>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2700000" scaled="1"/>
            <a:tileRect/>
          </a:gradFill>
        </p:spPr>
      </p:pic>
      <p:sp>
        <p:nvSpPr>
          <p:cNvPr id="7" name="Rectangle 6"/>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312309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80975"/>
            <a:ext cx="10972800" cy="1143000"/>
          </a:xfrm>
        </p:spPr>
        <p:txBody>
          <a:bodyPr>
            <a:normAutofit fontScale="90000"/>
          </a:bodyPr>
          <a:lstStyle/>
          <a:p>
            <a:r>
              <a:rPr lang="en-GB" dirty="0" smtClean="0"/>
              <a:t/>
            </a:r>
            <a:br>
              <a:rPr lang="en-GB" dirty="0" smtClean="0"/>
            </a:br>
            <a:r>
              <a:rPr lang="en-GB" dirty="0" smtClean="0"/>
              <a:t>EXAMPLES </a:t>
            </a:r>
            <a:r>
              <a:rPr lang="en-GB" dirty="0"/>
              <a:t>OF NPS AND THEIR REPORTED EFFECTS</a:t>
            </a:r>
            <a:br>
              <a:rPr lang="en-GB" dirty="0"/>
            </a:b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2"/>
          <a:stretch>
            <a:fillRect/>
          </a:stretch>
        </p:blipFill>
        <p:spPr>
          <a:xfrm>
            <a:off x="3105150" y="884704"/>
            <a:ext cx="5981700" cy="5534025"/>
          </a:xfrm>
          <a:prstGeom prst="rect">
            <a:avLst/>
          </a:prstGeom>
        </p:spPr>
      </p:pic>
    </p:spTree>
    <p:extLst>
      <p:ext uri="{BB962C8B-B14F-4D97-AF65-F5344CB8AC3E}">
        <p14:creationId xmlns:p14="http://schemas.microsoft.com/office/powerpoint/2010/main" val="2349887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Acute toxicity</a:t>
            </a:r>
          </a:p>
          <a:p>
            <a:r>
              <a:rPr lang="en-GB" dirty="0" smtClean="0"/>
              <a:t>Symptoms related to side effects or adverse effects</a:t>
            </a:r>
          </a:p>
          <a:p>
            <a:r>
              <a:rPr lang="en-GB" dirty="0"/>
              <a:t>Patients and witnesses should be asked about use of NPS and other substance use </a:t>
            </a:r>
            <a:r>
              <a:rPr lang="en-GB" dirty="0" smtClean="0"/>
              <a:t>routinely</a:t>
            </a:r>
          </a:p>
          <a:p>
            <a:r>
              <a:rPr lang="en-GB" dirty="0"/>
              <a:t>NPS might have been taken with alcohol  or other </a:t>
            </a:r>
            <a:r>
              <a:rPr lang="en-GB" dirty="0" smtClean="0"/>
              <a:t>substances</a:t>
            </a:r>
            <a:endParaRPr lang="en-GB" dirty="0"/>
          </a:p>
          <a:p>
            <a:r>
              <a:rPr lang="en-GB" dirty="0"/>
              <a:t>Patients should be treated </a:t>
            </a:r>
            <a:r>
              <a:rPr lang="en-GB" dirty="0" smtClean="0"/>
              <a:t>symptomatically</a:t>
            </a:r>
            <a:endParaRPr lang="en-GB" dirty="0"/>
          </a:p>
        </p:txBody>
      </p:sp>
      <p:sp>
        <p:nvSpPr>
          <p:cNvPr id="2" name="Title 1"/>
          <p:cNvSpPr>
            <a:spLocks noGrp="1"/>
          </p:cNvSpPr>
          <p:nvPr>
            <p:ph type="title"/>
          </p:nvPr>
        </p:nvSpPr>
        <p:spPr/>
        <p:txBody>
          <a:bodyPr/>
          <a:lstStyle/>
          <a:p>
            <a:r>
              <a:rPr lang="en-GB" dirty="0" smtClean="0"/>
              <a:t>Clinical presentations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6759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a:t>Overdose</a:t>
            </a:r>
          </a:p>
          <a:p>
            <a:r>
              <a:rPr lang="en-GB" dirty="0"/>
              <a:t>Temporary psychotic states</a:t>
            </a:r>
          </a:p>
          <a:p>
            <a:r>
              <a:rPr lang="en-GB" dirty="0"/>
              <a:t>Suicidal ideation – often when effects of drugs wear off and use feels depressed</a:t>
            </a:r>
          </a:p>
          <a:p>
            <a:r>
              <a:rPr lang="en-GB" dirty="0" smtClean="0"/>
              <a:t>Violence </a:t>
            </a:r>
            <a:r>
              <a:rPr lang="en-GB" dirty="0"/>
              <a:t>and aggression </a:t>
            </a:r>
          </a:p>
          <a:p>
            <a:r>
              <a:rPr lang="en-GB" dirty="0"/>
              <a:t>Sympathomimetic symptoms such as increased </a:t>
            </a:r>
            <a:r>
              <a:rPr lang="en-GB" dirty="0" smtClean="0"/>
              <a:t>heart </a:t>
            </a:r>
            <a:r>
              <a:rPr lang="en-GB" dirty="0"/>
              <a:t>rate, hypertension etc. </a:t>
            </a:r>
          </a:p>
          <a:p>
            <a:r>
              <a:rPr lang="en-GB" dirty="0"/>
              <a:t>Acute liver and kidney failure </a:t>
            </a:r>
          </a:p>
          <a:p>
            <a:r>
              <a:rPr lang="en-GB" dirty="0"/>
              <a:t>Cardiovascular toxicity </a:t>
            </a:r>
          </a:p>
          <a:p>
            <a:r>
              <a:rPr lang="en-GB" dirty="0"/>
              <a:t>Fatalities </a:t>
            </a:r>
            <a:endParaRPr lang="en-GB" dirty="0" smtClean="0"/>
          </a:p>
          <a:p>
            <a:endParaRPr lang="en-GB" dirty="0"/>
          </a:p>
          <a:p>
            <a:endParaRPr lang="en-GB" dirty="0"/>
          </a:p>
        </p:txBody>
      </p:sp>
      <p:sp>
        <p:nvSpPr>
          <p:cNvPr id="2" name="Title 1"/>
          <p:cNvSpPr>
            <a:spLocks noGrp="1"/>
          </p:cNvSpPr>
          <p:nvPr>
            <p:ph type="title"/>
          </p:nvPr>
        </p:nvSpPr>
        <p:spPr/>
        <p:txBody>
          <a:bodyPr/>
          <a:lstStyle/>
          <a:p>
            <a:r>
              <a:rPr lang="en-GB" smtClean="0"/>
              <a:t>Health harms/effects</a:t>
            </a:r>
            <a:endParaRPr lang="en-GB"/>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408810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Physical harms</a:t>
            </a:r>
            <a:endParaRPr lang="en-GB" dirty="0"/>
          </a:p>
        </p:txBody>
      </p:sp>
      <p:sp>
        <p:nvSpPr>
          <p:cNvPr id="3" name="Content Placeholder 2"/>
          <p:cNvSpPr>
            <a:spLocks noGrp="1"/>
          </p:cNvSpPr>
          <p:nvPr>
            <p:ph idx="1"/>
          </p:nvPr>
        </p:nvSpPr>
        <p:spPr/>
        <p:txBody>
          <a:bodyPr>
            <a:normAutofit lnSpcReduction="10000"/>
          </a:bodyPr>
          <a:lstStyle/>
          <a:p>
            <a:r>
              <a:rPr lang="en-GB" dirty="0"/>
              <a:t>Bleeding in the muscles and internal organs</a:t>
            </a:r>
          </a:p>
          <a:p>
            <a:r>
              <a:rPr lang="en-GB" dirty="0" smtClean="0"/>
              <a:t>Swelling of brain</a:t>
            </a:r>
          </a:p>
          <a:p>
            <a:r>
              <a:rPr lang="en-GB" dirty="0" smtClean="0"/>
              <a:t>Unconsciousness</a:t>
            </a:r>
            <a:endParaRPr lang="en-GB" dirty="0"/>
          </a:p>
          <a:p>
            <a:r>
              <a:rPr lang="en-GB" dirty="0" smtClean="0"/>
              <a:t>Sweating/overheating</a:t>
            </a:r>
            <a:r>
              <a:rPr lang="en-GB" dirty="0"/>
              <a:t>, </a:t>
            </a:r>
          </a:p>
          <a:p>
            <a:r>
              <a:rPr lang="en-GB" dirty="0"/>
              <a:t>Difficulty </a:t>
            </a:r>
            <a:r>
              <a:rPr lang="en-GB" dirty="0" smtClean="0"/>
              <a:t>breathing</a:t>
            </a:r>
          </a:p>
          <a:p>
            <a:r>
              <a:rPr lang="en-GB" dirty="0" smtClean="0"/>
              <a:t>Rigidity </a:t>
            </a:r>
            <a:r>
              <a:rPr lang="en-GB" dirty="0"/>
              <a:t>of body, “hands stuck open with fingers squeezing together like claws”</a:t>
            </a:r>
          </a:p>
          <a:p>
            <a:r>
              <a:rPr lang="en-GB" dirty="0" smtClean="0"/>
              <a:t>Fitting</a:t>
            </a:r>
            <a:r>
              <a:rPr lang="en-GB" dirty="0"/>
              <a:t>/ foaming at </a:t>
            </a:r>
            <a:r>
              <a:rPr lang="en-GB" dirty="0" smtClean="0"/>
              <a:t>mouth</a:t>
            </a:r>
          </a:p>
          <a:p>
            <a:r>
              <a:rPr lang="en-GB" dirty="0" smtClean="0"/>
              <a:t>Problems peeing/ very painful damage </a:t>
            </a:r>
            <a:r>
              <a:rPr lang="en-GB" dirty="0"/>
              <a:t>is so bad that the bladder has to be removed by surgery.</a:t>
            </a:r>
          </a:p>
          <a:p>
            <a:pPr marL="109728" indent="0">
              <a:buNone/>
            </a:pPr>
            <a:endParaRPr lang="en-GB" dirty="0"/>
          </a:p>
        </p:txBody>
      </p:sp>
    </p:spTree>
    <p:extLst>
      <p:ext uri="{BB962C8B-B14F-4D97-AF65-F5344CB8AC3E}">
        <p14:creationId xmlns:p14="http://schemas.microsoft.com/office/powerpoint/2010/main" val="1219271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Longer term health issues including:</a:t>
            </a:r>
          </a:p>
          <a:p>
            <a:pPr marL="0" indent="0">
              <a:buNone/>
            </a:pPr>
            <a:r>
              <a:rPr lang="en-GB" dirty="0" smtClean="0"/>
              <a:t>Increase in mental health issues including:</a:t>
            </a:r>
          </a:p>
          <a:p>
            <a:pPr marL="0" indent="0">
              <a:buNone/>
            </a:pPr>
            <a:r>
              <a:rPr lang="en-GB" dirty="0" smtClean="0"/>
              <a:t>psychosis, paranoia, anxiety, ‘psychiatric complications’ &amp; depression</a:t>
            </a:r>
          </a:p>
          <a:p>
            <a:pPr marL="0" indent="0">
              <a:buNone/>
            </a:pPr>
            <a:endParaRPr lang="en-GB" dirty="0" smtClean="0"/>
          </a:p>
          <a:p>
            <a:pPr marL="0" indent="0">
              <a:buNone/>
            </a:pPr>
            <a:r>
              <a:rPr lang="en-GB" dirty="0" smtClean="0"/>
              <a:t>Physical and psychological dependence which develops quite rapidly after a relatively short period – which can be within weeks - of intense use</a:t>
            </a:r>
          </a:p>
          <a:p>
            <a:endParaRPr lang="en-GB" dirty="0"/>
          </a:p>
        </p:txBody>
      </p:sp>
      <p:sp>
        <p:nvSpPr>
          <p:cNvPr id="2" name="Title 1"/>
          <p:cNvSpPr>
            <a:spLocks noGrp="1"/>
          </p:cNvSpPr>
          <p:nvPr>
            <p:ph type="title"/>
          </p:nvPr>
        </p:nvSpPr>
        <p:spPr/>
        <p:txBody>
          <a:bodyPr/>
          <a:lstStyle/>
          <a:p>
            <a:r>
              <a:rPr lang="en-GB" dirty="0" smtClean="0"/>
              <a:t>Health harms </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603495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 </a:t>
            </a:r>
            <a:r>
              <a:rPr lang="en-GB" dirty="0" err="1" smtClean="0"/>
              <a:t>harms;mental</a:t>
            </a:r>
            <a:r>
              <a:rPr lang="en-GB" dirty="0" smtClean="0"/>
              <a:t> health</a:t>
            </a:r>
            <a:endParaRPr lang="en-GB" dirty="0"/>
          </a:p>
        </p:txBody>
      </p:sp>
      <p:sp>
        <p:nvSpPr>
          <p:cNvPr id="3" name="Content Placeholder 2"/>
          <p:cNvSpPr>
            <a:spLocks noGrp="1"/>
          </p:cNvSpPr>
          <p:nvPr>
            <p:ph idx="1"/>
          </p:nvPr>
        </p:nvSpPr>
        <p:spPr/>
        <p:txBody>
          <a:bodyPr>
            <a:normAutofit/>
          </a:bodyPr>
          <a:lstStyle/>
          <a:p>
            <a:r>
              <a:rPr lang="en-GB" dirty="0" smtClean="0"/>
              <a:t>Acute </a:t>
            </a:r>
            <a:r>
              <a:rPr lang="en-GB" dirty="0"/>
              <a:t>psychoactive effects: changes in mood, anxiety, perception, thinking, memory, and attention</a:t>
            </a:r>
          </a:p>
          <a:p>
            <a:r>
              <a:rPr lang="en-GB" dirty="0" smtClean="0"/>
              <a:t>Agitation</a:t>
            </a:r>
            <a:r>
              <a:rPr lang="en-GB" dirty="0"/>
              <a:t>, ‘jittery’, ‘titchy’, fidgety, distress</a:t>
            </a:r>
          </a:p>
          <a:p>
            <a:r>
              <a:rPr lang="en-GB" dirty="0"/>
              <a:t>Confusion, disorientation,</a:t>
            </a:r>
          </a:p>
          <a:p>
            <a:r>
              <a:rPr lang="en-GB" dirty="0"/>
              <a:t>Paranoid </a:t>
            </a:r>
            <a:r>
              <a:rPr lang="en-GB" dirty="0" smtClean="0"/>
              <a:t>thoughts “Talking </a:t>
            </a:r>
            <a:r>
              <a:rPr lang="en-GB" dirty="0"/>
              <a:t>described as nonsensical”</a:t>
            </a:r>
          </a:p>
          <a:p>
            <a:endParaRPr lang="en-GB" dirty="0"/>
          </a:p>
          <a:p>
            <a:endParaRPr lang="en-GB" dirty="0"/>
          </a:p>
        </p:txBody>
      </p:sp>
    </p:spTree>
    <p:extLst>
      <p:ext uri="{BB962C8B-B14F-4D97-AF65-F5344CB8AC3E}">
        <p14:creationId xmlns:p14="http://schemas.microsoft.com/office/powerpoint/2010/main" val="3832565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dirty="0" smtClean="0"/>
              <a:t>•Be aware of the </a:t>
            </a:r>
            <a:r>
              <a:rPr lang="en-GB" dirty="0"/>
              <a:t>emergent drugs especially in the locality in which you are </a:t>
            </a:r>
            <a:r>
              <a:rPr lang="en-GB" dirty="0" smtClean="0"/>
              <a:t>practising</a:t>
            </a:r>
          </a:p>
          <a:p>
            <a:pPr marL="0" indent="0">
              <a:buNone/>
            </a:pPr>
            <a:r>
              <a:rPr lang="en-GB" dirty="0" smtClean="0"/>
              <a:t>Keep channels of communication open between relevant specialists </a:t>
            </a:r>
            <a:r>
              <a:rPr lang="en-GB" dirty="0" err="1" smtClean="0"/>
              <a:t>eg</a:t>
            </a:r>
            <a:r>
              <a:rPr lang="en-GB" dirty="0" smtClean="0"/>
              <a:t> </a:t>
            </a:r>
            <a:r>
              <a:rPr lang="en-GB" dirty="0" err="1" smtClean="0"/>
              <a:t>clincians</a:t>
            </a:r>
            <a:r>
              <a:rPr lang="en-GB" dirty="0" smtClean="0"/>
              <a:t>, toxicologists, forensic services, police</a:t>
            </a:r>
            <a:endParaRPr lang="en-GB" dirty="0"/>
          </a:p>
          <a:p>
            <a:pPr marL="0" indent="0">
              <a:buNone/>
            </a:pPr>
            <a:r>
              <a:rPr lang="en-GB" dirty="0" smtClean="0"/>
              <a:t>•Have </a:t>
            </a:r>
            <a:r>
              <a:rPr lang="en-GB" dirty="0"/>
              <a:t>a high index of suspicion </a:t>
            </a:r>
            <a:r>
              <a:rPr lang="en-GB" dirty="0" smtClean="0"/>
              <a:t> look for hints </a:t>
            </a:r>
            <a:r>
              <a:rPr lang="en-GB" dirty="0"/>
              <a:t>of atypical and subtle presentations which may alert you and reflect the use of novel substances perhaps combined with the ‘classical’ drugs of misuse.</a:t>
            </a:r>
          </a:p>
          <a:p>
            <a:pPr marL="0" indent="0">
              <a:buNone/>
            </a:pPr>
            <a:r>
              <a:rPr lang="en-GB" dirty="0" smtClean="0"/>
              <a:t>•Undertake </a:t>
            </a:r>
            <a:r>
              <a:rPr lang="en-GB" dirty="0"/>
              <a:t>a comprehensive history and clinical </a:t>
            </a:r>
            <a:r>
              <a:rPr lang="en-GB" dirty="0" smtClean="0"/>
              <a:t>examination – ask about  use of non-prescribed drugs and other substances</a:t>
            </a:r>
          </a:p>
          <a:p>
            <a:pPr marL="0" indent="0">
              <a:buNone/>
            </a:pPr>
            <a:endParaRPr lang="en-GB" dirty="0"/>
          </a:p>
        </p:txBody>
      </p:sp>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Practice Points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378370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Attempt to obtain as much information as possible from multiple sources about the drug use of the individual </a:t>
            </a:r>
            <a:endParaRPr lang="en-GB" dirty="0" smtClean="0"/>
          </a:p>
          <a:p>
            <a:pPr marL="0" indent="0">
              <a:buNone/>
            </a:pPr>
            <a:r>
              <a:rPr lang="en-GB" dirty="0" smtClean="0"/>
              <a:t>Attempt </a:t>
            </a:r>
            <a:r>
              <a:rPr lang="en-GB" dirty="0"/>
              <a:t>to obtain toxicological assessment of the individual </a:t>
            </a:r>
          </a:p>
          <a:p>
            <a:pPr marL="0" indent="0">
              <a:buNone/>
            </a:pPr>
            <a:r>
              <a:rPr lang="en-GB" dirty="0" smtClean="0"/>
              <a:t>Monitor </a:t>
            </a:r>
            <a:r>
              <a:rPr lang="en-GB" dirty="0"/>
              <a:t>the clinical state frequently as appropriate for the environment </a:t>
            </a:r>
            <a:r>
              <a:rPr lang="en-GB" dirty="0" smtClean="0"/>
              <a:t>be it A&amp;E, inpatients, community services</a:t>
            </a:r>
          </a:p>
          <a:p>
            <a:r>
              <a:rPr lang="en-GB" dirty="0" smtClean="0"/>
              <a:t>Bear in mind that individuals or witnesses MAY NOT BE AWARE that they might have taken some of these new substances</a:t>
            </a:r>
          </a:p>
          <a:p>
            <a:r>
              <a:rPr lang="en-GB" dirty="0" smtClean="0"/>
              <a:t>Products are unregulated: there  is no guarantee that what is on the packet is actually contained in the product, and often contents are not listed</a:t>
            </a:r>
            <a:endParaRPr lang="en-GB" dirty="0"/>
          </a:p>
          <a:p>
            <a:endParaRPr lang="en-GB" dirty="0"/>
          </a:p>
        </p:txBody>
      </p:sp>
      <p:sp>
        <p:nvSpPr>
          <p:cNvPr id="2" name="Title 1"/>
          <p:cNvSpPr>
            <a:spLocks noGrp="1"/>
          </p:cNvSpPr>
          <p:nvPr>
            <p:ph type="title"/>
          </p:nvPr>
        </p:nvSpPr>
        <p:spPr/>
        <p:txBody>
          <a:bodyPr/>
          <a:lstStyle/>
          <a:p>
            <a:r>
              <a:rPr lang="en-GB" dirty="0" smtClean="0"/>
              <a:t>Practice points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556946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sz="1600" dirty="0" smtClean="0"/>
              <a:t>EMCDDA (</a:t>
            </a:r>
            <a:r>
              <a:rPr lang="en-GB" sz="1600" dirty="0"/>
              <a:t>2015) New psychoactive substances in Europe.  An update from the EU Early Warning System (March 2015)  </a:t>
            </a:r>
            <a:r>
              <a:rPr lang="en-GB" sz="1600" dirty="0">
                <a:hlinkClick r:id="rId2"/>
              </a:rPr>
              <a:t>http://</a:t>
            </a:r>
            <a:r>
              <a:rPr lang="en-GB" sz="1600" dirty="0" smtClean="0">
                <a:hlinkClick r:id="rId2"/>
              </a:rPr>
              <a:t>www.emcdda.europa.eu/publications/2015/new-psychoactive-substances</a:t>
            </a:r>
            <a:endParaRPr lang="en-GB" sz="1600" dirty="0" smtClean="0"/>
          </a:p>
          <a:p>
            <a:r>
              <a:rPr lang="en-GB" sz="1600" dirty="0" err="1" smtClean="0"/>
              <a:t>Baumeister</a:t>
            </a:r>
            <a:r>
              <a:rPr lang="en-GB" sz="1600" dirty="0" smtClean="0"/>
              <a:t> </a:t>
            </a:r>
            <a:r>
              <a:rPr lang="en-GB" sz="1600" dirty="0" smtClean="0"/>
              <a:t>,D. </a:t>
            </a:r>
            <a:r>
              <a:rPr lang="en-GB" sz="1600" dirty="0" err="1" smtClean="0"/>
              <a:t>Tojo</a:t>
            </a:r>
            <a:r>
              <a:rPr lang="en-GB" sz="1600" dirty="0" smtClean="0"/>
              <a:t> L,M.&amp; Tracey D, K. (2015</a:t>
            </a:r>
            <a:r>
              <a:rPr lang="en-GB" sz="1600" dirty="0"/>
              <a:t>) </a:t>
            </a:r>
            <a:r>
              <a:rPr lang="en-GB" sz="1600" dirty="0" smtClean="0"/>
              <a:t>Legal </a:t>
            </a:r>
            <a:r>
              <a:rPr lang="en-GB" sz="1600" dirty="0"/>
              <a:t>highs: staying on top of the flood of novel psychoactive </a:t>
            </a:r>
            <a:r>
              <a:rPr lang="en-GB" sz="1600" dirty="0" err="1" smtClean="0"/>
              <a:t>substances.Therapeutic</a:t>
            </a:r>
            <a:r>
              <a:rPr lang="en-GB" sz="1600" dirty="0" smtClean="0"/>
              <a:t> </a:t>
            </a:r>
            <a:r>
              <a:rPr lang="en-GB" sz="1600" dirty="0"/>
              <a:t>Advances in </a:t>
            </a:r>
            <a:r>
              <a:rPr lang="en-GB" sz="1600" dirty="0" smtClean="0"/>
              <a:t>Psychopharmacology, 5,2: </a:t>
            </a:r>
            <a:r>
              <a:rPr lang="en-GB" sz="1600" dirty="0"/>
              <a:t>97-132 </a:t>
            </a:r>
            <a:r>
              <a:rPr lang="en-GB" sz="1600" dirty="0" smtClean="0">
                <a:hlinkClick r:id="rId3"/>
              </a:rPr>
              <a:t>http</a:t>
            </a:r>
            <a:r>
              <a:rPr lang="en-GB" sz="1600" dirty="0">
                <a:hlinkClick r:id="rId3"/>
              </a:rPr>
              <a:t>://</a:t>
            </a:r>
            <a:r>
              <a:rPr lang="en-GB" sz="1600" dirty="0" smtClean="0">
                <a:hlinkClick r:id="rId3"/>
              </a:rPr>
              <a:t>tpp.sagepub.com/content/5/2/97</a:t>
            </a:r>
            <a:r>
              <a:rPr lang="en-GB" sz="1600" dirty="0">
                <a:solidFill>
                  <a:prstClr val="black"/>
                </a:solidFill>
              </a:rPr>
              <a:t> </a:t>
            </a:r>
            <a:endParaRPr lang="en-GB" sz="1600" dirty="0" smtClean="0">
              <a:solidFill>
                <a:prstClr val="black"/>
              </a:solidFill>
            </a:endParaRPr>
          </a:p>
          <a:p>
            <a:r>
              <a:rPr lang="en-GB" sz="1600" dirty="0" smtClean="0">
                <a:solidFill>
                  <a:prstClr val="black"/>
                </a:solidFill>
              </a:rPr>
              <a:t>Home </a:t>
            </a:r>
            <a:r>
              <a:rPr lang="en-GB" sz="1600" dirty="0">
                <a:solidFill>
                  <a:prstClr val="black"/>
                </a:solidFill>
              </a:rPr>
              <a:t>Office (2014) New psychoactive substances review: report of the expert panel </a:t>
            </a:r>
            <a:r>
              <a:rPr lang="en-GB" sz="1600" dirty="0">
                <a:solidFill>
                  <a:prstClr val="black"/>
                </a:solidFill>
                <a:hlinkClick r:id="rId4"/>
              </a:rPr>
              <a:t>https://www.gov.uk/government/uploads/system/uploads/attachment_data/file/368583/NPSexpertReviewPanelReport.pdf</a:t>
            </a:r>
            <a:r>
              <a:rPr lang="en-GB" sz="1600" dirty="0" smtClean="0"/>
              <a:t> </a:t>
            </a:r>
            <a:endParaRPr lang="en-GB" sz="1600" dirty="0" smtClean="0"/>
          </a:p>
          <a:p>
            <a:pPr lvl="0">
              <a:buClr>
                <a:srgbClr val="00AA9E"/>
              </a:buClr>
            </a:pPr>
            <a:r>
              <a:rPr lang="en-GB" sz="1600" dirty="0" smtClean="0">
                <a:solidFill>
                  <a:prstClr val="black"/>
                </a:solidFill>
              </a:rPr>
              <a:t>House </a:t>
            </a:r>
            <a:r>
              <a:rPr lang="en-GB" sz="1600" dirty="0">
                <a:solidFill>
                  <a:prstClr val="black"/>
                </a:solidFill>
              </a:rPr>
              <a:t>of Commons ( 016) Psychoactive Substances Act  Chapter 2 </a:t>
            </a:r>
            <a:r>
              <a:rPr lang="en-GB" sz="1600" dirty="0">
                <a:solidFill>
                  <a:prstClr val="black"/>
                </a:solidFill>
                <a:hlinkClick r:id="rId5"/>
              </a:rPr>
              <a:t>http://</a:t>
            </a:r>
            <a:r>
              <a:rPr lang="en-GB" sz="1600" dirty="0" smtClean="0">
                <a:solidFill>
                  <a:prstClr val="black"/>
                </a:solidFill>
                <a:hlinkClick r:id="rId5"/>
              </a:rPr>
              <a:t>www.legislation.gov.uk/ukpga/2016/2/pdfs/ukpga_20160002_en.pdf</a:t>
            </a:r>
            <a:endParaRPr lang="en-GB" sz="1600" dirty="0" smtClean="0">
              <a:solidFill>
                <a:prstClr val="black"/>
              </a:solidFill>
            </a:endParaRPr>
          </a:p>
          <a:p>
            <a:pPr lvl="0">
              <a:buClr>
                <a:srgbClr val="00AA9E"/>
              </a:buClr>
            </a:pPr>
            <a:r>
              <a:rPr lang="en-GB" sz="1600" dirty="0">
                <a:solidFill>
                  <a:prstClr val="black"/>
                </a:solidFill>
              </a:rPr>
              <a:t>Kihara, R. and Day, E. (2014), Transient psychotic episodes following recreational use of NRG-3. </a:t>
            </a:r>
            <a:r>
              <a:rPr lang="en-GB" sz="1600" dirty="0" err="1">
                <a:solidFill>
                  <a:prstClr val="black"/>
                </a:solidFill>
              </a:rPr>
              <a:t>Prog</a:t>
            </a:r>
            <a:r>
              <a:rPr lang="en-GB" sz="1600" dirty="0">
                <a:solidFill>
                  <a:prstClr val="black"/>
                </a:solidFill>
              </a:rPr>
              <a:t>. Neurol. Psychiatry, 18: 14–18. doi: 10.1002/pnp.331  : </a:t>
            </a:r>
            <a:r>
              <a:rPr lang="en-GB" sz="1600" dirty="0">
                <a:solidFill>
                  <a:prstClr val="black"/>
                </a:solidFill>
                <a:hlinkClick r:id="rId6"/>
              </a:rPr>
              <a:t>http://onlinelibrary.wiley.com/doi/10.1002/pnp.331/pdf</a:t>
            </a:r>
            <a:endParaRPr lang="en-GB" sz="1600" dirty="0">
              <a:solidFill>
                <a:prstClr val="black"/>
              </a:solidFill>
            </a:endParaRPr>
          </a:p>
          <a:p>
            <a:r>
              <a:rPr lang="en-GB" sz="1600" dirty="0" smtClean="0"/>
              <a:t>Lucas </a:t>
            </a:r>
            <a:r>
              <a:rPr lang="en-GB" sz="1600" dirty="0"/>
              <a:t>A. Johnson, Rebecca L. Johnson, Ray-Bernard </a:t>
            </a:r>
            <a:r>
              <a:rPr lang="en-GB" sz="1600" dirty="0" err="1"/>
              <a:t>Portier</a:t>
            </a:r>
            <a:r>
              <a:rPr lang="en-GB" sz="1600" dirty="0"/>
              <a:t>, (2013) Current “Legal Highs”, The Journal of Emergency Medicine, Vol 44, Issue 6, pp 1108-1115 </a:t>
            </a:r>
            <a:r>
              <a:rPr lang="en-GB" sz="1600" dirty="0">
                <a:hlinkClick r:id="rId7"/>
              </a:rPr>
              <a:t>http://dx.doi.org/10.1016/j.jemermed.2012.09.147</a:t>
            </a:r>
            <a:r>
              <a:rPr lang="en-GB" sz="1600" dirty="0"/>
              <a:t>.</a:t>
            </a:r>
          </a:p>
          <a:p>
            <a:r>
              <a:rPr lang="en-GB" sz="1600" dirty="0"/>
              <a:t>Nelson, E.M., Bryant S,M. &amp; </a:t>
            </a:r>
            <a:r>
              <a:rPr lang="en-GB" sz="1600" dirty="0" err="1"/>
              <a:t>Aks</a:t>
            </a:r>
            <a:r>
              <a:rPr lang="en-GB" sz="1600" dirty="0"/>
              <a:t>, S.E (2014) Emerging Drugs of Abuse, </a:t>
            </a:r>
            <a:r>
              <a:rPr lang="en-GB" sz="1600" dirty="0" err="1"/>
              <a:t>Emerg</a:t>
            </a:r>
            <a:r>
              <a:rPr lang="en-GB" sz="1600" dirty="0"/>
              <a:t> Med </a:t>
            </a:r>
            <a:r>
              <a:rPr lang="en-GB" sz="1600" dirty="0" err="1"/>
              <a:t>Clin</a:t>
            </a:r>
            <a:r>
              <a:rPr lang="en-GB" sz="1600" dirty="0"/>
              <a:t> N Am 32 1–28 http://dx.doi.org/10.1016/j.emc.2013.09.001</a:t>
            </a:r>
          </a:p>
          <a:p>
            <a:pPr marL="0" indent="0">
              <a:buNone/>
            </a:pPr>
            <a:endParaRPr lang="en-GB" sz="1600" dirty="0" smtClean="0"/>
          </a:p>
          <a:p>
            <a:endParaRPr lang="en-GB" sz="1600" dirty="0"/>
          </a:p>
          <a:p>
            <a:endParaRPr lang="en-GB" sz="1600" dirty="0" smtClean="0"/>
          </a:p>
          <a:p>
            <a:endParaRPr lang="en-GB" sz="1600" dirty="0"/>
          </a:p>
          <a:p>
            <a:endParaRPr lang="en-GB" sz="1600" dirty="0" smtClean="0"/>
          </a:p>
          <a:p>
            <a:pPr marL="0" indent="0">
              <a:buNone/>
            </a:pPr>
            <a:endParaRPr lang="en-GB" sz="1600" dirty="0" smtClean="0"/>
          </a:p>
          <a:p>
            <a:endParaRPr lang="en-GB" sz="1600" dirty="0" smtClean="0"/>
          </a:p>
          <a:p>
            <a:endParaRPr lang="en-GB" sz="1600" dirty="0"/>
          </a:p>
        </p:txBody>
      </p:sp>
      <p:sp>
        <p:nvSpPr>
          <p:cNvPr id="2" name="Title 1"/>
          <p:cNvSpPr>
            <a:spLocks noGrp="1"/>
          </p:cNvSpPr>
          <p:nvPr>
            <p:ph type="title"/>
          </p:nvPr>
        </p:nvSpPr>
        <p:spPr/>
        <p:txBody>
          <a:bodyPr/>
          <a:lstStyle/>
          <a:p>
            <a:r>
              <a:rPr lang="en-GB" dirty="0" smtClean="0"/>
              <a:t>References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680844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GB" sz="1600" dirty="0" smtClean="0"/>
          </a:p>
          <a:p>
            <a:pPr lvl="0">
              <a:buClr>
                <a:srgbClr val="00AA9E"/>
              </a:buClr>
            </a:pPr>
            <a:r>
              <a:rPr lang="en-GB" sz="1600" dirty="0">
                <a:solidFill>
                  <a:prstClr val="black"/>
                </a:solidFill>
              </a:rPr>
              <a:t>Novel Psychoactive Treatment UK Network(NEPTUNE) Guidance on the Clinical Management of Acute and Chronic Harms of Club Drugs and Novel Psychoactive Substances </a:t>
            </a:r>
            <a:r>
              <a:rPr lang="en-GB" sz="1600" dirty="0">
                <a:solidFill>
                  <a:prstClr val="black"/>
                </a:solidFill>
                <a:hlinkClick r:id="rId2"/>
              </a:rPr>
              <a:t>http://neptune-clinical-guidance.co.uk/wp-content/uploads/2015/03/NEPTUNE-Guidance-March-2015.pdf</a:t>
            </a:r>
            <a:endParaRPr lang="en-GB" sz="1600" dirty="0">
              <a:solidFill>
                <a:prstClr val="black"/>
              </a:solidFill>
            </a:endParaRPr>
          </a:p>
          <a:p>
            <a:pPr lvl="0">
              <a:buClr>
                <a:srgbClr val="00AA9E"/>
              </a:buClr>
            </a:pPr>
            <a:r>
              <a:rPr lang="en-GB" sz="1600" dirty="0">
                <a:solidFill>
                  <a:prstClr val="black"/>
                </a:solidFill>
              </a:rPr>
              <a:t>Royal College of Psychiatrists (2014) One new drug a week Why novel psychoactive substances and club drugs need a different  Response from UK treatment providers </a:t>
            </a:r>
            <a:r>
              <a:rPr lang="en-GB" sz="1600" dirty="0">
                <a:solidFill>
                  <a:prstClr val="black"/>
                </a:solidFill>
                <a:hlinkClick r:id="rId3"/>
              </a:rPr>
              <a:t>http://www.rcpsych.ac.uk/pdf/FR%20AP%2002_Sept2014.pdf</a:t>
            </a:r>
            <a:endParaRPr lang="en-GB" sz="1600" dirty="0">
              <a:solidFill>
                <a:prstClr val="black"/>
              </a:solidFill>
            </a:endParaRPr>
          </a:p>
          <a:p>
            <a:r>
              <a:rPr lang="en-GB" sz="1600" dirty="0" smtClean="0"/>
              <a:t>Smith</a:t>
            </a:r>
            <a:r>
              <a:rPr lang="en-GB" sz="1600" dirty="0"/>
              <a:t>, C.D., and Robert, S., (2014)’Designer drugs’: update on the </a:t>
            </a:r>
            <a:r>
              <a:rPr lang="en-GB" sz="1600" dirty="0" smtClean="0"/>
              <a:t>management of </a:t>
            </a:r>
            <a:r>
              <a:rPr lang="en-GB" sz="1600" dirty="0"/>
              <a:t>novel psychoactive substance misuse in the acute care setting. </a:t>
            </a:r>
            <a:r>
              <a:rPr lang="en-GB" sz="1600" dirty="0" smtClean="0"/>
              <a:t>Clinical Medicine </a:t>
            </a:r>
            <a:r>
              <a:rPr lang="en-GB" sz="1600" dirty="0"/>
              <a:t>2014 Vol 14, No 4: </a:t>
            </a:r>
            <a:r>
              <a:rPr lang="en-GB" sz="1600" dirty="0" smtClean="0"/>
              <a:t>409–15</a:t>
            </a:r>
          </a:p>
          <a:p>
            <a:r>
              <a:rPr lang="en-GB" sz="1600" dirty="0" err="1"/>
              <a:t>Takematsu</a:t>
            </a:r>
            <a:r>
              <a:rPr lang="en-GB" sz="1600" dirty="0"/>
              <a:t>, M., Hoffman, R.S., Nelson, L.S., Schechter, J.M., Moran, J.H. &amp; </a:t>
            </a:r>
            <a:r>
              <a:rPr lang="en-GB" sz="1600" dirty="0" smtClean="0"/>
              <a:t>Wiener, S.W</a:t>
            </a:r>
            <a:r>
              <a:rPr lang="en-GB" sz="1600" dirty="0"/>
              <a:t>. (2014) A case of acute cerebral ischemia following inhalation of </a:t>
            </a:r>
            <a:r>
              <a:rPr lang="en-GB" sz="1600" dirty="0" smtClean="0"/>
              <a:t>a synthetic </a:t>
            </a:r>
            <a:r>
              <a:rPr lang="en-GB" sz="1600" dirty="0"/>
              <a:t>cannabinoid. Clinical toxicology Vol. 52, Issue 9, </a:t>
            </a:r>
            <a:r>
              <a:rPr lang="en-GB" sz="1600" dirty="0" smtClean="0"/>
              <a:t>2014. </a:t>
            </a:r>
            <a:r>
              <a:rPr lang="en-GB" sz="1600" dirty="0" smtClean="0">
                <a:hlinkClick r:id="rId4"/>
              </a:rPr>
              <a:t>http</a:t>
            </a:r>
            <a:r>
              <a:rPr lang="en-GB" sz="1600" dirty="0">
                <a:hlinkClick r:id="rId4"/>
              </a:rPr>
              <a:t>://</a:t>
            </a:r>
            <a:r>
              <a:rPr lang="en-GB" sz="1600" dirty="0" smtClean="0">
                <a:hlinkClick r:id="rId4"/>
              </a:rPr>
              <a:t>www.tandfonline.com/doi/abs/10.3109/15563650.2014.9586</a:t>
            </a:r>
            <a:r>
              <a:rPr lang="en-GB" sz="1600" dirty="0">
                <a:solidFill>
                  <a:prstClr val="black"/>
                </a:solidFill>
              </a:rPr>
              <a:t> </a:t>
            </a:r>
            <a:endParaRPr lang="en-GB" sz="1600" dirty="0" smtClean="0">
              <a:solidFill>
                <a:prstClr val="black"/>
              </a:solidFill>
            </a:endParaRPr>
          </a:p>
          <a:p>
            <a:r>
              <a:rPr lang="en-GB" sz="1600" dirty="0" smtClean="0">
                <a:solidFill>
                  <a:prstClr val="black"/>
                </a:solidFill>
              </a:rPr>
              <a:t>UNODC </a:t>
            </a:r>
            <a:r>
              <a:rPr lang="en-GB" sz="1600" dirty="0">
                <a:solidFill>
                  <a:prstClr val="black"/>
                </a:solidFill>
              </a:rPr>
              <a:t>Resource list with links to reports and papers on NPS </a:t>
            </a:r>
            <a:r>
              <a:rPr lang="en-GB" sz="1600" dirty="0">
                <a:solidFill>
                  <a:prstClr val="black"/>
                </a:solidFill>
                <a:hlinkClick r:id="rId5"/>
              </a:rPr>
              <a:t>https://www.unodc.org/LSS/Page/NPS/Resources</a:t>
            </a:r>
            <a:r>
              <a:rPr lang="en-GB" sz="1600" dirty="0">
                <a:solidFill>
                  <a:prstClr val="black"/>
                </a:solidFill>
              </a:rPr>
              <a:t>, </a:t>
            </a:r>
            <a:endParaRPr lang="en-GB" sz="1600" dirty="0" smtClean="0"/>
          </a:p>
          <a:p>
            <a:endParaRPr lang="en-GB" sz="1600" dirty="0" smtClean="0"/>
          </a:p>
          <a:p>
            <a:pPr marL="109728" indent="0">
              <a:buNone/>
            </a:pPr>
            <a:endParaRPr lang="en-GB" sz="1600" dirty="0" smtClean="0"/>
          </a:p>
          <a:p>
            <a:pPr marL="0" indent="0">
              <a:buNone/>
            </a:pPr>
            <a:endParaRPr lang="en-GB" sz="1600" dirty="0" smtClean="0"/>
          </a:p>
          <a:p>
            <a:endParaRPr lang="en-GB" sz="1600" dirty="0" smtClean="0"/>
          </a:p>
          <a:p>
            <a:endParaRPr lang="en-GB" sz="1600" dirty="0"/>
          </a:p>
        </p:txBody>
      </p:sp>
      <p:sp>
        <p:nvSpPr>
          <p:cNvPr id="2" name="Title 1"/>
          <p:cNvSpPr>
            <a:spLocks noGrp="1"/>
          </p:cNvSpPr>
          <p:nvPr>
            <p:ph type="title"/>
          </p:nvPr>
        </p:nvSpPr>
        <p:spPr/>
        <p:txBody>
          <a:bodyPr/>
          <a:lstStyle/>
          <a:p>
            <a:r>
              <a:rPr lang="en-GB" dirty="0" smtClean="0"/>
              <a:t>References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587819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GB" dirty="0" smtClean="0"/>
              <a:t> Gain awareness of </a:t>
            </a:r>
          </a:p>
          <a:p>
            <a:r>
              <a:rPr lang="en-GB" dirty="0" smtClean="0"/>
              <a:t>the </a:t>
            </a:r>
            <a:r>
              <a:rPr lang="en-GB" dirty="0"/>
              <a:t>rapidly changing nature of the </a:t>
            </a:r>
            <a:r>
              <a:rPr lang="en-GB" dirty="0" smtClean="0"/>
              <a:t>recreational drug </a:t>
            </a:r>
            <a:r>
              <a:rPr lang="en-GB" dirty="0"/>
              <a:t>scene, </a:t>
            </a:r>
            <a:endParaRPr lang="en-GB" dirty="0" smtClean="0"/>
          </a:p>
          <a:p>
            <a:r>
              <a:rPr lang="en-GB" dirty="0" smtClean="0"/>
              <a:t>trends </a:t>
            </a:r>
            <a:r>
              <a:rPr lang="en-GB" dirty="0"/>
              <a:t>in substance abuse, </a:t>
            </a:r>
            <a:endParaRPr lang="en-GB" dirty="0" smtClean="0"/>
          </a:p>
          <a:p>
            <a:r>
              <a:rPr lang="en-GB" dirty="0" smtClean="0"/>
              <a:t>current usage patterns, </a:t>
            </a:r>
          </a:p>
          <a:p>
            <a:r>
              <a:rPr lang="en-GB" dirty="0" smtClean="0"/>
              <a:t>ease </a:t>
            </a:r>
            <a:r>
              <a:rPr lang="en-GB" dirty="0"/>
              <a:t>with which </a:t>
            </a:r>
            <a:r>
              <a:rPr lang="en-GB" dirty="0" smtClean="0"/>
              <a:t>new psychoactive </a:t>
            </a:r>
            <a:r>
              <a:rPr lang="en-GB" dirty="0"/>
              <a:t>substances can be obtained.</a:t>
            </a:r>
          </a:p>
          <a:p>
            <a:pPr marL="0" indent="0">
              <a:buNone/>
            </a:pPr>
            <a:r>
              <a:rPr lang="en-GB" dirty="0" smtClean="0"/>
              <a:t>Understand</a:t>
            </a:r>
            <a:endParaRPr lang="en-GB" dirty="0"/>
          </a:p>
          <a:p>
            <a:r>
              <a:rPr lang="en-GB" dirty="0" smtClean="0"/>
              <a:t>need </a:t>
            </a:r>
            <a:r>
              <a:rPr lang="en-GB" dirty="0"/>
              <a:t>to ask patients about the use of ‘</a:t>
            </a:r>
            <a:r>
              <a:rPr lang="en-GB" dirty="0" smtClean="0"/>
              <a:t>legal highs</a:t>
            </a:r>
            <a:r>
              <a:rPr lang="en-GB" dirty="0"/>
              <a:t>’ </a:t>
            </a:r>
            <a:endParaRPr lang="en-GB" dirty="0" smtClean="0"/>
          </a:p>
          <a:p>
            <a:r>
              <a:rPr lang="en-GB" dirty="0" smtClean="0"/>
              <a:t>potential </a:t>
            </a:r>
            <a:r>
              <a:rPr lang="en-GB" dirty="0"/>
              <a:t>effects of such substances</a:t>
            </a:r>
          </a:p>
          <a:p>
            <a:r>
              <a:rPr lang="en-GB" dirty="0" smtClean="0"/>
              <a:t>need </a:t>
            </a:r>
            <a:r>
              <a:rPr lang="en-GB" dirty="0"/>
              <a:t>to treat the </a:t>
            </a:r>
            <a:r>
              <a:rPr lang="en-GB" dirty="0" smtClean="0"/>
              <a:t>presenting symptoms</a:t>
            </a:r>
            <a:endParaRPr lang="en-GB" dirty="0"/>
          </a:p>
        </p:txBody>
      </p:sp>
      <p:sp>
        <p:nvSpPr>
          <p:cNvPr id="2" name="Title 1"/>
          <p:cNvSpPr>
            <a:spLocks noGrp="1"/>
          </p:cNvSpPr>
          <p:nvPr>
            <p:ph type="title"/>
          </p:nvPr>
        </p:nvSpPr>
        <p:spPr/>
        <p:txBody>
          <a:bodyPr/>
          <a:lstStyle/>
          <a:p>
            <a:r>
              <a:rPr lang="en-GB" dirty="0" smtClean="0"/>
              <a:t>Learning Points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30038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Often called ‘designer drugs’, ‘legal highs’, ‘herbal highs’ or ‘bath salts’</a:t>
            </a:r>
          </a:p>
          <a:p>
            <a:r>
              <a:rPr lang="en-GB" dirty="0" smtClean="0"/>
              <a:t>They may not be new, but may have recently emerged on the market, and </a:t>
            </a:r>
            <a:r>
              <a:rPr lang="en-GB" dirty="0" smtClean="0"/>
              <a:t>were not controlled until Psychoactive Substances Act 2016 enacted by UK Government -May 2016</a:t>
            </a:r>
            <a:endParaRPr lang="en-GB" dirty="0" smtClean="0"/>
          </a:p>
          <a:p>
            <a:r>
              <a:rPr lang="en-GB" dirty="0" smtClean="0"/>
              <a:t>Advisory </a:t>
            </a:r>
            <a:r>
              <a:rPr lang="en-GB" dirty="0"/>
              <a:t>Council on the Misuse Drugs </a:t>
            </a:r>
            <a:r>
              <a:rPr lang="en-GB" dirty="0" smtClean="0"/>
              <a:t>defines NPS as follows: “Psychoactive </a:t>
            </a:r>
            <a:r>
              <a:rPr lang="en-GB" dirty="0"/>
              <a:t>drugs which are not prohibited by the United Nations Single Convention on Narcotic Drugs or by the Misuse of Drugs Act 1971, and which people in the UK are seeking for intoxicant use.” </a:t>
            </a:r>
            <a:r>
              <a:rPr lang="en-GB" dirty="0">
                <a:hlinkClick r:id="rId2"/>
              </a:rPr>
              <a:t>https://</a:t>
            </a:r>
            <a:r>
              <a:rPr lang="en-GB" dirty="0" smtClean="0">
                <a:hlinkClick r:id="rId2"/>
              </a:rPr>
              <a:t>www.gov.uk/government/uploads/system/uploads/attachment_data/file/119139/acmdnps2011.pdf</a:t>
            </a:r>
            <a:endParaRPr lang="en-GB" dirty="0" smtClean="0"/>
          </a:p>
          <a:p>
            <a:pPr marL="0" indent="0">
              <a:buNone/>
            </a:pPr>
            <a:endParaRPr lang="en-GB" dirty="0"/>
          </a:p>
          <a:p>
            <a:pPr marL="0" indent="0">
              <a:buNone/>
            </a:pPr>
            <a:endParaRPr lang="en-GB" dirty="0"/>
          </a:p>
          <a:p>
            <a:endParaRPr lang="en-GB" dirty="0"/>
          </a:p>
          <a:p>
            <a:endParaRPr lang="en-GB" dirty="0"/>
          </a:p>
          <a:p>
            <a:endParaRPr lang="en-GB" dirty="0"/>
          </a:p>
        </p:txBody>
      </p:sp>
      <p:sp>
        <p:nvSpPr>
          <p:cNvPr id="2" name="Title 1"/>
          <p:cNvSpPr>
            <a:spLocks noGrp="1"/>
          </p:cNvSpPr>
          <p:nvPr>
            <p:ph type="title"/>
          </p:nvPr>
        </p:nvSpPr>
        <p:spPr/>
        <p:txBody>
          <a:bodyPr/>
          <a:lstStyle/>
          <a:p>
            <a:r>
              <a:rPr lang="en-GB" dirty="0" smtClean="0"/>
              <a:t>Definitions of  Novel Psychoactive Drugs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449469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500" y="1800229"/>
            <a:ext cx="10515600" cy="4351338"/>
          </a:xfrm>
        </p:spPr>
        <p:txBody>
          <a:bodyPr>
            <a:normAutofit lnSpcReduction="10000"/>
          </a:bodyPr>
          <a:lstStyle/>
          <a:p>
            <a:r>
              <a:rPr lang="en-GB" dirty="0"/>
              <a:t>United Nations Office Drug </a:t>
            </a:r>
            <a:r>
              <a:rPr lang="en-GB" dirty="0" smtClean="0"/>
              <a:t>Control defines NPS as follows:</a:t>
            </a:r>
          </a:p>
          <a:p>
            <a:r>
              <a:rPr lang="en-GB" dirty="0" smtClean="0"/>
              <a:t> </a:t>
            </a:r>
            <a:r>
              <a:rPr lang="en-GB" dirty="0"/>
              <a:t>“New psychoactive substances are substances of abuse, either in a pure form or a preparation, that are not controlled by the 1961 Single Convention on Narcotic Drugs or the 1971 Convention on Psychotropic Substances, but which may pose a public health threat. In this context, the term ‘new’ does not necessarily refer to new inventions but to substances that have been recently become available.” </a:t>
            </a:r>
            <a:r>
              <a:rPr lang="en-GB" dirty="0">
                <a:hlinkClick r:id="rId2"/>
              </a:rPr>
              <a:t>http://www.unodc.org/documents/scientific/NPS_2013_SMART.pdf</a:t>
            </a:r>
            <a:endParaRPr lang="en-GB" dirty="0"/>
          </a:p>
          <a:p>
            <a:endParaRPr lang="en-GB" dirty="0"/>
          </a:p>
        </p:txBody>
      </p:sp>
      <p:sp>
        <p:nvSpPr>
          <p:cNvPr id="2" name="Title 1"/>
          <p:cNvSpPr>
            <a:spLocks noGrp="1"/>
          </p:cNvSpPr>
          <p:nvPr>
            <p:ph type="title"/>
          </p:nvPr>
        </p:nvSpPr>
        <p:spPr/>
        <p:txBody>
          <a:bodyPr/>
          <a:lstStyle/>
          <a:p>
            <a:r>
              <a:rPr lang="en-GB" dirty="0"/>
              <a:t>Definitions of  Novel Psychoactive Drugs</a:t>
            </a:r>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741146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a:p>
            <a:r>
              <a:rPr lang="en-GB" dirty="0"/>
              <a:t>European Monitoring Centre Drugs &amp; Drug Addiction </a:t>
            </a:r>
            <a:r>
              <a:rPr lang="en-GB" dirty="0" smtClean="0"/>
              <a:t>defines NPS as follows:</a:t>
            </a:r>
          </a:p>
          <a:p>
            <a:r>
              <a:rPr lang="en-GB" dirty="0" smtClean="0"/>
              <a:t>“a </a:t>
            </a:r>
            <a:r>
              <a:rPr lang="en-GB" dirty="0"/>
              <a:t>new narcotic or psychotropic drug, in pure form or in preparation, that is not controlled by the United Nations Drug Conventions, but which may pose a public health threat comparable to that posed by substances listed in these conventions”. </a:t>
            </a:r>
            <a:r>
              <a:rPr lang="en-GB" dirty="0">
                <a:hlinkClick r:id="rId2"/>
              </a:rPr>
              <a:t>http://www.emcdda.europa.eu/attachements.cfm/att_229598_EN_TDAN14001ENN.pdf</a:t>
            </a:r>
            <a:endParaRPr lang="en-GB" dirty="0"/>
          </a:p>
          <a:p>
            <a:endParaRPr lang="en-GB" dirty="0"/>
          </a:p>
        </p:txBody>
      </p:sp>
      <p:sp>
        <p:nvSpPr>
          <p:cNvPr id="2" name="Title 1"/>
          <p:cNvSpPr>
            <a:spLocks noGrp="1"/>
          </p:cNvSpPr>
          <p:nvPr>
            <p:ph type="title"/>
          </p:nvPr>
        </p:nvSpPr>
        <p:spPr/>
        <p:txBody>
          <a:bodyPr/>
          <a:lstStyle/>
          <a:p>
            <a:r>
              <a:rPr lang="en-GB" dirty="0"/>
              <a:t>Definitions of  Novel Psychoactive Drugs</a:t>
            </a:r>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400295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23165" y="961994"/>
            <a:ext cx="9782164" cy="4634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838200" y="365126"/>
            <a:ext cx="10515600" cy="1108568"/>
          </a:xfrm>
        </p:spPr>
        <p:txBody>
          <a:bodyPr>
            <a:normAutofit fontScale="90000"/>
          </a:bodyPr>
          <a:lstStyle/>
          <a:p>
            <a:r>
              <a:rPr lang="en-GB" sz="3600" dirty="0" smtClean="0"/>
              <a:t>Increase </a:t>
            </a:r>
            <a:r>
              <a:rPr lang="en-GB" sz="3600" dirty="0"/>
              <a:t>in the number and diversity of new drugs </a:t>
            </a:r>
          </a:p>
        </p:txBody>
      </p:sp>
      <p:sp>
        <p:nvSpPr>
          <p:cNvPr id="4" name="Rectangle 3"/>
          <p:cNvSpPr/>
          <p:nvPr/>
        </p:nvSpPr>
        <p:spPr>
          <a:xfrm>
            <a:off x="284090" y="5894775"/>
            <a:ext cx="8859915" cy="584775"/>
          </a:xfrm>
          <a:prstGeom prst="rect">
            <a:avLst/>
          </a:prstGeom>
        </p:spPr>
        <p:txBody>
          <a:bodyPr wrap="square">
            <a:spAutoFit/>
          </a:bodyPr>
          <a:lstStyle/>
          <a:p>
            <a:r>
              <a:rPr lang="en-GB" sz="1600" dirty="0"/>
              <a:t>Source: EMCDDA(2015) New psychoactive substances in Europe. </a:t>
            </a:r>
            <a:r>
              <a:rPr lang="en-GB" sz="1600" dirty="0" smtClean="0"/>
              <a:t> An </a:t>
            </a:r>
            <a:r>
              <a:rPr lang="en-GB" sz="1600" dirty="0"/>
              <a:t>update from the EU Early Warning System (March 2015) </a:t>
            </a:r>
            <a:r>
              <a:rPr lang="en-GB" sz="1600" dirty="0" smtClean="0"/>
              <a:t> http</a:t>
            </a:r>
            <a:r>
              <a:rPr lang="en-GB" sz="1600" dirty="0"/>
              <a:t>://www.emcdda.europa.eu/publications/2015/new-psychoactive-substances</a:t>
            </a:r>
          </a:p>
        </p:txBody>
      </p:sp>
      <p:sp>
        <p:nvSpPr>
          <p:cNvPr id="5" name="Rectangle 4"/>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422217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Use </a:t>
            </a:r>
            <a:r>
              <a:rPr lang="en-GB" dirty="0"/>
              <a:t>of New Psychoactive Substances (NPS) in the last year appears to be concentrated among young adults aged 16 to 24. Around 1 in 40 took an NPS in the last year </a:t>
            </a:r>
            <a:r>
              <a:rPr lang="en-GB" dirty="0" smtClean="0"/>
              <a:t>https</a:t>
            </a:r>
            <a:r>
              <a:rPr lang="en-GB" dirty="0"/>
              <a:t>://</a:t>
            </a:r>
            <a:r>
              <a:rPr lang="en-GB" dirty="0" smtClean="0"/>
              <a:t>www.gov.uk/government/statistics/drug-misuse-findings-from-the-2014-to-2015-csew</a:t>
            </a:r>
          </a:p>
          <a:p>
            <a:pPr marL="0" indent="0">
              <a:buNone/>
            </a:pPr>
            <a:endParaRPr lang="en-GB" dirty="0"/>
          </a:p>
          <a:p>
            <a:r>
              <a:rPr lang="en-GB" dirty="0" smtClean="0"/>
              <a:t>NPS have been implicated in deaths, at least 155 in England deaths since 2009 (source  NPSAD (2015)Drug related deaths in England, Northern Ireland and the Islands Jan –Dec 2013 (not yet published).</a:t>
            </a:r>
          </a:p>
        </p:txBody>
      </p:sp>
      <p:sp>
        <p:nvSpPr>
          <p:cNvPr id="2" name="Title 1"/>
          <p:cNvSpPr>
            <a:spLocks noGrp="1"/>
          </p:cNvSpPr>
          <p:nvPr>
            <p:ph type="title"/>
          </p:nvPr>
        </p:nvSpPr>
        <p:spPr/>
        <p:txBody>
          <a:bodyPr/>
          <a:lstStyle/>
          <a:p>
            <a:r>
              <a:rPr lang="en-GB" dirty="0" smtClean="0"/>
              <a:t>Prevalence</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579276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Banned more than 500 new drugs</a:t>
            </a:r>
          </a:p>
          <a:p>
            <a:r>
              <a:rPr lang="en-GB" dirty="0"/>
              <a:t>Created the Forensic Early Warning System to identify NPS in the UK </a:t>
            </a:r>
          </a:p>
          <a:p>
            <a:r>
              <a:rPr lang="en-GB" dirty="0"/>
              <a:t>In December 2013, the Home Office convened an expert panel to look at NPS and provide recommendations.</a:t>
            </a:r>
          </a:p>
          <a:p>
            <a:r>
              <a:rPr lang="en-GB" dirty="0"/>
              <a:t>Called for enhanced response to prevention, treatment and information sharing regarding NPS</a:t>
            </a:r>
          </a:p>
          <a:p>
            <a:r>
              <a:rPr lang="en-GB" smtClean="0"/>
              <a:t>Psychoactive </a:t>
            </a:r>
            <a:r>
              <a:rPr lang="en-GB" dirty="0" smtClean="0"/>
              <a:t>Substances Act 2106</a:t>
            </a:r>
            <a:endParaRPr lang="en-GB" dirty="0"/>
          </a:p>
          <a:p>
            <a:endParaRPr lang="en-GB" dirty="0"/>
          </a:p>
        </p:txBody>
      </p:sp>
      <p:sp>
        <p:nvSpPr>
          <p:cNvPr id="2" name="Title 1"/>
          <p:cNvSpPr>
            <a:spLocks noGrp="1"/>
          </p:cNvSpPr>
          <p:nvPr>
            <p:ph type="title"/>
          </p:nvPr>
        </p:nvSpPr>
        <p:spPr/>
        <p:txBody>
          <a:bodyPr/>
          <a:lstStyle/>
          <a:p>
            <a:r>
              <a:rPr lang="en-GB" dirty="0" smtClean="0"/>
              <a:t>UK GOVERNMENT STRATEGIES</a:t>
            </a:r>
            <a:endParaRPr lang="en-GB" dirty="0"/>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349155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400" dirty="0" smtClean="0"/>
              <a:t>35 year old male no past history – medical or psychiatric</a:t>
            </a:r>
          </a:p>
          <a:p>
            <a:r>
              <a:rPr lang="en-GB" sz="2400" dirty="0" smtClean="0"/>
              <a:t>Presented to A&amp; E – hallucinations &amp; agitation</a:t>
            </a:r>
          </a:p>
          <a:p>
            <a:r>
              <a:rPr lang="en-GB" sz="2400" dirty="0" smtClean="0"/>
              <a:t>Suspected viral encephalitis – tests negative</a:t>
            </a:r>
          </a:p>
          <a:p>
            <a:r>
              <a:rPr lang="en-GB" sz="2400" dirty="0" smtClean="0"/>
              <a:t>Presented 4 more times – treated with sedatives/ anti-psychotics</a:t>
            </a:r>
          </a:p>
          <a:p>
            <a:r>
              <a:rPr lang="en-GB" sz="2400" dirty="0" smtClean="0"/>
              <a:t>5</a:t>
            </a:r>
            <a:r>
              <a:rPr lang="en-GB" sz="2400" baseline="30000" dirty="0" smtClean="0"/>
              <a:t>th</a:t>
            </a:r>
            <a:r>
              <a:rPr lang="en-GB" sz="2400" dirty="0" smtClean="0"/>
              <a:t> presentation – disclosed recreational use </a:t>
            </a:r>
            <a:r>
              <a:rPr lang="en-GB" sz="2400" dirty="0"/>
              <a:t>of NRG-3 </a:t>
            </a:r>
            <a:r>
              <a:rPr lang="en-GB" sz="2400" dirty="0" smtClean="0"/>
              <a:t>(man-made </a:t>
            </a:r>
            <a:r>
              <a:rPr lang="en-GB" sz="2400" dirty="0"/>
              <a:t>‘designer drug’ with stimulant </a:t>
            </a:r>
            <a:r>
              <a:rPr lang="en-GB" sz="2400" dirty="0" smtClean="0"/>
              <a:t>properties, obtained from the Internet</a:t>
            </a:r>
            <a:r>
              <a:rPr lang="en-GB" dirty="0" smtClean="0"/>
              <a:t>) </a:t>
            </a:r>
          </a:p>
        </p:txBody>
      </p:sp>
      <p:sp>
        <p:nvSpPr>
          <p:cNvPr id="2" name="Title 1"/>
          <p:cNvSpPr>
            <a:spLocks noGrp="1"/>
          </p:cNvSpPr>
          <p:nvPr>
            <p:ph type="title"/>
          </p:nvPr>
        </p:nvSpPr>
        <p:spPr/>
        <p:txBody>
          <a:bodyPr/>
          <a:lstStyle/>
          <a:p>
            <a:r>
              <a:rPr lang="en-GB" dirty="0" smtClean="0"/>
              <a:t>CASE STUDY – from fact sheet.</a:t>
            </a:r>
            <a:endParaRPr lang="en-GB" dirty="0">
              <a:solidFill>
                <a:srgbClr val="FF0000"/>
              </a:solidFill>
            </a:endParaRPr>
          </a:p>
        </p:txBody>
      </p:sp>
      <p:sp>
        <p:nvSpPr>
          <p:cNvPr id="4" name="Rectangle 3"/>
          <p:cNvSpPr/>
          <p:nvPr/>
        </p:nvSpPr>
        <p:spPr>
          <a:xfrm>
            <a:off x="11978681" y="0"/>
            <a:ext cx="198268" cy="6857999"/>
          </a:xfrm>
          <a:prstGeom prst="rect">
            <a:avLst/>
          </a:prstGeom>
          <a:solidFill>
            <a:srgbClr val="7030A0"/>
          </a:solidFill>
          <a:ln w="79375" cmpd="sng">
            <a:solidFill>
              <a:srgbClr val="079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9731276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course">
  <a:themeElements>
    <a:clrScheme name="Custom 7">
      <a:dk1>
        <a:sysClr val="windowText" lastClr="000000"/>
      </a:dk1>
      <a:lt1>
        <a:sysClr val="window" lastClr="FFFFFF"/>
      </a:lt1>
      <a:dk2>
        <a:srgbClr val="464646"/>
      </a:dk2>
      <a:lt2>
        <a:srgbClr val="DEF5FA"/>
      </a:lt2>
      <a:accent1>
        <a:srgbClr val="00AA9E"/>
      </a:accent1>
      <a:accent2>
        <a:srgbClr val="DA1F28"/>
      </a:accent2>
      <a:accent3>
        <a:srgbClr val="EB641B"/>
      </a:accent3>
      <a:accent4>
        <a:srgbClr val="39639D"/>
      </a:accent4>
      <a:accent5>
        <a:srgbClr val="474B78"/>
      </a:accent5>
      <a:accent6>
        <a:srgbClr val="7D3C4A"/>
      </a:accent6>
      <a:hlink>
        <a:srgbClr val="FF8119"/>
      </a:hlink>
      <a:folHlink>
        <a:srgbClr val="00AA9E"/>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solidFill>
          <a:srgbClr val="7030A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TotalTime>
  <Words>1364</Words>
  <Application>Microsoft Office PowerPoint</Application>
  <PresentationFormat>Widescreen</PresentationFormat>
  <Paragraphs>119</Paragraphs>
  <Slides>19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Lucida Sans Unicode</vt:lpstr>
      <vt:lpstr>Verdana</vt:lpstr>
      <vt:lpstr>Wingdings 2</vt:lpstr>
      <vt:lpstr>Wingdings 3</vt:lpstr>
      <vt:lpstr>1_Concourse</vt:lpstr>
      <vt:lpstr>PowerPoint Presentation</vt:lpstr>
      <vt:lpstr>Learning Points</vt:lpstr>
      <vt:lpstr>Definitions of  Novel Psychoactive Drugs</vt:lpstr>
      <vt:lpstr>Definitions of  Novel Psychoactive Drugs</vt:lpstr>
      <vt:lpstr>Definitions of  Novel Psychoactive Drugs</vt:lpstr>
      <vt:lpstr>Increase in the number and diversity of new drugs </vt:lpstr>
      <vt:lpstr>Prevalence</vt:lpstr>
      <vt:lpstr>UK GOVERNMENT STRATEGIES</vt:lpstr>
      <vt:lpstr>CASE STUDY – from fact sheet.</vt:lpstr>
      <vt:lpstr> EXAMPLES OF NPS AND THEIR REPORTED EFFECTS </vt:lpstr>
      <vt:lpstr>Clinical presentations</vt:lpstr>
      <vt:lpstr>Health harms/effects</vt:lpstr>
      <vt:lpstr>Physical harms</vt:lpstr>
      <vt:lpstr>Health harms </vt:lpstr>
      <vt:lpstr>Health harms;mental health</vt:lpstr>
      <vt:lpstr> Practice Points</vt:lpstr>
      <vt:lpstr>Practice points</vt:lpstr>
      <vt:lpstr>References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Benjamin8</dc:creator>
  <cp:lastModifiedBy>Christine Mary Goodair</cp:lastModifiedBy>
  <cp:revision>38</cp:revision>
  <cp:lastPrinted>2016-08-09T10:43:10Z</cp:lastPrinted>
  <dcterms:created xsi:type="dcterms:W3CDTF">2015-07-27T15:20:10Z</dcterms:created>
  <dcterms:modified xsi:type="dcterms:W3CDTF">2016-08-09T13:47:16Z</dcterms:modified>
</cp:coreProperties>
</file>