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80" r:id="rId2"/>
    <p:sldId id="258" r:id="rId3"/>
    <p:sldId id="259" r:id="rId4"/>
    <p:sldId id="260" r:id="rId5"/>
    <p:sldId id="262" r:id="rId6"/>
    <p:sldId id="263" r:id="rId7"/>
    <p:sldId id="257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68" r:id="rId16"/>
    <p:sldId id="269" r:id="rId17"/>
    <p:sldId id="270" r:id="rId18"/>
    <p:sldId id="271" r:id="rId19"/>
    <p:sldId id="272" r:id="rId20"/>
    <p:sldId id="282" r:id="rId21"/>
    <p:sldId id="283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08" y="2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7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F7F488-6E31-421A-88AE-631EBDF32144}" type="datetimeFigureOut">
              <a:rPr lang="en-GB" smtClean="0"/>
              <a:t>01/11/2017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9F35F2-982A-4555-9F4A-F809B5326E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3490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EC6E0A-57B4-4D03-AA5C-A69ECD742112}" type="slidenum">
              <a:rPr lang="en-GB" smtClean="0">
                <a:solidFill>
                  <a:prstClr val="black"/>
                </a:solidFill>
              </a:rPr>
              <a:pPr/>
              <a:t>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59464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3AE862F-3F36-4BCA-8C2E-AE922C9B03A5}" type="datetime1">
              <a:rPr lang="en-GB" smtClean="0"/>
              <a:pPr/>
              <a:t>01/11/2017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GB" smtClean="0">
                <a:solidFill>
                  <a:srgbClr val="00AA9E">
                    <a:tint val="20000"/>
                  </a:srgbClr>
                </a:solidFill>
              </a:rPr>
              <a:t>September 2015</a:t>
            </a:r>
            <a:endParaRPr lang="en-GB">
              <a:solidFill>
                <a:srgbClr val="00AA9E">
                  <a:tint val="2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9AC7A2D-64AC-4A11-8A20-A70DB782CEF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2786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196C71-998C-49BF-86D0-89F944C6A183}" type="datetime1">
              <a:rPr lang="en-GB" smtClean="0">
                <a:solidFill>
                  <a:prstClr val="black"/>
                </a:solidFill>
              </a:rPr>
              <a:pPr/>
              <a:t>01/11/2017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>
                <a:solidFill>
                  <a:prstClr val="black"/>
                </a:solidFill>
              </a:rPr>
              <a:t>September 2015</a:t>
            </a:r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AC7A2D-64AC-4A11-8A20-A70DB782CEF4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572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E29C6D-F061-48F2-8455-54F5698B32D8}" type="datetime1">
              <a:rPr lang="en-GB" smtClean="0">
                <a:solidFill>
                  <a:prstClr val="black"/>
                </a:solidFill>
              </a:rPr>
              <a:pPr/>
              <a:t>01/11/2017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>
                <a:solidFill>
                  <a:prstClr val="black"/>
                </a:solidFill>
              </a:rPr>
              <a:t>September 2015</a:t>
            </a:r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AC7A2D-64AC-4A11-8A20-A70DB782CEF4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3820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1484A9-00CC-484B-BBCA-4BA16C688EBA}" type="datetime1">
              <a:rPr lang="en-GB" smtClean="0">
                <a:solidFill>
                  <a:prstClr val="black"/>
                </a:solidFill>
              </a:rPr>
              <a:pPr/>
              <a:t>01/11/2017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>
                <a:solidFill>
                  <a:prstClr val="black"/>
                </a:solidFill>
              </a:rPr>
              <a:t>September 2015</a:t>
            </a:r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AC7A2D-64AC-4A11-8A20-A70DB782CEF4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090963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63EEAB-5B3A-48BB-A4FD-8B82635FDADD}" type="datetime1">
              <a:rPr lang="en-GB" smtClean="0">
                <a:solidFill>
                  <a:prstClr val="black"/>
                </a:solidFill>
              </a:rPr>
              <a:pPr/>
              <a:t>01/11/2017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>
                <a:solidFill>
                  <a:prstClr val="black"/>
                </a:solidFill>
              </a:rPr>
              <a:t>September 2015</a:t>
            </a:r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AC7A2D-64AC-4A11-8A20-A70DB782CEF4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4684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0FA6F4-2A77-4B70-AE10-60D42E5F242B}" type="datetime1">
              <a:rPr lang="en-GB" smtClean="0">
                <a:solidFill>
                  <a:prstClr val="black"/>
                </a:solidFill>
              </a:rPr>
              <a:pPr/>
              <a:t>01/11/2017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>
                <a:solidFill>
                  <a:prstClr val="black"/>
                </a:solidFill>
              </a:rPr>
              <a:t>September 2015</a:t>
            </a:r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AC7A2D-64AC-4A11-8A20-A70DB782CEF4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439570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DB7E0D-AB28-4275-949B-A71B65B6D80F}" type="datetime1">
              <a:rPr lang="en-GB" smtClean="0">
                <a:solidFill>
                  <a:prstClr val="black"/>
                </a:solidFill>
              </a:rPr>
              <a:pPr/>
              <a:t>01/11/2017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>
                <a:solidFill>
                  <a:prstClr val="black"/>
                </a:solidFill>
              </a:rPr>
              <a:t>September 2015</a:t>
            </a:r>
            <a:endParaRPr lang="en-GB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AC7A2D-64AC-4A11-8A20-A70DB782CEF4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9656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488DAE-FD42-4932-87D3-D203AA3237FF}" type="datetime1">
              <a:rPr lang="en-GB" smtClean="0">
                <a:solidFill>
                  <a:prstClr val="black"/>
                </a:solidFill>
              </a:rPr>
              <a:pPr/>
              <a:t>01/11/2017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>
                <a:solidFill>
                  <a:prstClr val="black"/>
                </a:solidFill>
              </a:rPr>
              <a:t>September 2015</a:t>
            </a:r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AC7A2D-64AC-4A11-8A20-A70DB782CEF4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652258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0ADFE1-046A-4EB3-A3DE-F10CDCE07523}" type="datetime1">
              <a:rPr lang="en-GB" smtClean="0">
                <a:solidFill>
                  <a:prstClr val="black"/>
                </a:solidFill>
              </a:rPr>
              <a:pPr/>
              <a:t>01/11/2017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>
                <a:solidFill>
                  <a:prstClr val="black"/>
                </a:solidFill>
              </a:rPr>
              <a:t>September 2015</a:t>
            </a:r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AC7A2D-64AC-4A11-8A20-A70DB782CEF4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22184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>
            <a:extLst/>
          </a:lstStyle>
          <a:p>
            <a:fld id="{C8A0502F-6C61-452C-987E-1FCC65395F09}" type="datetime1">
              <a:rPr lang="en-GB" smtClean="0">
                <a:solidFill>
                  <a:prstClr val="black"/>
                </a:solidFill>
              </a:rPr>
              <a:pPr/>
              <a:t>01/11/2017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>
                <a:solidFill>
                  <a:prstClr val="black"/>
                </a:solidFill>
              </a:rPr>
              <a:t>September 2015</a:t>
            </a:r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AC7A2D-64AC-4A11-8A20-A70DB782CEF4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8593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AC9ACFA-B6DB-408A-9C0E-36FA38F6EC83}" type="datetime1">
              <a:rPr lang="en-GB" smtClean="0">
                <a:solidFill>
                  <a:prstClr val="black"/>
                </a:solidFill>
              </a:rPr>
              <a:pPr/>
              <a:t>01/11/2017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GB" smtClean="0">
                <a:solidFill>
                  <a:prstClr val="black"/>
                </a:solidFill>
              </a:rPr>
              <a:t>September 2015</a:t>
            </a:r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9AC7A2D-64AC-4A11-8A20-A70DB782CEF4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5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9560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5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E2E4C6C-0C62-434C-ABF3-68199F7DF44F}" type="datetime1">
              <a:rPr lang="en-GB" smtClean="0">
                <a:solidFill>
                  <a:prstClr val="black"/>
                </a:solidFill>
              </a:rPr>
              <a:pPr/>
              <a:t>01/11/2017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GB" smtClean="0">
                <a:solidFill>
                  <a:prstClr val="black"/>
                </a:solidFill>
              </a:rPr>
              <a:t>September 2015</a:t>
            </a:r>
            <a:endParaRPr lang="en-GB">
              <a:solidFill>
                <a:prstClr val="black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9AC7A2D-64AC-4A11-8A20-A70DB782CEF4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11963400" y="25072"/>
            <a:ext cx="228600" cy="6858000"/>
          </a:xfrm>
          <a:prstGeom prst="rect">
            <a:avLst/>
          </a:prstGeom>
          <a:solidFill>
            <a:srgbClr val="C4008C"/>
          </a:solidFill>
          <a:ln cap="flat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093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jnnp.bmj.com/content/75/suppl_3/iii9.full" TargetMode="External"/><Relationship Id="rId2" Type="http://schemas.openxmlformats.org/officeDocument/2006/relationships/hyperlink" Target="http://www.nta.nhs.uk/uploads/healthharmsfinal-v1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ncbi.nlm.nih.gov/pmc/articles/PMC3217673/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pn.bmj.com/content/practneurol/11/4/206.full.pdf" TargetMode="External"/><Relationship Id="rId2" Type="http://schemas.openxmlformats.org/officeDocument/2006/relationships/hyperlink" Target="http://www.pnas.org/content/109/40/E2657.abstrac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pubs.niaaa.nih.gov/publications/10report/chap02e.pd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>
                <a:solidFill>
                  <a:prstClr val="black"/>
                </a:solidFill>
              </a:rPr>
              <a:t>Autumn 2017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body" idx="4294967295"/>
          </p:nvPr>
        </p:nvSpPr>
        <p:spPr>
          <a:xfrm>
            <a:off x="0" y="1243013"/>
            <a:ext cx="10260013" cy="2771775"/>
          </a:xfrm>
          <a:solidFill>
            <a:schemeClr val="bg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en-GB" sz="4000" dirty="0">
                <a:solidFill>
                  <a:srgbClr val="008080"/>
                </a:solidFill>
              </a:rPr>
              <a:t>NEUROLOGY</a:t>
            </a:r>
            <a:endParaRPr lang="en-GB" sz="4000" dirty="0" smtClean="0">
              <a:solidFill>
                <a:srgbClr val="00808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41" y="104205"/>
            <a:ext cx="1596840" cy="632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7541" y="5777602"/>
            <a:ext cx="2106168" cy="984504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6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6">
                  <a:lumMod val="60000"/>
                  <a:lumOff val="40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</p:pic>
      <p:sp>
        <p:nvSpPr>
          <p:cNvPr id="7" name="Rectangle 6"/>
          <p:cNvSpPr/>
          <p:nvPr/>
        </p:nvSpPr>
        <p:spPr>
          <a:xfrm>
            <a:off x="11978681" y="0"/>
            <a:ext cx="198268" cy="6857999"/>
          </a:xfrm>
          <a:prstGeom prst="rect">
            <a:avLst/>
          </a:prstGeom>
          <a:solidFill>
            <a:srgbClr val="F78E03"/>
          </a:solidFill>
          <a:ln w="79375" cmpd="sng">
            <a:solidFill>
              <a:srgbClr val="079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7131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Most common cause is alcohol withdrawal which occurs in 5-15% of alcohol dependent people</a:t>
            </a:r>
          </a:p>
          <a:p>
            <a:r>
              <a:rPr lang="en-GB" dirty="0" smtClean="0"/>
              <a:t>Occur 6-48 hours after last alcohol use</a:t>
            </a:r>
          </a:p>
          <a:p>
            <a:r>
              <a:rPr lang="en-GB" dirty="0" smtClean="0"/>
              <a:t>Tonic </a:t>
            </a:r>
            <a:r>
              <a:rPr lang="en-GB" dirty="0" err="1" smtClean="0"/>
              <a:t>clonic</a:t>
            </a:r>
            <a:r>
              <a:rPr lang="en-GB" dirty="0" smtClean="0"/>
              <a:t> seizures </a:t>
            </a:r>
          </a:p>
          <a:p>
            <a:r>
              <a:rPr lang="en-GB" dirty="0" smtClean="0"/>
              <a:t>Withdrawal from benzodiazepines and GHB/GBL are also associated with seizures</a:t>
            </a:r>
          </a:p>
          <a:p>
            <a:r>
              <a:rPr lang="en-GB" dirty="0" smtClean="0"/>
              <a:t>Other causes are intoxication with cocaine, amphetamine, and MDMA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CONVULSIONS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978681" y="0"/>
            <a:ext cx="198268" cy="6857999"/>
          </a:xfrm>
          <a:prstGeom prst="rect">
            <a:avLst/>
          </a:prstGeom>
          <a:solidFill>
            <a:srgbClr val="F78E03"/>
          </a:solidFill>
          <a:ln w="79375" cmpd="sng">
            <a:solidFill>
              <a:srgbClr val="079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23292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GB" dirty="0" smtClean="0"/>
          </a:p>
          <a:p>
            <a:r>
              <a:rPr lang="en-GB" dirty="0" smtClean="0"/>
              <a:t>Long term alcohol use leads to mild defects </a:t>
            </a:r>
            <a:r>
              <a:rPr lang="en-GB" dirty="0" err="1" smtClean="0"/>
              <a:t>eg</a:t>
            </a:r>
            <a:r>
              <a:rPr lang="en-GB" dirty="0" smtClean="0"/>
              <a:t> memory, attention, concentration and decision making to alcoholic </a:t>
            </a:r>
            <a:r>
              <a:rPr lang="en-GB" dirty="0" err="1" smtClean="0"/>
              <a:t>dementiaand</a:t>
            </a:r>
            <a:r>
              <a:rPr lang="en-GB" dirty="0" smtClean="0"/>
              <a:t> Wernicke </a:t>
            </a:r>
            <a:r>
              <a:rPr lang="en-GB" dirty="0" err="1" smtClean="0"/>
              <a:t>Korsakoff’s</a:t>
            </a:r>
            <a:r>
              <a:rPr lang="en-GB" dirty="0" smtClean="0"/>
              <a:t> psychosis</a:t>
            </a:r>
          </a:p>
          <a:p>
            <a:r>
              <a:rPr lang="en-GB" dirty="0" smtClean="0"/>
              <a:t>Wernicke encephalopathy presents with the classic triad of ocular abnormalities, ataxia and </a:t>
            </a:r>
            <a:r>
              <a:rPr lang="en-GB" dirty="0" err="1" smtClean="0"/>
              <a:t>confusional</a:t>
            </a:r>
            <a:r>
              <a:rPr lang="en-GB" dirty="0" smtClean="0"/>
              <a:t> state in 16% of patients </a:t>
            </a:r>
          </a:p>
          <a:p>
            <a:r>
              <a:rPr lang="en-GB" dirty="0" smtClean="0"/>
              <a:t>Onset may be acute or gradual and is a reversible if treated </a:t>
            </a:r>
          </a:p>
          <a:p>
            <a:r>
              <a:rPr lang="en-GB" dirty="0"/>
              <a:t>I</a:t>
            </a:r>
            <a:r>
              <a:rPr lang="en-GB" dirty="0" smtClean="0"/>
              <a:t>f untreated is fatal in 17% cases, and permanent brain damage in 85% of those who do not receive appropriate treatment. It may lead to</a:t>
            </a:r>
          </a:p>
          <a:p>
            <a:r>
              <a:rPr lang="en-GB" dirty="0" err="1" smtClean="0"/>
              <a:t>Korsakoff’s</a:t>
            </a:r>
            <a:r>
              <a:rPr lang="en-GB" dirty="0" smtClean="0"/>
              <a:t> psychosis characterised by amnesia, confabulation &amp; </a:t>
            </a:r>
            <a:r>
              <a:rPr lang="en-GB" dirty="0" err="1" smtClean="0"/>
              <a:t>irritabilty</a:t>
            </a:r>
            <a:endParaRPr lang="en-GB" dirty="0" smtClean="0"/>
          </a:p>
          <a:p>
            <a:r>
              <a:rPr lang="en-GB" dirty="0" smtClean="0"/>
              <a:t>It is caused by lack of vitamin B1 thiamine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COGNTIVE DETERIORATION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978681" y="0"/>
            <a:ext cx="198268" cy="6857999"/>
          </a:xfrm>
          <a:prstGeom prst="rect">
            <a:avLst/>
          </a:prstGeom>
          <a:solidFill>
            <a:srgbClr val="F78E03"/>
          </a:solidFill>
          <a:ln w="79375" cmpd="sng">
            <a:solidFill>
              <a:srgbClr val="079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4811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Caused by long term excessive drinking</a:t>
            </a:r>
          </a:p>
          <a:p>
            <a:r>
              <a:rPr lang="en-GB" dirty="0" smtClean="0"/>
              <a:t>Alcohol is responsible for about 10% of dementia cases</a:t>
            </a:r>
          </a:p>
          <a:p>
            <a:r>
              <a:rPr lang="en-GB" dirty="0" smtClean="0"/>
              <a:t>Usually occurs in over 65 year olds</a:t>
            </a:r>
          </a:p>
          <a:p>
            <a:r>
              <a:rPr lang="en-GB" dirty="0" smtClean="0"/>
              <a:t>Dementia begins gradually and progress slowly</a:t>
            </a:r>
          </a:p>
          <a:p>
            <a:r>
              <a:rPr lang="en-GB" dirty="0" smtClean="0"/>
              <a:t>Symptoms include general inability to plan, memory loss, and apathy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ALCOHOL RELATED DEMENTIA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978681" y="0"/>
            <a:ext cx="198268" cy="6857999"/>
          </a:xfrm>
          <a:prstGeom prst="rect">
            <a:avLst/>
          </a:prstGeom>
          <a:solidFill>
            <a:srgbClr val="F78E03"/>
          </a:solidFill>
          <a:ln w="79375" cmpd="sng">
            <a:solidFill>
              <a:srgbClr val="079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78839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Chronic alcohol use can cause toxicity and vitamin deficiency leading to peripheral neuropathy </a:t>
            </a:r>
            <a:r>
              <a:rPr lang="en-GB" dirty="0" err="1" smtClean="0"/>
              <a:t>ie</a:t>
            </a:r>
            <a:r>
              <a:rPr lang="en-GB" dirty="0" smtClean="0"/>
              <a:t> pain and tingling in limbs</a:t>
            </a:r>
          </a:p>
          <a:p>
            <a:r>
              <a:rPr lang="en-GB" dirty="0" smtClean="0"/>
              <a:t>Lower limbs are affected more that upper, with foot and wrist drop, muscle weakness and wasting</a:t>
            </a:r>
          </a:p>
          <a:p>
            <a:r>
              <a:rPr lang="en-GB" dirty="0" smtClean="0"/>
              <a:t>Nerve damage is usually permanent</a:t>
            </a:r>
          </a:p>
          <a:p>
            <a:r>
              <a:rPr lang="en-GB" dirty="0" smtClean="0"/>
              <a:t>Continued drinking leads to disability and chronic pain</a:t>
            </a:r>
          </a:p>
          <a:p>
            <a:r>
              <a:rPr lang="en-GB" dirty="0" smtClean="0"/>
              <a:t>Avoiding alcohol and eating well can minimise the effects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PERIPHERAL NEUROPATHY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978681" y="0"/>
            <a:ext cx="198268" cy="6857999"/>
          </a:xfrm>
          <a:prstGeom prst="rect">
            <a:avLst/>
          </a:prstGeom>
          <a:solidFill>
            <a:srgbClr val="F78E03"/>
          </a:solidFill>
          <a:ln w="79375" cmpd="sng">
            <a:solidFill>
              <a:srgbClr val="079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55968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b="1" dirty="0" smtClean="0"/>
              <a:t>Autonomic neuropathy</a:t>
            </a:r>
            <a:r>
              <a:rPr lang="en-GB" dirty="0" smtClean="0"/>
              <a:t> – damage to nerves responsible to blood pressure, heart rates, sweating, bowel and bladder emptying and digestion.  </a:t>
            </a:r>
          </a:p>
          <a:p>
            <a:r>
              <a:rPr lang="en-GB" dirty="0" smtClean="0"/>
              <a:t>Caused by alcohol, AIDS/HIV and liver disease</a:t>
            </a:r>
            <a:endParaRPr lang="en-GB" dirty="0"/>
          </a:p>
          <a:p>
            <a:r>
              <a:rPr lang="en-GB" b="1" dirty="0" smtClean="0"/>
              <a:t>Progressive cerebellar deterioration </a:t>
            </a:r>
            <a:r>
              <a:rPr lang="en-GB" dirty="0" smtClean="0"/>
              <a:t>– alcohol is the m </a:t>
            </a:r>
            <a:r>
              <a:rPr lang="en-GB" dirty="0" err="1" smtClean="0"/>
              <a:t>ost</a:t>
            </a:r>
            <a:r>
              <a:rPr lang="en-GB" dirty="0" smtClean="0"/>
              <a:t> common cause and most likely due to thiamine deficiency</a:t>
            </a:r>
          </a:p>
          <a:p>
            <a:r>
              <a:rPr lang="en-GB" dirty="0" smtClean="0"/>
              <a:t>Presentation – ataxic gait, truncal ataxia</a:t>
            </a:r>
          </a:p>
          <a:p>
            <a:r>
              <a:rPr lang="en-GB" b="1" dirty="0" smtClean="0"/>
              <a:t>Pellagra</a:t>
            </a:r>
            <a:r>
              <a:rPr lang="en-GB" dirty="0" smtClean="0"/>
              <a:t> – chronic lack of niacin B3.  </a:t>
            </a:r>
            <a:r>
              <a:rPr lang="en-GB" dirty="0"/>
              <a:t>C</a:t>
            </a:r>
            <a:r>
              <a:rPr lang="en-GB" dirty="0" smtClean="0"/>
              <a:t>hronic alcohol use can cause poor absorption which results in skin, gastrointestinal and mental abnormalities leading to memory impairment, delusions, hallucinations, dementia, delirium </a:t>
            </a:r>
            <a:endParaRPr lang="en-GB" dirty="0"/>
          </a:p>
          <a:p>
            <a:r>
              <a:rPr lang="en-GB" b="1" dirty="0" err="1" smtClean="0"/>
              <a:t>Marchifava-Bignami</a:t>
            </a:r>
            <a:r>
              <a:rPr lang="en-GB" b="1" dirty="0" smtClean="0"/>
              <a:t> disease</a:t>
            </a:r>
            <a:r>
              <a:rPr lang="en-GB" dirty="0" smtClean="0"/>
              <a:t> – rare progressive condition corpus callosum </a:t>
            </a:r>
            <a:r>
              <a:rPr lang="en-GB" dirty="0" err="1" smtClean="0"/>
              <a:t>demyenlination</a:t>
            </a:r>
            <a:r>
              <a:rPr lang="en-GB" dirty="0" smtClean="0"/>
              <a:t> caused by alcohol use.   Presents with stupor, coma or fits, dementia, apraxia, ataxia.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Conditions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978681" y="0"/>
            <a:ext cx="198268" cy="6857999"/>
          </a:xfrm>
          <a:prstGeom prst="rect">
            <a:avLst/>
          </a:prstGeom>
          <a:solidFill>
            <a:srgbClr val="F78E03"/>
          </a:solidFill>
          <a:ln w="79375" cmpd="sng">
            <a:solidFill>
              <a:srgbClr val="079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158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Effects of Substance Use –Direct/Indirect</a:t>
            </a:r>
            <a:endParaRPr lang="en-GB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978681" y="0"/>
            <a:ext cx="198268" cy="6857999"/>
          </a:xfrm>
          <a:prstGeom prst="rect">
            <a:avLst/>
          </a:prstGeom>
          <a:solidFill>
            <a:srgbClr val="F78E03"/>
          </a:solidFill>
          <a:ln w="79375" cmpd="sng">
            <a:solidFill>
              <a:srgbClr val="079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4398" y="1481138"/>
            <a:ext cx="5363204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08277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Common Neurological Conditions/ Substance Use</a:t>
            </a:r>
            <a:endParaRPr lang="en-GB" sz="3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978681" y="0"/>
            <a:ext cx="198268" cy="6857999"/>
          </a:xfrm>
          <a:prstGeom prst="rect">
            <a:avLst/>
          </a:prstGeom>
          <a:solidFill>
            <a:srgbClr val="F78E03"/>
          </a:solidFill>
          <a:ln w="79375" cmpd="sng">
            <a:solidFill>
              <a:srgbClr val="079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2838" y="1900238"/>
            <a:ext cx="4886325" cy="305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1647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Undertake comprehensive substance misuse assessment if possible</a:t>
            </a:r>
          </a:p>
          <a:p>
            <a:r>
              <a:rPr lang="en-GB" dirty="0" smtClean="0"/>
              <a:t>Undertake a full physical examination</a:t>
            </a:r>
          </a:p>
          <a:p>
            <a:r>
              <a:rPr lang="en-GB" dirty="0" smtClean="0"/>
              <a:t>Be aware that patients may have been using several licit and illicit substances, and may be at a different level of dependence for each</a:t>
            </a:r>
          </a:p>
          <a:p>
            <a:r>
              <a:rPr lang="en-GB" dirty="0" smtClean="0"/>
              <a:t>Undertake a range of investigations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ASSESSMENT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978681" y="0"/>
            <a:ext cx="198268" cy="6857999"/>
          </a:xfrm>
          <a:prstGeom prst="rect">
            <a:avLst/>
          </a:prstGeom>
          <a:solidFill>
            <a:srgbClr val="F78E03"/>
          </a:solidFill>
          <a:ln w="79375" cmpd="sng">
            <a:solidFill>
              <a:srgbClr val="079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95122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Treat neurological disorder if needed </a:t>
            </a:r>
          </a:p>
          <a:p>
            <a:r>
              <a:rPr lang="en-GB" dirty="0" smtClean="0"/>
              <a:t>Detoxify or stabilise the patient if appropriate, so that the assessment of the neurological condition can be done so as to diagnose and treat</a:t>
            </a:r>
          </a:p>
          <a:p>
            <a:r>
              <a:rPr lang="en-GB" dirty="0" smtClean="0"/>
              <a:t>Medical emergencies need urgent intervention:</a:t>
            </a:r>
          </a:p>
          <a:p>
            <a:r>
              <a:rPr lang="en-GB" dirty="0" smtClean="0"/>
              <a:t>Delirium tremens – associated with high mortality; treatment is with benzodiazepines; abstinence may lead to improvement</a:t>
            </a:r>
          </a:p>
          <a:p>
            <a:r>
              <a:rPr lang="en-GB" dirty="0" smtClean="0"/>
              <a:t>Seizures – brain imaging should be done for first seizure and if there are focal signs</a:t>
            </a:r>
          </a:p>
          <a:p>
            <a:r>
              <a:rPr lang="en-GB" dirty="0" smtClean="0"/>
              <a:t>Wernicke’s Encephalopathy – parenteral thiamine should be administered </a:t>
            </a:r>
          </a:p>
          <a:p>
            <a:r>
              <a:rPr lang="en-GB" dirty="0" smtClean="0"/>
              <a:t>Alcohol related dementia – can be reversible if patient becomes abstinent, is prescribed vitamins and eats a healthy diet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TREATMENT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978681" y="0"/>
            <a:ext cx="198268" cy="6857999"/>
          </a:xfrm>
          <a:prstGeom prst="rect">
            <a:avLst/>
          </a:prstGeom>
          <a:solidFill>
            <a:srgbClr val="F78E03"/>
          </a:solidFill>
          <a:ln w="79375" cmpd="sng">
            <a:solidFill>
              <a:srgbClr val="079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85677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Local services should be contacted to discuss an appropriate management plan for patients presenting with a neurological problems directly or indirectly associated with substance misuse</a:t>
            </a:r>
          </a:p>
          <a:p>
            <a:r>
              <a:rPr lang="en-GB" dirty="0" smtClean="0"/>
              <a:t>Severely dependent patients are best managed with advice and support from substance misuse teams</a:t>
            </a:r>
          </a:p>
          <a:p>
            <a:r>
              <a:rPr lang="en-GB" dirty="0" smtClean="0"/>
              <a:t>Patients with harmful use or high risk drinking or drug use, may respond to brief interventions, and can be referred on for specialist support with psychosocial interventions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NETWORKS, REFERRALS, SERVICES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978681" y="0"/>
            <a:ext cx="198268" cy="6857999"/>
          </a:xfrm>
          <a:prstGeom prst="rect">
            <a:avLst/>
          </a:prstGeom>
          <a:solidFill>
            <a:srgbClr val="F78E03"/>
          </a:solidFill>
          <a:ln w="79375" cmpd="sng">
            <a:solidFill>
              <a:srgbClr val="079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718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Describe the range of neurological symptoms associated with substance use disorders</a:t>
            </a:r>
          </a:p>
          <a:p>
            <a:endParaRPr lang="en-GB" dirty="0"/>
          </a:p>
          <a:p>
            <a:r>
              <a:rPr lang="en-GB" dirty="0" smtClean="0"/>
              <a:t>Identify signs and symptoms of neurological disorders affected by substance misuse</a:t>
            </a:r>
          </a:p>
          <a:p>
            <a:endParaRPr lang="en-GB" dirty="0"/>
          </a:p>
          <a:p>
            <a:r>
              <a:rPr lang="en-GB" dirty="0" smtClean="0"/>
              <a:t>Describe an appropriate care plan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LEARNING OUTCOMES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978681" y="0"/>
            <a:ext cx="198268" cy="6857999"/>
          </a:xfrm>
          <a:prstGeom prst="rect">
            <a:avLst/>
          </a:prstGeom>
          <a:solidFill>
            <a:srgbClr val="F78E03"/>
          </a:solidFill>
          <a:ln w="79375" cmpd="sng">
            <a:solidFill>
              <a:srgbClr val="079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23085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GB" sz="3700" dirty="0" err="1"/>
              <a:t>Brust</a:t>
            </a:r>
            <a:r>
              <a:rPr lang="en-GB" sz="3700" dirty="0"/>
              <a:t>. J.C. (2014). Neurologic Complications. An illicit Drug Abuse. </a:t>
            </a:r>
            <a:r>
              <a:rPr lang="en-GB" sz="3700" dirty="0" err="1" smtClean="0"/>
              <a:t>Continuim</a:t>
            </a:r>
            <a:r>
              <a:rPr lang="en-GB" sz="3700" dirty="0" smtClean="0"/>
              <a:t> life </a:t>
            </a:r>
            <a:r>
              <a:rPr lang="en-GB" sz="3700" dirty="0"/>
              <a:t>long Learning in Neurology, 20.3, 642-656</a:t>
            </a:r>
          </a:p>
          <a:p>
            <a:endParaRPr lang="en-GB" sz="3700" dirty="0"/>
          </a:p>
          <a:p>
            <a:r>
              <a:rPr lang="en-GB" sz="3700" dirty="0"/>
              <a:t>The Centre for Public Health, Faculty of Health &amp; Applied Social </a:t>
            </a:r>
            <a:r>
              <a:rPr lang="en-GB" sz="3700" dirty="0" smtClean="0"/>
              <a:t>Science, Liverpool </a:t>
            </a:r>
            <a:r>
              <a:rPr lang="en-GB" sz="3700" dirty="0"/>
              <a:t>John Moore's University, on behalf of the Department of Health and</a:t>
            </a:r>
          </a:p>
          <a:p>
            <a:pPr marL="109728" indent="0">
              <a:buNone/>
            </a:pPr>
            <a:r>
              <a:rPr lang="en-GB" sz="3700" dirty="0" smtClean="0"/>
              <a:t>       National </a:t>
            </a:r>
            <a:r>
              <a:rPr lang="en-GB" sz="3700" dirty="0"/>
              <a:t>Treatment Agency for Substance Misuse (2011) </a:t>
            </a:r>
            <a:r>
              <a:rPr lang="en-GB" sz="3700" i="1" dirty="0"/>
              <a:t>A summary of </a:t>
            </a:r>
            <a:r>
              <a:rPr lang="en-GB" sz="3700" i="1" dirty="0" smtClean="0"/>
              <a:t>the health </a:t>
            </a:r>
            <a:r>
              <a:rPr lang="en-GB" sz="3700" i="1" dirty="0"/>
              <a:t>harms of </a:t>
            </a:r>
            <a:r>
              <a:rPr lang="en-GB" sz="3700" i="1" dirty="0" smtClean="0"/>
              <a:t>drugs </a:t>
            </a:r>
            <a:r>
              <a:rPr lang="en-GB" sz="3700" u="sng" dirty="0" smtClean="0">
                <a:hlinkClick r:id="rId2"/>
              </a:rPr>
              <a:t>http</a:t>
            </a:r>
            <a:r>
              <a:rPr lang="en-GB" sz="3700" u="sng" dirty="0">
                <a:hlinkClick r:id="rId2"/>
              </a:rPr>
              <a:t>://www.nta.nhs.uk/uploads/healthharmsfinal-v1.pdf</a:t>
            </a:r>
            <a:endParaRPr lang="en-GB" sz="3700" dirty="0"/>
          </a:p>
          <a:p>
            <a:endParaRPr lang="en-GB" sz="3700" dirty="0"/>
          </a:p>
          <a:p>
            <a:r>
              <a:rPr lang="en-GB" sz="3700" dirty="0"/>
              <a:t>Crome IB &amp; Bloor, R (2008) </a:t>
            </a:r>
            <a:r>
              <a:rPr lang="en-GB" sz="3700" i="1" dirty="0"/>
              <a:t>Alcohol problems, </a:t>
            </a:r>
            <a:r>
              <a:rPr lang="en-GB" sz="3700" dirty="0"/>
              <a:t>in Murray R. et al (</a:t>
            </a:r>
            <a:r>
              <a:rPr lang="en-GB" sz="3700" dirty="0" err="1"/>
              <a:t>eds</a:t>
            </a:r>
            <a:r>
              <a:rPr lang="en-GB" sz="3700" dirty="0"/>
              <a:t>) Essential Psychiatry. Cambridge University Press. pp 198-229</a:t>
            </a:r>
          </a:p>
          <a:p>
            <a:pPr marL="109728" indent="0">
              <a:buNone/>
            </a:pPr>
            <a:endParaRPr lang="en-GB" sz="3700" dirty="0"/>
          </a:p>
          <a:p>
            <a:r>
              <a:rPr lang="en-GB" sz="3700" dirty="0"/>
              <a:t>Day E, </a:t>
            </a:r>
            <a:r>
              <a:rPr lang="en-GB" sz="3700" dirty="0" err="1"/>
              <a:t>Betham</a:t>
            </a:r>
            <a:r>
              <a:rPr lang="en-GB" sz="3700" dirty="0"/>
              <a:t>, P.W., </a:t>
            </a:r>
            <a:r>
              <a:rPr lang="en-GB" sz="3700" dirty="0" err="1"/>
              <a:t>Callaghar</a:t>
            </a:r>
            <a:r>
              <a:rPr lang="en-GB" sz="3700" dirty="0"/>
              <a:t>, </a:t>
            </a:r>
            <a:r>
              <a:rPr lang="en-GB" sz="3700" dirty="0" err="1"/>
              <a:t>Kuruvilla</a:t>
            </a:r>
            <a:r>
              <a:rPr lang="en-GB" sz="3700" dirty="0"/>
              <a:t> T, and George, S (2013) Thiamine </a:t>
            </a:r>
            <a:r>
              <a:rPr lang="en-GB" sz="3700" dirty="0" smtClean="0"/>
              <a:t>for prevention </a:t>
            </a:r>
            <a:r>
              <a:rPr lang="en-GB" sz="3700" dirty="0"/>
              <a:t>and treatment of Wernicke </a:t>
            </a:r>
            <a:r>
              <a:rPr lang="en-GB" sz="3700" dirty="0" err="1" smtClean="0"/>
              <a:t>Karsakoff</a:t>
            </a:r>
            <a:r>
              <a:rPr lang="en-GB" sz="3700" dirty="0" smtClean="0"/>
              <a:t> </a:t>
            </a:r>
            <a:r>
              <a:rPr lang="en-GB" sz="3700" dirty="0"/>
              <a:t>syndrome in people who</a:t>
            </a:r>
          </a:p>
          <a:p>
            <a:pPr marL="109728" indent="0">
              <a:buNone/>
            </a:pPr>
            <a:r>
              <a:rPr lang="en-GB" sz="3700" dirty="0" smtClean="0"/>
              <a:t>    abuse </a:t>
            </a:r>
            <a:r>
              <a:rPr lang="en-GB" sz="3700" dirty="0"/>
              <a:t>alcohol. </a:t>
            </a:r>
            <a:r>
              <a:rPr lang="en-GB" sz="3700" i="1" dirty="0" err="1"/>
              <a:t>Cochrance</a:t>
            </a:r>
            <a:r>
              <a:rPr lang="en-GB" sz="3700" i="1" dirty="0"/>
              <a:t> Syst. Rev. doi 10. </a:t>
            </a:r>
            <a:r>
              <a:rPr lang="en-GB" sz="3700" dirty="0"/>
              <a:t>1002/j1465 1858. CD 004033. </a:t>
            </a:r>
            <a:r>
              <a:rPr lang="en-GB" sz="3700" dirty="0" smtClean="0"/>
              <a:t>pub3. Cochrane </a:t>
            </a:r>
            <a:r>
              <a:rPr lang="en-GB" sz="3700" dirty="0"/>
              <a:t>Database of Systematic Reviews 2013, Issue 7. Art. No.: </a:t>
            </a:r>
            <a:r>
              <a:rPr lang="en-GB" sz="3700" dirty="0" smtClean="0"/>
              <a:t>    CD004033. DOI</a:t>
            </a:r>
            <a:r>
              <a:rPr lang="en-GB" sz="3700" dirty="0"/>
              <a:t>: </a:t>
            </a:r>
            <a:r>
              <a:rPr lang="en-GB" sz="3700" dirty="0" smtClean="0"/>
              <a:t>10.1002/14651858.CD004033.pub3.</a:t>
            </a:r>
          </a:p>
          <a:p>
            <a:endParaRPr lang="en-GB" sz="3700" dirty="0"/>
          </a:p>
          <a:p>
            <a:r>
              <a:rPr lang="en-GB" sz="3700" dirty="0" err="1"/>
              <a:t>Enevoldson</a:t>
            </a:r>
            <a:r>
              <a:rPr lang="en-GB" sz="3700" dirty="0"/>
              <a:t>, P (2004) Recreational drugs and their neurological </a:t>
            </a:r>
            <a:r>
              <a:rPr lang="en-GB" sz="3700" dirty="0" smtClean="0"/>
              <a:t>consequences. </a:t>
            </a:r>
            <a:r>
              <a:rPr lang="en-GB" sz="3700" i="1" dirty="0" smtClean="0"/>
              <a:t>Journal </a:t>
            </a:r>
            <a:r>
              <a:rPr lang="en-GB" sz="3700" i="1" dirty="0"/>
              <a:t>of Neurology, Neurosurgery &amp; Psychiatry, </a:t>
            </a:r>
            <a:r>
              <a:rPr lang="en-GB" sz="3700" dirty="0"/>
              <a:t>;75:iii9-iii15</a:t>
            </a:r>
          </a:p>
          <a:p>
            <a:pPr marL="109728" indent="0">
              <a:buNone/>
            </a:pPr>
            <a:r>
              <a:rPr lang="en-GB" sz="3700" dirty="0" smtClean="0"/>
              <a:t>     doi:10.1136/jnnp.2004.045732 </a:t>
            </a:r>
            <a:r>
              <a:rPr lang="en-GB" sz="3700" u="sng" dirty="0" smtClean="0">
                <a:hlinkClick r:id="rId3"/>
              </a:rPr>
              <a:t>http</a:t>
            </a:r>
            <a:r>
              <a:rPr lang="en-GB" sz="3700" u="sng" dirty="0">
                <a:hlinkClick r:id="rId3"/>
              </a:rPr>
              <a:t>://jnnp.bmj.com/content/75/suppl_3/iii9.full</a:t>
            </a:r>
            <a:endParaRPr lang="en-GB" sz="3700" dirty="0"/>
          </a:p>
          <a:p>
            <a:pPr marL="109728" indent="0">
              <a:buNone/>
            </a:pPr>
            <a:endParaRPr lang="en-GB" sz="3700" dirty="0"/>
          </a:p>
          <a:p>
            <a:r>
              <a:rPr lang="en-GB" sz="3700" dirty="0" err="1"/>
              <a:t>Esse</a:t>
            </a:r>
            <a:r>
              <a:rPr lang="en-GB" sz="3700" dirty="0"/>
              <a:t>, K, </a:t>
            </a:r>
            <a:r>
              <a:rPr lang="en-GB" sz="3700" dirty="0" err="1"/>
              <a:t>Fossati-Bellani</a:t>
            </a:r>
            <a:r>
              <a:rPr lang="en-GB" sz="3700" dirty="0"/>
              <a:t>, M, Traylor, A &amp; Martin-</a:t>
            </a:r>
            <a:r>
              <a:rPr lang="en-GB" sz="3700" dirty="0" err="1"/>
              <a:t>Schild</a:t>
            </a:r>
            <a:r>
              <a:rPr lang="en-GB" sz="3700" dirty="0"/>
              <a:t>, S (2011) Epidemic of </a:t>
            </a:r>
            <a:r>
              <a:rPr lang="en-GB" sz="3700" dirty="0" smtClean="0"/>
              <a:t>illicit drug </a:t>
            </a:r>
            <a:r>
              <a:rPr lang="en-GB" sz="3700" dirty="0"/>
              <a:t>use, </a:t>
            </a:r>
            <a:r>
              <a:rPr lang="en-GB" sz="3700" dirty="0" smtClean="0"/>
              <a:t>mechanisms </a:t>
            </a:r>
            <a:r>
              <a:rPr lang="en-GB" sz="3700" dirty="0"/>
              <a:t>of action/addiction and stroke as a health </a:t>
            </a:r>
            <a:r>
              <a:rPr lang="en-GB" sz="3700" dirty="0" smtClean="0"/>
              <a:t>hazard. </a:t>
            </a:r>
            <a:r>
              <a:rPr lang="en-GB" sz="3700" i="1" dirty="0" smtClean="0"/>
              <a:t>Brain </a:t>
            </a:r>
            <a:r>
              <a:rPr lang="en-GB" sz="3700" i="1" dirty="0"/>
              <a:t>and behaviour, </a:t>
            </a:r>
            <a:r>
              <a:rPr lang="en-GB" sz="3700" u="sng" dirty="0">
                <a:hlinkClick r:id="rId4"/>
              </a:rPr>
              <a:t>http://www.ncbi.nlm.nih.gov/pmc/articles/PMC3217673</a:t>
            </a:r>
            <a:r>
              <a:rPr lang="en-GB" sz="3700" u="sng" dirty="0" smtClean="0">
                <a:hlinkClick r:id="rId4"/>
              </a:rPr>
              <a:t>/</a:t>
            </a:r>
            <a:endParaRPr lang="en-GB" sz="3700" u="sng" dirty="0" smtClean="0"/>
          </a:p>
          <a:p>
            <a:endParaRPr lang="en-GB" sz="3700" dirty="0"/>
          </a:p>
          <a:p>
            <a:r>
              <a:rPr lang="en-GB" sz="3700" dirty="0"/>
              <a:t>Fink P, Hansen MS, </a:t>
            </a:r>
            <a:r>
              <a:rPr lang="en-GB" sz="3700" dirty="0" err="1"/>
              <a:t>Sondergaard</a:t>
            </a:r>
            <a:r>
              <a:rPr lang="en-GB" sz="3700" dirty="0"/>
              <a:t> L, </a:t>
            </a:r>
            <a:r>
              <a:rPr lang="en-GB" sz="3700" dirty="0" err="1"/>
              <a:t>Frydenberg</a:t>
            </a:r>
            <a:r>
              <a:rPr lang="en-GB" sz="3700" dirty="0"/>
              <a:t> M (2003). Mental illness in </a:t>
            </a:r>
            <a:r>
              <a:rPr lang="en-GB" sz="3700" dirty="0" smtClean="0"/>
              <a:t>new neurological </a:t>
            </a:r>
            <a:r>
              <a:rPr lang="en-GB" sz="3700" dirty="0"/>
              <a:t>patients. </a:t>
            </a:r>
            <a:r>
              <a:rPr lang="en-GB" sz="3700" i="1" dirty="0"/>
              <a:t>Journal of Neurology, Neurosurgery &amp; Psychiatry, (</a:t>
            </a:r>
            <a:r>
              <a:rPr lang="en-GB" sz="3700" dirty="0"/>
              <a:t>74</a:t>
            </a:r>
            <a:r>
              <a:rPr lang="en-GB" sz="3700" dirty="0" smtClean="0"/>
              <a:t>),817-819</a:t>
            </a:r>
            <a:r>
              <a:rPr lang="en-GB" sz="3700" dirty="0"/>
              <a:t>.</a:t>
            </a:r>
          </a:p>
          <a:p>
            <a:pPr marL="109728" indent="0">
              <a:buNone/>
            </a:pPr>
            <a:r>
              <a:rPr lang="en-GB" sz="3700" dirty="0"/>
              <a:t> </a:t>
            </a:r>
          </a:p>
          <a:p>
            <a:r>
              <a:rPr lang="en-GB" sz="3700" dirty="0" err="1"/>
              <a:t>Goforth</a:t>
            </a:r>
            <a:r>
              <a:rPr lang="en-GB" sz="3700" dirty="0"/>
              <a:t>, H.W., </a:t>
            </a:r>
            <a:r>
              <a:rPr lang="en-GB" sz="3700" dirty="0" err="1"/>
              <a:t>Murtagh</a:t>
            </a:r>
            <a:r>
              <a:rPr lang="en-GB" sz="3700" dirty="0"/>
              <a:t>, R &amp; </a:t>
            </a:r>
            <a:r>
              <a:rPr lang="en-GB" sz="3700" dirty="0" err="1"/>
              <a:t>Fernardez</a:t>
            </a:r>
            <a:r>
              <a:rPr lang="en-GB" sz="3700" dirty="0"/>
              <a:t> F. (2010). Neurologic Aspects of </a:t>
            </a:r>
            <a:r>
              <a:rPr lang="en-GB" sz="3700" dirty="0" smtClean="0"/>
              <a:t>Drug Abuse</a:t>
            </a:r>
            <a:r>
              <a:rPr lang="en-GB" sz="3700" dirty="0"/>
              <a:t>. </a:t>
            </a:r>
            <a:r>
              <a:rPr lang="en-GB" sz="3700" i="1" dirty="0"/>
              <a:t>Neurologic Clinics, </a:t>
            </a:r>
            <a:r>
              <a:rPr lang="en-GB" sz="3700" dirty="0"/>
              <a:t>28(1) pp 199-215.</a:t>
            </a:r>
          </a:p>
          <a:p>
            <a:pPr marL="109728" indent="0">
              <a:buNone/>
            </a:pPr>
            <a:r>
              <a:rPr lang="en-GB" sz="3700" dirty="0"/>
              <a:t> </a:t>
            </a:r>
          </a:p>
          <a:p>
            <a:pPr marL="109728" indent="0">
              <a:buNone/>
            </a:pPr>
            <a:endParaRPr lang="en-GB" sz="2800" dirty="0">
              <a:latin typeface="Myriad-Roman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978681" y="0"/>
            <a:ext cx="198268" cy="6857999"/>
          </a:xfrm>
          <a:prstGeom prst="rect">
            <a:avLst/>
          </a:prstGeom>
          <a:solidFill>
            <a:srgbClr val="F78E03"/>
          </a:solidFill>
          <a:ln w="79375" cmpd="sng">
            <a:solidFill>
              <a:srgbClr val="079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9737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sz="1700" dirty="0" smtClean="0"/>
              <a:t>McIntosh </a:t>
            </a:r>
            <a:r>
              <a:rPr lang="en-GB" sz="1700" dirty="0"/>
              <a:t>C, Chick J. Alcohol and the nervous system. </a:t>
            </a:r>
            <a:r>
              <a:rPr lang="en-GB" sz="1700" i="1" dirty="0"/>
              <a:t>Journal of </a:t>
            </a:r>
            <a:r>
              <a:rPr lang="en-GB" sz="1700" i="1" dirty="0" smtClean="0"/>
              <a:t>Neurology, Neurosurgery </a:t>
            </a:r>
            <a:r>
              <a:rPr lang="en-GB" sz="1700" i="1" dirty="0"/>
              <a:t>&amp; Psychiatry, </a:t>
            </a:r>
            <a:r>
              <a:rPr lang="en-GB" sz="1700" dirty="0"/>
              <a:t>75(</a:t>
            </a:r>
            <a:r>
              <a:rPr lang="en-GB" sz="1700" dirty="0" err="1"/>
              <a:t>Suppl</a:t>
            </a:r>
            <a:r>
              <a:rPr lang="en-GB" sz="1700" dirty="0"/>
              <a:t> 3):16–21.</a:t>
            </a:r>
          </a:p>
          <a:p>
            <a:pPr marL="109728" indent="0">
              <a:buNone/>
            </a:pPr>
            <a:endParaRPr lang="en-GB" sz="1700" dirty="0"/>
          </a:p>
          <a:p>
            <a:r>
              <a:rPr lang="en-GB" sz="1700" dirty="0"/>
              <a:t>Meier, M.H, </a:t>
            </a:r>
            <a:r>
              <a:rPr lang="en-GB" sz="1700" dirty="0" err="1"/>
              <a:t>Caspla</a:t>
            </a:r>
            <a:r>
              <a:rPr lang="en-GB" sz="1700" dirty="0"/>
              <a:t>, </a:t>
            </a:r>
            <a:r>
              <a:rPr lang="en-GB" sz="1700" dirty="0" err="1"/>
              <a:t>AmblerA</a:t>
            </a:r>
            <a:r>
              <a:rPr lang="en-GB" sz="1700" dirty="0"/>
              <a:t>, </a:t>
            </a:r>
            <a:r>
              <a:rPr lang="en-GB" sz="1700" dirty="0" err="1"/>
              <a:t>Marringtonte</a:t>
            </a:r>
            <a:r>
              <a:rPr lang="en-GB" sz="1700" dirty="0"/>
              <a:t>, </a:t>
            </a:r>
            <a:r>
              <a:rPr lang="en-GB" sz="1700" dirty="0" err="1"/>
              <a:t>Houts</a:t>
            </a:r>
            <a:r>
              <a:rPr lang="en-GB" sz="1700" dirty="0"/>
              <a:t> R, Keefe RS, McDonald </a:t>
            </a:r>
            <a:r>
              <a:rPr lang="en-GB" sz="1700" dirty="0" smtClean="0"/>
              <a:t>K, Ward </a:t>
            </a:r>
            <a:r>
              <a:rPr lang="en-GB" sz="1700" dirty="0"/>
              <a:t>A, </a:t>
            </a:r>
            <a:r>
              <a:rPr lang="en-GB" sz="1700" dirty="0" err="1"/>
              <a:t>Poulton</a:t>
            </a:r>
            <a:r>
              <a:rPr lang="en-GB" sz="1700" dirty="0"/>
              <a:t> R, Moffitt T. E. (2012) Persistent cannabis users </a:t>
            </a:r>
            <a:r>
              <a:rPr lang="en-GB" sz="1700" dirty="0" smtClean="0"/>
              <a:t>show neuropsychological </a:t>
            </a:r>
            <a:r>
              <a:rPr lang="en-GB" sz="1700" dirty="0"/>
              <a:t>decline from childhood to midlife. Proceedings of </a:t>
            </a:r>
            <a:r>
              <a:rPr lang="en-GB" sz="1700" dirty="0" smtClean="0"/>
              <a:t>the National </a:t>
            </a:r>
            <a:r>
              <a:rPr lang="en-GB" sz="1700" dirty="0"/>
              <a:t>Academy of Sciences. doc</a:t>
            </a:r>
            <a:r>
              <a:rPr lang="en-GB" sz="1700" dirty="0" smtClean="0"/>
              <a:t>: </a:t>
            </a:r>
            <a:r>
              <a:rPr lang="en-GB" sz="1700" u="sng" dirty="0" smtClean="0">
                <a:hlinkClick r:id="rId2"/>
              </a:rPr>
              <a:t>http</a:t>
            </a:r>
            <a:r>
              <a:rPr lang="en-GB" sz="1700" u="sng" dirty="0">
                <a:hlinkClick r:id="rId2"/>
              </a:rPr>
              <a:t>://www.pnas.org/content/109/40/E2657.abstract</a:t>
            </a:r>
            <a:endParaRPr lang="en-GB" sz="1700" dirty="0"/>
          </a:p>
          <a:p>
            <a:pPr marL="109728" indent="0">
              <a:buNone/>
            </a:pPr>
            <a:endParaRPr lang="en-GB" sz="1700" dirty="0"/>
          </a:p>
          <a:p>
            <a:r>
              <a:rPr lang="en-GB" sz="1700" dirty="0" err="1"/>
              <a:t>Serdaru</a:t>
            </a:r>
            <a:r>
              <a:rPr lang="en-GB" sz="1700" dirty="0"/>
              <a:t> M, </a:t>
            </a:r>
            <a:r>
              <a:rPr lang="en-GB" sz="1700" dirty="0" err="1"/>
              <a:t>Hausser-Hauw</a:t>
            </a:r>
            <a:r>
              <a:rPr lang="en-GB" sz="1700" dirty="0"/>
              <a:t> C, </a:t>
            </a:r>
            <a:r>
              <a:rPr lang="en-GB" sz="1700" dirty="0" err="1"/>
              <a:t>Laplane</a:t>
            </a:r>
            <a:r>
              <a:rPr lang="en-GB" sz="1700" dirty="0"/>
              <a:t> D, et al. The clinical spectrum of </a:t>
            </a:r>
            <a:r>
              <a:rPr lang="en-GB" sz="1700" dirty="0" smtClean="0"/>
              <a:t>alcoholic pellagra </a:t>
            </a:r>
            <a:r>
              <a:rPr lang="en-GB" sz="1700" dirty="0"/>
              <a:t>encephalopathy. A retrospective analysis of (1988) 22 cases </a:t>
            </a:r>
            <a:r>
              <a:rPr lang="en-GB" sz="1700" dirty="0" smtClean="0"/>
              <a:t>studied pathologically</a:t>
            </a:r>
            <a:r>
              <a:rPr lang="en-GB" sz="1700" dirty="0"/>
              <a:t>. </a:t>
            </a:r>
            <a:r>
              <a:rPr lang="en-GB" sz="1700" i="1" dirty="0"/>
              <a:t>Brain;</a:t>
            </a:r>
            <a:r>
              <a:rPr lang="en-GB" sz="1700" dirty="0"/>
              <a:t>111:829–42</a:t>
            </a:r>
          </a:p>
          <a:p>
            <a:pPr marL="109728" indent="0">
              <a:buNone/>
            </a:pPr>
            <a:endParaRPr lang="en-GB" sz="1700" dirty="0"/>
          </a:p>
          <a:p>
            <a:r>
              <a:rPr lang="en-GB" sz="1700" dirty="0"/>
              <a:t>Welch, K (2011) Neurological complications of alcohol and misuse of </a:t>
            </a:r>
            <a:r>
              <a:rPr lang="en-GB" sz="1700" dirty="0" smtClean="0"/>
              <a:t>drugs. </a:t>
            </a:r>
            <a:r>
              <a:rPr lang="en-GB" sz="1700" i="1" dirty="0" smtClean="0"/>
              <a:t>Practical </a:t>
            </a:r>
            <a:r>
              <a:rPr lang="en-GB" sz="1700" i="1" dirty="0"/>
              <a:t>Neurology </a:t>
            </a:r>
            <a:r>
              <a:rPr lang="en-GB" sz="1700" dirty="0"/>
              <a:t>(11):206-219</a:t>
            </a:r>
          </a:p>
          <a:p>
            <a:pPr marL="109728" indent="0">
              <a:buNone/>
            </a:pPr>
            <a:r>
              <a:rPr lang="en-GB" sz="1700" u="sng" dirty="0" smtClean="0">
                <a:hlinkClick r:id="rId3"/>
              </a:rPr>
              <a:t>     http</a:t>
            </a:r>
            <a:r>
              <a:rPr lang="en-GB" sz="1700" u="sng" dirty="0">
                <a:hlinkClick r:id="rId3"/>
              </a:rPr>
              <a:t>://pn.bmj.com/content/practneurol/11/4/206.full.pdf</a:t>
            </a:r>
            <a:endParaRPr lang="en-GB" sz="1700" dirty="0"/>
          </a:p>
          <a:p>
            <a:pPr marL="109728" indent="0">
              <a:buNone/>
            </a:pPr>
            <a:r>
              <a:rPr lang="en-GB" sz="1700" dirty="0"/>
              <a:t> </a:t>
            </a:r>
          </a:p>
          <a:p>
            <a:r>
              <a:rPr lang="en-GB" sz="1700" dirty="0"/>
              <a:t>US Department of Health and Human Sciences (2000) </a:t>
            </a:r>
            <a:r>
              <a:rPr lang="en-GB" sz="1700" i="1" dirty="0"/>
              <a:t>10th special report to </a:t>
            </a:r>
            <a:r>
              <a:rPr lang="en-GB" sz="1700" i="1" dirty="0" smtClean="0"/>
              <a:t>US Congress </a:t>
            </a:r>
            <a:r>
              <a:rPr lang="en-GB" sz="1700" i="1" dirty="0"/>
              <a:t>on Alcohol and health. The neurotoxicity of alcohol; Chapter 2: </a:t>
            </a:r>
            <a:r>
              <a:rPr lang="en-GB" sz="1700" i="1" dirty="0" smtClean="0"/>
              <a:t>Alcohol and </a:t>
            </a:r>
            <a:r>
              <a:rPr lang="en-GB" sz="1700" i="1" dirty="0"/>
              <a:t>the Brain: Neuroscience and </a:t>
            </a:r>
            <a:r>
              <a:rPr lang="en-GB" sz="1700" i="1" dirty="0" err="1" smtClean="0"/>
              <a:t>Neurobehavior</a:t>
            </a:r>
            <a:endParaRPr lang="en-GB" sz="1700" dirty="0"/>
          </a:p>
          <a:p>
            <a:pPr marL="109728" indent="0">
              <a:buNone/>
            </a:pPr>
            <a:r>
              <a:rPr lang="en-GB" sz="1700" u="sng" dirty="0" smtClean="0">
                <a:hlinkClick r:id="rId4"/>
              </a:rPr>
              <a:t>    http</a:t>
            </a:r>
            <a:r>
              <a:rPr lang="en-GB" sz="1700" u="sng" dirty="0">
                <a:hlinkClick r:id="rId4"/>
              </a:rPr>
              <a:t>://pubs.niaaa.nih.gov/publications/10report/chap02e.pdf</a:t>
            </a:r>
            <a:endParaRPr lang="en-GB" sz="1700" dirty="0"/>
          </a:p>
          <a:p>
            <a:pPr marL="109728" indent="0">
              <a:buNone/>
            </a:pPr>
            <a:endParaRPr lang="en-GB" sz="2800" dirty="0">
              <a:latin typeface="Myriad-Roman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978681" y="0"/>
            <a:ext cx="198268" cy="6857999"/>
          </a:xfrm>
          <a:prstGeom prst="rect">
            <a:avLst/>
          </a:prstGeom>
          <a:solidFill>
            <a:srgbClr val="F78E03"/>
          </a:solidFill>
          <a:ln w="79375" cmpd="sng">
            <a:solidFill>
              <a:srgbClr val="079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6812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Overlap between neurological and substance use disorders is significant</a:t>
            </a:r>
            <a:endParaRPr lang="en-GB" dirty="0"/>
          </a:p>
          <a:p>
            <a:r>
              <a:rPr lang="en-GB" dirty="0" smtClean="0"/>
              <a:t>20% neurology patients have a lifetime history of a substance use disorder, and 13% have a current disorder</a:t>
            </a:r>
            <a:endParaRPr lang="en-GB" dirty="0"/>
          </a:p>
          <a:p>
            <a:r>
              <a:rPr lang="en-GB" dirty="0" smtClean="0"/>
              <a:t>Neurological disorders can arise from intoxication, withdrawal and chronic use of substances</a:t>
            </a:r>
          </a:p>
          <a:p>
            <a:r>
              <a:rPr lang="en-GB" dirty="0" smtClean="0"/>
              <a:t>Substance misuse can lead to memory, attention, decision making problems, medical emergencies </a:t>
            </a:r>
            <a:r>
              <a:rPr lang="en-GB" dirty="0" err="1" smtClean="0"/>
              <a:t>ie</a:t>
            </a:r>
            <a:r>
              <a:rPr lang="en-GB" dirty="0" smtClean="0"/>
              <a:t> seizures, confusion and cognitive deterioration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CONTEXT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978681" y="0"/>
            <a:ext cx="198268" cy="6857999"/>
          </a:xfrm>
          <a:prstGeom prst="rect">
            <a:avLst/>
          </a:prstGeom>
          <a:solidFill>
            <a:srgbClr val="F78E03"/>
          </a:solidFill>
          <a:ln w="79375" cmpd="sng">
            <a:solidFill>
              <a:srgbClr val="079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7927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Substance misusers may present late with severe neurological deficits </a:t>
            </a:r>
          </a:p>
          <a:p>
            <a:r>
              <a:rPr lang="en-GB" dirty="0" smtClean="0"/>
              <a:t>Neurological complications may be ignored by the patient</a:t>
            </a:r>
          </a:p>
          <a:p>
            <a:r>
              <a:rPr lang="en-GB" dirty="0" smtClean="0"/>
              <a:t>Patients  may not see the relevance of substance use to the presentation and therefore may not disclose</a:t>
            </a:r>
          </a:p>
          <a:p>
            <a:r>
              <a:rPr lang="en-GB" dirty="0" smtClean="0"/>
              <a:t>Every patient with a neurological disorder should have a full substance misuse history </a:t>
            </a:r>
          </a:p>
          <a:p>
            <a:r>
              <a:rPr lang="en-GB" dirty="0" smtClean="0"/>
              <a:t>Practitioners should be skilled in undertaking a history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Intoxication may complicate the clinical picture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COMMON PRESENTATIONS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978681" y="0"/>
            <a:ext cx="198268" cy="6857999"/>
          </a:xfrm>
          <a:prstGeom prst="rect">
            <a:avLst/>
          </a:prstGeom>
          <a:solidFill>
            <a:srgbClr val="F78E03"/>
          </a:solidFill>
          <a:ln w="79375" cmpd="sng">
            <a:solidFill>
              <a:srgbClr val="079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2276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Neurotoxicity</a:t>
            </a:r>
          </a:p>
          <a:p>
            <a:r>
              <a:rPr lang="en-GB" dirty="0" smtClean="0"/>
              <a:t>Violence and loss of control may be direct result of neurotoxic effect of </a:t>
            </a:r>
            <a:r>
              <a:rPr lang="en-GB" dirty="0" err="1" smtClean="0"/>
              <a:t>eg</a:t>
            </a:r>
            <a:r>
              <a:rPr lang="en-GB" dirty="0" smtClean="0"/>
              <a:t> alcohol on prefrontal cortical function</a:t>
            </a:r>
          </a:p>
          <a:p>
            <a:r>
              <a:rPr lang="en-GB" dirty="0" smtClean="0"/>
              <a:t>Focal neurological signs are not expected in alcohol intoxication</a:t>
            </a:r>
          </a:p>
          <a:p>
            <a:r>
              <a:rPr lang="en-GB" dirty="0" smtClean="0"/>
              <a:t>Acute stimulant intoxication may lead to anxiety, panic, psychosis</a:t>
            </a:r>
          </a:p>
          <a:p>
            <a:r>
              <a:rPr lang="en-GB" dirty="0" smtClean="0"/>
              <a:t>Cocaine intoxication leads to euphoria, bizarre erratic violent behaviour</a:t>
            </a:r>
          </a:p>
          <a:p>
            <a:r>
              <a:rPr lang="en-GB" dirty="0" smtClean="0"/>
              <a:t>Sudden death may occur with cocaine intoxication (especially when combined with alcohol) as well as irritability, restlessness, anxiety, panic, paranoia, tremors, vertigo, muscle twitches 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EFFECTS OF SUBSTANCE MISUSE ON THE NERVOUS SYSTEM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978681" y="0"/>
            <a:ext cx="198268" cy="6857999"/>
          </a:xfrm>
          <a:prstGeom prst="rect">
            <a:avLst/>
          </a:prstGeom>
          <a:solidFill>
            <a:srgbClr val="F78E03"/>
          </a:solidFill>
          <a:ln w="79375" cmpd="sng">
            <a:solidFill>
              <a:srgbClr val="079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2620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Opiate intoxication leads to pupillary constriction</a:t>
            </a:r>
          </a:p>
          <a:p>
            <a:r>
              <a:rPr lang="en-GB" dirty="0" smtClean="0"/>
              <a:t>Opiate withdrawal leads to yawning, sweating, running eyes and nose</a:t>
            </a:r>
            <a:endParaRPr lang="en-GB" dirty="0"/>
          </a:p>
          <a:p>
            <a:r>
              <a:rPr lang="en-GB" dirty="0" smtClean="0"/>
              <a:t>Sedative withdrawal leads to tremor, abnormal movements, dilated pupils as well as clammy skin, vomiting, pallor</a:t>
            </a:r>
            <a:endParaRPr lang="en-GB" dirty="0"/>
          </a:p>
          <a:p>
            <a:r>
              <a:rPr lang="en-GB" dirty="0" smtClean="0"/>
              <a:t>Acute cannabis intoxication can lead to confusion, delirium, cognitive impairment</a:t>
            </a:r>
          </a:p>
          <a:p>
            <a:r>
              <a:rPr lang="en-GB" dirty="0" smtClean="0"/>
              <a:t>Chronic cannabis use can lead to neuropsychological decline</a:t>
            </a:r>
          </a:p>
          <a:p>
            <a:r>
              <a:rPr lang="en-GB" dirty="0" smtClean="0"/>
              <a:t>Novel psychoactive substances can include delirium, convulsions, hallucinations, delusions</a:t>
            </a:r>
          </a:p>
          <a:p>
            <a:r>
              <a:rPr lang="en-GB" dirty="0" smtClean="0"/>
              <a:t>Ketamine can cause dream like states, delirium, amnesia 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11978681" y="0"/>
            <a:ext cx="198268" cy="6857999"/>
          </a:xfrm>
          <a:prstGeom prst="rect">
            <a:avLst/>
          </a:prstGeom>
          <a:solidFill>
            <a:srgbClr val="F78E03"/>
          </a:solidFill>
          <a:ln w="79375" cmpd="sng">
            <a:solidFill>
              <a:srgbClr val="079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68424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Coma and stroke</a:t>
            </a:r>
          </a:p>
          <a:p>
            <a:r>
              <a:rPr lang="en-GB" dirty="0" smtClean="0"/>
              <a:t>Convulsions</a:t>
            </a:r>
          </a:p>
          <a:p>
            <a:r>
              <a:rPr lang="en-GB" dirty="0" smtClean="0"/>
              <a:t>Cognitive deterioration</a:t>
            </a:r>
          </a:p>
          <a:p>
            <a:r>
              <a:rPr lang="en-GB" dirty="0" smtClean="0"/>
              <a:t>Wernicke’s encephalopathy</a:t>
            </a:r>
          </a:p>
          <a:p>
            <a:r>
              <a:rPr lang="en-GB" dirty="0" smtClean="0"/>
              <a:t>Alcohol related dementia</a:t>
            </a:r>
          </a:p>
          <a:p>
            <a:r>
              <a:rPr lang="en-GB" dirty="0" smtClean="0"/>
              <a:t>Peripheral neuropathy</a:t>
            </a:r>
          </a:p>
          <a:p>
            <a:r>
              <a:rPr lang="en-GB" dirty="0" smtClean="0"/>
              <a:t>Autonomic neuropathy</a:t>
            </a:r>
          </a:p>
          <a:p>
            <a:r>
              <a:rPr lang="en-GB" dirty="0" smtClean="0"/>
              <a:t>Progressive cerebellar deterioration</a:t>
            </a:r>
          </a:p>
          <a:p>
            <a:r>
              <a:rPr lang="en-GB" dirty="0" smtClean="0"/>
              <a:t>Pellagra</a:t>
            </a:r>
          </a:p>
          <a:p>
            <a:r>
              <a:rPr lang="en-GB" dirty="0" err="1" smtClean="0"/>
              <a:t>Marchiafava-Bignami</a:t>
            </a:r>
            <a:r>
              <a:rPr lang="en-GB" dirty="0" smtClean="0"/>
              <a:t> Disease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NEUROLOGICAL CONDITIONS 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978681" y="0"/>
            <a:ext cx="198268" cy="6857999"/>
          </a:xfrm>
          <a:prstGeom prst="rect">
            <a:avLst/>
          </a:prstGeom>
          <a:solidFill>
            <a:srgbClr val="F78E03"/>
          </a:solidFill>
          <a:ln w="79375" cmpd="sng">
            <a:solidFill>
              <a:srgbClr val="079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8866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Alcoholics may have cerebral atrophy leading to subdural haematomas, disordered coagulation making them vulnerable to intracerebral haemorrhage</a:t>
            </a:r>
          </a:p>
          <a:p>
            <a:r>
              <a:rPr lang="en-GB" dirty="0" smtClean="0"/>
              <a:t>Illicit drug use can increase risk of ischemic and haemorrhagic strokes</a:t>
            </a:r>
          </a:p>
          <a:p>
            <a:r>
              <a:rPr lang="en-GB" dirty="0" smtClean="0"/>
              <a:t>Drug use is the  most common predisposing condition for stroke among patients under 35 years old</a:t>
            </a:r>
          </a:p>
          <a:p>
            <a:r>
              <a:rPr lang="en-GB" dirty="0" smtClean="0"/>
              <a:t>Main illicit drugs associated with stroke are: cocaine, amphetamine, MDMA/ecstasy, </a:t>
            </a:r>
            <a:r>
              <a:rPr lang="en-GB" dirty="0" smtClean="0"/>
              <a:t>0phencyclidine </a:t>
            </a:r>
            <a:r>
              <a:rPr lang="en-GB" dirty="0" smtClean="0"/>
              <a:t>(PCP), lysergic acid (LSD)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COMA AND STROKE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978681" y="0"/>
            <a:ext cx="198268" cy="6857999"/>
          </a:xfrm>
          <a:prstGeom prst="rect">
            <a:avLst/>
          </a:prstGeom>
          <a:solidFill>
            <a:srgbClr val="F78E03"/>
          </a:solidFill>
          <a:ln w="79375" cmpd="sng">
            <a:solidFill>
              <a:srgbClr val="079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63823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Cocaine is associated with stroke, seizures, headaches, cognitive dysfunction, coma, disturbances of  heart rhythm, heart attacks</a:t>
            </a:r>
          </a:p>
          <a:p>
            <a:r>
              <a:rPr lang="en-GB" dirty="0" smtClean="0"/>
              <a:t>MDMA/ecstasy can be associated with strokes, and intoxication leads to hypertension, faintness, panic attacks, loss of consciousness, fits</a:t>
            </a:r>
          </a:p>
          <a:p>
            <a:r>
              <a:rPr lang="en-GB" dirty="0" smtClean="0"/>
              <a:t>Methamphetamine increases risk of strokes</a:t>
            </a:r>
          </a:p>
          <a:p>
            <a:r>
              <a:rPr lang="en-GB" dirty="0" smtClean="0"/>
              <a:t>Tobacco misuse is associated with heart attacks and strokes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STROKE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978681" y="0"/>
            <a:ext cx="198268" cy="6857999"/>
          </a:xfrm>
          <a:prstGeom prst="rect">
            <a:avLst/>
          </a:prstGeom>
          <a:solidFill>
            <a:srgbClr val="F78E03"/>
          </a:solidFill>
          <a:ln w="79375" cmpd="sng">
            <a:solidFill>
              <a:srgbClr val="079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6620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Concourse">
  <a:themeElements>
    <a:clrScheme name="Custom 7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00AA9E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00AA9E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>
        <a:solidFill>
          <a:srgbClr val="7030A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</TotalTime>
  <Words>1511</Words>
  <Application>Microsoft Office PowerPoint</Application>
  <PresentationFormat>Widescreen</PresentationFormat>
  <Paragraphs>141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Calibri</vt:lpstr>
      <vt:lpstr>Lucida Sans Unicode</vt:lpstr>
      <vt:lpstr>Myriad-Roman</vt:lpstr>
      <vt:lpstr>Verdana</vt:lpstr>
      <vt:lpstr>Wingdings 2</vt:lpstr>
      <vt:lpstr>Wingdings 3</vt:lpstr>
      <vt:lpstr>1_Concourse</vt:lpstr>
      <vt:lpstr>PowerPoint Presentation</vt:lpstr>
      <vt:lpstr>LEARNING OUTCOMES</vt:lpstr>
      <vt:lpstr>CONTEXT</vt:lpstr>
      <vt:lpstr>COMMON PRESENTATIONS</vt:lpstr>
      <vt:lpstr>EFFECTS OF SUBSTANCE MISUSE ON THE NERVOUS SYSTEM</vt:lpstr>
      <vt:lpstr>PowerPoint Presentation</vt:lpstr>
      <vt:lpstr>NEUROLOGICAL CONDITIONS </vt:lpstr>
      <vt:lpstr>COMA AND STROKE</vt:lpstr>
      <vt:lpstr>STROKE</vt:lpstr>
      <vt:lpstr>CONVULSIONS</vt:lpstr>
      <vt:lpstr>COGNTIVE DETERIORATION</vt:lpstr>
      <vt:lpstr>ALCOHOL RELATED DEMENTIA</vt:lpstr>
      <vt:lpstr>PERIPHERAL NEUROPATHY</vt:lpstr>
      <vt:lpstr>Conditions</vt:lpstr>
      <vt:lpstr>Effects of Substance Use –Direct/Indirect</vt:lpstr>
      <vt:lpstr>Common Neurological Conditions/ Substance Use</vt:lpstr>
      <vt:lpstr>ASSESSMENT</vt:lpstr>
      <vt:lpstr>TREATMENT</vt:lpstr>
      <vt:lpstr>NETWORKS, REFERRALS, SERVICES</vt:lpstr>
      <vt:lpstr>References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NEUROLOGY</dc:title>
  <dc:creator>Benjamin8</dc:creator>
  <cp:lastModifiedBy>Christine Mary Goodair</cp:lastModifiedBy>
  <cp:revision>16</cp:revision>
  <dcterms:created xsi:type="dcterms:W3CDTF">2015-08-05T18:00:44Z</dcterms:created>
  <dcterms:modified xsi:type="dcterms:W3CDTF">2017-11-01T12:37:38Z</dcterms:modified>
</cp:coreProperties>
</file>