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60" r:id="rId3"/>
    <p:sldId id="264" r:id="rId4"/>
    <p:sldId id="257" r:id="rId5"/>
    <p:sldId id="258" r:id="rId6"/>
    <p:sldId id="265" r:id="rId7"/>
    <p:sldId id="272" r:id="rId8"/>
    <p:sldId id="276" r:id="rId9"/>
    <p:sldId id="259" r:id="rId10"/>
    <p:sldId id="261" r:id="rId11"/>
    <p:sldId id="262" r:id="rId12"/>
    <p:sldId id="268" r:id="rId13"/>
    <p:sldId id="275" r:id="rId14"/>
    <p:sldId id="274" r:id="rId15"/>
    <p:sldId id="266" r:id="rId16"/>
    <p:sldId id="267" r:id="rId17"/>
    <p:sldId id="273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Mogford" initials="D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5"/>
    <p:restoredTop sz="94682"/>
  </p:normalViewPr>
  <p:slideViewPr>
    <p:cSldViewPr snapToGrid="0" snapToObjects="1" showGuides="1">
      <p:cViewPr>
        <p:scale>
          <a:sx n="100" d="100"/>
          <a:sy n="100" d="100"/>
        </p:scale>
        <p:origin x="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NPS Mentioned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Schizophrenia</c:v>
                </c:pt>
                <c:pt idx="1">
                  <c:v>Schizoaffective disorder</c:v>
                </c:pt>
                <c:pt idx="2">
                  <c:v>BPAD</c:v>
                </c:pt>
                <c:pt idx="3">
                  <c:v>Unipolar depression</c:v>
                </c:pt>
                <c:pt idx="4">
                  <c:v>Drug induced psychosis</c:v>
                </c:pt>
                <c:pt idx="5">
                  <c:v>Psychosis (not drug induced)</c:v>
                </c:pt>
                <c:pt idx="6">
                  <c:v>Opiate dependence</c:v>
                </c:pt>
                <c:pt idx="7">
                  <c:v>Alcohol dependence</c:v>
                </c:pt>
                <c:pt idx="8">
                  <c:v>Anxiety</c:v>
                </c:pt>
                <c:pt idx="9">
                  <c:v>EUPD</c:v>
                </c:pt>
                <c:pt idx="10">
                  <c:v>Social crisis/adjustment disorder</c:v>
                </c:pt>
                <c:pt idx="11">
                  <c:v>Delusional disorder</c:v>
                </c:pt>
                <c:pt idx="12">
                  <c:v>Polysubstance use</c:v>
                </c:pt>
                <c:pt idx="13">
                  <c:v>Stress reaction</c:v>
                </c:pt>
                <c:pt idx="14">
                  <c:v>Frontotemporal dementia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0.24418604651162801</c:v>
                </c:pt>
                <c:pt idx="1">
                  <c:v>0</c:v>
                </c:pt>
                <c:pt idx="2">
                  <c:v>0.104651162790698</c:v>
                </c:pt>
                <c:pt idx="3">
                  <c:v>2.32558139534884E-2</c:v>
                </c:pt>
                <c:pt idx="4">
                  <c:v>0.337209302325581</c:v>
                </c:pt>
                <c:pt idx="5">
                  <c:v>3.4883720930232599E-2</c:v>
                </c:pt>
                <c:pt idx="6">
                  <c:v>1.16279069767442E-2</c:v>
                </c:pt>
                <c:pt idx="7">
                  <c:v>0</c:v>
                </c:pt>
                <c:pt idx="8">
                  <c:v>2.32558139534884E-2</c:v>
                </c:pt>
                <c:pt idx="9">
                  <c:v>0.17441860465116299</c:v>
                </c:pt>
                <c:pt idx="10">
                  <c:v>2.32558139534884E-2</c:v>
                </c:pt>
                <c:pt idx="11">
                  <c:v>2.32558139534884E-2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NPS Not Mentioned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Schizophrenia</c:v>
                </c:pt>
                <c:pt idx="1">
                  <c:v>Schizoaffective disorder</c:v>
                </c:pt>
                <c:pt idx="2">
                  <c:v>BPAD</c:v>
                </c:pt>
                <c:pt idx="3">
                  <c:v>Unipolar depression</c:v>
                </c:pt>
                <c:pt idx="4">
                  <c:v>Drug induced psychosis</c:v>
                </c:pt>
                <c:pt idx="5">
                  <c:v>Psychosis (not drug induced)</c:v>
                </c:pt>
                <c:pt idx="6">
                  <c:v>Opiate dependence</c:v>
                </c:pt>
                <c:pt idx="7">
                  <c:v>Alcohol dependence</c:v>
                </c:pt>
                <c:pt idx="8">
                  <c:v>Anxiety</c:v>
                </c:pt>
                <c:pt idx="9">
                  <c:v>EUPD</c:v>
                </c:pt>
                <c:pt idx="10">
                  <c:v>Social crisis/adjustment disorder</c:v>
                </c:pt>
                <c:pt idx="11">
                  <c:v>Delusional disorder</c:v>
                </c:pt>
                <c:pt idx="12">
                  <c:v>Polysubstance use</c:v>
                </c:pt>
                <c:pt idx="13">
                  <c:v>Stress reaction</c:v>
                </c:pt>
                <c:pt idx="14">
                  <c:v>Frontotemporal dementia</c:v>
                </c:pt>
              </c:strCache>
            </c:strRef>
          </c:cat>
          <c:val>
            <c:numRef>
              <c:f>Sheet1!$C$2:$C$16</c:f>
              <c:numCache>
                <c:formatCode>0%</c:formatCode>
                <c:ptCount val="15"/>
                <c:pt idx="0">
                  <c:v>0.23509933774834399</c:v>
                </c:pt>
                <c:pt idx="1">
                  <c:v>6.9536423841059597E-2</c:v>
                </c:pt>
                <c:pt idx="2">
                  <c:v>0.14238410596026499</c:v>
                </c:pt>
                <c:pt idx="3">
                  <c:v>0.15231788079470199</c:v>
                </c:pt>
                <c:pt idx="4">
                  <c:v>2.6490066225165601E-2</c:v>
                </c:pt>
                <c:pt idx="5">
                  <c:v>8.6092715231788103E-2</c:v>
                </c:pt>
                <c:pt idx="6">
                  <c:v>1.3245033112582801E-2</c:v>
                </c:pt>
                <c:pt idx="7">
                  <c:v>2.3178807947019899E-2</c:v>
                </c:pt>
                <c:pt idx="8">
                  <c:v>9.9337748344370796E-3</c:v>
                </c:pt>
                <c:pt idx="9">
                  <c:v>0.115894039735099</c:v>
                </c:pt>
                <c:pt idx="10">
                  <c:v>3.9735099337748297E-2</c:v>
                </c:pt>
                <c:pt idx="11">
                  <c:v>2.9801324503311299E-2</c:v>
                </c:pt>
                <c:pt idx="12">
                  <c:v>1.6556291390728499E-2</c:v>
                </c:pt>
                <c:pt idx="13">
                  <c:v>9.9337748344370796E-3</c:v>
                </c:pt>
                <c:pt idx="14">
                  <c:v>6.6225165562913899E-3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613824"/>
        <c:axId val="89615360"/>
      </c:barChart>
      <c:catAx>
        <c:axId val="8961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15360"/>
        <c:crosses val="autoZero"/>
        <c:auto val="0"/>
        <c:lblAlgn val="ctr"/>
        <c:lblOffset val="100"/>
        <c:noMultiLvlLbl val="0"/>
      </c:catAx>
      <c:valAx>
        <c:axId val="8961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1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NPS Mentioned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Sheet3!$A$2:$A$10</c:f>
              <c:strCache>
                <c:ptCount val="9"/>
                <c:pt idx="0">
                  <c:v>Alcohol</c:v>
                </c:pt>
                <c:pt idx="1">
                  <c:v>Cannabis</c:v>
                </c:pt>
                <c:pt idx="2">
                  <c:v>Benzodiazepines</c:v>
                </c:pt>
                <c:pt idx="3">
                  <c:v>Cocaine</c:v>
                </c:pt>
                <c:pt idx="4">
                  <c:v>MDMA</c:v>
                </c:pt>
                <c:pt idx="5">
                  <c:v>Amphetamines</c:v>
                </c:pt>
                <c:pt idx="6">
                  <c:v>Illicit Opiates</c:v>
                </c:pt>
                <c:pt idx="7">
                  <c:v>Opiate Substitute</c:v>
                </c:pt>
                <c:pt idx="8">
                  <c:v>Other</c:v>
                </c:pt>
              </c:strCache>
            </c:strRef>
          </c:cat>
          <c:val>
            <c:numRef>
              <c:f>Sheet3!$B$2:$B$10</c:f>
              <c:numCache>
                <c:formatCode>0%</c:formatCode>
                <c:ptCount val="9"/>
                <c:pt idx="0">
                  <c:v>0.24418604651162801</c:v>
                </c:pt>
                <c:pt idx="1">
                  <c:v>0.43023255813953498</c:v>
                </c:pt>
                <c:pt idx="2">
                  <c:v>6.9767441860465101E-2</c:v>
                </c:pt>
                <c:pt idx="3">
                  <c:v>0.127906976744186</c:v>
                </c:pt>
                <c:pt idx="4">
                  <c:v>9.3023255813953501E-2</c:v>
                </c:pt>
                <c:pt idx="5">
                  <c:v>3.4883720930232599E-2</c:v>
                </c:pt>
                <c:pt idx="6">
                  <c:v>8.1395348837209294E-2</c:v>
                </c:pt>
                <c:pt idx="7">
                  <c:v>0.19767441860465099</c:v>
                </c:pt>
                <c:pt idx="8">
                  <c:v>3.4883720930232599E-2</c:v>
                </c:pt>
              </c:numCache>
            </c:numRef>
          </c:val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NPS Not Mentioned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Sheet3!$A$2:$A$10</c:f>
              <c:strCache>
                <c:ptCount val="9"/>
                <c:pt idx="0">
                  <c:v>Alcohol</c:v>
                </c:pt>
                <c:pt idx="1">
                  <c:v>Cannabis</c:v>
                </c:pt>
                <c:pt idx="2">
                  <c:v>Benzodiazepines</c:v>
                </c:pt>
                <c:pt idx="3">
                  <c:v>Cocaine</c:v>
                </c:pt>
                <c:pt idx="4">
                  <c:v>MDMA</c:v>
                </c:pt>
                <c:pt idx="5">
                  <c:v>Amphetamines</c:v>
                </c:pt>
                <c:pt idx="6">
                  <c:v>Illicit Opiates</c:v>
                </c:pt>
                <c:pt idx="7">
                  <c:v>Opiate Substitute</c:v>
                </c:pt>
                <c:pt idx="8">
                  <c:v>Other</c:v>
                </c:pt>
              </c:strCache>
            </c:strRef>
          </c:cat>
          <c:val>
            <c:numRef>
              <c:f>Sheet3!$C$2:$C$10</c:f>
              <c:numCache>
                <c:formatCode>0%</c:formatCode>
                <c:ptCount val="9"/>
                <c:pt idx="0">
                  <c:v>0.17218543046357601</c:v>
                </c:pt>
                <c:pt idx="1">
                  <c:v>0.15231788079470199</c:v>
                </c:pt>
                <c:pt idx="2">
                  <c:v>6.9536423841059597E-2</c:v>
                </c:pt>
                <c:pt idx="3">
                  <c:v>3.3112582781456901E-2</c:v>
                </c:pt>
                <c:pt idx="4">
                  <c:v>2.6490066225165601E-2</c:v>
                </c:pt>
                <c:pt idx="5">
                  <c:v>2.9801324503311299E-2</c:v>
                </c:pt>
                <c:pt idx="6">
                  <c:v>5.9602649006622502E-2</c:v>
                </c:pt>
                <c:pt idx="7">
                  <c:v>6.29139072847682E-2</c:v>
                </c:pt>
                <c:pt idx="8">
                  <c:v>1.3245033112582801E-2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539328"/>
        <c:axId val="89540864"/>
      </c:barChart>
      <c:catAx>
        <c:axId val="8953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540864"/>
        <c:crosses val="autoZero"/>
        <c:auto val="1"/>
        <c:lblAlgn val="ctr"/>
        <c:lblOffset val="100"/>
        <c:noMultiLvlLbl val="0"/>
      </c:catAx>
      <c:valAx>
        <c:axId val="8954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53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2A22D6-3DD3-F043-BFA9-9C311F0C3013}" type="doc">
      <dgm:prSet loTypeId="urn:microsoft.com/office/officeart/2005/8/layout/hierarchy6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FED4970-3A5C-E44D-8C74-99A43C996DCD}">
      <dgm:prSet phldrT="[Text]"/>
      <dgm:spPr/>
      <dgm:t>
        <a:bodyPr/>
        <a:lstStyle/>
        <a:p>
          <a:r>
            <a:rPr lang="en-GB" b="1" dirty="0" smtClean="0"/>
            <a:t>388 Admissions Analysed</a:t>
          </a:r>
          <a:endParaRPr lang="en-GB" b="1" dirty="0"/>
        </a:p>
      </dgm:t>
    </dgm:pt>
    <dgm:pt modelId="{294C526C-51E8-C444-94E5-156053256A95}" type="parTrans" cxnId="{BFB70B47-F628-F845-8B95-CDCF298AC75C}">
      <dgm:prSet/>
      <dgm:spPr/>
      <dgm:t>
        <a:bodyPr/>
        <a:lstStyle/>
        <a:p>
          <a:endParaRPr lang="en-GB"/>
        </a:p>
      </dgm:t>
    </dgm:pt>
    <dgm:pt modelId="{658D419A-CABB-474B-8F80-97BB7A06FF29}" type="sibTrans" cxnId="{BFB70B47-F628-F845-8B95-CDCF298AC75C}">
      <dgm:prSet/>
      <dgm:spPr/>
      <dgm:t>
        <a:bodyPr/>
        <a:lstStyle/>
        <a:p>
          <a:endParaRPr lang="en-GB"/>
        </a:p>
      </dgm:t>
    </dgm:pt>
    <dgm:pt modelId="{E1E58948-208C-104E-AC5D-5A2152380957}">
      <dgm:prSet phldrT="[Text]"/>
      <dgm:spPr/>
      <dgm:t>
        <a:bodyPr/>
        <a:lstStyle/>
        <a:p>
          <a:r>
            <a:rPr lang="en-GB" b="1" dirty="0" smtClean="0"/>
            <a:t>NPS Use Mentioned</a:t>
          </a:r>
          <a:endParaRPr lang="en-GB" b="1" baseline="0" dirty="0" smtClean="0"/>
        </a:p>
        <a:p>
          <a:r>
            <a:rPr lang="en-GB" b="1" baseline="0" dirty="0" smtClean="0"/>
            <a:t>n = 86 (22%)</a:t>
          </a:r>
        </a:p>
      </dgm:t>
    </dgm:pt>
    <dgm:pt modelId="{6D256A54-A22E-0045-A4F6-AE769B2E2D41}" type="parTrans" cxnId="{F6280E87-8FDB-424A-A7CD-EC80281CBF77}">
      <dgm:prSet/>
      <dgm:spPr/>
      <dgm:t>
        <a:bodyPr/>
        <a:lstStyle/>
        <a:p>
          <a:endParaRPr lang="en-GB"/>
        </a:p>
      </dgm:t>
    </dgm:pt>
    <dgm:pt modelId="{40734B45-BD92-8C46-95F6-4B422FED3337}" type="sibTrans" cxnId="{F6280E87-8FDB-424A-A7CD-EC80281CBF77}">
      <dgm:prSet/>
      <dgm:spPr/>
      <dgm:t>
        <a:bodyPr/>
        <a:lstStyle/>
        <a:p>
          <a:endParaRPr lang="en-GB"/>
        </a:p>
      </dgm:t>
    </dgm:pt>
    <dgm:pt modelId="{1B2D1061-82DD-6044-A440-A684FEAA51B3}">
      <dgm:prSet phldrT="[Text]"/>
      <dgm:spPr/>
      <dgm:t>
        <a:bodyPr/>
        <a:lstStyle/>
        <a:p>
          <a:r>
            <a:rPr lang="en-GB" b="1" dirty="0" smtClean="0"/>
            <a:t>NPS Use Contributed to Psychiatric Symptoms</a:t>
          </a:r>
        </a:p>
        <a:p>
          <a:r>
            <a:rPr lang="en-GB" b="1" dirty="0" smtClean="0"/>
            <a:t>n</a:t>
          </a:r>
          <a:r>
            <a:rPr lang="en-GB" b="1" baseline="0" dirty="0" smtClean="0"/>
            <a:t> = 51 (59%)</a:t>
          </a:r>
          <a:endParaRPr lang="en-GB" b="1" dirty="0"/>
        </a:p>
      </dgm:t>
    </dgm:pt>
    <dgm:pt modelId="{D99AFC60-9878-1D41-B294-7975B22338B0}" type="parTrans" cxnId="{69FEBF23-8F95-0D4D-A202-48ECDD5F45D9}">
      <dgm:prSet/>
      <dgm:spPr/>
      <dgm:t>
        <a:bodyPr/>
        <a:lstStyle/>
        <a:p>
          <a:endParaRPr lang="en-GB"/>
        </a:p>
      </dgm:t>
    </dgm:pt>
    <dgm:pt modelId="{CC7223DB-38D1-3B46-9095-5E0586D031B6}" type="sibTrans" cxnId="{69FEBF23-8F95-0D4D-A202-48ECDD5F45D9}">
      <dgm:prSet/>
      <dgm:spPr/>
      <dgm:t>
        <a:bodyPr/>
        <a:lstStyle/>
        <a:p>
          <a:endParaRPr lang="en-GB"/>
        </a:p>
      </dgm:t>
    </dgm:pt>
    <dgm:pt modelId="{AC6654BD-D018-8C4B-939C-7F90AB89258F}">
      <dgm:prSet phldrT="[Text]"/>
      <dgm:spPr/>
      <dgm:t>
        <a:bodyPr/>
        <a:lstStyle/>
        <a:p>
          <a:r>
            <a:rPr lang="en-GB" dirty="0" smtClean="0"/>
            <a:t>NPS</a:t>
          </a:r>
          <a:r>
            <a:rPr lang="en-GB" baseline="0" dirty="0" smtClean="0"/>
            <a:t> Not Mentioned</a:t>
          </a:r>
        </a:p>
        <a:p>
          <a:r>
            <a:rPr lang="en-GB" baseline="0" dirty="0" smtClean="0"/>
            <a:t>n = 302 (78%)</a:t>
          </a:r>
          <a:endParaRPr lang="en-GB" dirty="0"/>
        </a:p>
      </dgm:t>
    </dgm:pt>
    <dgm:pt modelId="{01C939CD-184F-4240-9E11-BF0FB72281F8}" type="parTrans" cxnId="{A3B4DFD9-15C6-8347-801D-BDD8EDBC0E22}">
      <dgm:prSet/>
      <dgm:spPr/>
      <dgm:t>
        <a:bodyPr/>
        <a:lstStyle/>
        <a:p>
          <a:endParaRPr lang="en-GB"/>
        </a:p>
      </dgm:t>
    </dgm:pt>
    <dgm:pt modelId="{95691559-17A4-E24E-B264-7B91CCE17596}" type="sibTrans" cxnId="{A3B4DFD9-15C6-8347-801D-BDD8EDBC0E22}">
      <dgm:prSet/>
      <dgm:spPr/>
      <dgm:t>
        <a:bodyPr/>
        <a:lstStyle/>
        <a:p>
          <a:endParaRPr lang="en-GB"/>
        </a:p>
      </dgm:t>
    </dgm:pt>
    <dgm:pt modelId="{7B0EDEDF-C549-3C46-AF1B-59C0C19D5266}">
      <dgm:prSet/>
      <dgm:spPr/>
      <dgm:t>
        <a:bodyPr/>
        <a:lstStyle/>
        <a:p>
          <a:r>
            <a:rPr lang="en-GB" b="1" dirty="0" smtClean="0"/>
            <a:t>NPS Subtype Identified</a:t>
          </a:r>
        </a:p>
        <a:p>
          <a:r>
            <a:rPr lang="en-GB" b="1" dirty="0" smtClean="0"/>
            <a:t>n = 39 (45%)</a:t>
          </a:r>
          <a:endParaRPr lang="en-GB" b="1" dirty="0"/>
        </a:p>
      </dgm:t>
    </dgm:pt>
    <dgm:pt modelId="{5CAB981E-16E0-1E4A-BB4F-5E9BC06001B4}" type="parTrans" cxnId="{89B41BEF-C429-DD4C-BC8A-09A9DED892CB}">
      <dgm:prSet/>
      <dgm:spPr/>
      <dgm:t>
        <a:bodyPr/>
        <a:lstStyle/>
        <a:p>
          <a:endParaRPr lang="en-GB"/>
        </a:p>
      </dgm:t>
    </dgm:pt>
    <dgm:pt modelId="{93D8BE8C-B7AB-E74A-82E8-8BD2E0DB450B}" type="sibTrans" cxnId="{89B41BEF-C429-DD4C-BC8A-09A9DED892CB}">
      <dgm:prSet/>
      <dgm:spPr/>
      <dgm:t>
        <a:bodyPr/>
        <a:lstStyle/>
        <a:p>
          <a:endParaRPr lang="en-GB"/>
        </a:p>
      </dgm:t>
    </dgm:pt>
    <dgm:pt modelId="{3D827189-8702-D743-B112-4898A5BD91EE}">
      <dgm:prSet/>
      <dgm:spPr/>
      <dgm:t>
        <a:bodyPr/>
        <a:lstStyle/>
        <a:p>
          <a:r>
            <a:rPr lang="en-GB" b="1" dirty="0" smtClean="0"/>
            <a:t>Stimulant-type</a:t>
          </a:r>
        </a:p>
        <a:p>
          <a:r>
            <a:rPr lang="en-GB" b="1" dirty="0" smtClean="0"/>
            <a:t>n = 32 (82%)</a:t>
          </a:r>
          <a:endParaRPr lang="en-GB" b="1" dirty="0"/>
        </a:p>
      </dgm:t>
    </dgm:pt>
    <dgm:pt modelId="{75C720D8-A673-EB4B-8291-F150C366CEE3}" type="parTrans" cxnId="{7D7FF64E-746B-8341-BA6F-B57238E865D0}">
      <dgm:prSet/>
      <dgm:spPr/>
      <dgm:t>
        <a:bodyPr/>
        <a:lstStyle/>
        <a:p>
          <a:endParaRPr lang="en-GB"/>
        </a:p>
      </dgm:t>
    </dgm:pt>
    <dgm:pt modelId="{C7D3F6A7-2B8A-1640-BA2D-E61A5A5D731B}" type="sibTrans" cxnId="{7D7FF64E-746B-8341-BA6F-B57238E865D0}">
      <dgm:prSet/>
      <dgm:spPr/>
      <dgm:t>
        <a:bodyPr/>
        <a:lstStyle/>
        <a:p>
          <a:endParaRPr lang="en-GB"/>
        </a:p>
      </dgm:t>
    </dgm:pt>
    <dgm:pt modelId="{96E6E9B0-A1F6-4B4A-A5F9-2329B7954356}">
      <dgm:prSet/>
      <dgm:spPr/>
      <dgm:t>
        <a:bodyPr/>
        <a:lstStyle/>
        <a:p>
          <a:r>
            <a:rPr lang="en-GB" b="1" dirty="0" smtClean="0"/>
            <a:t>Synthetic Cannabinoid</a:t>
          </a:r>
        </a:p>
        <a:p>
          <a:r>
            <a:rPr lang="en-GB" b="1" dirty="0" smtClean="0"/>
            <a:t>n =</a:t>
          </a:r>
          <a:r>
            <a:rPr lang="en-GB" b="1" baseline="0" dirty="0" smtClean="0"/>
            <a:t> 9 (23%)</a:t>
          </a:r>
          <a:endParaRPr lang="en-GB" b="1" dirty="0"/>
        </a:p>
      </dgm:t>
    </dgm:pt>
    <dgm:pt modelId="{DE9E0DB9-DF8A-5541-A15C-0AC4C65ABC26}" type="parTrans" cxnId="{A4B9FD86-E21A-774B-8B60-59578E978AB5}">
      <dgm:prSet/>
      <dgm:spPr/>
      <dgm:t>
        <a:bodyPr/>
        <a:lstStyle/>
        <a:p>
          <a:endParaRPr lang="en-GB"/>
        </a:p>
      </dgm:t>
    </dgm:pt>
    <dgm:pt modelId="{0FB9095B-1F7C-8244-8A11-863FC9B6035A}" type="sibTrans" cxnId="{A4B9FD86-E21A-774B-8B60-59578E978AB5}">
      <dgm:prSet/>
      <dgm:spPr/>
      <dgm:t>
        <a:bodyPr/>
        <a:lstStyle/>
        <a:p>
          <a:endParaRPr lang="en-GB"/>
        </a:p>
      </dgm:t>
    </dgm:pt>
    <dgm:pt modelId="{FD81BA6E-CC02-8F46-BA53-8F2921950CC2}">
      <dgm:prSet/>
      <dgm:spPr/>
      <dgm:t>
        <a:bodyPr/>
        <a:lstStyle/>
        <a:p>
          <a:r>
            <a:rPr lang="en-GB" b="1" dirty="0" smtClean="0"/>
            <a:t>Intravenous Route of Administration Specified</a:t>
          </a:r>
          <a:endParaRPr lang="en-GB" b="1" baseline="0" dirty="0" smtClean="0"/>
        </a:p>
        <a:p>
          <a:r>
            <a:rPr lang="en-GB" b="1" baseline="0" dirty="0" smtClean="0"/>
            <a:t>n = 13 (41%)</a:t>
          </a:r>
          <a:endParaRPr lang="en-GB" b="1" dirty="0"/>
        </a:p>
      </dgm:t>
    </dgm:pt>
    <dgm:pt modelId="{88D9CDCD-BB62-2E48-924F-A8FCB16D6C58}" type="parTrans" cxnId="{B23F165E-0D09-6D48-90FF-4917024395E6}">
      <dgm:prSet/>
      <dgm:spPr/>
      <dgm:t>
        <a:bodyPr/>
        <a:lstStyle/>
        <a:p>
          <a:endParaRPr lang="en-GB"/>
        </a:p>
      </dgm:t>
    </dgm:pt>
    <dgm:pt modelId="{95479856-23E5-D44A-93AF-F2864E3D8FE9}" type="sibTrans" cxnId="{B23F165E-0D09-6D48-90FF-4917024395E6}">
      <dgm:prSet/>
      <dgm:spPr/>
      <dgm:t>
        <a:bodyPr/>
        <a:lstStyle/>
        <a:p>
          <a:endParaRPr lang="en-GB"/>
        </a:p>
      </dgm:t>
    </dgm:pt>
    <dgm:pt modelId="{8286EDCE-D70A-5248-95B3-B87F1E4378E5}">
      <dgm:prSet/>
      <dgm:spPr/>
      <dgm:t>
        <a:bodyPr/>
        <a:lstStyle/>
        <a:p>
          <a:r>
            <a:rPr lang="en-GB" dirty="0" smtClean="0"/>
            <a:t>483 Admissions Identified</a:t>
          </a:r>
          <a:endParaRPr lang="en-GB" dirty="0"/>
        </a:p>
      </dgm:t>
    </dgm:pt>
    <dgm:pt modelId="{E4CDBDF9-F760-0943-BECC-ED96D7E1151C}" type="parTrans" cxnId="{EC4BEE63-271E-CF4A-90C9-AEA6981E7A7F}">
      <dgm:prSet/>
      <dgm:spPr/>
      <dgm:t>
        <a:bodyPr/>
        <a:lstStyle/>
        <a:p>
          <a:endParaRPr lang="en-GB"/>
        </a:p>
      </dgm:t>
    </dgm:pt>
    <dgm:pt modelId="{1AEE3CEE-7F38-3B42-BBE2-58A154190794}" type="sibTrans" cxnId="{EC4BEE63-271E-CF4A-90C9-AEA6981E7A7F}">
      <dgm:prSet/>
      <dgm:spPr/>
      <dgm:t>
        <a:bodyPr/>
        <a:lstStyle/>
        <a:p>
          <a:endParaRPr lang="en-GB"/>
        </a:p>
      </dgm:t>
    </dgm:pt>
    <dgm:pt modelId="{6AD7E03D-3E98-F54C-938F-216EB246D8AA}">
      <dgm:prSet/>
      <dgm:spPr/>
      <dgm:t>
        <a:bodyPr/>
        <a:lstStyle/>
        <a:p>
          <a:r>
            <a:rPr lang="en-GB" baseline="0" dirty="0" smtClean="0"/>
            <a:t>46 Day Admissions for ECT</a:t>
          </a:r>
          <a:endParaRPr lang="en-GB" dirty="0"/>
        </a:p>
      </dgm:t>
    </dgm:pt>
    <dgm:pt modelId="{97FDDA61-6858-F548-8075-DDDA2EF6AE34}" type="parTrans" cxnId="{648CC101-4C9A-1547-BA7C-0A3EDBB73EC3}">
      <dgm:prSet/>
      <dgm:spPr/>
      <dgm:t>
        <a:bodyPr/>
        <a:lstStyle/>
        <a:p>
          <a:endParaRPr lang="en-GB"/>
        </a:p>
      </dgm:t>
    </dgm:pt>
    <dgm:pt modelId="{C8C3A111-0E3E-A840-8F40-9AE98C6E8A6A}" type="sibTrans" cxnId="{648CC101-4C9A-1547-BA7C-0A3EDBB73EC3}">
      <dgm:prSet/>
      <dgm:spPr/>
      <dgm:t>
        <a:bodyPr/>
        <a:lstStyle/>
        <a:p>
          <a:endParaRPr lang="en-GB"/>
        </a:p>
      </dgm:t>
    </dgm:pt>
    <dgm:pt modelId="{E00DC9F1-47E3-314C-BD8F-58C8787D7119}">
      <dgm:prSet/>
      <dgm:spPr/>
      <dgm:t>
        <a:bodyPr/>
        <a:lstStyle/>
        <a:p>
          <a:r>
            <a:rPr lang="en-GB" dirty="0" smtClean="0"/>
            <a:t>49 Discharge Letters Unavailable</a:t>
          </a:r>
          <a:endParaRPr lang="en-GB" dirty="0"/>
        </a:p>
      </dgm:t>
    </dgm:pt>
    <dgm:pt modelId="{C4B8985C-A8A6-3B41-AC70-D30F9461E64E}" type="parTrans" cxnId="{F0C08FCA-E161-D643-94F0-BD252DA5DC75}">
      <dgm:prSet/>
      <dgm:spPr/>
      <dgm:t>
        <a:bodyPr/>
        <a:lstStyle/>
        <a:p>
          <a:endParaRPr lang="en-GB"/>
        </a:p>
      </dgm:t>
    </dgm:pt>
    <dgm:pt modelId="{3D3D4B82-4A60-944C-939D-1C7AD7FD7AA1}" type="sibTrans" cxnId="{F0C08FCA-E161-D643-94F0-BD252DA5DC75}">
      <dgm:prSet/>
      <dgm:spPr/>
      <dgm:t>
        <a:bodyPr/>
        <a:lstStyle/>
        <a:p>
          <a:endParaRPr lang="en-GB"/>
        </a:p>
      </dgm:t>
    </dgm:pt>
    <dgm:pt modelId="{95666E05-801F-D749-98C8-71E86DD73E92}">
      <dgm:prSet/>
      <dgm:spPr/>
      <dgm:t>
        <a:bodyPr/>
        <a:lstStyle/>
        <a:p>
          <a:r>
            <a:rPr lang="en-GB" dirty="0" smtClean="0"/>
            <a:t>95 Admissions Excluded</a:t>
          </a:r>
          <a:endParaRPr lang="en-GB" dirty="0"/>
        </a:p>
      </dgm:t>
    </dgm:pt>
    <dgm:pt modelId="{5AA22C1B-484A-074F-B577-54302456D828}" type="parTrans" cxnId="{7A1B6264-4044-D04E-A00D-5877CF36AAD6}">
      <dgm:prSet/>
      <dgm:spPr/>
      <dgm:t>
        <a:bodyPr/>
        <a:lstStyle/>
        <a:p>
          <a:endParaRPr lang="en-GB"/>
        </a:p>
      </dgm:t>
    </dgm:pt>
    <dgm:pt modelId="{62B5B407-A03D-1D46-A638-2F74960C9CBC}" type="sibTrans" cxnId="{7A1B6264-4044-D04E-A00D-5877CF36AAD6}">
      <dgm:prSet/>
      <dgm:spPr/>
      <dgm:t>
        <a:bodyPr/>
        <a:lstStyle/>
        <a:p>
          <a:endParaRPr lang="en-GB"/>
        </a:p>
      </dgm:t>
    </dgm:pt>
    <dgm:pt modelId="{2B21D9A5-52DC-B541-88EA-C6CD2FD46657}" type="pres">
      <dgm:prSet presAssocID="{492A22D6-3DD3-F043-BFA9-9C311F0C301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7A5D07-5B32-5240-B0BC-2B6EF6FC2CE5}" type="pres">
      <dgm:prSet presAssocID="{492A22D6-3DD3-F043-BFA9-9C311F0C3013}" presName="hierFlow" presStyleCnt="0"/>
      <dgm:spPr/>
      <dgm:t>
        <a:bodyPr/>
        <a:lstStyle/>
        <a:p>
          <a:endParaRPr lang="en-GB"/>
        </a:p>
      </dgm:t>
    </dgm:pt>
    <dgm:pt modelId="{19E748A2-2685-2E4A-8290-78B72EB424EC}" type="pres">
      <dgm:prSet presAssocID="{492A22D6-3DD3-F043-BFA9-9C311F0C3013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2323058D-16D3-A047-9E9F-0EEB62CB1F06}" type="pres">
      <dgm:prSet presAssocID="{8286EDCE-D70A-5248-95B3-B87F1E4378E5}" presName="Name14" presStyleCnt="0"/>
      <dgm:spPr/>
      <dgm:t>
        <a:bodyPr/>
        <a:lstStyle/>
        <a:p>
          <a:endParaRPr lang="en-GB"/>
        </a:p>
      </dgm:t>
    </dgm:pt>
    <dgm:pt modelId="{21705E80-617E-FA4A-9478-99C04F7E355C}" type="pres">
      <dgm:prSet presAssocID="{8286EDCE-D70A-5248-95B3-B87F1E4378E5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9B3778C-7DD9-C041-ACA7-247E7F0207F8}" type="pres">
      <dgm:prSet presAssocID="{8286EDCE-D70A-5248-95B3-B87F1E4378E5}" presName="hierChild2" presStyleCnt="0"/>
      <dgm:spPr/>
      <dgm:t>
        <a:bodyPr/>
        <a:lstStyle/>
        <a:p>
          <a:endParaRPr lang="en-GB"/>
        </a:p>
      </dgm:t>
    </dgm:pt>
    <dgm:pt modelId="{1E62B40C-BAF7-AC40-B6CE-9371FB953B90}" type="pres">
      <dgm:prSet presAssocID="{294C526C-51E8-C444-94E5-156053256A95}" presName="Name19" presStyleLbl="parChTrans1D2" presStyleIdx="0" presStyleCnt="2"/>
      <dgm:spPr/>
      <dgm:t>
        <a:bodyPr/>
        <a:lstStyle/>
        <a:p>
          <a:endParaRPr lang="en-GB"/>
        </a:p>
      </dgm:t>
    </dgm:pt>
    <dgm:pt modelId="{B157B0F5-346B-6F48-B242-7B6E750B6807}" type="pres">
      <dgm:prSet presAssocID="{9FED4970-3A5C-E44D-8C74-99A43C996DCD}" presName="Name21" presStyleCnt="0"/>
      <dgm:spPr/>
      <dgm:t>
        <a:bodyPr/>
        <a:lstStyle/>
        <a:p>
          <a:endParaRPr lang="en-GB"/>
        </a:p>
      </dgm:t>
    </dgm:pt>
    <dgm:pt modelId="{123EB08E-5EE4-CF4B-A148-111AD5FADCA8}" type="pres">
      <dgm:prSet presAssocID="{9FED4970-3A5C-E44D-8C74-99A43C996DCD}" presName="level2Shape" presStyleLbl="node2" presStyleIdx="0" presStyleCnt="2"/>
      <dgm:spPr/>
      <dgm:t>
        <a:bodyPr/>
        <a:lstStyle/>
        <a:p>
          <a:endParaRPr lang="en-GB"/>
        </a:p>
      </dgm:t>
    </dgm:pt>
    <dgm:pt modelId="{802FA8EC-C75A-2A4D-92BC-4CAC8DCA1DB4}" type="pres">
      <dgm:prSet presAssocID="{9FED4970-3A5C-E44D-8C74-99A43C996DCD}" presName="hierChild3" presStyleCnt="0"/>
      <dgm:spPr/>
      <dgm:t>
        <a:bodyPr/>
        <a:lstStyle/>
        <a:p>
          <a:endParaRPr lang="en-GB"/>
        </a:p>
      </dgm:t>
    </dgm:pt>
    <dgm:pt modelId="{609AEDF2-7777-3D49-9B15-939CB2E674CC}" type="pres">
      <dgm:prSet presAssocID="{6D256A54-A22E-0045-A4F6-AE769B2E2D41}" presName="Name19" presStyleLbl="parChTrans1D3" presStyleIdx="0" presStyleCnt="4"/>
      <dgm:spPr/>
      <dgm:t>
        <a:bodyPr/>
        <a:lstStyle/>
        <a:p>
          <a:endParaRPr lang="en-GB"/>
        </a:p>
      </dgm:t>
    </dgm:pt>
    <dgm:pt modelId="{34F5D301-7F31-9848-870E-6FB7C154BF67}" type="pres">
      <dgm:prSet presAssocID="{E1E58948-208C-104E-AC5D-5A2152380957}" presName="Name21" presStyleCnt="0"/>
      <dgm:spPr/>
      <dgm:t>
        <a:bodyPr/>
        <a:lstStyle/>
        <a:p>
          <a:endParaRPr lang="en-GB"/>
        </a:p>
      </dgm:t>
    </dgm:pt>
    <dgm:pt modelId="{119F71AE-F4B9-8A4D-A5B5-3FB4ACC3BAF5}" type="pres">
      <dgm:prSet presAssocID="{E1E58948-208C-104E-AC5D-5A2152380957}" presName="level2Shape" presStyleLbl="node3" presStyleIdx="0" presStyleCnt="4"/>
      <dgm:spPr/>
      <dgm:t>
        <a:bodyPr/>
        <a:lstStyle/>
        <a:p>
          <a:endParaRPr lang="en-GB"/>
        </a:p>
      </dgm:t>
    </dgm:pt>
    <dgm:pt modelId="{61876BBA-4B1B-2942-8D29-682CEE9ABB2A}" type="pres">
      <dgm:prSet presAssocID="{E1E58948-208C-104E-AC5D-5A2152380957}" presName="hierChild3" presStyleCnt="0"/>
      <dgm:spPr/>
      <dgm:t>
        <a:bodyPr/>
        <a:lstStyle/>
        <a:p>
          <a:endParaRPr lang="en-GB"/>
        </a:p>
      </dgm:t>
    </dgm:pt>
    <dgm:pt modelId="{32E316DA-BF19-B145-B06D-D8193155917E}" type="pres">
      <dgm:prSet presAssocID="{D99AFC60-9878-1D41-B294-7975B22338B0}" presName="Name19" presStyleLbl="parChTrans1D4" presStyleIdx="0" presStyleCnt="5"/>
      <dgm:spPr/>
      <dgm:t>
        <a:bodyPr/>
        <a:lstStyle/>
        <a:p>
          <a:endParaRPr lang="en-GB"/>
        </a:p>
      </dgm:t>
    </dgm:pt>
    <dgm:pt modelId="{91EAD232-574C-BB44-B9AD-571D4E85C3C2}" type="pres">
      <dgm:prSet presAssocID="{1B2D1061-82DD-6044-A440-A684FEAA51B3}" presName="Name21" presStyleCnt="0"/>
      <dgm:spPr/>
      <dgm:t>
        <a:bodyPr/>
        <a:lstStyle/>
        <a:p>
          <a:endParaRPr lang="en-GB"/>
        </a:p>
      </dgm:t>
    </dgm:pt>
    <dgm:pt modelId="{D5B311E6-0FFF-4946-BE77-A5DDE1DF75E8}" type="pres">
      <dgm:prSet presAssocID="{1B2D1061-82DD-6044-A440-A684FEAA51B3}" presName="level2Shape" presStyleLbl="node4" presStyleIdx="0" presStyleCnt="5"/>
      <dgm:spPr/>
      <dgm:t>
        <a:bodyPr/>
        <a:lstStyle/>
        <a:p>
          <a:endParaRPr lang="en-GB"/>
        </a:p>
      </dgm:t>
    </dgm:pt>
    <dgm:pt modelId="{47117C5C-CA79-DA45-8E48-D53A703EC537}" type="pres">
      <dgm:prSet presAssocID="{1B2D1061-82DD-6044-A440-A684FEAA51B3}" presName="hierChild3" presStyleCnt="0"/>
      <dgm:spPr/>
      <dgm:t>
        <a:bodyPr/>
        <a:lstStyle/>
        <a:p>
          <a:endParaRPr lang="en-GB"/>
        </a:p>
      </dgm:t>
    </dgm:pt>
    <dgm:pt modelId="{7275BEC6-779D-324C-9461-10C5264C8C00}" type="pres">
      <dgm:prSet presAssocID="{5CAB981E-16E0-1E4A-BB4F-5E9BC06001B4}" presName="Name19" presStyleLbl="parChTrans1D4" presStyleIdx="1" presStyleCnt="5"/>
      <dgm:spPr/>
      <dgm:t>
        <a:bodyPr/>
        <a:lstStyle/>
        <a:p>
          <a:endParaRPr lang="en-GB"/>
        </a:p>
      </dgm:t>
    </dgm:pt>
    <dgm:pt modelId="{53DD8B9E-3DFD-8441-8DC1-3E1A25A9B6A1}" type="pres">
      <dgm:prSet presAssocID="{7B0EDEDF-C549-3C46-AF1B-59C0C19D5266}" presName="Name21" presStyleCnt="0"/>
      <dgm:spPr/>
      <dgm:t>
        <a:bodyPr/>
        <a:lstStyle/>
        <a:p>
          <a:endParaRPr lang="en-GB"/>
        </a:p>
      </dgm:t>
    </dgm:pt>
    <dgm:pt modelId="{D2A39D46-4511-3E47-BB6C-D759CBA2DFC8}" type="pres">
      <dgm:prSet presAssocID="{7B0EDEDF-C549-3C46-AF1B-59C0C19D5266}" presName="level2Shape" presStyleLbl="node4" presStyleIdx="1" presStyleCnt="5"/>
      <dgm:spPr/>
      <dgm:t>
        <a:bodyPr/>
        <a:lstStyle/>
        <a:p>
          <a:endParaRPr lang="en-GB"/>
        </a:p>
      </dgm:t>
    </dgm:pt>
    <dgm:pt modelId="{B932C42E-F55D-9B4F-B59B-364CACE05346}" type="pres">
      <dgm:prSet presAssocID="{7B0EDEDF-C549-3C46-AF1B-59C0C19D5266}" presName="hierChild3" presStyleCnt="0"/>
      <dgm:spPr/>
      <dgm:t>
        <a:bodyPr/>
        <a:lstStyle/>
        <a:p>
          <a:endParaRPr lang="en-GB"/>
        </a:p>
      </dgm:t>
    </dgm:pt>
    <dgm:pt modelId="{D0FE8D89-FFE9-3343-9BA4-68F4EC51E909}" type="pres">
      <dgm:prSet presAssocID="{75C720D8-A673-EB4B-8291-F150C366CEE3}" presName="Name19" presStyleLbl="parChTrans1D4" presStyleIdx="2" presStyleCnt="5"/>
      <dgm:spPr/>
      <dgm:t>
        <a:bodyPr/>
        <a:lstStyle/>
        <a:p>
          <a:endParaRPr lang="en-GB"/>
        </a:p>
      </dgm:t>
    </dgm:pt>
    <dgm:pt modelId="{CA5B1283-F4AA-2544-A0BE-519831DC3906}" type="pres">
      <dgm:prSet presAssocID="{3D827189-8702-D743-B112-4898A5BD91EE}" presName="Name21" presStyleCnt="0"/>
      <dgm:spPr/>
      <dgm:t>
        <a:bodyPr/>
        <a:lstStyle/>
        <a:p>
          <a:endParaRPr lang="en-GB"/>
        </a:p>
      </dgm:t>
    </dgm:pt>
    <dgm:pt modelId="{2E3A716E-A8B3-4246-A8ED-A1F337A3B99B}" type="pres">
      <dgm:prSet presAssocID="{3D827189-8702-D743-B112-4898A5BD91EE}" presName="level2Shape" presStyleLbl="node4" presStyleIdx="2" presStyleCnt="5"/>
      <dgm:spPr/>
      <dgm:t>
        <a:bodyPr/>
        <a:lstStyle/>
        <a:p>
          <a:endParaRPr lang="en-GB"/>
        </a:p>
      </dgm:t>
    </dgm:pt>
    <dgm:pt modelId="{6E0107E9-87CE-2C4E-B840-ECC9C4A65E8E}" type="pres">
      <dgm:prSet presAssocID="{3D827189-8702-D743-B112-4898A5BD91EE}" presName="hierChild3" presStyleCnt="0"/>
      <dgm:spPr/>
      <dgm:t>
        <a:bodyPr/>
        <a:lstStyle/>
        <a:p>
          <a:endParaRPr lang="en-GB"/>
        </a:p>
      </dgm:t>
    </dgm:pt>
    <dgm:pt modelId="{1A60B530-F698-A94D-810C-640EBB824259}" type="pres">
      <dgm:prSet presAssocID="{88D9CDCD-BB62-2E48-924F-A8FCB16D6C58}" presName="Name19" presStyleLbl="parChTrans1D4" presStyleIdx="3" presStyleCnt="5"/>
      <dgm:spPr/>
      <dgm:t>
        <a:bodyPr/>
        <a:lstStyle/>
        <a:p>
          <a:endParaRPr lang="en-GB"/>
        </a:p>
      </dgm:t>
    </dgm:pt>
    <dgm:pt modelId="{3796DAE2-001D-5444-9CEC-4ED9B22204DE}" type="pres">
      <dgm:prSet presAssocID="{FD81BA6E-CC02-8F46-BA53-8F2921950CC2}" presName="Name21" presStyleCnt="0"/>
      <dgm:spPr/>
      <dgm:t>
        <a:bodyPr/>
        <a:lstStyle/>
        <a:p>
          <a:endParaRPr lang="en-GB"/>
        </a:p>
      </dgm:t>
    </dgm:pt>
    <dgm:pt modelId="{02B67D22-586D-B542-99CB-4DA72C4F63E4}" type="pres">
      <dgm:prSet presAssocID="{FD81BA6E-CC02-8F46-BA53-8F2921950CC2}" presName="level2Shape" presStyleLbl="node4" presStyleIdx="3" presStyleCnt="5"/>
      <dgm:spPr/>
      <dgm:t>
        <a:bodyPr/>
        <a:lstStyle/>
        <a:p>
          <a:endParaRPr lang="en-GB"/>
        </a:p>
      </dgm:t>
    </dgm:pt>
    <dgm:pt modelId="{1E2F43C5-4B4C-1D4A-A4E2-E2E1F078CDF9}" type="pres">
      <dgm:prSet presAssocID="{FD81BA6E-CC02-8F46-BA53-8F2921950CC2}" presName="hierChild3" presStyleCnt="0"/>
      <dgm:spPr/>
      <dgm:t>
        <a:bodyPr/>
        <a:lstStyle/>
        <a:p>
          <a:endParaRPr lang="en-GB"/>
        </a:p>
      </dgm:t>
    </dgm:pt>
    <dgm:pt modelId="{8833C951-AB75-AA4B-8A78-DD3EB1E7C3B8}" type="pres">
      <dgm:prSet presAssocID="{DE9E0DB9-DF8A-5541-A15C-0AC4C65ABC26}" presName="Name19" presStyleLbl="parChTrans1D4" presStyleIdx="4" presStyleCnt="5"/>
      <dgm:spPr/>
      <dgm:t>
        <a:bodyPr/>
        <a:lstStyle/>
        <a:p>
          <a:endParaRPr lang="en-GB"/>
        </a:p>
      </dgm:t>
    </dgm:pt>
    <dgm:pt modelId="{9623BB66-027A-C740-BEF4-FB2E529C3AF8}" type="pres">
      <dgm:prSet presAssocID="{96E6E9B0-A1F6-4B4A-A5F9-2329B7954356}" presName="Name21" presStyleCnt="0"/>
      <dgm:spPr/>
      <dgm:t>
        <a:bodyPr/>
        <a:lstStyle/>
        <a:p>
          <a:endParaRPr lang="en-GB"/>
        </a:p>
      </dgm:t>
    </dgm:pt>
    <dgm:pt modelId="{86AB73AC-5A3C-5B46-99FE-384FC129B6AA}" type="pres">
      <dgm:prSet presAssocID="{96E6E9B0-A1F6-4B4A-A5F9-2329B7954356}" presName="level2Shape" presStyleLbl="node4" presStyleIdx="4" presStyleCnt="5"/>
      <dgm:spPr/>
      <dgm:t>
        <a:bodyPr/>
        <a:lstStyle/>
        <a:p>
          <a:endParaRPr lang="en-GB"/>
        </a:p>
      </dgm:t>
    </dgm:pt>
    <dgm:pt modelId="{A50067CB-C3C8-FB45-AB00-9AD684B97E57}" type="pres">
      <dgm:prSet presAssocID="{96E6E9B0-A1F6-4B4A-A5F9-2329B7954356}" presName="hierChild3" presStyleCnt="0"/>
      <dgm:spPr/>
      <dgm:t>
        <a:bodyPr/>
        <a:lstStyle/>
        <a:p>
          <a:endParaRPr lang="en-GB"/>
        </a:p>
      </dgm:t>
    </dgm:pt>
    <dgm:pt modelId="{1F59AB78-9164-0047-8BB1-2BBFAD755102}" type="pres">
      <dgm:prSet presAssocID="{01C939CD-184F-4240-9E11-BF0FB72281F8}" presName="Name19" presStyleLbl="parChTrans1D3" presStyleIdx="1" presStyleCnt="4"/>
      <dgm:spPr/>
      <dgm:t>
        <a:bodyPr/>
        <a:lstStyle/>
        <a:p>
          <a:endParaRPr lang="en-GB"/>
        </a:p>
      </dgm:t>
    </dgm:pt>
    <dgm:pt modelId="{19A415CD-ACD0-664D-A560-D94741CADC1A}" type="pres">
      <dgm:prSet presAssocID="{AC6654BD-D018-8C4B-939C-7F90AB89258F}" presName="Name21" presStyleCnt="0"/>
      <dgm:spPr/>
      <dgm:t>
        <a:bodyPr/>
        <a:lstStyle/>
        <a:p>
          <a:endParaRPr lang="en-GB"/>
        </a:p>
      </dgm:t>
    </dgm:pt>
    <dgm:pt modelId="{65EDCDD3-BEE7-2E44-B265-631B3598A945}" type="pres">
      <dgm:prSet presAssocID="{AC6654BD-D018-8C4B-939C-7F90AB89258F}" presName="level2Shape" presStyleLbl="node3" presStyleIdx="1" presStyleCnt="4"/>
      <dgm:spPr/>
      <dgm:t>
        <a:bodyPr/>
        <a:lstStyle/>
        <a:p>
          <a:endParaRPr lang="en-GB"/>
        </a:p>
      </dgm:t>
    </dgm:pt>
    <dgm:pt modelId="{86E4FC5D-A294-E441-B117-E0B26069A70F}" type="pres">
      <dgm:prSet presAssocID="{AC6654BD-D018-8C4B-939C-7F90AB89258F}" presName="hierChild3" presStyleCnt="0"/>
      <dgm:spPr/>
      <dgm:t>
        <a:bodyPr/>
        <a:lstStyle/>
        <a:p>
          <a:endParaRPr lang="en-GB"/>
        </a:p>
      </dgm:t>
    </dgm:pt>
    <dgm:pt modelId="{FE8AAF64-34FA-4E4F-9229-C942ECBAE5C0}" type="pres">
      <dgm:prSet presAssocID="{5AA22C1B-484A-074F-B577-54302456D828}" presName="Name19" presStyleLbl="parChTrans1D2" presStyleIdx="1" presStyleCnt="2"/>
      <dgm:spPr/>
      <dgm:t>
        <a:bodyPr/>
        <a:lstStyle/>
        <a:p>
          <a:endParaRPr lang="en-GB"/>
        </a:p>
      </dgm:t>
    </dgm:pt>
    <dgm:pt modelId="{AE981348-0BDF-3A4B-8B05-E2B2A370E838}" type="pres">
      <dgm:prSet presAssocID="{95666E05-801F-D749-98C8-71E86DD73E92}" presName="Name21" presStyleCnt="0"/>
      <dgm:spPr/>
      <dgm:t>
        <a:bodyPr/>
        <a:lstStyle/>
        <a:p>
          <a:endParaRPr lang="en-GB"/>
        </a:p>
      </dgm:t>
    </dgm:pt>
    <dgm:pt modelId="{2CC26686-A486-2C47-A736-966EC6508197}" type="pres">
      <dgm:prSet presAssocID="{95666E05-801F-D749-98C8-71E86DD73E92}" presName="level2Shape" presStyleLbl="node2" presStyleIdx="1" presStyleCnt="2"/>
      <dgm:spPr/>
      <dgm:t>
        <a:bodyPr/>
        <a:lstStyle/>
        <a:p>
          <a:endParaRPr lang="en-GB"/>
        </a:p>
      </dgm:t>
    </dgm:pt>
    <dgm:pt modelId="{461CCAD5-1664-5E4A-A1F7-74C1F862E681}" type="pres">
      <dgm:prSet presAssocID="{95666E05-801F-D749-98C8-71E86DD73E92}" presName="hierChild3" presStyleCnt="0"/>
      <dgm:spPr/>
      <dgm:t>
        <a:bodyPr/>
        <a:lstStyle/>
        <a:p>
          <a:endParaRPr lang="en-GB"/>
        </a:p>
      </dgm:t>
    </dgm:pt>
    <dgm:pt modelId="{E4D3E80C-185F-084B-9BCE-349E4AA60345}" type="pres">
      <dgm:prSet presAssocID="{97FDDA61-6858-F548-8075-DDDA2EF6AE34}" presName="Name19" presStyleLbl="parChTrans1D3" presStyleIdx="2" presStyleCnt="4"/>
      <dgm:spPr/>
      <dgm:t>
        <a:bodyPr/>
        <a:lstStyle/>
        <a:p>
          <a:endParaRPr lang="en-GB"/>
        </a:p>
      </dgm:t>
    </dgm:pt>
    <dgm:pt modelId="{AC09AACC-B33D-3A48-8338-61A259402E3E}" type="pres">
      <dgm:prSet presAssocID="{6AD7E03D-3E98-F54C-938F-216EB246D8AA}" presName="Name21" presStyleCnt="0"/>
      <dgm:spPr/>
      <dgm:t>
        <a:bodyPr/>
        <a:lstStyle/>
        <a:p>
          <a:endParaRPr lang="en-GB"/>
        </a:p>
      </dgm:t>
    </dgm:pt>
    <dgm:pt modelId="{B9C8CACC-A4AD-2740-92D9-3915F868EA3C}" type="pres">
      <dgm:prSet presAssocID="{6AD7E03D-3E98-F54C-938F-216EB246D8AA}" presName="level2Shape" presStyleLbl="node3" presStyleIdx="2" presStyleCnt="4"/>
      <dgm:spPr/>
      <dgm:t>
        <a:bodyPr/>
        <a:lstStyle/>
        <a:p>
          <a:endParaRPr lang="en-GB"/>
        </a:p>
      </dgm:t>
    </dgm:pt>
    <dgm:pt modelId="{D4A81EB4-BB06-8E43-B1E7-C1576579E57C}" type="pres">
      <dgm:prSet presAssocID="{6AD7E03D-3E98-F54C-938F-216EB246D8AA}" presName="hierChild3" presStyleCnt="0"/>
      <dgm:spPr/>
      <dgm:t>
        <a:bodyPr/>
        <a:lstStyle/>
        <a:p>
          <a:endParaRPr lang="en-GB"/>
        </a:p>
      </dgm:t>
    </dgm:pt>
    <dgm:pt modelId="{F17639AA-8E83-2442-9B2A-CB8475D0BCAA}" type="pres">
      <dgm:prSet presAssocID="{C4B8985C-A8A6-3B41-AC70-D30F9461E64E}" presName="Name19" presStyleLbl="parChTrans1D3" presStyleIdx="3" presStyleCnt="4"/>
      <dgm:spPr/>
      <dgm:t>
        <a:bodyPr/>
        <a:lstStyle/>
        <a:p>
          <a:endParaRPr lang="en-GB"/>
        </a:p>
      </dgm:t>
    </dgm:pt>
    <dgm:pt modelId="{2C7B48BE-E8ED-C240-ADD6-492FE91DD89C}" type="pres">
      <dgm:prSet presAssocID="{E00DC9F1-47E3-314C-BD8F-58C8787D7119}" presName="Name21" presStyleCnt="0"/>
      <dgm:spPr/>
      <dgm:t>
        <a:bodyPr/>
        <a:lstStyle/>
        <a:p>
          <a:endParaRPr lang="en-GB"/>
        </a:p>
      </dgm:t>
    </dgm:pt>
    <dgm:pt modelId="{BF10850E-B189-6449-9D84-776F25BF9286}" type="pres">
      <dgm:prSet presAssocID="{E00DC9F1-47E3-314C-BD8F-58C8787D7119}" presName="level2Shape" presStyleLbl="node3" presStyleIdx="3" presStyleCnt="4"/>
      <dgm:spPr/>
      <dgm:t>
        <a:bodyPr/>
        <a:lstStyle/>
        <a:p>
          <a:endParaRPr lang="en-GB"/>
        </a:p>
      </dgm:t>
    </dgm:pt>
    <dgm:pt modelId="{0BA93A96-35F4-E549-BD9B-E6998EF62A40}" type="pres">
      <dgm:prSet presAssocID="{E00DC9F1-47E3-314C-BD8F-58C8787D7119}" presName="hierChild3" presStyleCnt="0"/>
      <dgm:spPr/>
      <dgm:t>
        <a:bodyPr/>
        <a:lstStyle/>
        <a:p>
          <a:endParaRPr lang="en-GB"/>
        </a:p>
      </dgm:t>
    </dgm:pt>
    <dgm:pt modelId="{53927022-9FD4-1746-978A-C81C0629FD24}" type="pres">
      <dgm:prSet presAssocID="{492A22D6-3DD3-F043-BFA9-9C311F0C3013}" presName="bgShapesFlow" presStyleCnt="0"/>
      <dgm:spPr/>
      <dgm:t>
        <a:bodyPr/>
        <a:lstStyle/>
        <a:p>
          <a:endParaRPr lang="en-GB"/>
        </a:p>
      </dgm:t>
    </dgm:pt>
  </dgm:ptLst>
  <dgm:cxnLst>
    <dgm:cxn modelId="{DE11434A-55B1-1340-B57E-67BEA646FDF5}" type="presOf" srcId="{E1E58948-208C-104E-AC5D-5A2152380957}" destId="{119F71AE-F4B9-8A4D-A5B5-3FB4ACC3BAF5}" srcOrd="0" destOrd="0" presId="urn:microsoft.com/office/officeart/2005/8/layout/hierarchy6"/>
    <dgm:cxn modelId="{F0C08FCA-E161-D643-94F0-BD252DA5DC75}" srcId="{95666E05-801F-D749-98C8-71E86DD73E92}" destId="{E00DC9F1-47E3-314C-BD8F-58C8787D7119}" srcOrd="1" destOrd="0" parTransId="{C4B8985C-A8A6-3B41-AC70-D30F9461E64E}" sibTransId="{3D3D4B82-4A60-944C-939D-1C7AD7FD7AA1}"/>
    <dgm:cxn modelId="{07612187-3463-FA40-BF45-2542D1741022}" type="presOf" srcId="{8286EDCE-D70A-5248-95B3-B87F1E4378E5}" destId="{21705E80-617E-FA4A-9478-99C04F7E355C}" srcOrd="0" destOrd="0" presId="urn:microsoft.com/office/officeart/2005/8/layout/hierarchy6"/>
    <dgm:cxn modelId="{648CC101-4C9A-1547-BA7C-0A3EDBB73EC3}" srcId="{95666E05-801F-D749-98C8-71E86DD73E92}" destId="{6AD7E03D-3E98-F54C-938F-216EB246D8AA}" srcOrd="0" destOrd="0" parTransId="{97FDDA61-6858-F548-8075-DDDA2EF6AE34}" sibTransId="{C8C3A111-0E3E-A840-8F40-9AE98C6E8A6A}"/>
    <dgm:cxn modelId="{BB7C04E9-8C72-824C-9F2D-E44768357419}" type="presOf" srcId="{D99AFC60-9878-1D41-B294-7975B22338B0}" destId="{32E316DA-BF19-B145-B06D-D8193155917E}" srcOrd="0" destOrd="0" presId="urn:microsoft.com/office/officeart/2005/8/layout/hierarchy6"/>
    <dgm:cxn modelId="{A7FD5566-F41C-7B42-9390-CAEAE629BC95}" type="presOf" srcId="{6AD7E03D-3E98-F54C-938F-216EB246D8AA}" destId="{B9C8CACC-A4AD-2740-92D9-3915F868EA3C}" srcOrd="0" destOrd="0" presId="urn:microsoft.com/office/officeart/2005/8/layout/hierarchy6"/>
    <dgm:cxn modelId="{A710683A-B83E-574B-883C-7572389D7EA9}" type="presOf" srcId="{9FED4970-3A5C-E44D-8C74-99A43C996DCD}" destId="{123EB08E-5EE4-CF4B-A148-111AD5FADCA8}" srcOrd="0" destOrd="0" presId="urn:microsoft.com/office/officeart/2005/8/layout/hierarchy6"/>
    <dgm:cxn modelId="{BFB70B47-F628-F845-8B95-CDCF298AC75C}" srcId="{8286EDCE-D70A-5248-95B3-B87F1E4378E5}" destId="{9FED4970-3A5C-E44D-8C74-99A43C996DCD}" srcOrd="0" destOrd="0" parTransId="{294C526C-51E8-C444-94E5-156053256A95}" sibTransId="{658D419A-CABB-474B-8F80-97BB7A06FF29}"/>
    <dgm:cxn modelId="{5875A09A-C9F2-DC4F-BB37-A69C2EB7CF86}" type="presOf" srcId="{492A22D6-3DD3-F043-BFA9-9C311F0C3013}" destId="{2B21D9A5-52DC-B541-88EA-C6CD2FD46657}" srcOrd="0" destOrd="0" presId="urn:microsoft.com/office/officeart/2005/8/layout/hierarchy6"/>
    <dgm:cxn modelId="{D3243CBC-3EE8-F04F-9937-9398CBBD65E4}" type="presOf" srcId="{7B0EDEDF-C549-3C46-AF1B-59C0C19D5266}" destId="{D2A39D46-4511-3E47-BB6C-D759CBA2DFC8}" srcOrd="0" destOrd="0" presId="urn:microsoft.com/office/officeart/2005/8/layout/hierarchy6"/>
    <dgm:cxn modelId="{6E50D609-6DC4-AF4B-9A0D-DE03613A8F18}" type="presOf" srcId="{97FDDA61-6858-F548-8075-DDDA2EF6AE34}" destId="{E4D3E80C-185F-084B-9BCE-349E4AA60345}" srcOrd="0" destOrd="0" presId="urn:microsoft.com/office/officeart/2005/8/layout/hierarchy6"/>
    <dgm:cxn modelId="{F6280E87-8FDB-424A-A7CD-EC80281CBF77}" srcId="{9FED4970-3A5C-E44D-8C74-99A43C996DCD}" destId="{E1E58948-208C-104E-AC5D-5A2152380957}" srcOrd="0" destOrd="0" parTransId="{6D256A54-A22E-0045-A4F6-AE769B2E2D41}" sibTransId="{40734B45-BD92-8C46-95F6-4B422FED3337}"/>
    <dgm:cxn modelId="{3A1C50B6-0993-324C-8256-4C9A430EB8BF}" type="presOf" srcId="{96E6E9B0-A1F6-4B4A-A5F9-2329B7954356}" destId="{86AB73AC-5A3C-5B46-99FE-384FC129B6AA}" srcOrd="0" destOrd="0" presId="urn:microsoft.com/office/officeart/2005/8/layout/hierarchy6"/>
    <dgm:cxn modelId="{58702D55-D859-844D-973C-044953BB2D9E}" type="presOf" srcId="{88D9CDCD-BB62-2E48-924F-A8FCB16D6C58}" destId="{1A60B530-F698-A94D-810C-640EBB824259}" srcOrd="0" destOrd="0" presId="urn:microsoft.com/office/officeart/2005/8/layout/hierarchy6"/>
    <dgm:cxn modelId="{6A341747-9712-7C49-93D5-16335FC953BB}" type="presOf" srcId="{FD81BA6E-CC02-8F46-BA53-8F2921950CC2}" destId="{02B67D22-586D-B542-99CB-4DA72C4F63E4}" srcOrd="0" destOrd="0" presId="urn:microsoft.com/office/officeart/2005/8/layout/hierarchy6"/>
    <dgm:cxn modelId="{4CA9136F-163C-7D40-8B85-4AEC401892F5}" type="presOf" srcId="{1B2D1061-82DD-6044-A440-A684FEAA51B3}" destId="{D5B311E6-0FFF-4946-BE77-A5DDE1DF75E8}" srcOrd="0" destOrd="0" presId="urn:microsoft.com/office/officeart/2005/8/layout/hierarchy6"/>
    <dgm:cxn modelId="{7A1B6264-4044-D04E-A00D-5877CF36AAD6}" srcId="{8286EDCE-D70A-5248-95B3-B87F1E4378E5}" destId="{95666E05-801F-D749-98C8-71E86DD73E92}" srcOrd="1" destOrd="0" parTransId="{5AA22C1B-484A-074F-B577-54302456D828}" sibTransId="{62B5B407-A03D-1D46-A638-2F74960C9CBC}"/>
    <dgm:cxn modelId="{B23F165E-0D09-6D48-90FF-4917024395E6}" srcId="{3D827189-8702-D743-B112-4898A5BD91EE}" destId="{FD81BA6E-CC02-8F46-BA53-8F2921950CC2}" srcOrd="0" destOrd="0" parTransId="{88D9CDCD-BB62-2E48-924F-A8FCB16D6C58}" sibTransId="{95479856-23E5-D44A-93AF-F2864E3D8FE9}"/>
    <dgm:cxn modelId="{89B41BEF-C429-DD4C-BC8A-09A9DED892CB}" srcId="{E1E58948-208C-104E-AC5D-5A2152380957}" destId="{7B0EDEDF-C549-3C46-AF1B-59C0C19D5266}" srcOrd="1" destOrd="0" parTransId="{5CAB981E-16E0-1E4A-BB4F-5E9BC06001B4}" sibTransId="{93D8BE8C-B7AB-E74A-82E8-8BD2E0DB450B}"/>
    <dgm:cxn modelId="{D7D5D324-5AD9-B941-A292-F9F8CD782A24}" type="presOf" srcId="{5AA22C1B-484A-074F-B577-54302456D828}" destId="{FE8AAF64-34FA-4E4F-9229-C942ECBAE5C0}" srcOrd="0" destOrd="0" presId="urn:microsoft.com/office/officeart/2005/8/layout/hierarchy6"/>
    <dgm:cxn modelId="{69FEBF23-8F95-0D4D-A202-48ECDD5F45D9}" srcId="{E1E58948-208C-104E-AC5D-5A2152380957}" destId="{1B2D1061-82DD-6044-A440-A684FEAA51B3}" srcOrd="0" destOrd="0" parTransId="{D99AFC60-9878-1D41-B294-7975B22338B0}" sibTransId="{CC7223DB-38D1-3B46-9095-5E0586D031B6}"/>
    <dgm:cxn modelId="{6839E7BB-C5E1-104E-8974-577DBD138682}" type="presOf" srcId="{01C939CD-184F-4240-9E11-BF0FB72281F8}" destId="{1F59AB78-9164-0047-8BB1-2BBFAD755102}" srcOrd="0" destOrd="0" presId="urn:microsoft.com/office/officeart/2005/8/layout/hierarchy6"/>
    <dgm:cxn modelId="{D3CC9DF4-1E99-9E4B-A8F3-ED460A7260CE}" type="presOf" srcId="{3D827189-8702-D743-B112-4898A5BD91EE}" destId="{2E3A716E-A8B3-4246-A8ED-A1F337A3B99B}" srcOrd="0" destOrd="0" presId="urn:microsoft.com/office/officeart/2005/8/layout/hierarchy6"/>
    <dgm:cxn modelId="{E01A1AAD-F4C6-AB4E-8C30-5696C6D4D6E2}" type="presOf" srcId="{6D256A54-A22E-0045-A4F6-AE769B2E2D41}" destId="{609AEDF2-7777-3D49-9B15-939CB2E674CC}" srcOrd="0" destOrd="0" presId="urn:microsoft.com/office/officeart/2005/8/layout/hierarchy6"/>
    <dgm:cxn modelId="{A4B9FD86-E21A-774B-8B60-59578E978AB5}" srcId="{7B0EDEDF-C549-3C46-AF1B-59C0C19D5266}" destId="{96E6E9B0-A1F6-4B4A-A5F9-2329B7954356}" srcOrd="1" destOrd="0" parTransId="{DE9E0DB9-DF8A-5541-A15C-0AC4C65ABC26}" sibTransId="{0FB9095B-1F7C-8244-8A11-863FC9B6035A}"/>
    <dgm:cxn modelId="{A3B4DFD9-15C6-8347-801D-BDD8EDBC0E22}" srcId="{9FED4970-3A5C-E44D-8C74-99A43C996DCD}" destId="{AC6654BD-D018-8C4B-939C-7F90AB89258F}" srcOrd="1" destOrd="0" parTransId="{01C939CD-184F-4240-9E11-BF0FB72281F8}" sibTransId="{95691559-17A4-E24E-B264-7B91CCE17596}"/>
    <dgm:cxn modelId="{8C799662-9016-8D44-B9DC-8BA5BA6AFEB5}" type="presOf" srcId="{E00DC9F1-47E3-314C-BD8F-58C8787D7119}" destId="{BF10850E-B189-6449-9D84-776F25BF9286}" srcOrd="0" destOrd="0" presId="urn:microsoft.com/office/officeart/2005/8/layout/hierarchy6"/>
    <dgm:cxn modelId="{E5899BB9-8482-9545-A220-ACD645DB8E83}" type="presOf" srcId="{AC6654BD-D018-8C4B-939C-7F90AB89258F}" destId="{65EDCDD3-BEE7-2E44-B265-631B3598A945}" srcOrd="0" destOrd="0" presId="urn:microsoft.com/office/officeart/2005/8/layout/hierarchy6"/>
    <dgm:cxn modelId="{4FC6A249-A0DE-1D43-B067-CC9187E1ACFB}" type="presOf" srcId="{75C720D8-A673-EB4B-8291-F150C366CEE3}" destId="{D0FE8D89-FFE9-3343-9BA4-68F4EC51E909}" srcOrd="0" destOrd="0" presId="urn:microsoft.com/office/officeart/2005/8/layout/hierarchy6"/>
    <dgm:cxn modelId="{7D7FF64E-746B-8341-BA6F-B57238E865D0}" srcId="{7B0EDEDF-C549-3C46-AF1B-59C0C19D5266}" destId="{3D827189-8702-D743-B112-4898A5BD91EE}" srcOrd="0" destOrd="0" parTransId="{75C720D8-A673-EB4B-8291-F150C366CEE3}" sibTransId="{C7D3F6A7-2B8A-1640-BA2D-E61A5A5D731B}"/>
    <dgm:cxn modelId="{EC4BEE63-271E-CF4A-90C9-AEA6981E7A7F}" srcId="{492A22D6-3DD3-F043-BFA9-9C311F0C3013}" destId="{8286EDCE-D70A-5248-95B3-B87F1E4378E5}" srcOrd="0" destOrd="0" parTransId="{E4CDBDF9-F760-0943-BECC-ED96D7E1151C}" sibTransId="{1AEE3CEE-7F38-3B42-BBE2-58A154190794}"/>
    <dgm:cxn modelId="{A6F8A96F-B3DA-F248-AEBB-90CD252C5ECA}" type="presOf" srcId="{294C526C-51E8-C444-94E5-156053256A95}" destId="{1E62B40C-BAF7-AC40-B6CE-9371FB953B90}" srcOrd="0" destOrd="0" presId="urn:microsoft.com/office/officeart/2005/8/layout/hierarchy6"/>
    <dgm:cxn modelId="{74B54894-33C7-3F48-86BE-2B12BF789933}" type="presOf" srcId="{5CAB981E-16E0-1E4A-BB4F-5E9BC06001B4}" destId="{7275BEC6-779D-324C-9461-10C5264C8C00}" srcOrd="0" destOrd="0" presId="urn:microsoft.com/office/officeart/2005/8/layout/hierarchy6"/>
    <dgm:cxn modelId="{440EC51C-6D85-8440-9C35-1EB24144A03F}" type="presOf" srcId="{C4B8985C-A8A6-3B41-AC70-D30F9461E64E}" destId="{F17639AA-8E83-2442-9B2A-CB8475D0BCAA}" srcOrd="0" destOrd="0" presId="urn:microsoft.com/office/officeart/2005/8/layout/hierarchy6"/>
    <dgm:cxn modelId="{207B12A2-FB68-BD4A-9CD4-07DC4E7B6526}" type="presOf" srcId="{DE9E0DB9-DF8A-5541-A15C-0AC4C65ABC26}" destId="{8833C951-AB75-AA4B-8A78-DD3EB1E7C3B8}" srcOrd="0" destOrd="0" presId="urn:microsoft.com/office/officeart/2005/8/layout/hierarchy6"/>
    <dgm:cxn modelId="{B3F81FB1-DBDA-7744-8DF1-4A0D65CBC625}" type="presOf" srcId="{95666E05-801F-D749-98C8-71E86DD73E92}" destId="{2CC26686-A486-2C47-A736-966EC6508197}" srcOrd="0" destOrd="0" presId="urn:microsoft.com/office/officeart/2005/8/layout/hierarchy6"/>
    <dgm:cxn modelId="{D7A901F1-168F-6240-A2CC-95E5C82428E2}" type="presParOf" srcId="{2B21D9A5-52DC-B541-88EA-C6CD2FD46657}" destId="{7A7A5D07-5B32-5240-B0BC-2B6EF6FC2CE5}" srcOrd="0" destOrd="0" presId="urn:microsoft.com/office/officeart/2005/8/layout/hierarchy6"/>
    <dgm:cxn modelId="{5C22CD5F-0A0D-324C-9BC9-902084CFAFD3}" type="presParOf" srcId="{7A7A5D07-5B32-5240-B0BC-2B6EF6FC2CE5}" destId="{19E748A2-2685-2E4A-8290-78B72EB424EC}" srcOrd="0" destOrd="0" presId="urn:microsoft.com/office/officeart/2005/8/layout/hierarchy6"/>
    <dgm:cxn modelId="{51DB0202-82FC-6D42-B9A0-582266DFD5AA}" type="presParOf" srcId="{19E748A2-2685-2E4A-8290-78B72EB424EC}" destId="{2323058D-16D3-A047-9E9F-0EEB62CB1F06}" srcOrd="0" destOrd="0" presId="urn:microsoft.com/office/officeart/2005/8/layout/hierarchy6"/>
    <dgm:cxn modelId="{EA62061B-2A54-504E-89DD-250B0A7550FA}" type="presParOf" srcId="{2323058D-16D3-A047-9E9F-0EEB62CB1F06}" destId="{21705E80-617E-FA4A-9478-99C04F7E355C}" srcOrd="0" destOrd="0" presId="urn:microsoft.com/office/officeart/2005/8/layout/hierarchy6"/>
    <dgm:cxn modelId="{BD457123-C91F-D348-BD3D-1A7CC20D693D}" type="presParOf" srcId="{2323058D-16D3-A047-9E9F-0EEB62CB1F06}" destId="{69B3778C-7DD9-C041-ACA7-247E7F0207F8}" srcOrd="1" destOrd="0" presId="urn:microsoft.com/office/officeart/2005/8/layout/hierarchy6"/>
    <dgm:cxn modelId="{3021EB54-7986-674F-94EB-6A8D114AB37F}" type="presParOf" srcId="{69B3778C-7DD9-C041-ACA7-247E7F0207F8}" destId="{1E62B40C-BAF7-AC40-B6CE-9371FB953B90}" srcOrd="0" destOrd="0" presId="urn:microsoft.com/office/officeart/2005/8/layout/hierarchy6"/>
    <dgm:cxn modelId="{9A6EE86F-0146-AC40-9BF2-6D2685A93A60}" type="presParOf" srcId="{69B3778C-7DD9-C041-ACA7-247E7F0207F8}" destId="{B157B0F5-346B-6F48-B242-7B6E750B6807}" srcOrd="1" destOrd="0" presId="urn:microsoft.com/office/officeart/2005/8/layout/hierarchy6"/>
    <dgm:cxn modelId="{412FE474-EB6A-A546-BED0-133FCD6DD5B6}" type="presParOf" srcId="{B157B0F5-346B-6F48-B242-7B6E750B6807}" destId="{123EB08E-5EE4-CF4B-A148-111AD5FADCA8}" srcOrd="0" destOrd="0" presId="urn:microsoft.com/office/officeart/2005/8/layout/hierarchy6"/>
    <dgm:cxn modelId="{DF9F3729-F094-104A-A244-57C1CA88F532}" type="presParOf" srcId="{B157B0F5-346B-6F48-B242-7B6E750B6807}" destId="{802FA8EC-C75A-2A4D-92BC-4CAC8DCA1DB4}" srcOrd="1" destOrd="0" presId="urn:microsoft.com/office/officeart/2005/8/layout/hierarchy6"/>
    <dgm:cxn modelId="{18165152-B179-AF47-BF7C-947DBE4BE657}" type="presParOf" srcId="{802FA8EC-C75A-2A4D-92BC-4CAC8DCA1DB4}" destId="{609AEDF2-7777-3D49-9B15-939CB2E674CC}" srcOrd="0" destOrd="0" presId="urn:microsoft.com/office/officeart/2005/8/layout/hierarchy6"/>
    <dgm:cxn modelId="{5F1BD9D1-4754-3F4F-B5F6-6C2687F93AE6}" type="presParOf" srcId="{802FA8EC-C75A-2A4D-92BC-4CAC8DCA1DB4}" destId="{34F5D301-7F31-9848-870E-6FB7C154BF67}" srcOrd="1" destOrd="0" presId="urn:microsoft.com/office/officeart/2005/8/layout/hierarchy6"/>
    <dgm:cxn modelId="{1E624B27-9C0B-194F-8009-8DF90DD70F2D}" type="presParOf" srcId="{34F5D301-7F31-9848-870E-6FB7C154BF67}" destId="{119F71AE-F4B9-8A4D-A5B5-3FB4ACC3BAF5}" srcOrd="0" destOrd="0" presId="urn:microsoft.com/office/officeart/2005/8/layout/hierarchy6"/>
    <dgm:cxn modelId="{2B412390-2876-3C44-90EC-1328133CCC99}" type="presParOf" srcId="{34F5D301-7F31-9848-870E-6FB7C154BF67}" destId="{61876BBA-4B1B-2942-8D29-682CEE9ABB2A}" srcOrd="1" destOrd="0" presId="urn:microsoft.com/office/officeart/2005/8/layout/hierarchy6"/>
    <dgm:cxn modelId="{F9995D9F-9CD3-0E41-BA36-D498C5ADE6C4}" type="presParOf" srcId="{61876BBA-4B1B-2942-8D29-682CEE9ABB2A}" destId="{32E316DA-BF19-B145-B06D-D8193155917E}" srcOrd="0" destOrd="0" presId="urn:microsoft.com/office/officeart/2005/8/layout/hierarchy6"/>
    <dgm:cxn modelId="{413AE064-CDFA-C644-950F-2EAD32325359}" type="presParOf" srcId="{61876BBA-4B1B-2942-8D29-682CEE9ABB2A}" destId="{91EAD232-574C-BB44-B9AD-571D4E85C3C2}" srcOrd="1" destOrd="0" presId="urn:microsoft.com/office/officeart/2005/8/layout/hierarchy6"/>
    <dgm:cxn modelId="{A8EC8440-23B5-7D46-BE20-D395CB4DF47F}" type="presParOf" srcId="{91EAD232-574C-BB44-B9AD-571D4E85C3C2}" destId="{D5B311E6-0FFF-4946-BE77-A5DDE1DF75E8}" srcOrd="0" destOrd="0" presId="urn:microsoft.com/office/officeart/2005/8/layout/hierarchy6"/>
    <dgm:cxn modelId="{FEC46657-08CE-4843-B5F7-3C35F7C006F2}" type="presParOf" srcId="{91EAD232-574C-BB44-B9AD-571D4E85C3C2}" destId="{47117C5C-CA79-DA45-8E48-D53A703EC537}" srcOrd="1" destOrd="0" presId="urn:microsoft.com/office/officeart/2005/8/layout/hierarchy6"/>
    <dgm:cxn modelId="{31529474-CDAE-CD4B-8BBB-8DF6BE062F4E}" type="presParOf" srcId="{61876BBA-4B1B-2942-8D29-682CEE9ABB2A}" destId="{7275BEC6-779D-324C-9461-10C5264C8C00}" srcOrd="2" destOrd="0" presId="urn:microsoft.com/office/officeart/2005/8/layout/hierarchy6"/>
    <dgm:cxn modelId="{001456A7-CDF7-8B43-B1F5-0BD361EAC100}" type="presParOf" srcId="{61876BBA-4B1B-2942-8D29-682CEE9ABB2A}" destId="{53DD8B9E-3DFD-8441-8DC1-3E1A25A9B6A1}" srcOrd="3" destOrd="0" presId="urn:microsoft.com/office/officeart/2005/8/layout/hierarchy6"/>
    <dgm:cxn modelId="{068FF2D0-0520-B248-BE3E-546C585AFD19}" type="presParOf" srcId="{53DD8B9E-3DFD-8441-8DC1-3E1A25A9B6A1}" destId="{D2A39D46-4511-3E47-BB6C-D759CBA2DFC8}" srcOrd="0" destOrd="0" presId="urn:microsoft.com/office/officeart/2005/8/layout/hierarchy6"/>
    <dgm:cxn modelId="{147E31FD-E5F8-D74A-87F1-B92145B4953F}" type="presParOf" srcId="{53DD8B9E-3DFD-8441-8DC1-3E1A25A9B6A1}" destId="{B932C42E-F55D-9B4F-B59B-364CACE05346}" srcOrd="1" destOrd="0" presId="urn:microsoft.com/office/officeart/2005/8/layout/hierarchy6"/>
    <dgm:cxn modelId="{A7DDF654-8283-1741-8C50-50424CF1F5A4}" type="presParOf" srcId="{B932C42E-F55D-9B4F-B59B-364CACE05346}" destId="{D0FE8D89-FFE9-3343-9BA4-68F4EC51E909}" srcOrd="0" destOrd="0" presId="urn:microsoft.com/office/officeart/2005/8/layout/hierarchy6"/>
    <dgm:cxn modelId="{3E80C312-B1B8-1648-895C-551C90B5A188}" type="presParOf" srcId="{B932C42E-F55D-9B4F-B59B-364CACE05346}" destId="{CA5B1283-F4AA-2544-A0BE-519831DC3906}" srcOrd="1" destOrd="0" presId="urn:microsoft.com/office/officeart/2005/8/layout/hierarchy6"/>
    <dgm:cxn modelId="{0295D2B4-5506-954E-B9D6-37D5D7B05CE6}" type="presParOf" srcId="{CA5B1283-F4AA-2544-A0BE-519831DC3906}" destId="{2E3A716E-A8B3-4246-A8ED-A1F337A3B99B}" srcOrd="0" destOrd="0" presId="urn:microsoft.com/office/officeart/2005/8/layout/hierarchy6"/>
    <dgm:cxn modelId="{F7DAC379-2FD0-7D41-B8EE-46DE58F8F75F}" type="presParOf" srcId="{CA5B1283-F4AA-2544-A0BE-519831DC3906}" destId="{6E0107E9-87CE-2C4E-B840-ECC9C4A65E8E}" srcOrd="1" destOrd="0" presId="urn:microsoft.com/office/officeart/2005/8/layout/hierarchy6"/>
    <dgm:cxn modelId="{FDC616BC-5D5E-A544-B3FF-FFF4E2BA3988}" type="presParOf" srcId="{6E0107E9-87CE-2C4E-B840-ECC9C4A65E8E}" destId="{1A60B530-F698-A94D-810C-640EBB824259}" srcOrd="0" destOrd="0" presId="urn:microsoft.com/office/officeart/2005/8/layout/hierarchy6"/>
    <dgm:cxn modelId="{64FC9449-5F90-1549-8EC7-E9D18C06C87E}" type="presParOf" srcId="{6E0107E9-87CE-2C4E-B840-ECC9C4A65E8E}" destId="{3796DAE2-001D-5444-9CEC-4ED9B22204DE}" srcOrd="1" destOrd="0" presId="urn:microsoft.com/office/officeart/2005/8/layout/hierarchy6"/>
    <dgm:cxn modelId="{13BA77C2-42BA-AD40-A8A3-68546CF1C780}" type="presParOf" srcId="{3796DAE2-001D-5444-9CEC-4ED9B22204DE}" destId="{02B67D22-586D-B542-99CB-4DA72C4F63E4}" srcOrd="0" destOrd="0" presId="urn:microsoft.com/office/officeart/2005/8/layout/hierarchy6"/>
    <dgm:cxn modelId="{E6A0B60E-F730-934D-BDF7-4FA6DFA77BCA}" type="presParOf" srcId="{3796DAE2-001D-5444-9CEC-4ED9B22204DE}" destId="{1E2F43C5-4B4C-1D4A-A4E2-E2E1F078CDF9}" srcOrd="1" destOrd="0" presId="urn:microsoft.com/office/officeart/2005/8/layout/hierarchy6"/>
    <dgm:cxn modelId="{80FC2285-465B-864B-8FFE-82C10DCDCE51}" type="presParOf" srcId="{B932C42E-F55D-9B4F-B59B-364CACE05346}" destId="{8833C951-AB75-AA4B-8A78-DD3EB1E7C3B8}" srcOrd="2" destOrd="0" presId="urn:microsoft.com/office/officeart/2005/8/layout/hierarchy6"/>
    <dgm:cxn modelId="{380E82EA-6FB1-7740-9427-50E38C7E7880}" type="presParOf" srcId="{B932C42E-F55D-9B4F-B59B-364CACE05346}" destId="{9623BB66-027A-C740-BEF4-FB2E529C3AF8}" srcOrd="3" destOrd="0" presId="urn:microsoft.com/office/officeart/2005/8/layout/hierarchy6"/>
    <dgm:cxn modelId="{0A3CBC8F-2FFB-D04E-905E-E9F5BB3C22BB}" type="presParOf" srcId="{9623BB66-027A-C740-BEF4-FB2E529C3AF8}" destId="{86AB73AC-5A3C-5B46-99FE-384FC129B6AA}" srcOrd="0" destOrd="0" presId="urn:microsoft.com/office/officeart/2005/8/layout/hierarchy6"/>
    <dgm:cxn modelId="{C73F8F6D-2F6C-4841-8763-DCED8446A600}" type="presParOf" srcId="{9623BB66-027A-C740-BEF4-FB2E529C3AF8}" destId="{A50067CB-C3C8-FB45-AB00-9AD684B97E57}" srcOrd="1" destOrd="0" presId="urn:microsoft.com/office/officeart/2005/8/layout/hierarchy6"/>
    <dgm:cxn modelId="{F4DA917B-AB8B-264D-9F53-9BFEE2435C69}" type="presParOf" srcId="{802FA8EC-C75A-2A4D-92BC-4CAC8DCA1DB4}" destId="{1F59AB78-9164-0047-8BB1-2BBFAD755102}" srcOrd="2" destOrd="0" presId="urn:microsoft.com/office/officeart/2005/8/layout/hierarchy6"/>
    <dgm:cxn modelId="{5D451150-934C-A849-BF92-67F279E77BE2}" type="presParOf" srcId="{802FA8EC-C75A-2A4D-92BC-4CAC8DCA1DB4}" destId="{19A415CD-ACD0-664D-A560-D94741CADC1A}" srcOrd="3" destOrd="0" presId="urn:microsoft.com/office/officeart/2005/8/layout/hierarchy6"/>
    <dgm:cxn modelId="{E02B32A2-6373-3D47-BDE7-519890FBE3A8}" type="presParOf" srcId="{19A415CD-ACD0-664D-A560-D94741CADC1A}" destId="{65EDCDD3-BEE7-2E44-B265-631B3598A945}" srcOrd="0" destOrd="0" presId="urn:microsoft.com/office/officeart/2005/8/layout/hierarchy6"/>
    <dgm:cxn modelId="{7D9F760D-1FF7-1B4C-BB3F-A937C523224E}" type="presParOf" srcId="{19A415CD-ACD0-664D-A560-D94741CADC1A}" destId="{86E4FC5D-A294-E441-B117-E0B26069A70F}" srcOrd="1" destOrd="0" presId="urn:microsoft.com/office/officeart/2005/8/layout/hierarchy6"/>
    <dgm:cxn modelId="{20D974D3-D908-7349-B4D4-9B04243D59F6}" type="presParOf" srcId="{69B3778C-7DD9-C041-ACA7-247E7F0207F8}" destId="{FE8AAF64-34FA-4E4F-9229-C942ECBAE5C0}" srcOrd="2" destOrd="0" presId="urn:microsoft.com/office/officeart/2005/8/layout/hierarchy6"/>
    <dgm:cxn modelId="{D422D394-36D3-0843-98C6-266F4DD36490}" type="presParOf" srcId="{69B3778C-7DD9-C041-ACA7-247E7F0207F8}" destId="{AE981348-0BDF-3A4B-8B05-E2B2A370E838}" srcOrd="3" destOrd="0" presId="urn:microsoft.com/office/officeart/2005/8/layout/hierarchy6"/>
    <dgm:cxn modelId="{62AEF722-97EF-464B-A929-D59CDE925414}" type="presParOf" srcId="{AE981348-0BDF-3A4B-8B05-E2B2A370E838}" destId="{2CC26686-A486-2C47-A736-966EC6508197}" srcOrd="0" destOrd="0" presId="urn:microsoft.com/office/officeart/2005/8/layout/hierarchy6"/>
    <dgm:cxn modelId="{7C80768E-A8CA-1944-969E-50AC6CE0A290}" type="presParOf" srcId="{AE981348-0BDF-3A4B-8B05-E2B2A370E838}" destId="{461CCAD5-1664-5E4A-A1F7-74C1F862E681}" srcOrd="1" destOrd="0" presId="urn:microsoft.com/office/officeart/2005/8/layout/hierarchy6"/>
    <dgm:cxn modelId="{F25000C4-D843-FF48-B65D-EF6362156628}" type="presParOf" srcId="{461CCAD5-1664-5E4A-A1F7-74C1F862E681}" destId="{E4D3E80C-185F-084B-9BCE-349E4AA60345}" srcOrd="0" destOrd="0" presId="urn:microsoft.com/office/officeart/2005/8/layout/hierarchy6"/>
    <dgm:cxn modelId="{C10277BB-2B68-0941-A6FD-C9F631E2DA95}" type="presParOf" srcId="{461CCAD5-1664-5E4A-A1F7-74C1F862E681}" destId="{AC09AACC-B33D-3A48-8338-61A259402E3E}" srcOrd="1" destOrd="0" presId="urn:microsoft.com/office/officeart/2005/8/layout/hierarchy6"/>
    <dgm:cxn modelId="{215002C3-2E2D-654C-BFF9-DCD7D7208567}" type="presParOf" srcId="{AC09AACC-B33D-3A48-8338-61A259402E3E}" destId="{B9C8CACC-A4AD-2740-92D9-3915F868EA3C}" srcOrd="0" destOrd="0" presId="urn:microsoft.com/office/officeart/2005/8/layout/hierarchy6"/>
    <dgm:cxn modelId="{BFE7AB8E-8C88-B743-854F-4046014BCCCF}" type="presParOf" srcId="{AC09AACC-B33D-3A48-8338-61A259402E3E}" destId="{D4A81EB4-BB06-8E43-B1E7-C1576579E57C}" srcOrd="1" destOrd="0" presId="urn:microsoft.com/office/officeart/2005/8/layout/hierarchy6"/>
    <dgm:cxn modelId="{4E3F947E-7A4F-8449-943C-118180D7E129}" type="presParOf" srcId="{461CCAD5-1664-5E4A-A1F7-74C1F862E681}" destId="{F17639AA-8E83-2442-9B2A-CB8475D0BCAA}" srcOrd="2" destOrd="0" presId="urn:microsoft.com/office/officeart/2005/8/layout/hierarchy6"/>
    <dgm:cxn modelId="{499E7EF4-DEB0-2247-8E09-6CF47E928C4A}" type="presParOf" srcId="{461CCAD5-1664-5E4A-A1F7-74C1F862E681}" destId="{2C7B48BE-E8ED-C240-ADD6-492FE91DD89C}" srcOrd="3" destOrd="0" presId="urn:microsoft.com/office/officeart/2005/8/layout/hierarchy6"/>
    <dgm:cxn modelId="{27792812-06C9-3648-B258-C390C62D1F38}" type="presParOf" srcId="{2C7B48BE-E8ED-C240-ADD6-492FE91DD89C}" destId="{BF10850E-B189-6449-9D84-776F25BF9286}" srcOrd="0" destOrd="0" presId="urn:microsoft.com/office/officeart/2005/8/layout/hierarchy6"/>
    <dgm:cxn modelId="{FA1B6B3E-7A21-4D4B-8E33-70DF31627708}" type="presParOf" srcId="{2C7B48BE-E8ED-C240-ADD6-492FE91DD89C}" destId="{0BA93A96-35F4-E549-BD9B-E6998EF62A40}" srcOrd="1" destOrd="0" presId="urn:microsoft.com/office/officeart/2005/8/layout/hierarchy6"/>
    <dgm:cxn modelId="{F2224422-6C22-0142-BEC9-581A1A76691F}" type="presParOf" srcId="{2B21D9A5-52DC-B541-88EA-C6CD2FD46657}" destId="{53927022-9FD4-1746-978A-C81C0629FD2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05E80-617E-FA4A-9478-99C04F7E355C}">
      <dsp:nvSpPr>
        <dsp:cNvPr id="0" name=""/>
        <dsp:cNvSpPr/>
      </dsp:nvSpPr>
      <dsp:spPr>
        <a:xfrm>
          <a:off x="3484731" y="148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483 Admissions Identified</a:t>
          </a:r>
          <a:endParaRPr lang="en-GB" sz="700" kern="1200" dirty="0"/>
        </a:p>
      </dsp:txBody>
      <dsp:txXfrm>
        <a:off x="3502956" y="18373"/>
        <a:ext cx="896944" cy="585812"/>
      </dsp:txXfrm>
    </dsp:sp>
    <dsp:sp modelId="{1E62B40C-BAF7-AC40-B6CE-9371FB953B90}">
      <dsp:nvSpPr>
        <dsp:cNvPr id="0" name=""/>
        <dsp:cNvSpPr/>
      </dsp:nvSpPr>
      <dsp:spPr>
        <a:xfrm>
          <a:off x="2738015" y="622411"/>
          <a:ext cx="1213412" cy="248905"/>
        </a:xfrm>
        <a:custGeom>
          <a:avLst/>
          <a:gdLst/>
          <a:ahLst/>
          <a:cxnLst/>
          <a:rect l="0" t="0" r="0" b="0"/>
          <a:pathLst>
            <a:path>
              <a:moveTo>
                <a:pt x="1213412" y="0"/>
              </a:moveTo>
              <a:lnTo>
                <a:pt x="1213412" y="124452"/>
              </a:lnTo>
              <a:lnTo>
                <a:pt x="0" y="124452"/>
              </a:lnTo>
              <a:lnTo>
                <a:pt x="0" y="248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EB08E-5EE4-CF4B-A148-111AD5FADCA8}">
      <dsp:nvSpPr>
        <dsp:cNvPr id="0" name=""/>
        <dsp:cNvSpPr/>
      </dsp:nvSpPr>
      <dsp:spPr>
        <a:xfrm>
          <a:off x="2271318" y="871316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388 Admissions Analysed</a:t>
          </a:r>
          <a:endParaRPr lang="en-GB" sz="700" b="1" kern="1200" dirty="0"/>
        </a:p>
      </dsp:txBody>
      <dsp:txXfrm>
        <a:off x="2289543" y="889541"/>
        <a:ext cx="896944" cy="585812"/>
      </dsp:txXfrm>
    </dsp:sp>
    <dsp:sp modelId="{609AEDF2-7777-3D49-9B15-939CB2E674CC}">
      <dsp:nvSpPr>
        <dsp:cNvPr id="0" name=""/>
        <dsp:cNvSpPr/>
      </dsp:nvSpPr>
      <dsp:spPr>
        <a:xfrm>
          <a:off x="2131309" y="1493579"/>
          <a:ext cx="606706" cy="248905"/>
        </a:xfrm>
        <a:custGeom>
          <a:avLst/>
          <a:gdLst/>
          <a:ahLst/>
          <a:cxnLst/>
          <a:rect l="0" t="0" r="0" b="0"/>
          <a:pathLst>
            <a:path>
              <a:moveTo>
                <a:pt x="606706" y="0"/>
              </a:moveTo>
              <a:lnTo>
                <a:pt x="606706" y="124452"/>
              </a:lnTo>
              <a:lnTo>
                <a:pt x="0" y="124452"/>
              </a:lnTo>
              <a:lnTo>
                <a:pt x="0" y="248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F71AE-F4B9-8A4D-A5B5-3FB4ACC3BAF5}">
      <dsp:nvSpPr>
        <dsp:cNvPr id="0" name=""/>
        <dsp:cNvSpPr/>
      </dsp:nvSpPr>
      <dsp:spPr>
        <a:xfrm>
          <a:off x="1664612" y="1742484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NPS Use Mentioned</a:t>
          </a:r>
          <a:endParaRPr lang="en-GB" sz="700" b="1" kern="1200" baseline="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baseline="0" dirty="0" smtClean="0"/>
            <a:t>n = 86 (22%)</a:t>
          </a:r>
        </a:p>
      </dsp:txBody>
      <dsp:txXfrm>
        <a:off x="1682837" y="1760709"/>
        <a:ext cx="896944" cy="585812"/>
      </dsp:txXfrm>
    </dsp:sp>
    <dsp:sp modelId="{32E316DA-BF19-B145-B06D-D8193155917E}">
      <dsp:nvSpPr>
        <dsp:cNvPr id="0" name=""/>
        <dsp:cNvSpPr/>
      </dsp:nvSpPr>
      <dsp:spPr>
        <a:xfrm>
          <a:off x="1524603" y="2364747"/>
          <a:ext cx="606706" cy="248905"/>
        </a:xfrm>
        <a:custGeom>
          <a:avLst/>
          <a:gdLst/>
          <a:ahLst/>
          <a:cxnLst/>
          <a:rect l="0" t="0" r="0" b="0"/>
          <a:pathLst>
            <a:path>
              <a:moveTo>
                <a:pt x="606706" y="0"/>
              </a:moveTo>
              <a:lnTo>
                <a:pt x="606706" y="124452"/>
              </a:lnTo>
              <a:lnTo>
                <a:pt x="0" y="124452"/>
              </a:lnTo>
              <a:lnTo>
                <a:pt x="0" y="248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311E6-0FFF-4946-BE77-A5DDE1DF75E8}">
      <dsp:nvSpPr>
        <dsp:cNvPr id="0" name=""/>
        <dsp:cNvSpPr/>
      </dsp:nvSpPr>
      <dsp:spPr>
        <a:xfrm>
          <a:off x="1057906" y="2613652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NPS Use Contributed to Psychiatric Symptoms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n</a:t>
          </a:r>
          <a:r>
            <a:rPr lang="en-GB" sz="700" b="1" kern="1200" baseline="0" dirty="0" smtClean="0"/>
            <a:t> = 51 (59%)</a:t>
          </a:r>
          <a:endParaRPr lang="en-GB" sz="700" b="1" kern="1200" dirty="0"/>
        </a:p>
      </dsp:txBody>
      <dsp:txXfrm>
        <a:off x="1076131" y="2631877"/>
        <a:ext cx="896944" cy="585812"/>
      </dsp:txXfrm>
    </dsp:sp>
    <dsp:sp modelId="{7275BEC6-779D-324C-9461-10C5264C8C00}">
      <dsp:nvSpPr>
        <dsp:cNvPr id="0" name=""/>
        <dsp:cNvSpPr/>
      </dsp:nvSpPr>
      <dsp:spPr>
        <a:xfrm>
          <a:off x="2131309" y="2364747"/>
          <a:ext cx="606706" cy="248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52"/>
              </a:lnTo>
              <a:lnTo>
                <a:pt x="606706" y="124452"/>
              </a:lnTo>
              <a:lnTo>
                <a:pt x="606706" y="248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A39D46-4511-3E47-BB6C-D759CBA2DFC8}">
      <dsp:nvSpPr>
        <dsp:cNvPr id="0" name=""/>
        <dsp:cNvSpPr/>
      </dsp:nvSpPr>
      <dsp:spPr>
        <a:xfrm>
          <a:off x="2271318" y="2613652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NPS Subtype Identified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n = 39 (45%)</a:t>
          </a:r>
          <a:endParaRPr lang="en-GB" sz="700" b="1" kern="1200" dirty="0"/>
        </a:p>
      </dsp:txBody>
      <dsp:txXfrm>
        <a:off x="2289543" y="2631877"/>
        <a:ext cx="896944" cy="585812"/>
      </dsp:txXfrm>
    </dsp:sp>
    <dsp:sp modelId="{D0FE8D89-FFE9-3343-9BA4-68F4EC51E909}">
      <dsp:nvSpPr>
        <dsp:cNvPr id="0" name=""/>
        <dsp:cNvSpPr/>
      </dsp:nvSpPr>
      <dsp:spPr>
        <a:xfrm>
          <a:off x="2131309" y="3235915"/>
          <a:ext cx="606706" cy="248905"/>
        </a:xfrm>
        <a:custGeom>
          <a:avLst/>
          <a:gdLst/>
          <a:ahLst/>
          <a:cxnLst/>
          <a:rect l="0" t="0" r="0" b="0"/>
          <a:pathLst>
            <a:path>
              <a:moveTo>
                <a:pt x="606706" y="0"/>
              </a:moveTo>
              <a:lnTo>
                <a:pt x="606706" y="124452"/>
              </a:lnTo>
              <a:lnTo>
                <a:pt x="0" y="124452"/>
              </a:lnTo>
              <a:lnTo>
                <a:pt x="0" y="248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3A716E-A8B3-4246-A8ED-A1F337A3B99B}">
      <dsp:nvSpPr>
        <dsp:cNvPr id="0" name=""/>
        <dsp:cNvSpPr/>
      </dsp:nvSpPr>
      <dsp:spPr>
        <a:xfrm>
          <a:off x="1664612" y="3484820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Stimulant-type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n = 32 (82%)</a:t>
          </a:r>
          <a:endParaRPr lang="en-GB" sz="700" b="1" kern="1200" dirty="0"/>
        </a:p>
      </dsp:txBody>
      <dsp:txXfrm>
        <a:off x="1682837" y="3503045"/>
        <a:ext cx="896944" cy="585812"/>
      </dsp:txXfrm>
    </dsp:sp>
    <dsp:sp modelId="{1A60B530-F698-A94D-810C-640EBB824259}">
      <dsp:nvSpPr>
        <dsp:cNvPr id="0" name=""/>
        <dsp:cNvSpPr/>
      </dsp:nvSpPr>
      <dsp:spPr>
        <a:xfrm>
          <a:off x="2085589" y="4107083"/>
          <a:ext cx="91440" cy="248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8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67D22-586D-B542-99CB-4DA72C4F63E4}">
      <dsp:nvSpPr>
        <dsp:cNvPr id="0" name=""/>
        <dsp:cNvSpPr/>
      </dsp:nvSpPr>
      <dsp:spPr>
        <a:xfrm>
          <a:off x="1664612" y="4355988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Intravenous Route of Administration Specified</a:t>
          </a:r>
          <a:endParaRPr lang="en-GB" sz="700" b="1" kern="1200" baseline="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baseline="0" dirty="0" smtClean="0"/>
            <a:t>n = 13 (41%)</a:t>
          </a:r>
          <a:endParaRPr lang="en-GB" sz="700" b="1" kern="1200" dirty="0"/>
        </a:p>
      </dsp:txBody>
      <dsp:txXfrm>
        <a:off x="1682837" y="4374213"/>
        <a:ext cx="896944" cy="585812"/>
      </dsp:txXfrm>
    </dsp:sp>
    <dsp:sp modelId="{8833C951-AB75-AA4B-8A78-DD3EB1E7C3B8}">
      <dsp:nvSpPr>
        <dsp:cNvPr id="0" name=""/>
        <dsp:cNvSpPr/>
      </dsp:nvSpPr>
      <dsp:spPr>
        <a:xfrm>
          <a:off x="2738015" y="3235915"/>
          <a:ext cx="606706" cy="248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52"/>
              </a:lnTo>
              <a:lnTo>
                <a:pt x="606706" y="124452"/>
              </a:lnTo>
              <a:lnTo>
                <a:pt x="606706" y="248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B73AC-5A3C-5B46-99FE-384FC129B6AA}">
      <dsp:nvSpPr>
        <dsp:cNvPr id="0" name=""/>
        <dsp:cNvSpPr/>
      </dsp:nvSpPr>
      <dsp:spPr>
        <a:xfrm>
          <a:off x="2878024" y="3484820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Synthetic Cannabinoid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n =</a:t>
          </a:r>
          <a:r>
            <a:rPr lang="en-GB" sz="700" b="1" kern="1200" baseline="0" dirty="0" smtClean="0"/>
            <a:t> 9 (23%)</a:t>
          </a:r>
          <a:endParaRPr lang="en-GB" sz="700" b="1" kern="1200" dirty="0"/>
        </a:p>
      </dsp:txBody>
      <dsp:txXfrm>
        <a:off x="2896249" y="3503045"/>
        <a:ext cx="896944" cy="585812"/>
      </dsp:txXfrm>
    </dsp:sp>
    <dsp:sp modelId="{1F59AB78-9164-0047-8BB1-2BBFAD755102}">
      <dsp:nvSpPr>
        <dsp:cNvPr id="0" name=""/>
        <dsp:cNvSpPr/>
      </dsp:nvSpPr>
      <dsp:spPr>
        <a:xfrm>
          <a:off x="2738015" y="1493579"/>
          <a:ext cx="606706" cy="248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52"/>
              </a:lnTo>
              <a:lnTo>
                <a:pt x="606706" y="124452"/>
              </a:lnTo>
              <a:lnTo>
                <a:pt x="606706" y="248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DCDD3-BEE7-2E44-B265-631B3598A945}">
      <dsp:nvSpPr>
        <dsp:cNvPr id="0" name=""/>
        <dsp:cNvSpPr/>
      </dsp:nvSpPr>
      <dsp:spPr>
        <a:xfrm>
          <a:off x="2878024" y="1742484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NPS</a:t>
          </a:r>
          <a:r>
            <a:rPr lang="en-GB" sz="700" kern="1200" baseline="0" dirty="0" smtClean="0"/>
            <a:t> Not Mentioned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baseline="0" dirty="0" smtClean="0"/>
            <a:t>n = 302 (78%)</a:t>
          </a:r>
          <a:endParaRPr lang="en-GB" sz="700" kern="1200" dirty="0"/>
        </a:p>
      </dsp:txBody>
      <dsp:txXfrm>
        <a:off x="2896249" y="1760709"/>
        <a:ext cx="896944" cy="585812"/>
      </dsp:txXfrm>
    </dsp:sp>
    <dsp:sp modelId="{FE8AAF64-34FA-4E4F-9229-C942ECBAE5C0}">
      <dsp:nvSpPr>
        <dsp:cNvPr id="0" name=""/>
        <dsp:cNvSpPr/>
      </dsp:nvSpPr>
      <dsp:spPr>
        <a:xfrm>
          <a:off x="3951428" y="622411"/>
          <a:ext cx="1213412" cy="248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52"/>
              </a:lnTo>
              <a:lnTo>
                <a:pt x="1213412" y="124452"/>
              </a:lnTo>
              <a:lnTo>
                <a:pt x="1213412" y="248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26686-A486-2C47-A736-966EC6508197}">
      <dsp:nvSpPr>
        <dsp:cNvPr id="0" name=""/>
        <dsp:cNvSpPr/>
      </dsp:nvSpPr>
      <dsp:spPr>
        <a:xfrm>
          <a:off x="4698143" y="871316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95 Admissions Excluded</a:t>
          </a:r>
          <a:endParaRPr lang="en-GB" sz="700" kern="1200" dirty="0"/>
        </a:p>
      </dsp:txBody>
      <dsp:txXfrm>
        <a:off x="4716368" y="889541"/>
        <a:ext cx="896944" cy="585812"/>
      </dsp:txXfrm>
    </dsp:sp>
    <dsp:sp modelId="{E4D3E80C-185F-084B-9BCE-349E4AA60345}">
      <dsp:nvSpPr>
        <dsp:cNvPr id="0" name=""/>
        <dsp:cNvSpPr/>
      </dsp:nvSpPr>
      <dsp:spPr>
        <a:xfrm>
          <a:off x="4558134" y="1493579"/>
          <a:ext cx="606706" cy="248905"/>
        </a:xfrm>
        <a:custGeom>
          <a:avLst/>
          <a:gdLst/>
          <a:ahLst/>
          <a:cxnLst/>
          <a:rect l="0" t="0" r="0" b="0"/>
          <a:pathLst>
            <a:path>
              <a:moveTo>
                <a:pt x="606706" y="0"/>
              </a:moveTo>
              <a:lnTo>
                <a:pt x="606706" y="124452"/>
              </a:lnTo>
              <a:lnTo>
                <a:pt x="0" y="124452"/>
              </a:lnTo>
              <a:lnTo>
                <a:pt x="0" y="248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C8CACC-A4AD-2740-92D9-3915F868EA3C}">
      <dsp:nvSpPr>
        <dsp:cNvPr id="0" name=""/>
        <dsp:cNvSpPr/>
      </dsp:nvSpPr>
      <dsp:spPr>
        <a:xfrm>
          <a:off x="4091437" y="1742484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baseline="0" dirty="0" smtClean="0"/>
            <a:t>46 Day Admissions for ECT</a:t>
          </a:r>
          <a:endParaRPr lang="en-GB" sz="700" kern="1200" dirty="0"/>
        </a:p>
      </dsp:txBody>
      <dsp:txXfrm>
        <a:off x="4109662" y="1760709"/>
        <a:ext cx="896944" cy="585812"/>
      </dsp:txXfrm>
    </dsp:sp>
    <dsp:sp modelId="{F17639AA-8E83-2442-9B2A-CB8475D0BCAA}">
      <dsp:nvSpPr>
        <dsp:cNvPr id="0" name=""/>
        <dsp:cNvSpPr/>
      </dsp:nvSpPr>
      <dsp:spPr>
        <a:xfrm>
          <a:off x="5164840" y="1493579"/>
          <a:ext cx="606706" cy="248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52"/>
              </a:lnTo>
              <a:lnTo>
                <a:pt x="606706" y="124452"/>
              </a:lnTo>
              <a:lnTo>
                <a:pt x="606706" y="248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10850E-B189-6449-9D84-776F25BF9286}">
      <dsp:nvSpPr>
        <dsp:cNvPr id="0" name=""/>
        <dsp:cNvSpPr/>
      </dsp:nvSpPr>
      <dsp:spPr>
        <a:xfrm>
          <a:off x="5304849" y="1742484"/>
          <a:ext cx="933394" cy="622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49 Discharge Letters Unavailable</a:t>
          </a:r>
          <a:endParaRPr lang="en-GB" sz="700" kern="1200" dirty="0"/>
        </a:p>
      </dsp:txBody>
      <dsp:txXfrm>
        <a:off x="5323074" y="1760709"/>
        <a:ext cx="896944" cy="585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B8217-CFE7-CB4C-B62B-7CDC84098013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32988-88C3-C84E-A908-6459475012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628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Anecdotal evidence locally for:</a:t>
            </a:r>
          </a:p>
          <a:p>
            <a:r>
              <a:rPr lang="en-GB" dirty="0" smtClean="0"/>
              <a:t>increasing service utilisation by those presenting with a history of using ‘legal highs’</a:t>
            </a:r>
          </a:p>
          <a:p>
            <a:r>
              <a:rPr lang="en-GB" dirty="0" smtClean="0"/>
              <a:t>increased acuity of admissions</a:t>
            </a:r>
          </a:p>
          <a:p>
            <a:r>
              <a:rPr lang="en-GB" dirty="0" smtClean="0"/>
              <a:t>significant morbidity due to injecting of ‘legal highs’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2988-88C3-C84E-A908-64594750125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751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Lally J, Higaya E-E, Nisar Z, Bainbridge E, Hallahan B. Prevalence study of head shop drug usage in mental health services. The Psychiatrist. 2013;37:44-8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2988-88C3-C84E-A908-645947501259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85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00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56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26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79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35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41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19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67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88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93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A547E-4268-824B-B8D2-F6C3FB9E9450}" type="datetimeFigureOut">
              <a:rPr lang="en-GB" smtClean="0"/>
              <a:t>25/11/2015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B525C-4183-0843-9DC8-19FDF7DA47D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42" descr="Edinburgh Logo 2colourprin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233151" y="5399806"/>
            <a:ext cx="725217" cy="725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hoto.JPG"/>
          <p:cNvPicPr>
            <a:picLocks noGrp="1"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04" r="-2503" b="6404"/>
          <a:stretch/>
        </p:blipFill>
        <p:spPr>
          <a:xfrm>
            <a:off x="8284972" y="6122276"/>
            <a:ext cx="663290" cy="599200"/>
          </a:xfrm>
          <a:prstGeom prst="rect">
            <a:avLst/>
          </a:prstGeom>
          <a:noFill/>
          <a:ln>
            <a:noFill/>
          </a:ln>
          <a:effectLst>
            <a:glow>
              <a:scrgbClr r="0" g="0" b="0"/>
            </a:glow>
            <a:reflection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78918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495568" y="5242560"/>
            <a:ext cx="1648432" cy="1615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3148"/>
            <a:ext cx="7772400" cy="3169721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Novel Psychoactive Substances and a General Adult Psychiatric Population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24944"/>
            <a:ext cx="6858000" cy="1655762"/>
          </a:xfrm>
        </p:spPr>
        <p:txBody>
          <a:bodyPr/>
          <a:lstStyle/>
          <a:p>
            <a:r>
              <a:rPr lang="en-GB" dirty="0" smtClean="0"/>
              <a:t>Jack Stanley, Dr Daniel Mogford, Dr Rebecca Lawrence and Prof. Stephen Lawrie</a:t>
            </a:r>
            <a:endParaRPr lang="en-GB" dirty="0"/>
          </a:p>
        </p:txBody>
      </p:sp>
      <p:pic>
        <p:nvPicPr>
          <p:cNvPr id="4" name="Picture 42" descr="Edinburgh Logo 2colour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681" y="5345104"/>
            <a:ext cx="1410352" cy="1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photo.JPG"/>
          <p:cNvPicPr>
            <a:picLocks noGrp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04" r="-2503" b="6404"/>
          <a:stretch/>
        </p:blipFill>
        <p:spPr>
          <a:xfrm>
            <a:off x="7620397" y="5595253"/>
            <a:ext cx="1289922" cy="1165283"/>
          </a:xfrm>
          <a:prstGeom prst="rect">
            <a:avLst/>
          </a:prstGeom>
          <a:noFill/>
          <a:ln>
            <a:noFill/>
          </a:ln>
          <a:effectLst>
            <a:glow>
              <a:scrgbClr r="0" g="0" b="0"/>
            </a:glow>
            <a:reflection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94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GB" dirty="0" smtClean="0">
                <a:solidFill>
                  <a:srgbClr val="C00000"/>
                </a:solidFill>
              </a:rPr>
              <a:t>Retrospective review </a:t>
            </a:r>
            <a:r>
              <a:rPr lang="en-GB" dirty="0" smtClean="0"/>
              <a:t>of electronic discharge letters</a:t>
            </a:r>
          </a:p>
          <a:p>
            <a:pPr>
              <a:buClr>
                <a:schemeClr val="tx1"/>
              </a:buClr>
            </a:pPr>
            <a:r>
              <a:rPr lang="en-GB" dirty="0" smtClean="0">
                <a:solidFill>
                  <a:srgbClr val="C00000"/>
                </a:solidFill>
              </a:rPr>
              <a:t>All patients </a:t>
            </a:r>
            <a:r>
              <a:rPr lang="en-GB" dirty="0" smtClean="0"/>
              <a:t>discharged from </a:t>
            </a:r>
            <a:r>
              <a:rPr lang="en-GB" dirty="0" smtClean="0">
                <a:solidFill>
                  <a:srgbClr val="C00000"/>
                </a:solidFill>
              </a:rPr>
              <a:t>General Adult </a:t>
            </a:r>
            <a:r>
              <a:rPr lang="en-GB" dirty="0" smtClean="0"/>
              <a:t>Psychiatric wards at the Royal Edinburgh Hospital</a:t>
            </a:r>
          </a:p>
          <a:p>
            <a:pPr>
              <a:buClr>
                <a:schemeClr val="tx1"/>
              </a:buClr>
            </a:pPr>
            <a:r>
              <a:rPr lang="en-GB" dirty="0" smtClean="0"/>
              <a:t>Six months of data (July 2014 to December 2014)</a:t>
            </a:r>
          </a:p>
          <a:p>
            <a:pPr>
              <a:buClr>
                <a:schemeClr val="tx1"/>
              </a:buClr>
            </a:pPr>
            <a:r>
              <a:rPr lang="en-GB" dirty="0" smtClean="0"/>
              <a:t>Discharge letters were to sole source of information</a:t>
            </a:r>
          </a:p>
          <a:p>
            <a:pPr>
              <a:buClr>
                <a:schemeClr val="tx1"/>
              </a:buClr>
            </a:pPr>
            <a:r>
              <a:rPr lang="en-GB" dirty="0" smtClean="0"/>
              <a:t>Data collection and coding conducted by JS</a:t>
            </a:r>
          </a:p>
          <a:p>
            <a:pPr>
              <a:buClr>
                <a:schemeClr val="tx1"/>
              </a:buClr>
            </a:pPr>
            <a:r>
              <a:rPr lang="en-GB" dirty="0" smtClean="0"/>
              <a:t>Clarification of coding decisions was by consensus between JS, DM and 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25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Results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56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the Population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492370"/>
              </p:ext>
            </p:extLst>
          </p:nvPr>
        </p:nvGraphicFramePr>
        <p:xfrm>
          <a:off x="628650" y="1503680"/>
          <a:ext cx="729615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937760"/>
            <a:ext cx="211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Combined </a:t>
            </a:r>
            <a:r>
              <a:rPr lang="en-GB" sz="1000" smtClean="0"/>
              <a:t>total &gt; </a:t>
            </a:r>
            <a:r>
              <a:rPr lang="en-GB" sz="1000" dirty="0" smtClean="0"/>
              <a:t>‘NPS Subtype Identified’ due to a subset of patients using both stimulants </a:t>
            </a:r>
            <a:r>
              <a:rPr lang="en-GB" sz="1000" smtClean="0"/>
              <a:t>and synthetic cannabinoids</a:t>
            </a:r>
            <a:endParaRPr lang="en-GB" sz="1000"/>
          </a:p>
        </p:txBody>
      </p:sp>
      <p:sp>
        <p:nvSpPr>
          <p:cNvPr id="3" name="Right Brace 2"/>
          <p:cNvSpPr/>
          <p:nvPr/>
        </p:nvSpPr>
        <p:spPr>
          <a:xfrm>
            <a:off x="4511040" y="4834503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8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Demographic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NPS use is mentioned, patients are more likely to:</a:t>
            </a:r>
          </a:p>
          <a:p>
            <a:pPr lvl="1"/>
            <a:r>
              <a:rPr lang="en-GB" dirty="0" smtClean="0"/>
              <a:t>be </a:t>
            </a:r>
            <a:r>
              <a:rPr lang="en-GB" dirty="0" smtClean="0">
                <a:solidFill>
                  <a:srgbClr val="C00000"/>
                </a:solidFill>
              </a:rPr>
              <a:t>male</a:t>
            </a:r>
            <a:r>
              <a:rPr lang="en-GB" dirty="0" smtClean="0"/>
              <a:t> (OR 2.9, 95% CI 1.7 – 4.8)</a:t>
            </a:r>
          </a:p>
          <a:p>
            <a:pPr lvl="1"/>
            <a:r>
              <a:rPr lang="en-GB" dirty="0" smtClean="0"/>
              <a:t>be </a:t>
            </a:r>
            <a:r>
              <a:rPr lang="en-GB" dirty="0" smtClean="0">
                <a:solidFill>
                  <a:srgbClr val="C00000"/>
                </a:solidFill>
              </a:rPr>
              <a:t>younger </a:t>
            </a:r>
            <a:r>
              <a:rPr lang="en-GB" dirty="0" smtClean="0"/>
              <a:t>(mean age 36 vs 43)</a:t>
            </a:r>
            <a:endParaRPr lang="en-GB" dirty="0" smtClean="0">
              <a:solidFill>
                <a:srgbClr val="C00000"/>
              </a:solidFill>
            </a:endParaRPr>
          </a:p>
          <a:p>
            <a:pPr lvl="1"/>
            <a:r>
              <a:rPr lang="en-GB" dirty="0" smtClean="0"/>
              <a:t>have </a:t>
            </a:r>
            <a:r>
              <a:rPr lang="en-GB" dirty="0" smtClean="0">
                <a:solidFill>
                  <a:srgbClr val="C00000"/>
                </a:solidFill>
              </a:rPr>
              <a:t>any forensic history </a:t>
            </a:r>
            <a:r>
              <a:rPr lang="en-GB" dirty="0" smtClean="0"/>
              <a:t>(OR 3.2, 95% CI 2.0 – 5.3)</a:t>
            </a:r>
          </a:p>
          <a:p>
            <a:pPr lvl="1"/>
            <a:r>
              <a:rPr lang="en-GB" dirty="0" smtClean="0"/>
              <a:t>have had a </a:t>
            </a:r>
            <a:r>
              <a:rPr lang="en-GB" dirty="0" smtClean="0">
                <a:solidFill>
                  <a:srgbClr val="C00000"/>
                </a:solidFill>
              </a:rPr>
              <a:t>custodial sentence </a:t>
            </a:r>
            <a:r>
              <a:rPr lang="en-GB" dirty="0" smtClean="0"/>
              <a:t>(OR 5.0, 95% CI 2.6 – 9.3)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26293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Admission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No significant difference </a:t>
            </a:r>
            <a:r>
              <a:rPr lang="en-GB" dirty="0" smtClean="0"/>
              <a:t>in </a:t>
            </a:r>
            <a:r>
              <a:rPr lang="en-GB" dirty="0" smtClean="0">
                <a:solidFill>
                  <a:srgbClr val="C00000"/>
                </a:solidFill>
              </a:rPr>
              <a:t>length of stay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No significant difference </a:t>
            </a:r>
            <a:r>
              <a:rPr lang="en-GB" dirty="0" smtClean="0"/>
              <a:t>in use of compulsory powers authorised by </a:t>
            </a:r>
            <a:r>
              <a:rPr lang="en-GB" dirty="0" smtClean="0">
                <a:solidFill>
                  <a:srgbClr val="C00000"/>
                </a:solidFill>
              </a:rPr>
              <a:t>mental health legislation</a:t>
            </a:r>
          </a:p>
          <a:p>
            <a:r>
              <a:rPr lang="en-GB" dirty="0"/>
              <a:t>There were no statistically significant differences between NPS users’ employment status or home circumstances (e.g. homelessness)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Primary Psychiatric Diagnosis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15840" y="1825625"/>
            <a:ext cx="3699510" cy="435133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There was a statistically significant association between NPS use and </a:t>
            </a:r>
            <a:r>
              <a:rPr lang="en-GB" dirty="0" smtClean="0">
                <a:solidFill>
                  <a:srgbClr val="C00000"/>
                </a:solidFill>
              </a:rPr>
              <a:t>Drug Induced Psychosis </a:t>
            </a:r>
            <a:r>
              <a:rPr lang="en-GB" dirty="0" smtClean="0"/>
              <a:t>(34% vs 3%)</a:t>
            </a:r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smtClean="0"/>
              <a:t>There was an inverse relationship between NPS use and Unipolar Depression</a:t>
            </a:r>
          </a:p>
          <a:p>
            <a:r>
              <a:rPr lang="en-GB" dirty="0" smtClean="0"/>
              <a:t>Other differences were non-significant</a:t>
            </a:r>
          </a:p>
          <a:p>
            <a:endParaRPr lang="en-GB" dirty="0"/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265684"/>
              </p:ext>
            </p:extLst>
          </p:nvPr>
        </p:nvGraphicFramePr>
        <p:xfrm>
          <a:off x="466090" y="1994694"/>
          <a:ext cx="45720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596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Polysubstance Use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Polysubstance use was common </a:t>
            </a:r>
            <a:r>
              <a:rPr lang="en-GB" dirty="0" smtClean="0"/>
              <a:t>among NPS users (77%) cf. any substance misuse in non-NPS users (37%)</a:t>
            </a:r>
          </a:p>
          <a:p>
            <a:r>
              <a:rPr lang="en-GB" dirty="0" smtClean="0"/>
              <a:t>There was a statistically significant association between NPS use and </a:t>
            </a:r>
            <a:r>
              <a:rPr lang="en-GB" dirty="0" smtClean="0">
                <a:solidFill>
                  <a:srgbClr val="C00000"/>
                </a:solidFill>
              </a:rPr>
              <a:t>Cannabis</a:t>
            </a:r>
            <a:r>
              <a:rPr lang="en-GB" dirty="0" smtClean="0"/>
              <a:t> use or </a:t>
            </a:r>
            <a:r>
              <a:rPr lang="en-GB" dirty="0" smtClean="0">
                <a:solidFill>
                  <a:srgbClr val="C00000"/>
                </a:solidFill>
              </a:rPr>
              <a:t>Opiate Substitution </a:t>
            </a:r>
            <a:r>
              <a:rPr lang="en-GB" dirty="0" smtClean="0"/>
              <a:t>therapy</a:t>
            </a:r>
            <a:endParaRPr lang="en-GB" dirty="0" smtClean="0">
              <a:solidFill>
                <a:srgbClr val="C00000"/>
              </a:solidFill>
            </a:endParaRPr>
          </a:p>
          <a:p>
            <a:endParaRPr lang="en-GB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968233"/>
              </p:ext>
            </p:extLst>
          </p:nvPr>
        </p:nvGraphicFramePr>
        <p:xfrm>
          <a:off x="628650" y="2102644"/>
          <a:ext cx="4057650" cy="379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809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cannot infer causal relationships from our results</a:t>
            </a:r>
          </a:p>
          <a:p>
            <a:r>
              <a:rPr lang="en-GB" dirty="0" smtClean="0"/>
              <a:t>We relied on discharge letters which are not standardised and introduce reporting bias</a:t>
            </a:r>
          </a:p>
          <a:p>
            <a:r>
              <a:rPr lang="en-GB" dirty="0" smtClean="0"/>
              <a:t>The recording of NPS use depends on the awareness of treating doctors</a:t>
            </a:r>
          </a:p>
          <a:p>
            <a:r>
              <a:rPr lang="en-GB" dirty="0" smtClean="0"/>
              <a:t>We were only able to crudely differentiate the classes of NPS used by this population</a:t>
            </a:r>
          </a:p>
        </p:txBody>
      </p:sp>
    </p:spTree>
    <p:extLst>
      <p:ext uri="{BB962C8B-B14F-4D97-AF65-F5344CB8AC3E}">
        <p14:creationId xmlns:p14="http://schemas.microsoft.com/office/powerpoint/2010/main" val="59678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Questions or Comments?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daniel.mogford@nhs.net</a:t>
            </a:r>
            <a:endParaRPr lang="en-GB" dirty="0" smtClean="0"/>
          </a:p>
          <a:p>
            <a:r>
              <a:rPr lang="en-GB" dirty="0" err="1" smtClean="0"/>
              <a:t>rebecca.lawrence@nhslothian.scot.nhs.uk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06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08513">
            <a:off x="5563658" y="2760333"/>
            <a:ext cx="2520487" cy="15753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 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Jack Stanley</a:t>
            </a:r>
          </a:p>
          <a:p>
            <a:pPr marL="457200" lvl="1" indent="0">
              <a:buNone/>
            </a:pPr>
            <a:r>
              <a:rPr lang="en-GB" dirty="0" smtClean="0"/>
              <a:t>Final year medical student at Edinburgh University</a:t>
            </a:r>
          </a:p>
          <a:p>
            <a:pPr marL="457200" lvl="1" indent="0">
              <a:buNone/>
            </a:pPr>
            <a:r>
              <a:rPr lang="en-GB" dirty="0" smtClean="0"/>
              <a:t>Completed the present survey for his SSC in psychiatry</a:t>
            </a:r>
          </a:p>
          <a:p>
            <a:pPr marL="457200" lvl="1" indent="0">
              <a:buNone/>
            </a:pPr>
            <a:r>
              <a:rPr lang="en-GB" dirty="0" smtClean="0"/>
              <a:t>(Currently sunning himself on elective)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Daniel Mogford</a:t>
            </a:r>
          </a:p>
          <a:p>
            <a:pPr marL="457200" lvl="1" indent="0">
              <a:buNone/>
            </a:pPr>
            <a:r>
              <a:rPr lang="en-GB" dirty="0" smtClean="0"/>
              <a:t>ST4 in General Adult Psychiatry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Rebecca Lawrence</a:t>
            </a:r>
          </a:p>
          <a:p>
            <a:pPr marL="457200" lvl="1" indent="0">
              <a:buNone/>
            </a:pPr>
            <a:r>
              <a:rPr lang="en-GB" dirty="0" smtClean="0"/>
              <a:t>Consultant Psychiatrist, Substance Misuse Directorate, NHS Lothian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Prof. Stephen Lawrie</a:t>
            </a: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Head </a:t>
            </a:r>
            <a:r>
              <a:rPr lang="en-GB" dirty="0"/>
              <a:t>of Psychiatry and Professor of Psychiatry &amp; Neuro-Imaging, University of </a:t>
            </a:r>
            <a:r>
              <a:rPr lang="en-GB" dirty="0" smtClean="0"/>
              <a:t>Edinburgh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 rot="20838741">
            <a:off x="7753349" y="4111776"/>
            <a:ext cx="162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Bradley Hand" charset="0"/>
                <a:ea typeface="Bradley Hand" charset="0"/>
                <a:cs typeface="Bradley Hand" charset="0"/>
              </a:rPr>
              <a:t>Belize</a:t>
            </a:r>
            <a:endParaRPr lang="en-GB" sz="1400" dirty="0">
              <a:latin typeface="Bradley Hand" charset="0"/>
              <a:ea typeface="Bradley Hand" charset="0"/>
              <a:cs typeface="Bradley 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5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Background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85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Novel Psychoactive Substances (NPS)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Psychoactive drugs </a:t>
            </a:r>
            <a:r>
              <a:rPr lang="en-GB" dirty="0">
                <a:solidFill>
                  <a:srgbClr val="C00000"/>
                </a:solidFill>
              </a:rPr>
              <a:t>used for </a:t>
            </a:r>
            <a:r>
              <a:rPr lang="en-GB" dirty="0" smtClean="0">
                <a:solidFill>
                  <a:srgbClr val="C00000"/>
                </a:solidFill>
              </a:rPr>
              <a:t>intoxication, not prohibited</a:t>
            </a:r>
            <a:r>
              <a:rPr lang="en-GB" dirty="0" smtClean="0"/>
              <a:t> by UN Single Convention on Narcotic Drugs or Misuse of Drugs Act</a:t>
            </a:r>
          </a:p>
          <a:p>
            <a:r>
              <a:rPr lang="en-GB" dirty="0" smtClean="0"/>
              <a:t>Their </a:t>
            </a:r>
            <a:r>
              <a:rPr lang="en-GB" dirty="0"/>
              <a:t>synthesis often involves slightly altering the structure of ‘classic’ psychoactive </a:t>
            </a:r>
            <a:r>
              <a:rPr lang="en-GB" dirty="0" smtClean="0"/>
              <a:t>substances</a:t>
            </a:r>
          </a:p>
          <a:p>
            <a:pPr>
              <a:buClr>
                <a:schemeClr val="tx1"/>
              </a:buClr>
            </a:pPr>
            <a:r>
              <a:rPr lang="en-GB" dirty="0" smtClean="0"/>
              <a:t>Shifting </a:t>
            </a:r>
            <a:r>
              <a:rPr lang="en-GB" dirty="0"/>
              <a:t>legal </a:t>
            </a:r>
            <a:r>
              <a:rPr lang="en-GB" dirty="0" smtClean="0"/>
              <a:t>status</a:t>
            </a:r>
            <a:endParaRPr lang="en-GB" dirty="0"/>
          </a:p>
          <a:p>
            <a:pPr>
              <a:buClr>
                <a:schemeClr val="tx1"/>
              </a:buClr>
            </a:pPr>
            <a:r>
              <a:rPr lang="en-GB" dirty="0" smtClean="0">
                <a:solidFill>
                  <a:srgbClr val="C00000"/>
                </a:solidFill>
              </a:rPr>
              <a:t>Readily available </a:t>
            </a:r>
            <a:r>
              <a:rPr lang="en-GB" dirty="0"/>
              <a:t>and </a:t>
            </a:r>
            <a:r>
              <a:rPr lang="en-GB" dirty="0">
                <a:solidFill>
                  <a:srgbClr val="C00000"/>
                </a:solidFill>
              </a:rPr>
              <a:t>ever </a:t>
            </a:r>
            <a:r>
              <a:rPr lang="en-GB" dirty="0" smtClean="0">
                <a:solidFill>
                  <a:srgbClr val="C00000"/>
                </a:solidFill>
              </a:rPr>
              <a:t>changing </a:t>
            </a:r>
            <a:r>
              <a:rPr lang="en-GB" dirty="0" smtClean="0"/>
              <a:t>composition</a:t>
            </a:r>
          </a:p>
          <a:p>
            <a:pPr>
              <a:buClr>
                <a:schemeClr val="tx1"/>
              </a:buClr>
            </a:pPr>
            <a:r>
              <a:rPr lang="en-GB" dirty="0" smtClean="0">
                <a:solidFill>
                  <a:srgbClr val="C00000"/>
                </a:solidFill>
              </a:rPr>
              <a:t>Unpredictable</a:t>
            </a:r>
            <a:r>
              <a:rPr lang="en-GB" dirty="0" smtClean="0"/>
              <a:t> </a:t>
            </a:r>
            <a:r>
              <a:rPr lang="en-GB" dirty="0"/>
              <a:t>toxicological and </a:t>
            </a:r>
            <a:r>
              <a:rPr lang="en-GB" dirty="0" smtClean="0"/>
              <a:t>psychiatric</a:t>
            </a:r>
          </a:p>
          <a:p>
            <a:pPr>
              <a:buClr>
                <a:schemeClr val="tx1"/>
              </a:buClr>
            </a:pPr>
            <a:r>
              <a:rPr lang="en-GB" dirty="0" smtClean="0"/>
              <a:t>NPS </a:t>
            </a:r>
            <a:r>
              <a:rPr lang="en-GB" dirty="0"/>
              <a:t>use has been </a:t>
            </a:r>
            <a:r>
              <a:rPr lang="en-GB" dirty="0">
                <a:solidFill>
                  <a:srgbClr val="C00000"/>
                </a:solidFill>
              </a:rPr>
              <a:t>implicated in the emergence of psychotic </a:t>
            </a:r>
            <a:r>
              <a:rPr lang="en-GB" dirty="0" smtClean="0">
                <a:solidFill>
                  <a:srgbClr val="C00000"/>
                </a:solidFill>
              </a:rPr>
              <a:t>symptoms</a:t>
            </a:r>
            <a:endParaRPr lang="en-GB" dirty="0">
              <a:solidFill>
                <a:srgbClr val="C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72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Anecdotal </a:t>
            </a:r>
            <a:r>
              <a:rPr lang="en-GB" dirty="0" smtClean="0"/>
              <a:t>evidence locally of:</a:t>
            </a:r>
          </a:p>
          <a:p>
            <a:r>
              <a:rPr lang="en-GB" dirty="0" smtClean="0"/>
              <a:t>Increasing </a:t>
            </a:r>
            <a:r>
              <a:rPr lang="en-GB" dirty="0" smtClean="0">
                <a:solidFill>
                  <a:srgbClr val="C00000"/>
                </a:solidFill>
              </a:rPr>
              <a:t>service utilisation </a:t>
            </a:r>
            <a:r>
              <a:rPr lang="en-GB" dirty="0" smtClean="0"/>
              <a:t>by those presenting with a history of using NPS</a:t>
            </a:r>
          </a:p>
          <a:p>
            <a:r>
              <a:rPr lang="en-GB" dirty="0" smtClean="0"/>
              <a:t>Increased </a:t>
            </a:r>
            <a:r>
              <a:rPr lang="en-GB" dirty="0" smtClean="0">
                <a:solidFill>
                  <a:srgbClr val="C00000"/>
                </a:solidFill>
              </a:rPr>
              <a:t>acuity</a:t>
            </a:r>
            <a:r>
              <a:rPr lang="en-GB" dirty="0" smtClean="0"/>
              <a:t> of psychiatric admissions</a:t>
            </a:r>
          </a:p>
          <a:p>
            <a:r>
              <a:rPr lang="en-GB" dirty="0" smtClean="0"/>
              <a:t>Significant </a:t>
            </a:r>
            <a:r>
              <a:rPr lang="en-GB" dirty="0" smtClean="0">
                <a:solidFill>
                  <a:srgbClr val="C00000"/>
                </a:solidFill>
              </a:rPr>
              <a:t>morbidity due to injecting </a:t>
            </a:r>
            <a:r>
              <a:rPr lang="en-GB" dirty="0" smtClean="0"/>
              <a:t>NPS use</a:t>
            </a:r>
          </a:p>
          <a:p>
            <a:endParaRPr lang="en-GB" dirty="0" smtClean="0"/>
          </a:p>
          <a:p>
            <a:r>
              <a:rPr lang="en-GB" dirty="0" smtClean="0"/>
              <a:t>Increasing referrals to substance misuse service where NPS use is relevant</a:t>
            </a:r>
          </a:p>
        </p:txBody>
      </p:sp>
    </p:spTree>
    <p:extLst>
      <p:ext uri="{BB962C8B-B14F-4D97-AF65-F5344CB8AC3E}">
        <p14:creationId xmlns:p14="http://schemas.microsoft.com/office/powerpoint/2010/main" val="6938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Our Work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7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first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provide an </a:t>
            </a:r>
            <a:r>
              <a:rPr lang="en-GB" dirty="0" smtClean="0">
                <a:solidFill>
                  <a:srgbClr val="C00000"/>
                </a:solidFill>
              </a:rPr>
              <a:t>estimated prevalence </a:t>
            </a:r>
            <a:r>
              <a:rPr lang="en-GB" dirty="0" smtClean="0"/>
              <a:t>of NPS use amongst an Edinburgh General </a:t>
            </a:r>
            <a:r>
              <a:rPr lang="en-GB" dirty="0"/>
              <a:t>A</a:t>
            </a:r>
            <a:r>
              <a:rPr lang="en-GB" dirty="0" smtClean="0"/>
              <a:t>dult </a:t>
            </a:r>
            <a:r>
              <a:rPr lang="en-GB" dirty="0"/>
              <a:t>P</a:t>
            </a:r>
            <a:r>
              <a:rPr lang="en-GB" dirty="0" smtClean="0"/>
              <a:t>sychiatric population of 22%</a:t>
            </a:r>
          </a:p>
          <a:p>
            <a:pPr lvl="1"/>
            <a:r>
              <a:rPr lang="en-GB" dirty="0" smtClean="0"/>
              <a:t>Previous work (Lally et. al. 2013) found 13% of patients attending mental health services had used ‘head shop’ drugs (rising to 25% for patients aged 35 or younger)</a:t>
            </a:r>
          </a:p>
          <a:p>
            <a:r>
              <a:rPr lang="en-GB" dirty="0" smtClean="0"/>
              <a:t>In our sample, patients where NPS use was identified, </a:t>
            </a:r>
            <a:r>
              <a:rPr lang="en-GB" dirty="0" smtClean="0">
                <a:solidFill>
                  <a:srgbClr val="C00000"/>
                </a:solidFill>
              </a:rPr>
              <a:t>use was thought to contribute to psychiatric symptoms in 59% of cases</a:t>
            </a:r>
          </a:p>
          <a:p>
            <a:pPr lvl="1"/>
            <a:r>
              <a:rPr lang="en-GB" dirty="0" smtClean="0"/>
              <a:t>Lally et. al. showed 54% of their sample using ‘head shop’ drugs reported adverse effects on mental health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57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first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identify an association between NPS use and </a:t>
            </a:r>
            <a:r>
              <a:rPr lang="en-GB" dirty="0">
                <a:solidFill>
                  <a:srgbClr val="C00000"/>
                </a:solidFill>
              </a:rPr>
              <a:t>drug induced </a:t>
            </a:r>
            <a:r>
              <a:rPr lang="en-GB" dirty="0" smtClean="0">
                <a:solidFill>
                  <a:srgbClr val="C00000"/>
                </a:solidFill>
              </a:rPr>
              <a:t>psychosis </a:t>
            </a:r>
          </a:p>
          <a:p>
            <a:r>
              <a:rPr lang="en-GB" dirty="0" smtClean="0"/>
              <a:t>Where </a:t>
            </a:r>
            <a:r>
              <a:rPr lang="en-GB" dirty="0"/>
              <a:t>NPS type was identified, the vast </a:t>
            </a:r>
            <a:r>
              <a:rPr lang="en-GB" dirty="0">
                <a:solidFill>
                  <a:srgbClr val="C00000"/>
                </a:solidFill>
              </a:rPr>
              <a:t>majority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C00000"/>
                </a:solidFill>
              </a:rPr>
              <a:t>were stimulants </a:t>
            </a:r>
            <a:r>
              <a:rPr lang="en-GB" dirty="0"/>
              <a:t>(</a:t>
            </a:r>
            <a:r>
              <a:rPr lang="en-GB" dirty="0" smtClean="0"/>
              <a:t>78%) with a minority being synthetic cannabinoids (22%)</a:t>
            </a:r>
          </a:p>
          <a:p>
            <a:pPr lvl="1"/>
            <a:r>
              <a:rPr lang="en-GB" dirty="0" smtClean="0"/>
              <a:t>Local data suggests the two groups together account for 96% of NPS available in Edinburgh (CREW 2000)</a:t>
            </a:r>
            <a:endParaRPr lang="en-GB" dirty="0"/>
          </a:p>
          <a:p>
            <a:r>
              <a:rPr lang="en-GB" dirty="0" smtClean="0">
                <a:solidFill>
                  <a:srgbClr val="C00000"/>
                </a:solidFill>
              </a:rPr>
              <a:t>41% of stimulant NPS use is by intravenous route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2072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GB" dirty="0" smtClean="0">
                <a:solidFill>
                  <a:srgbClr val="C00000"/>
                </a:solidFill>
              </a:rPr>
              <a:t>How prevalent </a:t>
            </a:r>
            <a:r>
              <a:rPr lang="en-GB" dirty="0" smtClean="0"/>
              <a:t>is NPS use amongst psychiatric inpatients?</a:t>
            </a:r>
          </a:p>
          <a:p>
            <a:pPr>
              <a:buClr>
                <a:schemeClr val="tx1"/>
              </a:buClr>
            </a:pPr>
            <a:r>
              <a:rPr lang="en-GB" dirty="0" smtClean="0"/>
              <a:t>Does NPS use correlate with:</a:t>
            </a:r>
          </a:p>
          <a:p>
            <a:pPr lvl="1">
              <a:buClr>
                <a:schemeClr val="tx1"/>
              </a:buClr>
            </a:pPr>
            <a:r>
              <a:rPr lang="en-GB" dirty="0" smtClean="0">
                <a:solidFill>
                  <a:srgbClr val="C00000"/>
                </a:solidFill>
              </a:rPr>
              <a:t>Diagnosis</a:t>
            </a:r>
            <a:r>
              <a:rPr lang="en-GB" dirty="0"/>
              <a:t>?</a:t>
            </a:r>
            <a:endParaRPr lang="en-GB" dirty="0" smtClean="0"/>
          </a:p>
          <a:p>
            <a:pPr lvl="1">
              <a:buClr>
                <a:schemeClr val="tx1"/>
              </a:buClr>
            </a:pPr>
            <a:r>
              <a:rPr lang="en-GB" dirty="0" smtClean="0"/>
              <a:t>Use of </a:t>
            </a:r>
            <a:r>
              <a:rPr lang="en-GB" dirty="0" smtClean="0">
                <a:solidFill>
                  <a:srgbClr val="C00000"/>
                </a:solidFill>
              </a:rPr>
              <a:t>mental health legislation</a:t>
            </a:r>
            <a:r>
              <a:rPr lang="en-GB" dirty="0" smtClean="0"/>
              <a:t>?</a:t>
            </a:r>
          </a:p>
          <a:p>
            <a:pPr lvl="1">
              <a:buClr>
                <a:schemeClr val="tx1"/>
              </a:buClr>
            </a:pPr>
            <a:r>
              <a:rPr lang="en-GB" dirty="0" smtClean="0">
                <a:solidFill>
                  <a:srgbClr val="C00000"/>
                </a:solidFill>
              </a:rPr>
              <a:t>Length of admission</a:t>
            </a:r>
            <a:r>
              <a:rPr lang="en-GB" dirty="0" smtClean="0"/>
              <a:t>?</a:t>
            </a:r>
            <a:endParaRPr lang="en-GB" dirty="0"/>
          </a:p>
          <a:p>
            <a:r>
              <a:rPr lang="en-GB" dirty="0" smtClean="0"/>
              <a:t>Is NPS use an ‘add on’ to </a:t>
            </a:r>
            <a:r>
              <a:rPr lang="en-GB" dirty="0" smtClean="0">
                <a:solidFill>
                  <a:srgbClr val="C00000"/>
                </a:solidFill>
              </a:rPr>
              <a:t>existing substance use</a:t>
            </a:r>
            <a:r>
              <a:rPr lang="en-GB" dirty="0" smtClean="0"/>
              <a:t>?</a:t>
            </a:r>
          </a:p>
          <a:p>
            <a:r>
              <a:rPr lang="en-GB" dirty="0" smtClean="0"/>
              <a:t>What portion of NPS consumption was </a:t>
            </a:r>
            <a:r>
              <a:rPr lang="en-GB" dirty="0" smtClean="0">
                <a:solidFill>
                  <a:srgbClr val="C00000"/>
                </a:solidFill>
              </a:rPr>
              <a:t>intravenous</a:t>
            </a:r>
            <a:r>
              <a:rPr lang="en-GB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3577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507</TotalTime>
  <Words>890</Words>
  <Application>Microsoft Office PowerPoint</Application>
  <PresentationFormat>On-screen Show (4:3)</PresentationFormat>
  <Paragraphs>112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Novel Psychoactive Substances and a General Adult Psychiatric Population</vt:lpstr>
      <vt:lpstr>About Us</vt:lpstr>
      <vt:lpstr>Background</vt:lpstr>
      <vt:lpstr>Novel Psychoactive Substances (NPS)</vt:lpstr>
      <vt:lpstr>Why?</vt:lpstr>
      <vt:lpstr>Our Work</vt:lpstr>
      <vt:lpstr>Conclusions first</vt:lpstr>
      <vt:lpstr>Conclusions first</vt:lpstr>
      <vt:lpstr>Questions</vt:lpstr>
      <vt:lpstr>Method</vt:lpstr>
      <vt:lpstr>Results</vt:lpstr>
      <vt:lpstr>Overview of the Population</vt:lpstr>
      <vt:lpstr>Demographic Characteristics</vt:lpstr>
      <vt:lpstr>Admission Characteristics</vt:lpstr>
      <vt:lpstr>Primary Psychiatric Diagnosis</vt:lpstr>
      <vt:lpstr>Polysubstance Use</vt:lpstr>
      <vt:lpstr>Limitations</vt:lpstr>
      <vt:lpstr>Questions or Comments?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Mogford</dc:creator>
  <cp:lastModifiedBy>Hunt Graham</cp:lastModifiedBy>
  <cp:revision>56</cp:revision>
  <dcterms:created xsi:type="dcterms:W3CDTF">2015-11-01T09:41:50Z</dcterms:created>
  <dcterms:modified xsi:type="dcterms:W3CDTF">2015-11-25T13:52:21Z</dcterms:modified>
</cp:coreProperties>
</file>