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270" r:id="rId5"/>
    <p:sldId id="267" r:id="rId6"/>
    <p:sldId id="258" r:id="rId7"/>
    <p:sldId id="273" r:id="rId8"/>
    <p:sldId id="274" r:id="rId9"/>
    <p:sldId id="264" r:id="rId10"/>
    <p:sldId id="272" r:id="rId11"/>
    <p:sldId id="261" r:id="rId12"/>
    <p:sldId id="275" r:id="rId13"/>
    <p:sldId id="271" r:id="rId14"/>
  </p:sldIdLst>
  <p:sldSz cx="9144000" cy="6858000" type="screen4x3"/>
  <p:notesSz cx="6669088" cy="9872663"/>
  <p:custDataLst>
    <p:tags r:id="rId17"/>
  </p:custDataLst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Estilo com Tema 1 - Destaqu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Destaqu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48" autoAdjust="0"/>
  </p:normalViewPr>
  <p:slideViewPr>
    <p:cSldViewPr>
      <p:cViewPr>
        <p:scale>
          <a:sx n="99" d="100"/>
          <a:sy n="99" d="100"/>
        </p:scale>
        <p:origin x="-22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v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Folha1!$A$3</c:f>
              <c:strCache>
                <c:ptCount val="1"/>
                <c:pt idx="0">
                  <c:v>Men </c:v>
                </c:pt>
              </c:strCache>
            </c:strRef>
          </c:tx>
          <c:spPr>
            <a:solidFill>
              <a:srgbClr val="1F497D">
                <a:lumMod val="75000"/>
                <a:alpha val="84000"/>
              </a:srgbClr>
            </a:solidFill>
          </c:spPr>
          <c:invertIfNegative val="0"/>
          <c:cat>
            <c:strRef>
              <c:f>Folha1!$B$2:$F$2</c:f>
              <c:strCache>
                <c:ptCount val="5"/>
                <c:pt idx="0">
                  <c:v>Non-drinker</c:v>
                </c:pt>
                <c:pt idx="1">
                  <c:v>Low</c:v>
                </c:pt>
                <c:pt idx="2">
                  <c:v>Steady</c:v>
                </c:pt>
                <c:pt idx="3">
                  <c:v>Focal</c:v>
                </c:pt>
                <c:pt idx="4">
                  <c:v>Heavy</c:v>
                </c:pt>
              </c:strCache>
            </c:strRef>
          </c:cat>
          <c:val>
            <c:numRef>
              <c:f>Folha1!$B$3:$F$3</c:f>
              <c:numCache>
                <c:formatCode>General</c:formatCode>
                <c:ptCount val="5"/>
                <c:pt idx="0">
                  <c:v>7.3599999999999985</c:v>
                </c:pt>
                <c:pt idx="1">
                  <c:v>53.55</c:v>
                </c:pt>
                <c:pt idx="2">
                  <c:v>12.19</c:v>
                </c:pt>
                <c:pt idx="3">
                  <c:v>7.1599999999999975</c:v>
                </c:pt>
                <c:pt idx="4">
                  <c:v>19.75</c:v>
                </c:pt>
              </c:numCache>
            </c:numRef>
          </c:val>
        </c:ser>
        <c:ser>
          <c:idx val="1"/>
          <c:order val="1"/>
          <c:tx>
            <c:strRef>
              <c:f>Folha1!$A$4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Folha1!$B$2:$F$2</c:f>
              <c:strCache>
                <c:ptCount val="5"/>
                <c:pt idx="0">
                  <c:v>Non-drinker</c:v>
                </c:pt>
                <c:pt idx="1">
                  <c:v>Low</c:v>
                </c:pt>
                <c:pt idx="2">
                  <c:v>Steady</c:v>
                </c:pt>
                <c:pt idx="3">
                  <c:v>Focal</c:v>
                </c:pt>
                <c:pt idx="4">
                  <c:v>Heavy</c:v>
                </c:pt>
              </c:strCache>
            </c:strRef>
          </c:cat>
          <c:val>
            <c:numRef>
              <c:f>Folha1!$B$4:$F$4</c:f>
              <c:numCache>
                <c:formatCode>General</c:formatCode>
                <c:ptCount val="5"/>
                <c:pt idx="0">
                  <c:v>13.860000000000007</c:v>
                </c:pt>
                <c:pt idx="1">
                  <c:v>64</c:v>
                </c:pt>
                <c:pt idx="2">
                  <c:v>8.18</c:v>
                </c:pt>
                <c:pt idx="3">
                  <c:v>2.67</c:v>
                </c:pt>
                <c:pt idx="4">
                  <c:v>11.29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572160"/>
        <c:axId val="32573696"/>
      </c:barChart>
      <c:catAx>
        <c:axId val="32572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32573696"/>
        <c:crosses val="autoZero"/>
        <c:auto val="1"/>
        <c:lblAlgn val="ctr"/>
        <c:lblOffset val="100"/>
        <c:noMultiLvlLbl val="0"/>
      </c:catAx>
      <c:valAx>
        <c:axId val="325736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25721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E7584-660D-47DF-9492-33493E7117F1}" type="datetimeFigureOut">
              <a:rPr lang="en-GB" smtClean="0"/>
              <a:pPr/>
              <a:t>13/03/2015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5B4E0-E037-4762-A8CD-5E98D3ECE6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669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4FA54-0C35-42B1-8890-B7469FD00501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BAF14-4414-4487-AB53-EC958D7337FD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979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18492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9077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6</a:t>
            </a:fld>
            <a:endParaRPr lang="pt-P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8435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7928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AF14-4414-4487-AB53-EC958D7337FD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6074E-12C7-406E-AA52-E1A46D6EF104}" type="datetimeFigureOut">
              <a:rPr lang="pt-PT" smtClean="0"/>
              <a:pPr/>
              <a:t>13-03-2015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E2824-5339-4E61-9D6D-87E463AF361F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628384" cy="2232248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pt-PT" b="1" dirty="0" err="1" smtClean="0">
                <a:solidFill>
                  <a:schemeClr val="bg1"/>
                </a:solidFill>
              </a:rPr>
              <a:t>Drinking</a:t>
            </a:r>
            <a:r>
              <a:rPr lang="pt-PT" b="1" dirty="0" smtClean="0">
                <a:solidFill>
                  <a:schemeClr val="bg1"/>
                </a:solidFill>
              </a:rPr>
              <a:t> </a:t>
            </a:r>
            <a:r>
              <a:rPr lang="pt-PT" b="1" dirty="0" err="1" smtClean="0">
                <a:solidFill>
                  <a:schemeClr val="bg1"/>
                </a:solidFill>
              </a:rPr>
              <a:t>profiles</a:t>
            </a:r>
            <a:r>
              <a:rPr lang="pt-PT" b="1" dirty="0" smtClean="0">
                <a:solidFill>
                  <a:schemeClr val="bg1"/>
                </a:solidFill>
              </a:rPr>
              <a:t>, social capital </a:t>
            </a:r>
            <a:r>
              <a:rPr lang="pt-PT" b="1" dirty="0" err="1" smtClean="0">
                <a:solidFill>
                  <a:schemeClr val="bg1"/>
                </a:solidFill>
              </a:rPr>
              <a:t>and</a:t>
            </a:r>
            <a:r>
              <a:rPr lang="pt-PT" b="1" dirty="0" smtClean="0">
                <a:solidFill>
                  <a:schemeClr val="bg1"/>
                </a:solidFill>
              </a:rPr>
              <a:t> </a:t>
            </a:r>
            <a:r>
              <a:rPr lang="pt-PT" b="1" dirty="0" err="1" smtClean="0">
                <a:solidFill>
                  <a:schemeClr val="bg1"/>
                </a:solidFill>
              </a:rPr>
              <a:t>health</a:t>
            </a:r>
            <a:r>
              <a:rPr lang="pt-PT" b="1" dirty="0" smtClean="0">
                <a:solidFill>
                  <a:schemeClr val="bg1"/>
                </a:solidFill>
              </a:rPr>
              <a:t> in later </a:t>
            </a:r>
            <a:r>
              <a:rPr lang="pt-PT" b="1" dirty="0" err="1" smtClean="0">
                <a:solidFill>
                  <a:schemeClr val="bg1"/>
                </a:solidFill>
              </a:rPr>
              <a:t>life</a:t>
            </a:r>
            <a:r>
              <a:rPr lang="pt-PT" b="1" dirty="0" smtClean="0">
                <a:solidFill>
                  <a:schemeClr val="bg1"/>
                </a:solidFill>
              </a:rPr>
              <a:t> </a:t>
            </a:r>
            <a:br>
              <a:rPr lang="pt-PT" b="1" dirty="0" smtClean="0">
                <a:solidFill>
                  <a:schemeClr val="bg1"/>
                </a:solidFill>
              </a:rPr>
            </a:br>
            <a:r>
              <a:rPr lang="pt-PT" sz="2000" b="1" dirty="0" smtClean="0">
                <a:solidFill>
                  <a:schemeClr val="bg1"/>
                </a:solidFill>
                <a:latin typeface="+mn-lt"/>
              </a:rPr>
              <a:t>(2013-2014)</a:t>
            </a:r>
            <a:endParaRPr lang="pt-PT" sz="20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259632" y="4112488"/>
          <a:ext cx="6840760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0380"/>
                <a:gridCol w="342038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Clare</a:t>
                      </a:r>
                      <a:r>
                        <a:rPr lang="pt-PT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pt-PT" sz="20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Holdsworth</a:t>
                      </a:r>
                      <a:r>
                        <a:rPr lang="pt-PT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(PI)</a:t>
                      </a:r>
                      <a:endParaRPr lang="pt-PT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Nicola </a:t>
                      </a:r>
                      <a:r>
                        <a:rPr lang="pt-PT" sz="20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Shelton</a:t>
                      </a:r>
                      <a:endParaRPr lang="pt-PT" sz="20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Marina Mendonça</a:t>
                      </a:r>
                      <a:endParaRPr lang="pt-PT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Hynek</a:t>
                      </a:r>
                      <a:r>
                        <a:rPr lang="pt-PT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pt-PT" sz="20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Pikhart</a:t>
                      </a:r>
                      <a:endParaRPr lang="pt-PT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Martin </a:t>
                      </a:r>
                      <a:r>
                        <a:rPr lang="pt-PT" sz="20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Frisher</a:t>
                      </a:r>
                      <a:endParaRPr lang="pt-PT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Cesar Oliveira</a:t>
                      </a:r>
                      <a:endParaRPr lang="pt-PT" sz="2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University College Lond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109" y="3284984"/>
            <a:ext cx="153617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ELSA - English Longitudinal Study of Ageing Homepage"/>
          <p:cNvPicPr preferRelativeResize="0">
            <a:picLocks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16016" y="6021288"/>
            <a:ext cx="1584176" cy="42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Beth Johnson New logo dec 2011 Email 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5733256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SDAI_logo_small_RG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5949280"/>
            <a:ext cx="1080120" cy="584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AutoShape 8" descr="0 (260×217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1034" name="AutoShape 10" descr="https://mail-attachment.googleusercontent.com/attachment/u/0/?ui=2&amp;ik=8a3b9b1204&amp;view=att&amp;th=13ec649f262b5d5b&amp;attid=0.1&amp;disp=inline&amp;safe=1&amp;zw&amp;saduie=AG9B_P_UoiS9YGhGsYlgtm2g3B-B&amp;sadet=1369141823494&amp;sads=wjdIaYeMOJEbPe3NQlPSw0YUcC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1035" name="Picture 11" descr="C:\Users\cpdif\Downloads\ESRC.bm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5877272"/>
            <a:ext cx="849828" cy="709280"/>
          </a:xfrm>
          <a:prstGeom prst="rect">
            <a:avLst/>
          </a:prstGeom>
          <a:noFill/>
        </p:spPr>
      </p:pic>
      <p:pic>
        <p:nvPicPr>
          <p:cNvPr id="5" name="Picture 2" descr="E:\Keele_Logo_stacked_cmyk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25783" y="3212976"/>
            <a:ext cx="2026137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11560" y="216224"/>
            <a:ext cx="7992888" cy="954107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Multinomial Logistic Regression: Odds of being Steady and Heavy/Binge Drinker versus Low Drinker </a:t>
            </a: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Note: 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*** </a:t>
            </a:r>
            <a:r>
              <a:rPr kumimoji="0" lang="en-GB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p&lt;.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001, **</a:t>
            </a:r>
            <a:r>
              <a:rPr kumimoji="0" lang="en-GB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p&lt;.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01, *</a:t>
            </a:r>
            <a:r>
              <a:rPr kumimoji="0" lang="en-GB" sz="1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p&lt;.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05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59" y="1412776"/>
          <a:ext cx="7920881" cy="4988122"/>
        </p:xfrm>
        <a:graphic>
          <a:graphicData uri="http://schemas.openxmlformats.org/drawingml/2006/table">
            <a:tbl>
              <a:tblPr/>
              <a:tblGrid>
                <a:gridCol w="2268941"/>
                <a:gridCol w="146050"/>
                <a:gridCol w="1132508"/>
                <a:gridCol w="182652"/>
                <a:gridCol w="1043641"/>
                <a:gridCol w="143593"/>
                <a:gridCol w="1288736"/>
                <a:gridCol w="172477"/>
                <a:gridCol w="1542283"/>
              </a:tblGrid>
              <a:tr h="22141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2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Steady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Heavy/Focal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0371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Men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Women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Men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Women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Age groups (Ref: 45-64)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65-74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1.54***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1.94***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.75**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.92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75+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2.21***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3.05***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.53***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.78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Mar. Stat. (Ref: Married)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Single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1.38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.67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1.60**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.79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1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Separated/divorced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.76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.80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1.46**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1.06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Widowed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.96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.81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1.57**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.93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1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Self-Rat. Heal. (Ref: Poor)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Fair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.90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.92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1.24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.82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Good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.71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1.03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1.46**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1.03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1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Educ. Qual. (</a:t>
                      </a:r>
                      <a:r>
                        <a:rPr lang="en-GB" sz="1100" i="1" dirty="0" err="1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Ref.:No</a:t>
                      </a:r>
                      <a:r>
                        <a:rPr lang="en-GB" sz="1100" i="1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qual.)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1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Intermediate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1.14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1.25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1.19*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1.27*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High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1.45**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1.77***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1.45***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1.57***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Wealth (</a:t>
                      </a:r>
                      <a:r>
                        <a:rPr lang="en-GB" sz="1100" i="1" dirty="0" err="1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Ref.:Bottom</a:t>
                      </a:r>
                      <a:r>
                        <a:rPr lang="en-GB" sz="1100" i="1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2</a:t>
                      </a:r>
                      <a:r>
                        <a:rPr lang="en-GB" sz="1100" baseline="300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nd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1.08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1.12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1.04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1.08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3</a:t>
                      </a:r>
                      <a:r>
                        <a:rPr lang="en-GB" sz="1100" baseline="300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rd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1.28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1.08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.86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4</a:t>
                      </a:r>
                      <a:r>
                        <a:rPr lang="en-GB" sz="1100" baseline="300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1.77**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1.55*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1.01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1.33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Top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2.36***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2.47***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1.34*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2.00***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SES (Ref.: Manual)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1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Non Manual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1.17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1.41**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.97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atin typeface="Calibri"/>
                        <a:ea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1.63***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38735" marT="898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chemeClr val="bg1"/>
                </a:solidFill>
              </a:rPr>
              <a:t>Summary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i="1" dirty="0" smtClean="0">
                <a:solidFill>
                  <a:schemeClr val="accent1">
                    <a:lumMod val="75000"/>
                  </a:schemeClr>
                </a:solidFill>
              </a:rPr>
              <a:t>Gender: 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Important moderator of drinking behaviours. Men are more likely to be drinkers and  to be heavy/focal drinkers than women.</a:t>
            </a:r>
          </a:p>
          <a:p>
            <a:pPr>
              <a:buNone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GB" sz="2000" i="1" dirty="0" smtClean="0">
                <a:solidFill>
                  <a:schemeClr val="accent1">
                    <a:lumMod val="75000"/>
                  </a:schemeClr>
                </a:solidFill>
              </a:rPr>
              <a:t>Age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: Older participants are more likely to be steady drinkers, while those at ‘younger’ older ages are more likely to engage in heavy/focal drinking.</a:t>
            </a:r>
          </a:p>
          <a:p>
            <a:pPr>
              <a:buNone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GB" sz="2000" i="1" dirty="0" smtClean="0">
                <a:solidFill>
                  <a:schemeClr val="accent1">
                    <a:lumMod val="75000"/>
                  </a:schemeClr>
                </a:solidFill>
              </a:rPr>
              <a:t>Health: 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Drinking profiles are generally not associated with self-rated health, but male heavy drinkers are more likely to report better health. </a:t>
            </a:r>
          </a:p>
          <a:p>
            <a:pPr>
              <a:buNone/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000" i="1" dirty="0" smtClean="0">
                <a:solidFill>
                  <a:schemeClr val="accent1">
                    <a:lumMod val="75000"/>
                  </a:schemeClr>
                </a:solidFill>
              </a:rPr>
              <a:t>Social Capital: 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People in higher social position are more likely to be steady and heavy drinkers. This association is stronger for women. </a:t>
            </a:r>
          </a:p>
          <a:p>
            <a:pPr>
              <a:buNone/>
            </a:pPr>
            <a:endParaRPr lang="en-GB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000" i="1" dirty="0" smtClean="0">
                <a:solidFill>
                  <a:schemeClr val="accent1">
                    <a:lumMod val="75000"/>
                  </a:schemeClr>
                </a:solidFill>
              </a:rPr>
              <a:t>Marital Status: 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Being married seems to be a protective factor for men against heavy drinking </a:t>
            </a: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algn="ctr">
              <a:buNone/>
            </a:pPr>
            <a:endParaRPr lang="pt-PT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pt-PT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pt-PT" sz="3600" b="1" dirty="0" err="1" smtClean="0">
                <a:solidFill>
                  <a:schemeClr val="accent1">
                    <a:lumMod val="75000"/>
                  </a:schemeClr>
                </a:solidFill>
              </a:rPr>
              <a:t>Thank</a:t>
            </a:r>
            <a:r>
              <a:rPr lang="pt-PT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3600" b="1" dirty="0" err="1" smtClean="0">
                <a:solidFill>
                  <a:schemeClr val="accent1">
                    <a:lumMod val="75000"/>
                  </a:schemeClr>
                </a:solidFill>
              </a:rPr>
              <a:t>you</a:t>
            </a:r>
            <a:r>
              <a:rPr lang="pt-PT" sz="3600" b="1" dirty="0" smtClean="0">
                <a:solidFill>
                  <a:schemeClr val="accent1">
                    <a:lumMod val="75000"/>
                  </a:schemeClr>
                </a:solidFill>
              </a:rPr>
              <a:t> for </a:t>
            </a:r>
            <a:r>
              <a:rPr lang="pt-PT" sz="3600" b="1" dirty="0" err="1" smtClean="0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pt-PT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3600" b="1" dirty="0" err="1" smtClean="0">
                <a:solidFill>
                  <a:schemeClr val="accent1">
                    <a:lumMod val="75000"/>
                  </a:schemeClr>
                </a:solidFill>
              </a:rPr>
              <a:t>attention</a:t>
            </a:r>
            <a:r>
              <a:rPr lang="pt-PT" sz="3600" b="1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endParaRPr lang="pt-P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For </a:t>
            </a:r>
            <a:r>
              <a:rPr lang="pt-PT" dirty="0" err="1" smtClean="0">
                <a:solidFill>
                  <a:schemeClr val="accent1">
                    <a:lumMod val="75000"/>
                  </a:schemeClr>
                </a:solidFill>
              </a:rPr>
              <a:t>further</a:t>
            </a: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err="1" smtClean="0">
                <a:solidFill>
                  <a:schemeClr val="accent1">
                    <a:lumMod val="75000"/>
                  </a:schemeClr>
                </a:solidFill>
              </a:rPr>
              <a:t>information</a:t>
            </a: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err="1" smtClean="0">
                <a:solidFill>
                  <a:schemeClr val="accent1">
                    <a:lumMod val="75000"/>
                  </a:schemeClr>
                </a:solidFill>
              </a:rPr>
              <a:t>please</a:t>
            </a: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err="1" smtClean="0">
                <a:solidFill>
                  <a:schemeClr val="accent1">
                    <a:lumMod val="75000"/>
                  </a:schemeClr>
                </a:solidFill>
              </a:rPr>
              <a:t>contact</a:t>
            </a: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1" algn="ctr">
              <a:buNone/>
            </a:pPr>
            <a:r>
              <a:rPr lang="pt-PT" dirty="0" err="1" smtClean="0">
                <a:solidFill>
                  <a:schemeClr val="accent1">
                    <a:lumMod val="75000"/>
                  </a:schemeClr>
                </a:solidFill>
              </a:rPr>
              <a:t>mmendonca@keele.ac.uk</a:t>
            </a:r>
            <a:endParaRPr lang="pt-P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472364"/>
              </p:ext>
            </p:extLst>
          </p:nvPr>
        </p:nvGraphicFramePr>
        <p:xfrm>
          <a:off x="827581" y="404664"/>
          <a:ext cx="7416827" cy="638632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69358"/>
                <a:gridCol w="231729"/>
                <a:gridCol w="1488169"/>
                <a:gridCol w="231729"/>
                <a:gridCol w="1585209"/>
                <a:gridCol w="231729"/>
                <a:gridCol w="1378904"/>
              </a:tblGrid>
              <a:tr h="320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Variables</a:t>
                      </a:r>
                      <a:endParaRPr lang="pt-PT" sz="1100" b="1" dirty="0">
                        <a:solidFill>
                          <a:schemeClr val="bg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Men (%)</a:t>
                      </a:r>
                      <a:endParaRPr lang="pt-PT" sz="1100" b="1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(n = 5057)</a:t>
                      </a:r>
                      <a:endParaRPr lang="pt-PT" sz="1100" b="1" dirty="0">
                        <a:solidFill>
                          <a:schemeClr val="bg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Women (%)</a:t>
                      </a:r>
                      <a:endParaRPr lang="pt-PT" sz="1100" b="1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(n = 6148)</a:t>
                      </a:r>
                      <a:endParaRPr lang="pt-PT" sz="1100" b="1" dirty="0">
                        <a:solidFill>
                          <a:schemeClr val="bg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All (%)</a:t>
                      </a:r>
                      <a:endParaRPr lang="pt-PT" sz="1100" b="1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(N = 11205)</a:t>
                      </a:r>
                      <a:endParaRPr lang="pt-PT" sz="1100" b="1" dirty="0">
                        <a:solidFill>
                          <a:schemeClr val="bg1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0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Mean age at baseline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/>
                        <a:t>62.09 (9.97)</a:t>
                      </a:r>
                      <a:endParaRPr lang="pt-PT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62.63 (10.49)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62.39 (10.26)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45-64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60.90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59.22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59.98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65-74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25.71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24.69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25.15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≥75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13.39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16.09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14.87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Marital Status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Single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6.39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4.98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5.62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Married/remarried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76.03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61.04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67.81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34988" algn="l"/>
                        </a:tabLst>
                      </a:pPr>
                      <a:r>
                        <a:rPr lang="en-GB" sz="1050" dirty="0"/>
                        <a:t>Separated/divorced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9.20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12.32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10.91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Widowed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8.39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21.66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15.67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Educational Qualification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No qualification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37.00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48.01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43.04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Intermediate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35.58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34.73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35.11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High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27.42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17.25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21.84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Wealth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Bottom quintile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17.77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21.07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19.57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</a:t>
                      </a:r>
                      <a:r>
                        <a:rPr lang="en-GB" sz="1050" baseline="30000" dirty="0"/>
                        <a:t>nd</a:t>
                      </a:r>
                      <a:r>
                        <a:rPr lang="en-GB" sz="1050" dirty="0"/>
                        <a:t> quintile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19.88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20.11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20.00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3</a:t>
                      </a:r>
                      <a:r>
                        <a:rPr lang="en-GB" sz="1050" baseline="30000" dirty="0"/>
                        <a:t>rd</a:t>
                      </a:r>
                      <a:r>
                        <a:rPr lang="en-GB" sz="1050" dirty="0"/>
                        <a:t> quintile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19.74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20.17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19.97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4</a:t>
                      </a:r>
                      <a:r>
                        <a:rPr lang="en-GB" sz="1050" baseline="30000" dirty="0"/>
                        <a:t>th</a:t>
                      </a:r>
                      <a:r>
                        <a:rPr lang="en-GB" sz="1050" dirty="0"/>
                        <a:t> quintile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21.02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19.21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20.03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Top quintile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21.60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19.44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20.42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SES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Manual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50.36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36.40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42.69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32003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/>
                        <a:t>Non </a:t>
                      </a:r>
                      <a:r>
                        <a:rPr lang="en-GB" sz="1050" dirty="0"/>
                        <a:t>Manual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48.27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59.79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54.60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Self-Rated Health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Poor Health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9.81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8.39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9.03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Fair Health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23.75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25.07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24.48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Good Health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66.44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66.54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66.49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Drinking Profiles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Non-drinkers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/>
                        <a:t>7.36</a:t>
                      </a:r>
                      <a:endParaRPr lang="pt-PT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13.86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10.93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Low drinkers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/>
                        <a:t>53.55</a:t>
                      </a:r>
                      <a:endParaRPr lang="pt-PT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63.99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59.28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Steady drinkers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/>
                        <a:t>12.19</a:t>
                      </a:r>
                      <a:endParaRPr lang="pt-PT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8.18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9.99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ctr" defTabSz="896938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263" algn="l"/>
                        </a:tabLst>
                      </a:pPr>
                      <a:r>
                        <a:rPr lang="en-GB" sz="1050" dirty="0" smtClean="0"/>
                        <a:t>Focal </a:t>
                      </a:r>
                      <a:r>
                        <a:rPr lang="en-GB" sz="1050" dirty="0"/>
                        <a:t>drinkers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/>
                        <a:t>7.16</a:t>
                      </a:r>
                      <a:endParaRPr lang="pt-PT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2.67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4.70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  <a:tr h="16001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Heavy drinkers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/>
                        <a:t>19.75</a:t>
                      </a:r>
                      <a:endParaRPr lang="pt-PT" sz="105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11.29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/>
                        <a:t>15.10</a:t>
                      </a:r>
                      <a:endParaRPr lang="pt-PT" sz="105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1305" marR="41305" marT="0" marB="0" anchor="ctr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55576" y="3533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chemeClr val="accent1">
                    <a:lumMod val="50000"/>
                  </a:schemeClr>
                </a:solidFill>
              </a:rPr>
              <a:t>Descriptives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en-GB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b="1" i="1" dirty="0" err="1" smtClean="0">
                <a:solidFill>
                  <a:schemeClr val="accent1">
                    <a:lumMod val="50000"/>
                  </a:schemeClr>
                </a:solidFill>
              </a:rPr>
              <a:t>Sociodemographic</a:t>
            </a:r>
            <a:r>
              <a:rPr lang="en-GB" b="1" i="1" dirty="0" smtClean="0">
                <a:solidFill>
                  <a:schemeClr val="accent1">
                    <a:lumMod val="50000"/>
                  </a:schemeClr>
                </a:solidFill>
              </a:rPr>
              <a:t>, Health and Drinking Variables by Gender</a:t>
            </a:r>
            <a:endParaRPr lang="pt-PT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pt-PT" b="1" dirty="0" smtClean="0">
                <a:solidFill>
                  <a:schemeClr val="bg1"/>
                </a:solidFill>
              </a:rPr>
              <a:t>Background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816224"/>
            <a:ext cx="8280920" cy="4997152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Levels of alcohol consumption increased for middle and older age groups in the last 30 years for both men and women (Smith and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</a:rPr>
              <a:t>Foxcroft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, 2009).</a:t>
            </a:r>
          </a:p>
          <a:p>
            <a:pPr lvl="1"/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Cohort effect (i.e. Generation)</a:t>
            </a:r>
          </a:p>
          <a:p>
            <a:pPr lvl="1"/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Period effect (e.g. more financial resources)</a:t>
            </a:r>
          </a:p>
          <a:p>
            <a:pPr lvl="1"/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Age (e.g. active ageing and greater life expectancy)</a:t>
            </a:r>
          </a:p>
          <a:p>
            <a:pPr lvl="1">
              <a:buNone/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>
              <a:buNone/>
            </a:pPr>
            <a:endParaRPr lang="pt-PT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PT" sz="2400" dirty="0" smtClean="0">
                <a:solidFill>
                  <a:schemeClr val="accent1">
                    <a:lumMod val="50000"/>
                  </a:schemeClr>
                </a:solidFill>
              </a:rPr>
              <a:t>Number of elderly population expected to increase 38% in the UK by 2031 (IAS, 2010): Alcohol consumption </a:t>
            </a:r>
            <a:r>
              <a:rPr lang="pt-PT" sz="2400" dirty="0" err="1" smtClean="0">
                <a:solidFill>
                  <a:schemeClr val="accent1">
                    <a:lumMod val="50000"/>
                  </a:schemeClr>
                </a:solidFill>
              </a:rPr>
              <a:t>among</a:t>
            </a:r>
            <a:r>
              <a:rPr lang="pt-PT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pt-PT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dirty="0" err="1" smtClean="0">
                <a:solidFill>
                  <a:schemeClr val="accent1">
                    <a:lumMod val="50000"/>
                  </a:schemeClr>
                </a:solidFill>
              </a:rPr>
              <a:t>elderly</a:t>
            </a:r>
            <a:r>
              <a:rPr lang="pt-PT" sz="2400" dirty="0" smtClean="0">
                <a:solidFill>
                  <a:schemeClr val="accent1">
                    <a:lumMod val="50000"/>
                  </a:schemeClr>
                </a:solidFill>
              </a:rPr>
              <a:t> - cause of public concern</a:t>
            </a:r>
          </a:p>
          <a:p>
            <a:pPr>
              <a:buNone/>
            </a:pPr>
            <a:endParaRPr lang="pt-PT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pt-PT" b="1" dirty="0" smtClean="0">
                <a:solidFill>
                  <a:schemeClr val="bg1"/>
                </a:solidFill>
              </a:rPr>
              <a:t>Background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600200"/>
            <a:ext cx="8280920" cy="5069160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U-shape relationship between alcohol consumption and health: Poorer health associated with abstainers (e.g. ‘sick-quitter’ hypothesis )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or excessive drinkers (e.g.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</a:rPr>
              <a:t>Polen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 et al, 2010). </a:t>
            </a:r>
            <a:endParaRPr lang="en-GB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Relation between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drinking and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health contradictory in older ages:</a:t>
            </a:r>
          </a:p>
          <a:p>
            <a:pPr lvl="1"/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 Alcohol </a:t>
            </a:r>
            <a:r>
              <a:rPr lang="en-GB" sz="1800" dirty="0">
                <a:solidFill>
                  <a:schemeClr val="tx2">
                    <a:lumMod val="75000"/>
                  </a:schemeClr>
                </a:solidFill>
              </a:rPr>
              <a:t>consumption </a:t>
            </a: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associated with more physical </a:t>
            </a:r>
            <a:r>
              <a:rPr lang="en-GB" sz="1800" dirty="0">
                <a:solidFill>
                  <a:schemeClr val="tx2">
                    <a:lumMod val="75000"/>
                  </a:schemeClr>
                </a:solidFill>
              </a:rPr>
              <a:t>and mental health problems </a:t>
            </a: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GB" sz="1800" dirty="0">
                <a:solidFill>
                  <a:schemeClr val="tx2">
                    <a:lumMod val="75000"/>
                  </a:schemeClr>
                </a:solidFill>
              </a:rPr>
              <a:t>higher mortality rates (e.g. </a:t>
            </a:r>
            <a:r>
              <a:rPr lang="en-GB" sz="1800" dirty="0" err="1">
                <a:solidFill>
                  <a:schemeClr val="tx2">
                    <a:lumMod val="75000"/>
                  </a:schemeClr>
                </a:solidFill>
              </a:rPr>
              <a:t>Crome</a:t>
            </a:r>
            <a:r>
              <a:rPr lang="en-GB" sz="1800" dirty="0">
                <a:solidFill>
                  <a:schemeClr val="tx2">
                    <a:lumMod val="75000"/>
                  </a:schemeClr>
                </a:solidFill>
              </a:rPr>
              <a:t>, et al. 2011; Dar, </a:t>
            </a: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2006; </a:t>
            </a:r>
            <a:r>
              <a:rPr lang="en-GB" sz="1800" dirty="0">
                <a:solidFill>
                  <a:schemeClr val="tx2">
                    <a:lumMod val="75000"/>
                  </a:schemeClr>
                </a:solidFill>
              </a:rPr>
              <a:t>NHS </a:t>
            </a:r>
            <a:r>
              <a:rPr lang="pt-PT" sz="1800" dirty="0">
                <a:solidFill>
                  <a:schemeClr val="tx2">
                    <a:lumMod val="75000"/>
                  </a:schemeClr>
                </a:solidFill>
              </a:rPr>
              <a:t>Information Centre, 2008</a:t>
            </a:r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</a:p>
          <a:p>
            <a:pPr lvl="1"/>
            <a:r>
              <a:rPr lang="en-GB" sz="1800" dirty="0" smtClean="0">
                <a:solidFill>
                  <a:schemeClr val="tx2">
                    <a:lumMod val="75000"/>
                  </a:schemeClr>
                </a:solidFill>
              </a:rPr>
              <a:t>But, some studies found no association between levels of alcohol consumption and health (e.g. Lang, et al., 2007). 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2000" dirty="0" smtClean="0"/>
          </a:p>
          <a:p>
            <a:endParaRPr lang="en-GB" sz="2000" dirty="0" smtClean="0"/>
          </a:p>
          <a:p>
            <a:pPr>
              <a:buNone/>
            </a:pPr>
            <a:endParaRPr lang="pt-PT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pt-PT" b="1" dirty="0" smtClean="0">
                <a:solidFill>
                  <a:schemeClr val="bg1"/>
                </a:solidFill>
              </a:rPr>
              <a:t>Background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25144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Alcohol  consumption and health moderated by social capital (Bloomfield et al., 2006; Marmot 2005) </a:t>
            </a:r>
          </a:p>
          <a:p>
            <a:pPr lvl="1"/>
            <a:r>
              <a:rPr lang="en-GB" sz="2000" b="1" i="1" dirty="0" smtClean="0">
                <a:solidFill>
                  <a:schemeClr val="tx2">
                    <a:lumMod val="75000"/>
                  </a:schemeClr>
                </a:solidFill>
              </a:rPr>
              <a:t>Alcohol Harm Paradox: 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Higher social position associated with higher alcohol consumption and better health, whereas alcohol-related illness and mortality linked with deprivation. </a:t>
            </a:r>
          </a:p>
          <a:p>
            <a:pPr>
              <a:buNone/>
            </a:pPr>
            <a:endParaRPr lang="en-GB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Research  on drinking behaviours  focused both on </a:t>
            </a:r>
            <a:r>
              <a:rPr lang="en-GB" sz="2000" i="1" dirty="0" smtClean="0">
                <a:solidFill>
                  <a:schemeClr val="tx2">
                    <a:lumMod val="75000"/>
                  </a:schemeClr>
                </a:solidFill>
              </a:rPr>
              <a:t>quantity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en-GB" sz="2000" i="1" dirty="0" smtClean="0">
                <a:solidFill>
                  <a:schemeClr val="tx2">
                    <a:lumMod val="75000"/>
                  </a:schemeClr>
                </a:solidFill>
              </a:rPr>
              <a:t>frequency 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of drinking</a:t>
            </a:r>
            <a:r>
              <a:rPr lang="en-GB" sz="2000" i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But findings suggest that they are not equally associated with health and social capital</a:t>
            </a:r>
          </a:p>
          <a:p>
            <a:endParaRPr lang="en-GB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Unpacking complexity : Explore relationship </a:t>
            </a:r>
            <a:r>
              <a:rPr lang="en-GB" sz="2000" dirty="0">
                <a:solidFill>
                  <a:schemeClr val="tx2">
                    <a:lumMod val="75000"/>
                  </a:schemeClr>
                </a:solidFill>
              </a:rPr>
              <a:t>between different drinking 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behaviours/profiles and its association with health and social capital </a:t>
            </a:r>
          </a:p>
          <a:p>
            <a:endParaRPr lang="en-GB" sz="2000" dirty="0" smtClean="0"/>
          </a:p>
          <a:p>
            <a:pPr>
              <a:buNone/>
            </a:pPr>
            <a:endParaRPr lang="pt-PT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09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pt-PT" b="1" dirty="0" err="1" smtClean="0">
                <a:solidFill>
                  <a:schemeClr val="bg1"/>
                </a:solidFill>
              </a:rPr>
              <a:t>Aims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25144"/>
          </a:xfrm>
        </p:spPr>
        <p:txBody>
          <a:bodyPr>
            <a:noAutofit/>
          </a:bodyPr>
          <a:lstStyle/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To identify and characterize drinking profiles in older age</a:t>
            </a:r>
          </a:p>
          <a:p>
            <a:endParaRPr lang="pt-PT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t-PT" sz="2800" dirty="0" smtClean="0">
                <a:solidFill>
                  <a:schemeClr val="accent1">
                    <a:lumMod val="50000"/>
                  </a:schemeClr>
                </a:solidFill>
              </a:rPr>
              <a:t>To </a:t>
            </a:r>
            <a:r>
              <a:rPr lang="pt-PT" sz="2800" dirty="0" err="1" smtClean="0">
                <a:solidFill>
                  <a:schemeClr val="accent1">
                    <a:lumMod val="50000"/>
                  </a:schemeClr>
                </a:solidFill>
              </a:rPr>
              <a:t>analyse</a:t>
            </a:r>
            <a:r>
              <a:rPr lang="pt-PT" sz="2800" dirty="0" smtClean="0">
                <a:solidFill>
                  <a:schemeClr val="accent1">
                    <a:lumMod val="50000"/>
                  </a:schemeClr>
                </a:solidFill>
              </a:rPr>
              <a:t> how </a:t>
            </a:r>
            <a:r>
              <a:rPr lang="pt-PT" sz="2800" dirty="0" err="1" smtClean="0">
                <a:solidFill>
                  <a:schemeClr val="accent1">
                    <a:lumMod val="50000"/>
                  </a:schemeClr>
                </a:solidFill>
              </a:rPr>
              <a:t>these</a:t>
            </a:r>
            <a:r>
              <a:rPr lang="pt-PT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800" dirty="0" err="1" smtClean="0">
                <a:solidFill>
                  <a:schemeClr val="accent1">
                    <a:lumMod val="50000"/>
                  </a:schemeClr>
                </a:solidFill>
              </a:rPr>
              <a:t>drinking</a:t>
            </a:r>
            <a:r>
              <a:rPr lang="pt-PT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800" dirty="0" err="1" smtClean="0">
                <a:solidFill>
                  <a:schemeClr val="accent1">
                    <a:lumMod val="50000"/>
                  </a:schemeClr>
                </a:solidFill>
              </a:rPr>
              <a:t>profiles</a:t>
            </a:r>
            <a:r>
              <a:rPr lang="pt-PT" sz="2800" dirty="0" smtClean="0">
                <a:solidFill>
                  <a:schemeClr val="accent1">
                    <a:lumMod val="50000"/>
                  </a:schemeClr>
                </a:solidFill>
              </a:rPr>
              <a:t> are associated </a:t>
            </a:r>
            <a:r>
              <a:rPr lang="pt-PT" sz="2800" dirty="0" err="1" smtClean="0">
                <a:solidFill>
                  <a:schemeClr val="accent1">
                    <a:lumMod val="50000"/>
                  </a:schemeClr>
                </a:solidFill>
              </a:rPr>
              <a:t>with</a:t>
            </a:r>
            <a:r>
              <a:rPr lang="pt-PT" sz="2800" dirty="0" smtClean="0">
                <a:solidFill>
                  <a:schemeClr val="accent1">
                    <a:lumMod val="50000"/>
                  </a:schemeClr>
                </a:solidFill>
              </a:rPr>
              <a:t> social capital, </a:t>
            </a:r>
            <a:r>
              <a:rPr lang="pt-PT" sz="2800" dirty="0" err="1" smtClean="0">
                <a:solidFill>
                  <a:schemeClr val="accent1">
                    <a:lumMod val="50000"/>
                  </a:schemeClr>
                </a:solidFill>
              </a:rPr>
              <a:t>health</a:t>
            </a:r>
            <a:r>
              <a:rPr lang="pt-PT" sz="2800" dirty="0" smtClean="0">
                <a:solidFill>
                  <a:schemeClr val="accent1">
                    <a:lumMod val="50000"/>
                  </a:schemeClr>
                </a:solidFill>
              </a:rPr>
              <a:t> and socio-demographic characteristics</a:t>
            </a:r>
            <a:endParaRPr lang="pt-PT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/>
        </p:nvSpPr>
        <p:spPr>
          <a:xfrm>
            <a:off x="683568" y="3501008"/>
            <a:ext cx="3168352" cy="144016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pt-PT" b="1" dirty="0" smtClean="0">
                <a:solidFill>
                  <a:schemeClr val="bg1"/>
                </a:solidFill>
              </a:rPr>
              <a:t>Data</a:t>
            </a:r>
            <a:endParaRPr lang="pt-PT" b="1" dirty="0">
              <a:solidFill>
                <a:schemeClr val="bg1"/>
              </a:solidFill>
            </a:endParaRPr>
          </a:p>
        </p:txBody>
      </p:sp>
      <p:cxnSp>
        <p:nvCxnSpPr>
          <p:cNvPr id="16" name="Conexão recta 15"/>
          <p:cNvCxnSpPr/>
          <p:nvPr/>
        </p:nvCxnSpPr>
        <p:spPr>
          <a:xfrm>
            <a:off x="2627784" y="270892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755576" y="2780928"/>
            <a:ext cx="324036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PT" sz="1600" dirty="0" smtClean="0">
                <a:solidFill>
                  <a:schemeClr val="tx2"/>
                </a:solidFill>
              </a:rPr>
              <a:t>ELSA  W0 (HSE): </a:t>
            </a:r>
            <a:r>
              <a:rPr lang="pt-PT" sz="1600" dirty="0" err="1" smtClean="0">
                <a:solidFill>
                  <a:schemeClr val="tx2"/>
                </a:solidFill>
              </a:rPr>
              <a:t>Baseline</a:t>
            </a:r>
            <a:r>
              <a:rPr lang="pt-PT" sz="1600" dirty="0" smtClean="0">
                <a:solidFill>
                  <a:schemeClr val="tx2"/>
                </a:solidFill>
              </a:rPr>
              <a:t> for </a:t>
            </a:r>
            <a:r>
              <a:rPr lang="pt-PT" sz="1600" dirty="0" err="1" smtClean="0">
                <a:solidFill>
                  <a:schemeClr val="tx2"/>
                </a:solidFill>
              </a:rPr>
              <a:t>alcohol</a:t>
            </a:r>
            <a:r>
              <a:rPr lang="pt-PT" sz="1600" dirty="0" smtClean="0">
                <a:solidFill>
                  <a:schemeClr val="tx2"/>
                </a:solidFill>
              </a:rPr>
              <a:t> </a:t>
            </a:r>
            <a:r>
              <a:rPr lang="pt-PT" sz="1600" dirty="0" err="1" smtClean="0">
                <a:solidFill>
                  <a:schemeClr val="tx2"/>
                </a:solidFill>
              </a:rPr>
              <a:t>variables</a:t>
            </a:r>
            <a:r>
              <a:rPr lang="pt-PT" sz="1600" dirty="0" smtClean="0">
                <a:solidFill>
                  <a:schemeClr val="tx2"/>
                </a:solidFill>
              </a:rPr>
              <a:t> </a:t>
            </a:r>
            <a:endParaRPr lang="pt-PT" sz="1600" dirty="0">
              <a:solidFill>
                <a:schemeClr val="tx2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800" i="1" dirty="0" smtClean="0">
                <a:solidFill>
                  <a:schemeClr val="tx2">
                    <a:lumMod val="50000"/>
                  </a:schemeClr>
                </a:solidFill>
              </a:rPr>
              <a:t>     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</a:rPr>
              <a:t>                  </a:t>
            </a:r>
            <a:endParaRPr lang="en-US" sz="28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</a:t>
            </a:r>
          </a:p>
          <a:p>
            <a:pPr>
              <a:buNone/>
            </a:pPr>
            <a:endParaRPr lang="en-US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Present study:  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W0: Drinking and health variables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W1: Social capital variables </a:t>
            </a:r>
          </a:p>
          <a:p>
            <a:pPr lvl="1"/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38" name="Grupo 37"/>
          <p:cNvGrpSpPr/>
          <p:nvPr/>
        </p:nvGrpSpPr>
        <p:grpSpPr>
          <a:xfrm>
            <a:off x="827584" y="3717032"/>
            <a:ext cx="7056784" cy="1088831"/>
            <a:chOff x="827584" y="2470974"/>
            <a:chExt cx="7056784" cy="1088831"/>
          </a:xfrm>
        </p:grpSpPr>
        <p:sp>
          <p:nvSpPr>
            <p:cNvPr id="6" name="Seta para a direita 5"/>
            <p:cNvSpPr/>
            <p:nvPr/>
          </p:nvSpPr>
          <p:spPr>
            <a:xfrm>
              <a:off x="827584" y="2881536"/>
              <a:ext cx="7056784" cy="72008"/>
            </a:xfrm>
            <a:prstGeom prst="rightArrow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4" name="Conexão recta 13"/>
            <p:cNvCxnSpPr/>
            <p:nvPr/>
          </p:nvCxnSpPr>
          <p:spPr>
            <a:xfrm>
              <a:off x="1187624" y="273752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xão recta 17"/>
            <p:cNvCxnSpPr/>
            <p:nvPr/>
          </p:nvCxnSpPr>
          <p:spPr>
            <a:xfrm>
              <a:off x="1763688" y="273752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xão recta 18"/>
            <p:cNvCxnSpPr/>
            <p:nvPr/>
          </p:nvCxnSpPr>
          <p:spPr>
            <a:xfrm>
              <a:off x="2699792" y="273752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xão recta 19"/>
            <p:cNvCxnSpPr/>
            <p:nvPr/>
          </p:nvCxnSpPr>
          <p:spPr>
            <a:xfrm>
              <a:off x="3275856" y="295354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xão recta 20"/>
            <p:cNvCxnSpPr/>
            <p:nvPr/>
          </p:nvCxnSpPr>
          <p:spPr>
            <a:xfrm>
              <a:off x="4067944" y="295354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xão recta 21"/>
            <p:cNvCxnSpPr/>
            <p:nvPr/>
          </p:nvCxnSpPr>
          <p:spPr>
            <a:xfrm>
              <a:off x="4788024" y="295354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xão recta 22"/>
            <p:cNvCxnSpPr/>
            <p:nvPr/>
          </p:nvCxnSpPr>
          <p:spPr>
            <a:xfrm>
              <a:off x="5580112" y="295354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xão recta 23"/>
            <p:cNvCxnSpPr/>
            <p:nvPr/>
          </p:nvCxnSpPr>
          <p:spPr>
            <a:xfrm>
              <a:off x="7164288" y="295354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xão recta 24"/>
            <p:cNvCxnSpPr/>
            <p:nvPr/>
          </p:nvCxnSpPr>
          <p:spPr>
            <a:xfrm>
              <a:off x="6372200" y="295354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ixaDeTexto 26"/>
            <p:cNvSpPr txBox="1"/>
            <p:nvPr/>
          </p:nvSpPr>
          <p:spPr>
            <a:xfrm>
              <a:off x="874209" y="2470974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>
                      <a:lumMod val="75000"/>
                    </a:schemeClr>
                  </a:solidFill>
                </a:rPr>
                <a:t>1998</a:t>
              </a:r>
              <a:endParaRPr lang="pt-PT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1475656" y="2470974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>
                      <a:lumMod val="75000"/>
                    </a:schemeClr>
                  </a:solidFill>
                </a:rPr>
                <a:t>1999</a:t>
              </a:r>
              <a:endParaRPr lang="pt-PT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2386377" y="2470974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tx2">
                      <a:lumMod val="75000"/>
                    </a:schemeClr>
                  </a:solidFill>
                </a:rPr>
                <a:t>2001</a:t>
              </a:r>
              <a:endParaRPr lang="pt-PT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6779959" y="2975030"/>
              <a:ext cx="88838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W6</a:t>
              </a:r>
            </a:p>
            <a:p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2012/13</a:t>
              </a:r>
              <a:endParaRPr lang="pt-PT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5148064" y="2975030"/>
              <a:ext cx="78418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W4</a:t>
              </a:r>
            </a:p>
            <a:p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2008/9</a:t>
              </a:r>
              <a:endParaRPr lang="pt-PT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5940152" y="2975030"/>
              <a:ext cx="88838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W5</a:t>
              </a:r>
            </a:p>
            <a:p>
              <a:pPr algn="ctr"/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2010/11</a:t>
              </a:r>
              <a:endParaRPr lang="pt-PT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3" name="CaixaDeTexto 32"/>
            <p:cNvSpPr txBox="1"/>
            <p:nvPr/>
          </p:nvSpPr>
          <p:spPr>
            <a:xfrm>
              <a:off x="4435883" y="2975030"/>
              <a:ext cx="78418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W3</a:t>
              </a:r>
            </a:p>
            <a:p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2006/7</a:t>
              </a:r>
              <a:endParaRPr lang="pt-PT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3715803" y="2975030"/>
              <a:ext cx="78418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W2</a:t>
              </a:r>
            </a:p>
            <a:p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</a:rPr>
                <a:t>2004/5</a:t>
              </a:r>
              <a:endParaRPr lang="pt-PT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2911007" y="2975030"/>
              <a:ext cx="79380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>
                      <a:lumMod val="75000"/>
                    </a:schemeClr>
                  </a:solidFill>
                </a:rPr>
                <a:t>W1</a:t>
              </a:r>
            </a:p>
            <a:p>
              <a:r>
                <a:rPr lang="en-US" sz="1600" b="1" dirty="0" smtClean="0">
                  <a:solidFill>
                    <a:schemeClr val="tx2">
                      <a:lumMod val="75000"/>
                    </a:schemeClr>
                  </a:solidFill>
                </a:rPr>
                <a:t>2002/3</a:t>
              </a:r>
              <a:endParaRPr lang="pt-PT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37" name="Chaveta à direita 36"/>
          <p:cNvSpPr/>
          <p:nvPr/>
        </p:nvSpPr>
        <p:spPr>
          <a:xfrm>
            <a:off x="4932040" y="5661248"/>
            <a:ext cx="648072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9" name="CaixaDeTexto 38"/>
          <p:cNvSpPr txBox="1"/>
          <p:nvPr/>
        </p:nvSpPr>
        <p:spPr>
          <a:xfrm>
            <a:off x="5652120" y="59492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N = 11205 </a:t>
            </a:r>
            <a:endParaRPr lang="pt-PT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Rectângulo 40"/>
          <p:cNvSpPr/>
          <p:nvPr/>
        </p:nvSpPr>
        <p:spPr>
          <a:xfrm>
            <a:off x="755576" y="1772816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English Longitudinal Study of Ageing (ELSA): </a:t>
            </a:r>
          </a:p>
          <a:p>
            <a:pPr lvl="1"/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Panel study of people living in England aged 50 and older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23528" y="764704"/>
          <a:ext cx="8640960" cy="6049276"/>
        </p:xfrm>
        <a:graphic>
          <a:graphicData uri="http://schemas.openxmlformats.org/drawingml/2006/table">
            <a:tbl>
              <a:tblPr/>
              <a:tblGrid>
                <a:gridCol w="2283180"/>
                <a:gridCol w="2283180"/>
                <a:gridCol w="2037300"/>
                <a:gridCol w="2037300"/>
              </a:tblGrid>
              <a:tr h="418884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Drinking Variables</a:t>
                      </a:r>
                      <a:endParaRPr lang="pt-PT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i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Drinking Profiles</a:t>
                      </a:r>
                      <a:endParaRPr lang="pt-PT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</a:tr>
              <a:tr h="418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Drinking Status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Amount of Alcohol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Frequency of drinking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418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Non-drinker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600" dirty="0">
                        <a:latin typeface="Calibri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600" dirty="0">
                        <a:latin typeface="Calibri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latin typeface="Calibri"/>
                          <a:ea typeface="Calibri"/>
                          <a:cs typeface="Times New Roman"/>
                        </a:rPr>
                        <a:t>Non-Drinker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8226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Drinker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Below Limits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(Men ≤21 units;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Women≤ 14 units)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Occasional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(≤ 4 days)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latin typeface="Calibri"/>
                          <a:ea typeface="Calibri"/>
                          <a:cs typeface="Times New Roman"/>
                        </a:rPr>
                        <a:t>Low Drinker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8226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Daily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(≥ 5days)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latin typeface="Calibri"/>
                          <a:ea typeface="Calibri"/>
                          <a:cs typeface="Times New Roman"/>
                        </a:rPr>
                        <a:t>Steady Drinker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8226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Above Limits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(Men &gt; 21 units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Women &gt; 14 unit)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Occasional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(≤ 4 days)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latin typeface="Calibri"/>
                          <a:ea typeface="Calibri"/>
                          <a:cs typeface="Times New Roman"/>
                        </a:rPr>
                        <a:t>Focal Drinker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68226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Daily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(≥ 5days)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i="1" dirty="0">
                          <a:latin typeface="Calibri"/>
                          <a:ea typeface="Calibri"/>
                          <a:cs typeface="Times New Roman"/>
                        </a:rPr>
                        <a:t>Heavy Drinker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41888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Social Capital &amp; Health Variables</a:t>
                      </a:r>
                      <a:endParaRPr lang="pt-PT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418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Level of Education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latin typeface="Calibri"/>
                          <a:ea typeface="Calibri"/>
                          <a:cs typeface="Times New Roman"/>
                        </a:rPr>
                        <a:t>Wealth Quintiles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SES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 smtClean="0">
                          <a:latin typeface="Calibri"/>
                          <a:ea typeface="Calibri"/>
                          <a:cs typeface="Times New Roman"/>
                        </a:rPr>
                        <a:t>Self-Rated </a:t>
                      </a: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Health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1888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Socio-demographic</a:t>
                      </a:r>
                      <a:endParaRPr lang="pt-PT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4188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Times New Roman"/>
                        </a:rPr>
                        <a:t>Marital Status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23528" y="153516"/>
            <a:ext cx="8640960" cy="611188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Variables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55576" y="692696"/>
          <a:ext cx="7632849" cy="5976664"/>
        </p:xfrm>
        <a:graphic>
          <a:graphicData uri="http://schemas.openxmlformats.org/drawingml/2006/table">
            <a:tbl>
              <a:tblPr/>
              <a:tblGrid>
                <a:gridCol w="1897991"/>
                <a:gridCol w="165402"/>
                <a:gridCol w="1654013"/>
                <a:gridCol w="165402"/>
                <a:gridCol w="1736714"/>
                <a:gridCol w="165402"/>
                <a:gridCol w="1847925"/>
              </a:tblGrid>
              <a:tr h="529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Variables</a:t>
                      </a:r>
                      <a:endParaRPr lang="pt-PT" sz="1100" b="0" dirty="0">
                        <a:ln>
                          <a:solidFill>
                            <a:schemeClr val="bg1"/>
                          </a:solidFill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Men (%)</a:t>
                      </a:r>
                      <a:endParaRPr lang="pt-PT" sz="1100" dirty="0">
                        <a:ln>
                          <a:noFill/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(n = 5057)</a:t>
                      </a:r>
                      <a:endParaRPr lang="pt-PT" sz="1100" dirty="0">
                        <a:ln>
                          <a:noFill/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Women (%)</a:t>
                      </a:r>
                      <a:endParaRPr lang="pt-PT" sz="1100" dirty="0">
                        <a:ln>
                          <a:noFill/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(n = 6148)</a:t>
                      </a:r>
                      <a:endParaRPr lang="pt-PT" sz="1100" dirty="0">
                        <a:ln>
                          <a:noFill/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(%)</a:t>
                      </a:r>
                      <a:endParaRPr lang="pt-PT" sz="1100" dirty="0">
                        <a:ln>
                          <a:noFill/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(N = 11205)</a:t>
                      </a:r>
                      <a:endParaRPr lang="pt-PT" sz="1100" dirty="0">
                        <a:ln>
                          <a:noFill/>
                        </a:ln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Mean age at baseline</a:t>
                      </a:r>
                      <a:endParaRPr lang="pt-PT" sz="1100" i="1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62.09 (9.97)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62.63 (10.49)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62.39 (10.26)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45-64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60.90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59.22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59.98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65-74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25.71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24.69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25.15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baseline="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75 +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13.39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16.09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14.87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Marital Status</a:t>
                      </a:r>
                      <a:endParaRPr lang="pt-PT" sz="1100" i="1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Single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6.39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4.98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5.62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Married/remarried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76.03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61.04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67.81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Separated/divorced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9.20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12.32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10.91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Widowed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8.39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21.66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15.67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Educational Qualification</a:t>
                      </a:r>
                      <a:endParaRPr lang="pt-PT" sz="1100" i="1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baseline="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No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qualification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37.00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48.01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43.04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baseline="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Intermediate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35.58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34.73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35.11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baseline="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High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27.42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17.25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21.84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Wealth</a:t>
                      </a:r>
                      <a:endParaRPr lang="pt-PT" sz="1100" i="1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itchFamily="34" charset="0"/>
                        <a:buNone/>
                      </a:pPr>
                      <a:r>
                        <a:rPr lang="en-GB" sz="1100" baseline="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Bottom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quintile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17.77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21.07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19.57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2</a:t>
                      </a:r>
                      <a:r>
                        <a:rPr lang="en-GB" sz="1100" baseline="300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nd</a:t>
                      </a: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quintile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19.88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20.11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20.00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3</a:t>
                      </a:r>
                      <a:r>
                        <a:rPr lang="en-GB" sz="1100" baseline="300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quintile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19.74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20.17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19.97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4</a:t>
                      </a:r>
                      <a:r>
                        <a:rPr lang="en-GB" sz="1100" baseline="300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quintile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21.02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19.21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20.03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Top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quintile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21.60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19.44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20.42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SES</a:t>
                      </a:r>
                      <a:endParaRPr lang="pt-PT" sz="1100" i="1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Manual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50.36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36.40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42.69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325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Non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Manual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48.27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59.79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54.60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i="1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Self-Rated Health</a:t>
                      </a:r>
                      <a:endParaRPr lang="pt-PT" sz="1100" i="1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Poor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Health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9.81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8.39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9.03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Fair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Health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23.75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5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25.07</a:t>
                      </a:r>
                      <a:endParaRPr lang="pt-PT" sz="12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24.48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04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5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GB" sz="1100" dirty="0" smtClean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Good </a:t>
                      </a: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Health</a:t>
                      </a:r>
                      <a:endParaRPr lang="pt-PT" sz="14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66.44</a:t>
                      </a:r>
                      <a:endParaRPr lang="pt-PT" sz="11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5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66.54</a:t>
                      </a:r>
                      <a:endParaRPr lang="pt-PT" sz="12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ln>
                          <a:noFill/>
                        </a:ln>
                        <a:latin typeface="Calibri"/>
                        <a:ea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5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latin typeface="Calibri"/>
                          <a:ea typeface="Calibri"/>
                          <a:cs typeface="Times New Roman"/>
                        </a:rPr>
                        <a:t>66.49</a:t>
                      </a:r>
                      <a:endParaRPr lang="pt-PT" sz="1200" dirty="0">
                        <a:ln>
                          <a:noFill/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1275" marT="889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5" name="Título 4"/>
          <p:cNvSpPr txBox="1">
            <a:spLocks noGrp="1"/>
          </p:cNvSpPr>
          <p:nvPr>
            <p:ph type="title"/>
          </p:nvPr>
        </p:nvSpPr>
        <p:spPr>
          <a:xfrm>
            <a:off x="662880" y="251356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b="1" dirty="0" err="1" smtClean="0">
                <a:solidFill>
                  <a:schemeClr val="accent1">
                    <a:lumMod val="50000"/>
                  </a:schemeClr>
                </a:solidFill>
              </a:rPr>
              <a:t>Descriptives</a:t>
            </a:r>
            <a:r>
              <a:rPr lang="en-GB" sz="18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en-GB" sz="1800" b="1" i="1" dirty="0" smtClean="0">
                <a:solidFill>
                  <a:schemeClr val="accent1">
                    <a:lumMod val="50000"/>
                  </a:schemeClr>
                </a:solidFill>
              </a:rPr>
              <a:t> Socio-demographic, social capital and health variables by gender</a:t>
            </a:r>
            <a:endParaRPr lang="pt-PT" sz="18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pt-PT" sz="3100" b="1" dirty="0" smtClean="0">
                <a:solidFill>
                  <a:schemeClr val="bg1"/>
                </a:solidFill>
              </a:rPr>
              <a:t/>
            </a:r>
            <a:br>
              <a:rPr lang="pt-PT" sz="3100" b="1" dirty="0" smtClean="0">
                <a:solidFill>
                  <a:schemeClr val="bg1"/>
                </a:solidFill>
              </a:rPr>
            </a:br>
            <a:r>
              <a:rPr lang="pt-PT" sz="3100" b="1" dirty="0" err="1" smtClean="0">
                <a:solidFill>
                  <a:schemeClr val="bg1"/>
                </a:solidFill>
              </a:rPr>
              <a:t>Descriptives</a:t>
            </a:r>
            <a:r>
              <a:rPr lang="pt-PT" sz="3100" b="1" dirty="0" smtClean="0">
                <a:solidFill>
                  <a:schemeClr val="bg1"/>
                </a:solidFill>
              </a:rPr>
              <a:t>: </a:t>
            </a:r>
            <a:r>
              <a:rPr lang="pt-PT" sz="3100" b="1" dirty="0" err="1" smtClean="0">
                <a:solidFill>
                  <a:schemeClr val="bg1"/>
                </a:solidFill>
              </a:rPr>
              <a:t>Percentage</a:t>
            </a:r>
            <a:r>
              <a:rPr lang="pt-PT" sz="3100" b="1" dirty="0" smtClean="0">
                <a:solidFill>
                  <a:schemeClr val="bg1"/>
                </a:solidFill>
              </a:rPr>
              <a:t> </a:t>
            </a:r>
            <a:r>
              <a:rPr lang="pt-PT" sz="3100" b="1" dirty="0" err="1" smtClean="0">
                <a:solidFill>
                  <a:schemeClr val="bg1"/>
                </a:solidFill>
              </a:rPr>
              <a:t>distribution</a:t>
            </a:r>
            <a:r>
              <a:rPr lang="pt-PT" sz="3100" b="1" dirty="0" smtClean="0">
                <a:solidFill>
                  <a:schemeClr val="bg1"/>
                </a:solidFill>
              </a:rPr>
              <a:t> </a:t>
            </a:r>
            <a:r>
              <a:rPr lang="pt-PT" sz="3100" b="1" dirty="0" err="1" smtClean="0">
                <a:solidFill>
                  <a:schemeClr val="bg1"/>
                </a:solidFill>
              </a:rPr>
              <a:t>of</a:t>
            </a:r>
            <a:r>
              <a:rPr lang="pt-PT" sz="3100" b="1" dirty="0" smtClean="0">
                <a:solidFill>
                  <a:schemeClr val="bg1"/>
                </a:solidFill>
              </a:rPr>
              <a:t> </a:t>
            </a:r>
            <a:r>
              <a:rPr lang="pt-PT" sz="3100" b="1" dirty="0" err="1" smtClean="0">
                <a:solidFill>
                  <a:schemeClr val="bg1"/>
                </a:solidFill>
              </a:rPr>
              <a:t>drinking</a:t>
            </a:r>
            <a:r>
              <a:rPr lang="pt-PT" sz="3100" b="1" dirty="0" smtClean="0">
                <a:solidFill>
                  <a:schemeClr val="bg1"/>
                </a:solidFill>
              </a:rPr>
              <a:t> </a:t>
            </a:r>
            <a:r>
              <a:rPr lang="pt-PT" sz="3100" b="1" dirty="0" err="1" smtClean="0">
                <a:solidFill>
                  <a:schemeClr val="bg1"/>
                </a:solidFill>
              </a:rPr>
              <a:t>patterns</a:t>
            </a:r>
            <a:r>
              <a:rPr lang="pt-PT" sz="3100" b="1" dirty="0" smtClean="0">
                <a:solidFill>
                  <a:schemeClr val="bg1"/>
                </a:solidFill>
              </a:rPr>
              <a:t> </a:t>
            </a:r>
            <a:r>
              <a:rPr lang="pt-PT" sz="3100" b="1" dirty="0" err="1" smtClean="0">
                <a:solidFill>
                  <a:schemeClr val="bg1"/>
                </a:solidFill>
              </a:rPr>
              <a:t>by</a:t>
            </a:r>
            <a:r>
              <a:rPr lang="pt-PT" sz="3100" b="1" dirty="0" smtClean="0">
                <a:solidFill>
                  <a:schemeClr val="bg1"/>
                </a:solidFill>
              </a:rPr>
              <a:t> </a:t>
            </a:r>
            <a:r>
              <a:rPr lang="pt-PT" sz="3100" b="1" dirty="0" err="1" smtClean="0">
                <a:solidFill>
                  <a:schemeClr val="bg1"/>
                </a:solidFill>
              </a:rPr>
              <a:t>gender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>
              <a:solidFill>
                <a:schemeClr val="bg1"/>
              </a:solidFill>
            </a:endParaRP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4135563922"/>
              </p:ext>
            </p:extLst>
          </p:nvPr>
        </p:nvGraphicFramePr>
        <p:xfrm>
          <a:off x="1043608" y="1628800"/>
          <a:ext cx="712879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3296</TotalTime>
  <Words>1173</Words>
  <Application>Microsoft Office PowerPoint</Application>
  <PresentationFormat>On-screen Show (4:3)</PresentationFormat>
  <Paragraphs>433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 do Office</vt:lpstr>
      <vt:lpstr>Drinking profiles, social capital and health in later life  (2013-2014)</vt:lpstr>
      <vt:lpstr>Background</vt:lpstr>
      <vt:lpstr>Background</vt:lpstr>
      <vt:lpstr>Background</vt:lpstr>
      <vt:lpstr>Aims</vt:lpstr>
      <vt:lpstr>Data</vt:lpstr>
      <vt:lpstr>Variables</vt:lpstr>
      <vt:lpstr>Descriptives: Socio-demographic, social capital and health variables by gender</vt:lpstr>
      <vt:lpstr> Descriptives: Percentage distribution of drinking patterns by gender </vt:lpstr>
      <vt:lpstr>PowerPoint Presentation</vt:lpstr>
      <vt:lpstr>Summary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Consumption, Life Course Transitions and Health in Later Life</dc:title>
  <dc:creator>cpdif</dc:creator>
  <cp:lastModifiedBy>Graham Hunt</cp:lastModifiedBy>
  <cp:revision>286</cp:revision>
  <cp:lastPrinted>2013-10-30T13:50:07Z</cp:lastPrinted>
  <dcterms:created xsi:type="dcterms:W3CDTF">2013-05-20T10:58:47Z</dcterms:created>
  <dcterms:modified xsi:type="dcterms:W3CDTF">2015-03-13T19:21:54Z</dcterms:modified>
</cp:coreProperties>
</file>