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Default Extension="package" ContentType="application/vnd.openxmlformats-officedocument.package"/>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98" r:id="rId2"/>
    <p:sldMasterId id="2147483711" r:id="rId3"/>
    <p:sldMasterId id="2147483724" r:id="rId4"/>
  </p:sldMasterIdLst>
  <p:notesMasterIdLst>
    <p:notesMasterId r:id="rId51"/>
  </p:notesMasterIdLst>
  <p:handoutMasterIdLst>
    <p:handoutMasterId r:id="rId52"/>
  </p:handoutMasterIdLst>
  <p:sldIdLst>
    <p:sldId id="595" r:id="rId5"/>
    <p:sldId id="655" r:id="rId6"/>
    <p:sldId id="626" r:id="rId7"/>
    <p:sldId id="634" r:id="rId8"/>
    <p:sldId id="650" r:id="rId9"/>
    <p:sldId id="656" r:id="rId10"/>
    <p:sldId id="625" r:id="rId11"/>
    <p:sldId id="623" r:id="rId12"/>
    <p:sldId id="631" r:id="rId13"/>
    <p:sldId id="644" r:id="rId14"/>
    <p:sldId id="643" r:id="rId15"/>
    <p:sldId id="657" r:id="rId16"/>
    <p:sldId id="597" r:id="rId17"/>
    <p:sldId id="652" r:id="rId18"/>
    <p:sldId id="627" r:id="rId19"/>
    <p:sldId id="629" r:id="rId20"/>
    <p:sldId id="654" r:id="rId21"/>
    <p:sldId id="646" r:id="rId22"/>
    <p:sldId id="648" r:id="rId23"/>
    <p:sldId id="619" r:id="rId24"/>
    <p:sldId id="647" r:id="rId25"/>
    <p:sldId id="649" r:id="rId26"/>
    <p:sldId id="621" r:id="rId27"/>
    <p:sldId id="591" r:id="rId28"/>
    <p:sldId id="592" r:id="rId29"/>
    <p:sldId id="534" r:id="rId30"/>
    <p:sldId id="594" r:id="rId31"/>
    <p:sldId id="614" r:id="rId32"/>
    <p:sldId id="632" r:id="rId33"/>
    <p:sldId id="616" r:id="rId34"/>
    <p:sldId id="585" r:id="rId35"/>
    <p:sldId id="547" r:id="rId36"/>
    <p:sldId id="548" r:id="rId37"/>
    <p:sldId id="586" r:id="rId38"/>
    <p:sldId id="615" r:id="rId39"/>
    <p:sldId id="617" r:id="rId40"/>
    <p:sldId id="584" r:id="rId41"/>
    <p:sldId id="587" r:id="rId42"/>
    <p:sldId id="618" r:id="rId43"/>
    <p:sldId id="579" r:id="rId44"/>
    <p:sldId id="532" r:id="rId45"/>
    <p:sldId id="599" r:id="rId46"/>
    <p:sldId id="636" r:id="rId47"/>
    <p:sldId id="637" r:id="rId48"/>
    <p:sldId id="638" r:id="rId49"/>
    <p:sldId id="653" r:id="rId50"/>
  </p:sldIdLst>
  <p:sldSz cx="9144000" cy="6858000" type="screen4x3"/>
  <p:notesSz cx="6797675" cy="9874250"/>
  <p:custDataLst>
    <p:tags r:id="rId53"/>
  </p:custDataLst>
  <p:defaultTextStyle>
    <a:defPPr>
      <a:defRPr lang="en-GB"/>
    </a:defPPr>
    <a:lvl1pPr algn="l" rtl="0" fontAlgn="base">
      <a:spcBef>
        <a:spcPct val="0"/>
      </a:spcBef>
      <a:spcAft>
        <a:spcPct val="0"/>
      </a:spcAft>
      <a:defRPr sz="2400" kern="1200">
        <a:solidFill>
          <a:schemeClr val="tx1"/>
        </a:solidFill>
        <a:latin typeface="TUOS Stephenson"/>
        <a:ea typeface="+mn-ea"/>
        <a:cs typeface="Arial" charset="0"/>
      </a:defRPr>
    </a:lvl1pPr>
    <a:lvl2pPr marL="457200" algn="l" rtl="0" fontAlgn="base">
      <a:spcBef>
        <a:spcPct val="0"/>
      </a:spcBef>
      <a:spcAft>
        <a:spcPct val="0"/>
      </a:spcAft>
      <a:defRPr sz="2400" kern="1200">
        <a:solidFill>
          <a:schemeClr val="tx1"/>
        </a:solidFill>
        <a:latin typeface="TUOS Stephenson"/>
        <a:ea typeface="+mn-ea"/>
        <a:cs typeface="Arial" charset="0"/>
      </a:defRPr>
    </a:lvl2pPr>
    <a:lvl3pPr marL="914400" algn="l" rtl="0" fontAlgn="base">
      <a:spcBef>
        <a:spcPct val="0"/>
      </a:spcBef>
      <a:spcAft>
        <a:spcPct val="0"/>
      </a:spcAft>
      <a:defRPr sz="2400" kern="1200">
        <a:solidFill>
          <a:schemeClr val="tx1"/>
        </a:solidFill>
        <a:latin typeface="TUOS Stephenson"/>
        <a:ea typeface="+mn-ea"/>
        <a:cs typeface="Arial" charset="0"/>
      </a:defRPr>
    </a:lvl3pPr>
    <a:lvl4pPr marL="1371600" algn="l" rtl="0" fontAlgn="base">
      <a:spcBef>
        <a:spcPct val="0"/>
      </a:spcBef>
      <a:spcAft>
        <a:spcPct val="0"/>
      </a:spcAft>
      <a:defRPr sz="2400" kern="1200">
        <a:solidFill>
          <a:schemeClr val="tx1"/>
        </a:solidFill>
        <a:latin typeface="TUOS Stephenson"/>
        <a:ea typeface="+mn-ea"/>
        <a:cs typeface="Arial" charset="0"/>
      </a:defRPr>
    </a:lvl4pPr>
    <a:lvl5pPr marL="1828800" algn="l" rtl="0" fontAlgn="base">
      <a:spcBef>
        <a:spcPct val="0"/>
      </a:spcBef>
      <a:spcAft>
        <a:spcPct val="0"/>
      </a:spcAft>
      <a:defRPr sz="2400" kern="1200">
        <a:solidFill>
          <a:schemeClr val="tx1"/>
        </a:solidFill>
        <a:latin typeface="TUOS Stephenson"/>
        <a:ea typeface="+mn-ea"/>
        <a:cs typeface="Arial" charset="0"/>
      </a:defRPr>
    </a:lvl5pPr>
    <a:lvl6pPr marL="2286000" algn="l" defTabSz="914400" rtl="0" eaLnBrk="1" latinLnBrk="0" hangingPunct="1">
      <a:defRPr sz="2400" kern="1200">
        <a:solidFill>
          <a:schemeClr val="tx1"/>
        </a:solidFill>
        <a:latin typeface="TUOS Stephenson"/>
        <a:ea typeface="+mn-ea"/>
        <a:cs typeface="Arial" charset="0"/>
      </a:defRPr>
    </a:lvl6pPr>
    <a:lvl7pPr marL="2743200" algn="l" defTabSz="914400" rtl="0" eaLnBrk="1" latinLnBrk="0" hangingPunct="1">
      <a:defRPr sz="2400" kern="1200">
        <a:solidFill>
          <a:schemeClr val="tx1"/>
        </a:solidFill>
        <a:latin typeface="TUOS Stephenson"/>
        <a:ea typeface="+mn-ea"/>
        <a:cs typeface="Arial" charset="0"/>
      </a:defRPr>
    </a:lvl7pPr>
    <a:lvl8pPr marL="3200400" algn="l" defTabSz="914400" rtl="0" eaLnBrk="1" latinLnBrk="0" hangingPunct="1">
      <a:defRPr sz="2400" kern="1200">
        <a:solidFill>
          <a:schemeClr val="tx1"/>
        </a:solidFill>
        <a:latin typeface="TUOS Stephenson"/>
        <a:ea typeface="+mn-ea"/>
        <a:cs typeface="Arial" charset="0"/>
      </a:defRPr>
    </a:lvl8pPr>
    <a:lvl9pPr marL="3657600" algn="l" defTabSz="914400" rtl="0" eaLnBrk="1" latinLnBrk="0" hangingPunct="1">
      <a:defRPr sz="2400" kern="1200">
        <a:solidFill>
          <a:schemeClr val="tx1"/>
        </a:solidFill>
        <a:latin typeface="TUOS Stephenson"/>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66FF"/>
    <a:srgbClr val="FF3399"/>
    <a:srgbClr val="000000"/>
    <a:srgbClr val="FFFF00"/>
    <a:srgbClr val="0099CC"/>
    <a:srgbClr val="0099FF"/>
    <a:srgbClr val="336699"/>
    <a:srgbClr val="2A196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72340" autoAdjust="0"/>
  </p:normalViewPr>
  <p:slideViewPr>
    <p:cSldViewPr>
      <p:cViewPr varScale="1">
        <p:scale>
          <a:sx n="55" d="100"/>
          <a:sy n="55" d="100"/>
        </p:scale>
        <p:origin x="-942" y="-84"/>
      </p:cViewPr>
      <p:guideLst>
        <p:guide orient="horz" pos="2160"/>
        <p:guide pos="2880"/>
      </p:guideLst>
    </p:cSldViewPr>
  </p:slideViewPr>
  <p:outlineViewPr>
    <p:cViewPr>
      <p:scale>
        <a:sx n="33" d="100"/>
        <a:sy n="33" d="100"/>
      </p:scale>
      <p:origin x="78" y="3936"/>
    </p:cViewPr>
  </p:outlineViewPr>
  <p:notesTextViewPr>
    <p:cViewPr>
      <p:scale>
        <a:sx n="100" d="100"/>
        <a:sy n="100" d="100"/>
      </p:scale>
      <p:origin x="0" y="0"/>
    </p:cViewPr>
  </p:notesTextViewPr>
  <p:sorterViewPr>
    <p:cViewPr>
      <p:scale>
        <a:sx n="85" d="100"/>
        <a:sy n="85" d="100"/>
      </p:scale>
      <p:origin x="0" y="0"/>
    </p:cViewPr>
  </p:sorterViewPr>
  <p:notesViewPr>
    <p:cSldViewPr>
      <p:cViewPr varScale="1">
        <p:scale>
          <a:sx n="82" d="100"/>
          <a:sy n="82" d="100"/>
        </p:scale>
        <p:origin x="-318" y="-90"/>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Petra\Dropbox\affordability%20graph%20up%20to%202010.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2007_Workbook1.package"/></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0842541436464095"/>
          <c:y val="0.11451247165532881"/>
          <c:w val="0.86602209944751385"/>
          <c:h val="0.73356009070294703"/>
        </c:manualLayout>
      </c:layout>
      <c:lineChart>
        <c:grouping val="standard"/>
        <c:ser>
          <c:idx val="6"/>
          <c:order val="0"/>
          <c:tx>
            <c:strRef>
              <c:f>'Affordability index data'!$V$12</c:f>
              <c:strCache>
                <c:ptCount val="1"/>
                <c:pt idx="0">
                  <c:v>Affordability Beer on-sales</c:v>
                </c:pt>
              </c:strCache>
            </c:strRef>
          </c:tx>
          <c:spPr>
            <a:ln w="38100">
              <a:solidFill>
                <a:srgbClr val="002060"/>
              </a:solidFill>
              <a:prstDash val="solid"/>
            </a:ln>
          </c:spPr>
          <c:marker>
            <c:symbol val="none"/>
          </c:marker>
          <c:cat>
            <c:numRef>
              <c:f>'Affordability index data'!$J$13:$J$36</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'Affordability index data'!$V$13:$V$36</c:f>
              <c:numCache>
                <c:formatCode>General</c:formatCode>
                <c:ptCount val="24"/>
                <c:pt idx="0">
                  <c:v>100</c:v>
                </c:pt>
                <c:pt idx="1">
                  <c:v>104.48782394995547</c:v>
                </c:pt>
                <c:pt idx="2">
                  <c:v>110.46505684854174</c:v>
                </c:pt>
                <c:pt idx="3">
                  <c:v>114.50320074410459</c:v>
                </c:pt>
                <c:pt idx="4">
                  <c:v>109.28514417862176</c:v>
                </c:pt>
                <c:pt idx="5">
                  <c:v>108.77108241144381</c:v>
                </c:pt>
                <c:pt idx="6">
                  <c:v>107.99021596114102</c:v>
                </c:pt>
                <c:pt idx="7">
                  <c:v>108.08914089925958</c:v>
                </c:pt>
                <c:pt idx="8">
                  <c:v>109.85821467805596</c:v>
                </c:pt>
                <c:pt idx="9">
                  <c:v>112.11445500522809</c:v>
                </c:pt>
                <c:pt idx="10">
                  <c:v>115.98553779254924</c:v>
                </c:pt>
                <c:pt idx="11">
                  <c:v>117.24126246621697</c:v>
                </c:pt>
                <c:pt idx="12">
                  <c:v>118.15830772248725</c:v>
                </c:pt>
                <c:pt idx="13">
                  <c:v>123.82160150307756</c:v>
                </c:pt>
                <c:pt idx="14">
                  <c:v>128.11289151292996</c:v>
                </c:pt>
                <c:pt idx="15">
                  <c:v>129.22965483631813</c:v>
                </c:pt>
                <c:pt idx="16">
                  <c:v>133.01154118505002</c:v>
                </c:pt>
                <c:pt idx="17">
                  <c:v>134.19015221810187</c:v>
                </c:pt>
                <c:pt idx="18">
                  <c:v>137.16298921543432</c:v>
                </c:pt>
                <c:pt idx="19">
                  <c:v>138.40965352449194</c:v>
                </c:pt>
                <c:pt idx="20">
                  <c:v>139.4272950191571</c:v>
                </c:pt>
                <c:pt idx="21">
                  <c:v>140.24080882352942</c:v>
                </c:pt>
                <c:pt idx="22">
                  <c:v>136.69509594882715</c:v>
                </c:pt>
                <c:pt idx="23">
                  <c:v>136.98756682659371</c:v>
                </c:pt>
              </c:numCache>
            </c:numRef>
          </c:val>
        </c:ser>
        <c:ser>
          <c:idx val="7"/>
          <c:order val="1"/>
          <c:tx>
            <c:strRef>
              <c:f>'Affordability index data'!$W$12</c:f>
              <c:strCache>
                <c:ptCount val="1"/>
                <c:pt idx="0">
                  <c:v>Affordability Beer off-sales</c:v>
                </c:pt>
              </c:strCache>
            </c:strRef>
          </c:tx>
          <c:spPr>
            <a:ln w="34925">
              <a:solidFill>
                <a:srgbClr val="FF0000"/>
              </a:solidFill>
              <a:prstDash val="solid"/>
            </a:ln>
          </c:spPr>
          <c:marker>
            <c:symbol val="none"/>
          </c:marker>
          <c:cat>
            <c:numRef>
              <c:f>'Affordability index data'!$J$13:$J$36</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'Affordability index data'!$W$13:$W$36</c:f>
              <c:numCache>
                <c:formatCode>General</c:formatCode>
                <c:ptCount val="24"/>
                <c:pt idx="0">
                  <c:v>100</c:v>
                </c:pt>
                <c:pt idx="1">
                  <c:v>105.95948344220822</c:v>
                </c:pt>
                <c:pt idx="2">
                  <c:v>114.84385189479025</c:v>
                </c:pt>
                <c:pt idx="3">
                  <c:v>122.99922238447662</c:v>
                </c:pt>
                <c:pt idx="4">
                  <c:v>120.12196244194828</c:v>
                </c:pt>
                <c:pt idx="5">
                  <c:v>121.97222395411194</c:v>
                </c:pt>
                <c:pt idx="6">
                  <c:v>123.39570706452204</c:v>
                </c:pt>
                <c:pt idx="7">
                  <c:v>130.15444732123572</c:v>
                </c:pt>
                <c:pt idx="8">
                  <c:v>134.42373212689887</c:v>
                </c:pt>
                <c:pt idx="9">
                  <c:v>137.44764725926754</c:v>
                </c:pt>
                <c:pt idx="10">
                  <c:v>143.48570122736018</c:v>
                </c:pt>
                <c:pt idx="11">
                  <c:v>147.80319767888906</c:v>
                </c:pt>
                <c:pt idx="12">
                  <c:v>152.05557490966675</c:v>
                </c:pt>
                <c:pt idx="13">
                  <c:v>161.63031191228856</c:v>
                </c:pt>
                <c:pt idx="14">
                  <c:v>170.92289238977531</c:v>
                </c:pt>
                <c:pt idx="15">
                  <c:v>178.28384864475279</c:v>
                </c:pt>
                <c:pt idx="16">
                  <c:v>192.43684950916929</c:v>
                </c:pt>
                <c:pt idx="17">
                  <c:v>205.35027202626819</c:v>
                </c:pt>
                <c:pt idx="18">
                  <c:v>224.65873284173261</c:v>
                </c:pt>
                <c:pt idx="19">
                  <c:v>235.14657645466838</c:v>
                </c:pt>
                <c:pt idx="20">
                  <c:v>244.39572867696441</c:v>
                </c:pt>
                <c:pt idx="21">
                  <c:v>256.010067114094</c:v>
                </c:pt>
                <c:pt idx="22">
                  <c:v>210.9375</c:v>
                </c:pt>
                <c:pt idx="23">
                  <c:v>205.65452316602318</c:v>
                </c:pt>
              </c:numCache>
            </c:numRef>
          </c:val>
        </c:ser>
        <c:marker val="1"/>
        <c:axId val="42916480"/>
        <c:axId val="42937344"/>
      </c:lineChart>
      <c:catAx>
        <c:axId val="42916480"/>
        <c:scaling>
          <c:orientation val="minMax"/>
        </c:scaling>
        <c:axPos val="b"/>
        <c:numFmt formatCode="General" sourceLinked="1"/>
        <c:tickLblPos val="nextTo"/>
        <c:spPr>
          <a:ln w="3175">
            <a:solidFill>
              <a:srgbClr val="000000"/>
            </a:solidFill>
            <a:prstDash val="solid"/>
          </a:ln>
        </c:spPr>
        <c:txPr>
          <a:bodyPr rot="-5400000" vert="horz"/>
          <a:lstStyle/>
          <a:p>
            <a:pPr>
              <a:defRPr sz="1800">
                <a:solidFill>
                  <a:schemeClr val="tx1"/>
                </a:solidFill>
              </a:defRPr>
            </a:pPr>
            <a:endParaRPr lang="en-US"/>
          </a:p>
        </c:txPr>
        <c:crossAx val="42937344"/>
        <c:crosses val="autoZero"/>
        <c:auto val="1"/>
        <c:lblAlgn val="ctr"/>
        <c:lblOffset val="100"/>
        <c:tickLblSkip val="1"/>
        <c:tickMarkSkip val="1"/>
      </c:catAx>
      <c:valAx>
        <c:axId val="42937344"/>
        <c:scaling>
          <c:orientation val="minMax"/>
          <c:max val="260"/>
          <c:min val="100"/>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600">
                <a:solidFill>
                  <a:schemeClr val="tx1"/>
                </a:solidFill>
              </a:defRPr>
            </a:pPr>
            <a:endParaRPr lang="en-US"/>
          </a:p>
        </c:txPr>
        <c:crossAx val="42916480"/>
        <c:crosses val="autoZero"/>
        <c:crossBetween val="between"/>
      </c:valAx>
      <c:spPr>
        <a:solidFill>
          <a:srgbClr val="FFFFFF"/>
        </a:solidFill>
        <a:ln w="12700">
          <a:solidFill>
            <a:srgbClr val="808080"/>
          </a:solidFill>
          <a:prstDash val="solid"/>
        </a:ln>
      </c:spPr>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11533149171270714"/>
          <c:y val="0.18367346938775511"/>
          <c:w val="0.34420266087428775"/>
          <c:h val="0.2301587301587302"/>
        </c:manualLayout>
      </c:layout>
      <c:spPr>
        <a:solidFill>
          <a:schemeClr val="tx1"/>
        </a:solidFill>
        <a:ln w="25400">
          <a:noFill/>
        </a:ln>
      </c:spPr>
      <c:txPr>
        <a:bodyPr/>
        <a:lstStyle/>
        <a:p>
          <a:pPr>
            <a:defRPr sz="1400"/>
          </a:pPr>
          <a:endParaRPr lang="en-US"/>
        </a:p>
      </c:txPr>
    </c:legend>
    <c:plotVisOnly val="1"/>
    <c:dispBlanksAs val="gap"/>
  </c:chart>
  <c:spPr>
    <a:noFill/>
    <a:ln w="9525">
      <a:noFill/>
    </a:ln>
  </c:spPr>
  <c:txPr>
    <a:bodyPr/>
    <a:lstStyle/>
    <a:p>
      <a:pPr>
        <a:defRPr sz="900" b="0" i="0" u="none" strike="noStrike" baseline="0">
          <a:solidFill>
            <a:sysClr val="windowText" lastClr="000000"/>
          </a:solidFill>
          <a:latin typeface="Arial"/>
          <a:ea typeface="Arial"/>
          <a:cs typeface="Arial"/>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7569557168180919"/>
          <c:y val="2.9890689376782568E-2"/>
          <c:w val="0.81650047733142761"/>
          <c:h val="0.65468011164665163"/>
        </c:manualLayout>
      </c:layout>
      <c:barChart>
        <c:barDir val="col"/>
        <c:grouping val="clustered"/>
        <c:ser>
          <c:idx val="0"/>
          <c:order val="0"/>
          <c:tx>
            <c:strRef>
              <c:f>Sheet1!$B$1</c:f>
              <c:strCache>
                <c:ptCount val="1"/>
                <c:pt idx="0">
                  <c:v>Moderate</c:v>
                </c:pt>
              </c:strCache>
            </c:strRef>
          </c:tx>
          <c:spPr>
            <a:solidFill>
              <a:srgbClr val="92D050"/>
            </a:solidFill>
            <a:ln>
              <a:noFill/>
            </a:ln>
          </c:spPr>
          <c:dLbls>
            <c:dLbl>
              <c:idx val="0"/>
              <c:layout>
                <c:manualLayout>
                  <c:x val="-1.5607901973527035E-2"/>
                  <c:y val="-7.2480531082543794E-3"/>
                </c:manualLayout>
              </c:layout>
              <c:dLblPos val="outEnd"/>
              <c:showVal val="1"/>
            </c:dLbl>
            <c:dLbl>
              <c:idx val="1"/>
              <c:layout>
                <c:manualLayout>
                  <c:x val="-9.3647411841162268E-3"/>
                  <c:y val="0"/>
                </c:manualLayout>
              </c:layout>
              <c:dLblPos val="outEnd"/>
              <c:showVal val="1"/>
            </c:dLbl>
            <c:dLbl>
              <c:idx val="2"/>
              <c:layout>
                <c:manualLayout>
                  <c:x val="-7.8039509867635377E-3"/>
                  <c:y val="0"/>
                </c:manualLayout>
              </c:layout>
              <c:dLblPos val="outEnd"/>
              <c:showVal val="1"/>
            </c:dLbl>
            <c:dLbl>
              <c:idx val="3"/>
              <c:layout>
                <c:manualLayout>
                  <c:x val="-9.3647411841162268E-3"/>
                  <c:y val="0"/>
                </c:manualLayout>
              </c:layout>
              <c:dLblPos val="outEnd"/>
              <c:showVal val="1"/>
            </c:dLbl>
            <c:dLbl>
              <c:idx val="4"/>
              <c:layout>
                <c:manualLayout>
                  <c:x val="-7.8039509867635377E-3"/>
                  <c:y val="-1.6912123919260204E-2"/>
                </c:manualLayout>
              </c:layout>
              <c:dLblPos val="outEnd"/>
              <c:showVal val="1"/>
            </c:dLbl>
            <c:txPr>
              <a:bodyPr/>
              <a:lstStyle/>
              <a:p>
                <a:pPr>
                  <a:defRPr sz="1399">
                    <a:solidFill>
                      <a:srgbClr val="002060"/>
                    </a:solidFill>
                  </a:defRPr>
                </a:pPr>
                <a:endParaRPr lang="en-US"/>
              </a:p>
            </c:txPr>
            <c:showVal val="1"/>
          </c:dLbls>
          <c:cat>
            <c:strRef>
              <c:f>Sheet1!$A$2:$A$6</c:f>
              <c:strCache>
                <c:ptCount val="5"/>
                <c:pt idx="0">
                  <c:v>10%</c:v>
                </c:pt>
                <c:pt idx="1">
                  <c:v>25%</c:v>
                </c:pt>
                <c:pt idx="2">
                  <c:v>40p</c:v>
                </c:pt>
                <c:pt idx="3">
                  <c:v>50p</c:v>
                </c:pt>
                <c:pt idx="4">
                  <c:v>60p</c:v>
                </c:pt>
              </c:strCache>
            </c:strRef>
          </c:cat>
          <c:val>
            <c:numRef>
              <c:f>Sheet1!$B$2:$B$6</c:f>
              <c:numCache>
                <c:formatCode>0.0%</c:formatCode>
                <c:ptCount val="5"/>
                <c:pt idx="0">
                  <c:v>3.500000000000001E-2</c:v>
                </c:pt>
                <c:pt idx="1">
                  <c:v>8.8000000000000023E-2</c:v>
                </c:pt>
                <c:pt idx="2">
                  <c:v>1.2E-2</c:v>
                </c:pt>
                <c:pt idx="3">
                  <c:v>3.7999999999999999E-2</c:v>
                </c:pt>
                <c:pt idx="4">
                  <c:v>7.3999999999999996E-2</c:v>
                </c:pt>
              </c:numCache>
            </c:numRef>
          </c:val>
        </c:ser>
        <c:ser>
          <c:idx val="1"/>
          <c:order val="1"/>
          <c:tx>
            <c:strRef>
              <c:f>Sheet1!$C$1</c:f>
              <c:strCache>
                <c:ptCount val="1"/>
                <c:pt idx="0">
                  <c:v>Hazardous</c:v>
                </c:pt>
              </c:strCache>
            </c:strRef>
          </c:tx>
          <c:spPr>
            <a:solidFill>
              <a:srgbClr val="FFFF33"/>
            </a:solidFill>
          </c:spPr>
          <c:dLbls>
            <c:dLbl>
              <c:idx val="0"/>
              <c:layout>
                <c:manualLayout>
                  <c:x val="-7.8039509867635377E-3"/>
                  <c:y val="-2.4160177027514559E-3"/>
                </c:manualLayout>
              </c:layout>
              <c:dLblPos val="outEnd"/>
              <c:showVal val="1"/>
            </c:dLbl>
            <c:dLbl>
              <c:idx val="1"/>
              <c:layout>
                <c:manualLayout>
                  <c:x val="-1.8729482368232516E-2"/>
                  <c:y val="-2.4160177027514559E-3"/>
                </c:manualLayout>
              </c:layout>
              <c:dLblPos val="outEnd"/>
              <c:showVal val="1"/>
            </c:dLbl>
            <c:dLbl>
              <c:idx val="2"/>
              <c:layout>
                <c:manualLayout>
                  <c:x val="-1.5607901973527041E-3"/>
                  <c:y val="-7.2480531082543794E-3"/>
                </c:manualLayout>
              </c:layout>
              <c:dLblPos val="outEnd"/>
              <c:showVal val="1"/>
            </c:dLbl>
            <c:dLbl>
              <c:idx val="3"/>
              <c:layout>
                <c:manualLayout>
                  <c:x val="-1.0925531381469001E-2"/>
                  <c:y val="0"/>
                </c:manualLayout>
              </c:layout>
              <c:dLblPos val="outEnd"/>
              <c:showVal val="1"/>
            </c:dLbl>
            <c:dLbl>
              <c:idx val="4"/>
              <c:layout>
                <c:manualLayout>
                  <c:x val="-1.0925531381469001E-2"/>
                  <c:y val="-2.4160177027514492E-2"/>
                </c:manualLayout>
              </c:layout>
              <c:dLblPos val="outEnd"/>
              <c:showVal val="1"/>
            </c:dLbl>
            <c:txPr>
              <a:bodyPr/>
              <a:lstStyle/>
              <a:p>
                <a:pPr>
                  <a:defRPr sz="1399">
                    <a:solidFill>
                      <a:srgbClr val="002060"/>
                    </a:solidFill>
                  </a:defRPr>
                </a:pPr>
                <a:endParaRPr lang="en-US"/>
              </a:p>
            </c:txPr>
            <c:showVal val="1"/>
          </c:dLbls>
          <c:cat>
            <c:strRef>
              <c:f>Sheet1!$A$2:$A$6</c:f>
              <c:strCache>
                <c:ptCount val="5"/>
                <c:pt idx="0">
                  <c:v>10%</c:v>
                </c:pt>
                <c:pt idx="1">
                  <c:v>25%</c:v>
                </c:pt>
                <c:pt idx="2">
                  <c:v>40p</c:v>
                </c:pt>
                <c:pt idx="3">
                  <c:v>50p</c:v>
                </c:pt>
                <c:pt idx="4">
                  <c:v>60p</c:v>
                </c:pt>
              </c:strCache>
            </c:strRef>
          </c:cat>
          <c:val>
            <c:numRef>
              <c:f>Sheet1!$C$2:$C$6</c:f>
              <c:numCache>
                <c:formatCode>0.0%</c:formatCode>
                <c:ptCount val="5"/>
                <c:pt idx="0">
                  <c:v>4.5000000000000005E-2</c:v>
                </c:pt>
                <c:pt idx="1">
                  <c:v>0.11600000000000002</c:v>
                </c:pt>
                <c:pt idx="2">
                  <c:v>1.4E-2</c:v>
                </c:pt>
                <c:pt idx="3">
                  <c:v>5.3999999999999999E-2</c:v>
                </c:pt>
                <c:pt idx="4">
                  <c:v>0.10900000000000001</c:v>
                </c:pt>
              </c:numCache>
            </c:numRef>
          </c:val>
        </c:ser>
        <c:ser>
          <c:idx val="2"/>
          <c:order val="2"/>
          <c:tx>
            <c:strRef>
              <c:f>Sheet1!$D$1</c:f>
              <c:strCache>
                <c:ptCount val="1"/>
                <c:pt idx="0">
                  <c:v>Harmful</c:v>
                </c:pt>
              </c:strCache>
            </c:strRef>
          </c:tx>
          <c:spPr>
            <a:solidFill>
              <a:srgbClr val="FF0000"/>
            </a:solidFill>
            <a:ln>
              <a:noFill/>
            </a:ln>
          </c:spPr>
          <c:dLbls>
            <c:dLbl>
              <c:idx val="0"/>
              <c:layout>
                <c:manualLayout>
                  <c:x val="1.7168692170879671E-2"/>
                  <c:y val="-2.4160177027514559E-3"/>
                </c:manualLayout>
              </c:layout>
              <c:dLblPos val="outEnd"/>
              <c:showVal val="1"/>
            </c:dLbl>
            <c:dLbl>
              <c:idx val="1"/>
              <c:layout>
                <c:manualLayout>
                  <c:x val="1.2486321578821626E-2"/>
                  <c:y val="0"/>
                </c:manualLayout>
              </c:layout>
              <c:dLblPos val="outEnd"/>
              <c:showVal val="1"/>
            </c:dLbl>
            <c:txPr>
              <a:bodyPr/>
              <a:lstStyle/>
              <a:p>
                <a:pPr>
                  <a:defRPr sz="1399">
                    <a:solidFill>
                      <a:srgbClr val="002060"/>
                    </a:solidFill>
                  </a:defRPr>
                </a:pPr>
                <a:endParaRPr lang="en-US"/>
              </a:p>
            </c:txPr>
            <c:showVal val="1"/>
          </c:dLbls>
          <c:cat>
            <c:strRef>
              <c:f>Sheet1!$A$2:$A$6</c:f>
              <c:strCache>
                <c:ptCount val="5"/>
                <c:pt idx="0">
                  <c:v>10%</c:v>
                </c:pt>
                <c:pt idx="1">
                  <c:v>25%</c:v>
                </c:pt>
                <c:pt idx="2">
                  <c:v>40p</c:v>
                </c:pt>
                <c:pt idx="3">
                  <c:v>50p</c:v>
                </c:pt>
                <c:pt idx="4">
                  <c:v>60p</c:v>
                </c:pt>
              </c:strCache>
            </c:strRef>
          </c:cat>
          <c:val>
            <c:numRef>
              <c:f>Sheet1!$D$2:$D$6</c:f>
              <c:numCache>
                <c:formatCode>0.0%</c:formatCode>
                <c:ptCount val="5"/>
                <c:pt idx="0">
                  <c:v>4.5000000000000005E-2</c:v>
                </c:pt>
                <c:pt idx="1">
                  <c:v>0.11700000000000002</c:v>
                </c:pt>
                <c:pt idx="2">
                  <c:v>4.3999999999999997E-2</c:v>
                </c:pt>
                <c:pt idx="3">
                  <c:v>0.10100000000000002</c:v>
                </c:pt>
                <c:pt idx="4">
                  <c:v>0.16400000000000001</c:v>
                </c:pt>
              </c:numCache>
            </c:numRef>
          </c:val>
        </c:ser>
        <c:axId val="35275136"/>
        <c:axId val="35277056"/>
      </c:barChart>
      <c:catAx>
        <c:axId val="35275136"/>
        <c:scaling>
          <c:orientation val="minMax"/>
        </c:scaling>
        <c:axPos val="b"/>
        <c:title>
          <c:tx>
            <c:rich>
              <a:bodyPr/>
              <a:lstStyle/>
              <a:p>
                <a:pPr>
                  <a:defRPr sz="1599" b="1" i="0" u="none" strike="noStrike" baseline="0">
                    <a:solidFill>
                      <a:srgbClr val="FFFFFF"/>
                    </a:solidFill>
                    <a:latin typeface="TUOS Blake"/>
                    <a:ea typeface="TUOS Blake"/>
                    <a:cs typeface="TUOS Blake"/>
                  </a:defRPr>
                </a:pPr>
                <a:r>
                  <a:t>General price increase</a:t>
                </a:r>
              </a:p>
            </c:rich>
          </c:tx>
          <c:layout>
            <c:manualLayout>
              <c:xMode val="edge"/>
              <c:yMode val="edge"/>
              <c:x val="0.20463251562376869"/>
              <c:y val="0.79529237353323734"/>
            </c:manualLayout>
          </c:layout>
        </c:title>
        <c:numFmt formatCode="General" sourceLinked="1"/>
        <c:tickLblPos val="nextTo"/>
        <c:spPr>
          <a:ln>
            <a:solidFill>
              <a:srgbClr val="DADADA">
                <a:lumMod val="10000"/>
              </a:srgbClr>
            </a:solidFill>
          </a:ln>
        </c:spPr>
        <c:crossAx val="35277056"/>
        <c:crosses val="autoZero"/>
        <c:lblAlgn val="ctr"/>
        <c:lblOffset val="100"/>
      </c:catAx>
      <c:valAx>
        <c:axId val="35277056"/>
        <c:scaling>
          <c:orientation val="minMax"/>
        </c:scaling>
        <c:axPos val="l"/>
        <c:majorGridlines>
          <c:spPr>
            <a:ln>
              <a:solidFill>
                <a:schemeClr val="accent4">
                  <a:lumMod val="10000"/>
                </a:schemeClr>
              </a:solidFill>
            </a:ln>
          </c:spPr>
        </c:majorGridlines>
        <c:title>
          <c:tx>
            <c:rich>
              <a:bodyPr/>
              <a:lstStyle/>
              <a:p>
                <a:pPr>
                  <a:defRPr sz="1799" b="1" i="0" u="none" strike="noStrike" baseline="0">
                    <a:solidFill>
                      <a:srgbClr val="FFFFFF"/>
                    </a:solidFill>
                    <a:latin typeface="TUOS Blake"/>
                    <a:ea typeface="TUOS Blake"/>
                    <a:cs typeface="TUOS Blake"/>
                  </a:defRPr>
                </a:pPr>
                <a:r>
                  <a:t>Reduction in consumption</a:t>
                </a:r>
              </a:p>
            </c:rich>
          </c:tx>
          <c:layout>
            <c:manualLayout>
              <c:xMode val="edge"/>
              <c:yMode val="edge"/>
              <c:x val="4.8510968461505819E-3"/>
              <c:y val="0.13630615888822073"/>
            </c:manualLayout>
          </c:layout>
        </c:title>
        <c:numFmt formatCode="0.0%" sourceLinked="0"/>
        <c:tickLblPos val="nextTo"/>
        <c:spPr>
          <a:ln>
            <a:solidFill>
              <a:srgbClr val="DADADA">
                <a:lumMod val="10000"/>
              </a:srgbClr>
            </a:solidFill>
          </a:ln>
        </c:spPr>
        <c:crossAx val="35275136"/>
        <c:crosses val="autoZero"/>
        <c:crossBetween val="between"/>
        <c:majorUnit val="4.0000000000000022E-2"/>
        <c:minorUnit val="2.0000000000000011E-2"/>
      </c:valAx>
      <c:spPr>
        <a:solidFill>
          <a:schemeClr val="tx1"/>
        </a:solidFill>
      </c:spPr>
    </c:plotArea>
    <c:legend>
      <c:legendPos val="b"/>
      <c:spPr>
        <a:solidFill>
          <a:srgbClr val="FFFFFF"/>
        </a:solidFill>
      </c:spPr>
      <c:txPr>
        <a:bodyPr/>
        <a:lstStyle/>
        <a:p>
          <a:pPr>
            <a:defRPr>
              <a:solidFill>
                <a:schemeClr val="bg1"/>
              </a:solidFill>
            </a:defRPr>
          </a:pPr>
          <a:endParaRPr lang="en-US"/>
        </a:p>
      </c:txPr>
    </c:legend>
    <c:plotVisOnly val="1"/>
    <c:dispBlanksAs val="gap"/>
  </c:chart>
  <c:txPr>
    <a:bodyPr/>
    <a:lstStyle/>
    <a:p>
      <a:pPr>
        <a:defRPr sz="1799"/>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0.54692</cdr:x>
      <cdr:y>0.12803</cdr:y>
    </cdr:from>
    <cdr:to>
      <cdr:x>0.78271</cdr:x>
      <cdr:y>0.19037</cdr:y>
    </cdr:to>
    <cdr:sp macro="" textlink="">
      <cdr:nvSpPr>
        <cdr:cNvPr id="31746" name="Text Box 2"/>
        <cdr:cNvSpPr txBox="1">
          <a:spLocks xmlns:a="http://schemas.openxmlformats.org/drawingml/2006/main" noChangeArrowheads="1"/>
        </cdr:cNvSpPr>
      </cdr:nvSpPr>
      <cdr:spPr bwMode="auto">
        <a:xfrm xmlns:a="http://schemas.openxmlformats.org/drawingml/2006/main">
          <a:off x="5035799" y="718757"/>
          <a:ext cx="2171004" cy="349976"/>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vertOverflow="clip" wrap="square" lIns="36576" tIns="27432" rIns="0" bIns="0" anchor="t" upright="1"/>
        <a:lstStyle xmlns:a="http://schemas.openxmlformats.org/drawingml/2006/main"/>
        <a:p xmlns:a="http://schemas.openxmlformats.org/drawingml/2006/main">
          <a:pPr algn="l" rtl="0">
            <a:defRPr sz="1000"/>
          </a:pPr>
          <a:r>
            <a:rPr lang="en-GB" sz="1400" b="1" i="0" strike="noStrike" dirty="0">
              <a:solidFill>
                <a:srgbClr val="000000"/>
              </a:solidFill>
              <a:latin typeface="Arial"/>
              <a:cs typeface="Arial"/>
            </a:rPr>
            <a:t>Index Year: 1987=100</a:t>
          </a:r>
        </a:p>
      </cdr:txBody>
    </cdr:sp>
  </cdr:relSizeAnchor>
</c:userShapes>
</file>

<file path=ppt/drawings/drawing2.xml><?xml version="1.0" encoding="utf-8"?>
<c:userShapes xmlns:c="http://schemas.openxmlformats.org/drawingml/2006/chart">
  <cdr:relSizeAnchor xmlns:cdr="http://schemas.openxmlformats.org/drawingml/2006/chartDrawing">
    <cdr:from>
      <cdr:x>0.61062</cdr:x>
      <cdr:y>0.79452</cdr:y>
    </cdr:from>
    <cdr:to>
      <cdr:x>0.88496</cdr:x>
      <cdr:y>0.86992</cdr:y>
    </cdr:to>
    <cdr:sp macro="" textlink="">
      <cdr:nvSpPr>
        <cdr:cNvPr id="3" name="TextBox 2"/>
        <cdr:cNvSpPr txBox="1"/>
      </cdr:nvSpPr>
      <cdr:spPr>
        <a:xfrm xmlns:a="http://schemas.openxmlformats.org/drawingml/2006/main">
          <a:off x="4968552" y="4176464"/>
          <a:ext cx="2232283" cy="396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600" b="1" dirty="0" smtClean="0">
              <a:solidFill>
                <a:schemeClr val="tx1"/>
              </a:solidFill>
            </a:rPr>
            <a:t>Minimum unit price</a:t>
          </a:r>
          <a:endParaRPr lang="en-GB" sz="16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UOS Stephenson" pitchFamily="18" charset="0"/>
                <a:cs typeface="+mn-cs"/>
              </a:defRPr>
            </a:lvl1pPr>
          </a:lstStyle>
          <a:p>
            <a:pPr>
              <a:defRPr/>
            </a:pPr>
            <a:endParaRPr lang="en-GB"/>
          </a:p>
        </p:txBody>
      </p:sp>
      <p:sp>
        <p:nvSpPr>
          <p:cNvPr id="9219"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UOS Stephenson" pitchFamily="18" charset="0"/>
                <a:cs typeface="+mn-cs"/>
              </a:defRPr>
            </a:lvl1pPr>
          </a:lstStyle>
          <a:p>
            <a:pPr>
              <a:defRPr/>
            </a:pPr>
            <a:endParaRPr lang="en-GB"/>
          </a:p>
        </p:txBody>
      </p:sp>
      <p:sp>
        <p:nvSpPr>
          <p:cNvPr id="9220" name="Rectangle 4"/>
          <p:cNvSpPr>
            <a:spLocks noGrp="1" noChangeArrowheads="1"/>
          </p:cNvSpPr>
          <p:nvPr>
            <p:ph type="ftr" sz="quarter" idx="2"/>
          </p:nvPr>
        </p:nvSpPr>
        <p:spPr bwMode="auto">
          <a:xfrm>
            <a:off x="0"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UOS Stephenson" pitchFamily="18" charset="0"/>
                <a:cs typeface="+mn-cs"/>
              </a:defRPr>
            </a:lvl1pPr>
          </a:lstStyle>
          <a:p>
            <a:pPr>
              <a:defRPr/>
            </a:pPr>
            <a:endParaRPr lang="en-GB"/>
          </a:p>
        </p:txBody>
      </p:sp>
      <p:sp>
        <p:nvSpPr>
          <p:cNvPr id="9221" name="Rectangle 5"/>
          <p:cNvSpPr>
            <a:spLocks noGrp="1" noChangeArrowheads="1"/>
          </p:cNvSpPr>
          <p:nvPr>
            <p:ph type="sldNum" sz="quarter" idx="3"/>
          </p:nvPr>
        </p:nvSpPr>
        <p:spPr bwMode="auto">
          <a:xfrm>
            <a:off x="3851275"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UOS Stephenson" pitchFamily="18" charset="0"/>
                <a:cs typeface="+mn-cs"/>
              </a:defRPr>
            </a:lvl1pPr>
          </a:lstStyle>
          <a:p>
            <a:pPr>
              <a:defRPr/>
            </a:pPr>
            <a:fld id="{1D40C07D-C36D-4297-972E-4BBC556F475A}"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UOS Stephenson" pitchFamily="18" charset="0"/>
                <a:cs typeface="+mn-cs"/>
              </a:defRPr>
            </a:lvl1pPr>
          </a:lstStyle>
          <a:p>
            <a:pPr>
              <a:defRPr/>
            </a:pPr>
            <a:endParaRPr lang="en-GB"/>
          </a:p>
        </p:txBody>
      </p:sp>
      <p:sp>
        <p:nvSpPr>
          <p:cNvPr id="6147" name="Rectangle 3"/>
          <p:cNvSpPr>
            <a:spLocks noGrp="1" noChangeArrowheads="1"/>
          </p:cNvSpPr>
          <p:nvPr>
            <p:ph type="dt" idx="1"/>
          </p:nvPr>
        </p:nvSpPr>
        <p:spPr bwMode="auto">
          <a:xfrm>
            <a:off x="3851275"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UOS Stephenson" pitchFamily="18" charset="0"/>
                <a:cs typeface="+mn-cs"/>
              </a:defRPr>
            </a:lvl1pPr>
          </a:lstStyle>
          <a:p>
            <a:pPr>
              <a:defRPr/>
            </a:pPr>
            <a:endParaRPr lang="en-GB"/>
          </a:p>
        </p:txBody>
      </p:sp>
      <p:sp>
        <p:nvSpPr>
          <p:cNvPr id="47108"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689475"/>
            <a:ext cx="4984750"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UOS Stephenson" pitchFamily="18" charset="0"/>
                <a:cs typeface="+mn-cs"/>
              </a:defRPr>
            </a:lvl1pPr>
          </a:lstStyle>
          <a:p>
            <a:pPr>
              <a:defRPr/>
            </a:pPr>
            <a:endParaRPr lang="en-GB"/>
          </a:p>
        </p:txBody>
      </p:sp>
      <p:sp>
        <p:nvSpPr>
          <p:cNvPr id="6151" name="Rectangle 7"/>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UOS Stephenson" pitchFamily="18" charset="0"/>
                <a:cs typeface="+mn-cs"/>
              </a:defRPr>
            </a:lvl1pPr>
          </a:lstStyle>
          <a:p>
            <a:pPr>
              <a:defRPr/>
            </a:pPr>
            <a:fld id="{15BE580F-909B-4CE4-9EF2-E43AEF36FE1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OS Stephenso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UOS Stephenso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UOS Stephenso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UOS Stephenso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UOS Stephenso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7E613DFF-97F0-43E2-ACFF-AB3407061DB2}"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DF447CA7-09B0-4977-BC7E-00FB40FE5FFF}"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5CB1389D-F387-4DC8-9626-83D45F2F6068}"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909E8E84-426E-40DD-AFC4-6F175D3DCCD1}"/>
            <a:ext uri="{91240B29-F687-4F45-9708-019B960494DF}"/>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pPr>
              <a:defRPr/>
            </a:pPr>
            <a:fld id="{B5D3A4DF-551E-47D8-821C-5E63281611B5}" type="slidenum">
              <a:rPr lang="en-GB" sz="1200">
                <a:solidFill>
                  <a:prstClr val="black"/>
                </a:solidFill>
              </a:rPr>
              <a:pPr>
                <a:defRPr/>
              </a:pPr>
              <a:t>12</a:t>
            </a:fld>
            <a:endParaRPr lang="en-GB" sz="1200">
              <a:solidFill>
                <a:prstClr val="black"/>
              </a:solidFill>
            </a:endParaRPr>
          </a:p>
        </p:txBody>
      </p:sp>
      <p:sp>
        <p:nvSpPr>
          <p:cNvPr id="73730" name="Rectangle 2"/>
          <p:cNvSpPr>
            <a:spLocks noGrp="1" noRot="1" noChangeAspect="1" noChangeArrowheads="1" noTextEdit="1"/>
          </p:cNvSpPr>
          <p:nvPr>
            <p:ph type="sldImg"/>
          </p:nvPr>
        </p:nvSpPr>
        <p:spPr>
          <a:solidFill>
            <a:srgbClr val="FFFFFF"/>
          </a:solidFill>
          <a:ln/>
        </p:spPr>
      </p:sp>
      <p:sp>
        <p:nvSpPr>
          <p:cNvPr id="73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UOS Stephenso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4F93D47B-278C-49FD-9FC4-615A7D45CB88}"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58ED82C6-6504-4F9F-802C-EE9E61DE4C60}" type="slidenum">
              <a:rPr lang="en-GB" smtClean="0"/>
              <a:pPr>
                <a:defRPr/>
              </a:pPr>
              <a:t>15</a:t>
            </a:fld>
            <a:endParaRPr lang="en-GB"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en-US" smtClean="0">
              <a:latin typeface="TUOS Stephenso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3851275" y="9380538"/>
            <a:ext cx="2946400" cy="493712"/>
          </a:xfrm>
          <a:prstGeom prst="rect">
            <a:avLst/>
          </a:prstGeom>
          <a:noFill/>
          <a:ln w="9525">
            <a:noFill/>
            <a:miter lim="800000"/>
            <a:headEnd/>
            <a:tailEnd/>
          </a:ln>
        </p:spPr>
        <p:txBody>
          <a:bodyPr anchor="b"/>
          <a:lstStyle/>
          <a:p>
            <a:pPr algn="r"/>
            <a:fld id="{801C35A7-C137-4BD6-BD73-3E09BE28C0D0}" type="slidenum">
              <a:rPr lang="en-GB" sz="1200"/>
              <a:pPr algn="r"/>
              <a:t>16</a:t>
            </a:fld>
            <a:endParaRPr lang="en-GB"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GB" smtClean="0">
              <a:latin typeface="TUOS Stephenson"/>
            </a:endParaRPr>
          </a:p>
          <a:p>
            <a:pPr eaLnBrk="1" hangingPunct="1"/>
            <a:endParaRPr lang="en-US" smtClean="0">
              <a:latin typeface="TUOS Stephenso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909E8E84-426E-40DD-AFC4-6F175D3DCCD1}"/>
            <a:ext uri="{91240B29-F687-4F45-9708-019B960494DF}"/>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pPr>
              <a:defRPr/>
            </a:pPr>
            <a:fld id="{936D73D8-97AC-4C16-A9C5-48BE48124D46}" type="slidenum">
              <a:rPr lang="en-GB" sz="1200">
                <a:solidFill>
                  <a:prstClr val="black"/>
                </a:solidFill>
              </a:rPr>
              <a:pPr>
                <a:defRPr/>
              </a:pPr>
              <a:t>17</a:t>
            </a:fld>
            <a:endParaRPr lang="en-GB" sz="1200">
              <a:solidFill>
                <a:prstClr val="black"/>
              </a:solidFill>
            </a:endParaRPr>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UOS Stephenso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r>
              <a:rPr lang="en-GB" smtClean="0">
                <a:latin typeface="TUOS Stephenson"/>
              </a:rPr>
              <a:t>Minimum unit price starts to have substantial effects above 40p per unit.</a:t>
            </a:r>
          </a:p>
          <a:p>
            <a:endParaRPr lang="en-GB" smtClean="0">
              <a:latin typeface="TUOS Stephenson"/>
            </a:endParaRPr>
          </a:p>
          <a:p>
            <a:r>
              <a:rPr lang="en-GB" smtClean="0">
                <a:latin typeface="TUOS Stephenson"/>
              </a:rPr>
              <a:t>Stopping off-trade discounting is only has a modest effect</a:t>
            </a:r>
          </a:p>
          <a:p>
            <a:endParaRPr lang="en-GB" smtClean="0">
              <a:latin typeface="TUOS Stephenson"/>
            </a:endParaRPr>
          </a:p>
        </p:txBody>
      </p:sp>
      <p:sp>
        <p:nvSpPr>
          <p:cNvPr id="4" name="Slide Number Placeholder 3"/>
          <p:cNvSpPr>
            <a:spLocks noGrp="1"/>
          </p:cNvSpPr>
          <p:nvPr>
            <p:ph type="sldNum" sz="quarter" idx="5"/>
          </p:nvPr>
        </p:nvSpPr>
        <p:spPr/>
        <p:txBody>
          <a:bodyPr/>
          <a:lstStyle/>
          <a:p>
            <a:pPr>
              <a:defRPr/>
            </a:pPr>
            <a:fld id="{463E3AED-7D4C-4C70-93E9-D3D03ACC61DB}"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p:spPr>
        <p:txBody>
          <a:bodyPr/>
          <a:lstStyle/>
          <a:p>
            <a:r>
              <a:rPr lang="en-GB" smtClean="0">
                <a:latin typeface="TUOS Stephenson"/>
              </a:rPr>
              <a:t>Harm reduction from pricing policies is seen for all drinker types but greatest effects are seen for hazardous and harmful drinkers. </a:t>
            </a:r>
          </a:p>
          <a:p>
            <a:endParaRPr lang="en-GB" smtClean="0">
              <a:latin typeface="TUOS Stephenson"/>
            </a:endParaRPr>
          </a:p>
          <a:p>
            <a:r>
              <a:rPr lang="en-GB" smtClean="0">
                <a:latin typeface="TUOS Stephenson"/>
              </a:rPr>
              <a:t>.  </a:t>
            </a:r>
          </a:p>
        </p:txBody>
      </p:sp>
      <p:sp>
        <p:nvSpPr>
          <p:cNvPr id="4" name="Slide Number Placeholder 3"/>
          <p:cNvSpPr>
            <a:spLocks noGrp="1"/>
          </p:cNvSpPr>
          <p:nvPr>
            <p:ph type="sldNum" sz="quarter" idx="5"/>
          </p:nvPr>
        </p:nvSpPr>
        <p:spPr/>
        <p:txBody>
          <a:bodyPr/>
          <a:lstStyle/>
          <a:p>
            <a:pPr>
              <a:defRPr/>
            </a:pPr>
            <a:fld id="{971C03F0-BD25-4317-B7DD-81B85AA40D05}" type="slidenum">
              <a:rPr lang="en-GB" smtClean="0"/>
              <a:pPr>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p:spPr>
        <p:txBody>
          <a:bodyPr/>
          <a:lstStyle/>
          <a:p>
            <a:r>
              <a:rPr lang="en-GB" smtClean="0">
                <a:latin typeface="TUOS Stephenson"/>
              </a:rPr>
              <a:t>Harm reduction from pricing policies is seen for all drinker types but greatest effects are seen for hazardous and harmful drinkers. </a:t>
            </a:r>
          </a:p>
          <a:p>
            <a:endParaRPr lang="en-GB" smtClean="0">
              <a:latin typeface="TUOS Stephenson"/>
            </a:endParaRPr>
          </a:p>
          <a:p>
            <a:r>
              <a:rPr lang="en-GB" smtClean="0">
                <a:latin typeface="TUOS Stephenson"/>
              </a:rPr>
              <a:t>Pricing policies set at too low a level have minimal benefit even for those drinking at harmful levels.  </a:t>
            </a:r>
          </a:p>
          <a:p>
            <a:endParaRPr lang="en-GB" smtClean="0">
              <a:latin typeface="TUOS Stephenson"/>
            </a:endParaRPr>
          </a:p>
        </p:txBody>
      </p:sp>
      <p:sp>
        <p:nvSpPr>
          <p:cNvPr id="4" name="Slide Number Placeholder 3"/>
          <p:cNvSpPr>
            <a:spLocks noGrp="1"/>
          </p:cNvSpPr>
          <p:nvPr>
            <p:ph type="sldNum" sz="quarter" idx="5"/>
          </p:nvPr>
        </p:nvSpPr>
        <p:spPr/>
        <p:txBody>
          <a:bodyPr/>
          <a:lstStyle/>
          <a:p>
            <a:pPr>
              <a:defRPr/>
            </a:pPr>
            <a:fld id="{55C2596C-DEAF-4E94-ACEC-26D96FE9507F}"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909E8E84-426E-40DD-AFC4-6F175D3DCCD1}"/>
            <a:ext uri="{91240B29-F687-4F45-9708-019B960494DF}"/>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pPr>
              <a:defRPr/>
            </a:pPr>
            <a:fld id="{A8E46454-78A0-4BE7-9D49-B353B9FED5D6}" type="slidenum">
              <a:rPr lang="en-GB" sz="1200">
                <a:solidFill>
                  <a:prstClr val="black"/>
                </a:solidFill>
              </a:rPr>
              <a:pPr>
                <a:defRPr/>
              </a:pPr>
              <a:t>2</a:t>
            </a:fld>
            <a:endParaRPr lang="en-GB" sz="1200">
              <a:solidFill>
                <a:prstClr val="black"/>
              </a:solidFill>
            </a:endParaRPr>
          </a:p>
        </p:txBody>
      </p:sp>
      <p:sp>
        <p:nvSpPr>
          <p:cNvPr id="52226" name="Rectangle 2"/>
          <p:cNvSpPr>
            <a:spLocks noGrp="1" noRot="1" noChangeAspect="1" noChangeArrowheads="1" noTextEdit="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UOS Stephenso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3BBF2C0E-2BBC-4627-8841-AC038BA3A679}" type="slidenum">
              <a:rPr lang="en-GB" smtClean="0"/>
              <a:pPr>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ln/>
        </p:spPr>
        <p:txBody>
          <a:bodyPr/>
          <a:lstStyle/>
          <a:p>
            <a:r>
              <a:rPr lang="en-GB" smtClean="0">
                <a:latin typeface="TUOS Stephenson"/>
              </a:rPr>
              <a:t>Minimum unit price starts to have substantial effects above 40p per unit.</a:t>
            </a:r>
          </a:p>
          <a:p>
            <a:endParaRPr lang="en-GB" smtClean="0">
              <a:latin typeface="TUOS Stephenson"/>
            </a:endParaRPr>
          </a:p>
          <a:p>
            <a:r>
              <a:rPr lang="en-GB" smtClean="0">
                <a:latin typeface="TUOS Stephenson"/>
              </a:rPr>
              <a:t>Stopping off-trade discounting is only has a modest effect</a:t>
            </a:r>
          </a:p>
          <a:p>
            <a:endParaRPr lang="en-GB" smtClean="0">
              <a:latin typeface="TUOS Stephenson"/>
            </a:endParaRPr>
          </a:p>
        </p:txBody>
      </p:sp>
      <p:sp>
        <p:nvSpPr>
          <p:cNvPr id="4" name="Slide Number Placeholder 3"/>
          <p:cNvSpPr>
            <a:spLocks noGrp="1"/>
          </p:cNvSpPr>
          <p:nvPr>
            <p:ph type="sldNum" sz="quarter" idx="5"/>
          </p:nvPr>
        </p:nvSpPr>
        <p:spPr/>
        <p:txBody>
          <a:bodyPr/>
          <a:lstStyle/>
          <a:p>
            <a:pPr>
              <a:defRPr/>
            </a:pPr>
            <a:fld id="{91C8758C-9E9C-4A5F-B3ED-A1793F436CD6}" type="slidenum">
              <a:rPr lang="en-GB" smtClean="0"/>
              <a:pPr>
                <a:defRPr/>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9C680261-5D81-495F-8D54-FABF55D28068}" type="slidenum">
              <a:rPr lang="en-GB" smtClean="0"/>
              <a:pPr>
                <a:defRPr/>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a:ln/>
        </p:spPr>
      </p:sp>
      <p:sp>
        <p:nvSpPr>
          <p:cNvPr id="97282" name="Notes Placeholder 2"/>
          <p:cNvSpPr>
            <a:spLocks noGrp="1"/>
          </p:cNvSpPr>
          <p:nvPr>
            <p:ph type="body" idx="1"/>
          </p:nvPr>
        </p:nvSpPr>
        <p:spPr>
          <a:noFill/>
          <a:ln/>
        </p:spPr>
        <p:txBody>
          <a:bodyPr/>
          <a:lstStyle/>
          <a:p>
            <a:endParaRPr lang="en-GB" smtClean="0">
              <a:latin typeface="TUOS Stephenson"/>
            </a:endParaRPr>
          </a:p>
          <a:p>
            <a:endParaRPr lang="en-GB" smtClean="0">
              <a:latin typeface="TUOS Stephenson"/>
            </a:endParaRPr>
          </a:p>
          <a:p>
            <a:endParaRPr lang="en-GB" smtClean="0">
              <a:latin typeface="TUOS Stephenson"/>
            </a:endParaRPr>
          </a:p>
        </p:txBody>
      </p:sp>
      <p:sp>
        <p:nvSpPr>
          <p:cNvPr id="4" name="Slide Number Placeholder 3"/>
          <p:cNvSpPr>
            <a:spLocks noGrp="1"/>
          </p:cNvSpPr>
          <p:nvPr>
            <p:ph type="sldNum" sz="quarter" idx="5"/>
          </p:nvPr>
        </p:nvSpPr>
        <p:spPr/>
        <p:txBody>
          <a:bodyPr/>
          <a:lstStyle/>
          <a:p>
            <a:pPr>
              <a:defRPr/>
            </a:pPr>
            <a:fld id="{1AEB6477-EE96-4C90-8D23-4907FD951F00}" type="slidenum">
              <a:rPr lang="en-GB" smtClean="0"/>
              <a:pPr>
                <a:defRPr/>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GB" smtClean="0">
              <a:latin typeface="TUOS Stephenson"/>
            </a:endParaRPr>
          </a:p>
          <a:p>
            <a:r>
              <a:rPr lang="en-GB" smtClean="0">
                <a:latin typeface="TUOS Stephenson"/>
              </a:rPr>
              <a:t>JH: Add something on impacts on harm and reviewing evidence to improve our modelling of the relationship between both average and heavy episodic consumption and health, crime and workplace harms. </a:t>
            </a:r>
          </a:p>
        </p:txBody>
      </p:sp>
      <p:sp>
        <p:nvSpPr>
          <p:cNvPr id="4" name="Slide Number Placeholder 3"/>
          <p:cNvSpPr>
            <a:spLocks noGrp="1"/>
          </p:cNvSpPr>
          <p:nvPr>
            <p:ph type="sldNum" sz="quarter" idx="5"/>
          </p:nvPr>
        </p:nvSpPr>
        <p:spPr/>
        <p:txBody>
          <a:bodyPr/>
          <a:lstStyle/>
          <a:p>
            <a:pPr>
              <a:defRPr/>
            </a:pPr>
            <a:fld id="{732717DA-A04E-40C6-8C03-A60A9ECC0577}" type="slidenum">
              <a:rPr lang="en-GB" smtClean="0"/>
              <a:pPr>
                <a:defRPr/>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a:ln/>
        </p:spPr>
      </p:sp>
      <p:sp>
        <p:nvSpPr>
          <p:cNvPr id="101378"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D7DC5684-EB59-448D-A4DC-A7BBB6E906D0}" type="slidenum">
              <a:rPr lang="en-GB" smtClean="0"/>
              <a:pPr>
                <a:defRPr/>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04B50B87-215B-4C75-955F-921C349AC81D}" type="slidenum">
              <a:rPr lang="en-GB" smtClean="0"/>
              <a:pPr>
                <a:defRPr/>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49C7B126-094D-4819-B328-303F3AAF7DEF}" type="slidenum">
              <a:rPr lang="en-GB" smtClean="0"/>
              <a:pPr>
                <a:defRPr/>
              </a:pPr>
              <a:t>28</a:t>
            </a:fld>
            <a:endParaRPr lang="en-GB" smtClean="0"/>
          </a:p>
        </p:txBody>
      </p:sp>
      <p:sp>
        <p:nvSpPr>
          <p:cNvPr id="105474" name="Rectangle 7"/>
          <p:cNvSpPr txBox="1">
            <a:spLocks noGrp="1" noChangeArrowheads="1"/>
          </p:cNvSpPr>
          <p:nvPr/>
        </p:nvSpPr>
        <p:spPr bwMode="auto">
          <a:xfrm>
            <a:off x="3851275" y="9380538"/>
            <a:ext cx="2946400" cy="493712"/>
          </a:xfrm>
          <a:prstGeom prst="rect">
            <a:avLst/>
          </a:prstGeom>
          <a:noFill/>
          <a:ln w="9525">
            <a:noFill/>
            <a:miter lim="800000"/>
            <a:headEnd/>
            <a:tailEnd/>
          </a:ln>
        </p:spPr>
        <p:txBody>
          <a:bodyPr anchor="b"/>
          <a:lstStyle/>
          <a:p>
            <a:pPr algn="r"/>
            <a:fld id="{E62BBDBA-972A-4B17-9E84-C490E964A95E}" type="slidenum">
              <a:rPr lang="en-GB" sz="1200"/>
              <a:pPr algn="r"/>
              <a:t>28</a:t>
            </a:fld>
            <a:endParaRPr lang="en-GB" sz="120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TUOS Stephenso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47066E42-C472-4763-8FAF-7B4D1C69E606}" type="slidenum">
              <a:rPr lang="en-GB" smtClean="0"/>
              <a:pPr>
                <a:defRPr/>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6B328A69-CFA7-46DF-B466-8D0AFF952B50}" type="slidenum">
              <a:rPr lang="en-GB" smtClean="0"/>
              <a:pPr>
                <a:defRPr/>
              </a:pPr>
              <a:t>31</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70A58217-F251-4A81-A2CE-6DA4DFBD92CF}" type="slidenum">
              <a:rPr lang="en-GB" smtClean="0"/>
              <a:pPr>
                <a:defRPr/>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r>
              <a:rPr lang="en-GB" smtClean="0">
                <a:latin typeface="TUOS Stephenson"/>
              </a:rPr>
              <a:t>Ref Lancet online appendix</a:t>
            </a:r>
          </a:p>
        </p:txBody>
      </p:sp>
      <p:sp>
        <p:nvSpPr>
          <p:cNvPr id="4" name="Slide Number Placeholder 3"/>
          <p:cNvSpPr>
            <a:spLocks noGrp="1"/>
          </p:cNvSpPr>
          <p:nvPr>
            <p:ph type="sldNum" sz="quarter" idx="5"/>
          </p:nvPr>
        </p:nvSpPr>
        <p:spPr/>
        <p:txBody>
          <a:bodyPr/>
          <a:lstStyle/>
          <a:p>
            <a:pPr>
              <a:defRPr/>
            </a:pPr>
            <a:fld id="{81C0B69C-A57E-4FC7-8800-52B9B17B4F6A}" type="slidenum">
              <a:rPr lang="en-GB" smtClean="0"/>
              <a:pPr>
                <a:defRPr/>
              </a:pPr>
              <a:t>33</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B1360ABE-2802-4770-BC6E-E360229F690D}" type="slidenum">
              <a:rPr lang="en-GB" smtClean="0"/>
              <a:pPr>
                <a:defRPr/>
              </a:pPr>
              <a:t>34</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5176D5E3-31C3-4ECC-AD9B-A645D5136113}" type="slidenum">
              <a:rPr lang="en-GB" smtClean="0"/>
              <a:pPr>
                <a:defRPr/>
              </a:pPr>
              <a:t>40</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A95A86D1-5439-45F4-A51C-29DB9F65830B}" type="slidenum">
              <a:rPr lang="en-GB" smtClean="0"/>
              <a:pPr>
                <a:defRPr/>
              </a:pPr>
              <a:t>41</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a:ln/>
        </p:spPr>
      </p:sp>
      <p:sp>
        <p:nvSpPr>
          <p:cNvPr id="126978" name="Notes Placeholder 2"/>
          <p:cNvSpPr>
            <a:spLocks noGrp="1"/>
          </p:cNvSpPr>
          <p:nvPr>
            <p:ph type="body" idx="1"/>
          </p:nvPr>
        </p:nvSpPr>
        <p:spPr>
          <a:noFill/>
          <a:ln/>
        </p:spPr>
        <p:txBody>
          <a:bodyPr/>
          <a:lstStyle/>
          <a:p>
            <a:pPr>
              <a:buFontTx/>
              <a:buChar char="•"/>
            </a:pPr>
            <a:r>
              <a:rPr lang="en-GB" smtClean="0">
                <a:latin typeface="TUOS Stephenson"/>
              </a:rPr>
              <a:t>Wide range of policies have been tried and stopped in various countries over the years.</a:t>
            </a:r>
          </a:p>
          <a:p>
            <a:pPr>
              <a:buFontTx/>
              <a:buChar char="•"/>
            </a:pPr>
            <a:endParaRPr lang="en-GB" smtClean="0">
              <a:latin typeface="TUOS Stephenson"/>
            </a:endParaRPr>
          </a:p>
          <a:p>
            <a:pPr>
              <a:buFontTx/>
              <a:buChar char="•"/>
            </a:pPr>
            <a:r>
              <a:rPr lang="en-GB" smtClean="0">
                <a:latin typeface="TUOS Stephenson"/>
              </a:rPr>
              <a:t>Different ministries, departments and administrative agencies each have some aspect of alcohol policy under their purview. Challenge of getting coherence in concept and implementation when policy responsibilities are dispersed horizontally (depts) and vertically (UK, devolved, local) and are prone to being shifted around.</a:t>
            </a:r>
          </a:p>
          <a:p>
            <a:pPr>
              <a:buFontTx/>
              <a:buChar char="•"/>
            </a:pPr>
            <a:endParaRPr lang="en-GB" smtClean="0">
              <a:latin typeface="TUOS Stephenson"/>
            </a:endParaRPr>
          </a:p>
          <a:p>
            <a:pPr>
              <a:buFontTx/>
              <a:buChar char="•"/>
            </a:pPr>
            <a:r>
              <a:rPr lang="en-GB" smtClean="0">
                <a:latin typeface="TUOS Stephenson"/>
              </a:rPr>
              <a:t>Currently, one focus is on pricing strategies after rising concern about the role of strong cheap alcohol in youth drinking and dependent drinking.</a:t>
            </a:r>
          </a:p>
          <a:p>
            <a:endParaRPr lang="en-GB" smtClean="0">
              <a:latin typeface="TUOS Stephenson"/>
            </a:endParaRPr>
          </a:p>
          <a:p>
            <a:pPr>
              <a:buFontTx/>
              <a:buChar char="•"/>
            </a:pPr>
            <a:endParaRPr lang="en-GB" smtClean="0">
              <a:latin typeface="TUOS Stephenson"/>
            </a:endParaRPr>
          </a:p>
        </p:txBody>
      </p:sp>
      <p:sp>
        <p:nvSpPr>
          <p:cNvPr id="4" name="Slide Number Placeholder 3"/>
          <p:cNvSpPr>
            <a:spLocks noGrp="1"/>
          </p:cNvSpPr>
          <p:nvPr>
            <p:ph type="sldNum" sz="quarter" idx="5"/>
          </p:nvPr>
        </p:nvSpPr>
        <p:spPr/>
        <p:txBody>
          <a:bodyPr/>
          <a:lstStyle/>
          <a:p>
            <a:pPr>
              <a:defRPr/>
            </a:pPr>
            <a:fld id="{E57D3E08-325A-4798-8820-7CF76CD75893}" type="slidenum">
              <a:rPr lang="en-GB" smtClean="0"/>
              <a:pPr>
                <a:defRPr/>
              </a:pPr>
              <a:t>42</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p:spPr>
      </p:sp>
      <p:sp>
        <p:nvSpPr>
          <p:cNvPr id="129026"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5A56B491-B35F-41F5-8025-F45BCF33F30F}" type="slidenum">
              <a:rPr lang="en-GB" smtClean="0"/>
              <a:pPr>
                <a:defRPr/>
              </a:pPr>
              <a:t>43</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p:spPr>
        <p:txBody>
          <a:bodyPr/>
          <a:lstStyle/>
          <a:p>
            <a:pPr>
              <a:spcBef>
                <a:spcPct val="0"/>
              </a:spcBef>
            </a:pPr>
            <a:r>
              <a:rPr lang="en-GB" b="1" smtClean="0">
                <a:latin typeface="Arial" charset="0"/>
              </a:rPr>
              <a:t>Found significant effects for:</a:t>
            </a:r>
          </a:p>
          <a:p>
            <a:pPr>
              <a:spcBef>
                <a:spcPct val="0"/>
              </a:spcBef>
              <a:buFontTx/>
              <a:buChar char="-"/>
            </a:pPr>
            <a:r>
              <a:rPr lang="en-GB" b="1" smtClean="0">
                <a:latin typeface="Arial" charset="0"/>
              </a:rPr>
              <a:t> Total alcohol &amp; individual beverages</a:t>
            </a:r>
          </a:p>
          <a:p>
            <a:pPr>
              <a:spcBef>
                <a:spcPct val="0"/>
              </a:spcBef>
              <a:buFontTx/>
              <a:buChar char="-"/>
            </a:pPr>
            <a:r>
              <a:rPr lang="en-GB" b="1" smtClean="0">
                <a:latin typeface="Arial" charset="0"/>
              </a:rPr>
              <a:t> Younger &amp; older drinkers</a:t>
            </a:r>
          </a:p>
          <a:p>
            <a:pPr>
              <a:spcBef>
                <a:spcPct val="0"/>
              </a:spcBef>
              <a:buFontTx/>
              <a:buChar char="-"/>
            </a:pPr>
            <a:r>
              <a:rPr lang="en-GB" b="1" smtClean="0">
                <a:latin typeface="Arial" charset="0"/>
              </a:rPr>
              <a:t> Moderate &amp; binge drinkers</a:t>
            </a:r>
          </a:p>
          <a:p>
            <a:endParaRPr lang="en-GB" smtClean="0">
              <a:latin typeface="TUOS Stephenson"/>
            </a:endParaRPr>
          </a:p>
        </p:txBody>
      </p:sp>
      <p:sp>
        <p:nvSpPr>
          <p:cNvPr id="4" name="Slide Number Placeholder 3"/>
          <p:cNvSpPr>
            <a:spLocks noGrp="1"/>
          </p:cNvSpPr>
          <p:nvPr>
            <p:ph type="sldNum" sz="quarter" idx="5"/>
          </p:nvPr>
        </p:nvSpPr>
        <p:spPr/>
        <p:txBody>
          <a:bodyPr/>
          <a:lstStyle/>
          <a:p>
            <a:pPr>
              <a:defRPr/>
            </a:pPr>
            <a:fld id="{ED68431F-91C6-4A21-A7A5-3C7C08C248C2}" type="slidenum">
              <a:rPr lang="en-GB" smtClean="0"/>
              <a:pPr>
                <a:defRPr/>
              </a:pPr>
              <a:t>44</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0853ACF4-22CB-45C5-A50B-76EBE07514F7}" type="slidenum">
              <a:rPr lang="en-GB" smtClean="0"/>
              <a:pPr>
                <a:defRPr/>
              </a:pPr>
              <a:t>45</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a:ln/>
        </p:spPr>
      </p:sp>
      <p:sp>
        <p:nvSpPr>
          <p:cNvPr id="135170"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2AA930FC-CE32-403E-9200-76C869708B1E}" type="slidenum">
              <a:rPr lang="en-GB" smtClean="0"/>
              <a:pPr>
                <a:defRPr/>
              </a:pPr>
              <a:t>46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p:spPr>
        <p:txBody>
          <a:bodyPr/>
          <a:lstStyle/>
          <a:p>
            <a:r>
              <a:rPr lang="en-GB" smtClean="0">
                <a:latin typeface="TUOS Stephenson"/>
              </a:rPr>
              <a:t>Below cost ban is explicitly abandoned before implementation in the Alcohol Strategy</a:t>
            </a:r>
          </a:p>
          <a:p>
            <a:r>
              <a:rPr lang="en-GB" smtClean="0">
                <a:latin typeface="TUOS Stephenson"/>
              </a:rPr>
              <a:t>consultation is ON the level of MUP as well as other proposals </a:t>
            </a:r>
          </a:p>
          <a:p>
            <a:r>
              <a:rPr lang="en-GB" smtClean="0">
                <a:latin typeface="TUOS Stephenson"/>
              </a:rPr>
              <a:t>the Scottish bill implements a MUP and the bill gives ministers the power to set the level (i.e. 50p isn’t written into the bill itself and they could change it if they chose). </a:t>
            </a:r>
          </a:p>
          <a:p>
            <a:r>
              <a:rPr lang="en-GB" smtClean="0">
                <a:latin typeface="TUOS Stephenson"/>
              </a:rPr>
              <a:t>Canada’s MUP isn’t MUP in some places.  BC is minimum price disconnected from strength (so a arbitrary price for different beverages) and Saskatchewan is MUP but the unit price varies by beverage. </a:t>
            </a:r>
          </a:p>
          <a:p>
            <a:endParaRPr lang="en-GB" smtClean="0">
              <a:latin typeface="TUOS Stephenson"/>
            </a:endParaRPr>
          </a:p>
        </p:txBody>
      </p:sp>
      <p:sp>
        <p:nvSpPr>
          <p:cNvPr id="4" name="Slide Number Placeholder 3"/>
          <p:cNvSpPr>
            <a:spLocks noGrp="1"/>
          </p:cNvSpPr>
          <p:nvPr>
            <p:ph type="sldNum" sz="quarter" idx="5"/>
          </p:nvPr>
        </p:nvSpPr>
        <p:spPr/>
        <p:txBody>
          <a:bodyPr/>
          <a:lstStyle/>
          <a:p>
            <a:pPr>
              <a:defRPr/>
            </a:pPr>
            <a:fld id="{F81E11C5-4E3A-42B2-880C-24F7FC597A86}"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p:spPr>
        <p:txBody>
          <a:bodyPr/>
          <a:lstStyle/>
          <a:p>
            <a:endParaRPr lang="en-GB" smtClean="0">
              <a:latin typeface="TUOS Stephenson"/>
            </a:endParaRPr>
          </a:p>
          <a:p>
            <a:r>
              <a:rPr lang="en-GB" smtClean="0">
                <a:latin typeface="TUOS Stephenson"/>
              </a:rPr>
              <a:t>ROI/NI – A joint conference was held in Jan 2012 where a commitment to work together to implement MUP in both countries was announced.  Figures of 45p-50p have been discussed.  As yet no legislation and the junior Health Minister responsible (Roisin Shortall) has just resigned following tensions over other issues.  There appears to be some debate as to whether her alcohol policies will survive her.  </a:t>
            </a:r>
          </a:p>
          <a:p>
            <a:endParaRPr lang="en-GB" smtClean="0">
              <a:latin typeface="TUOS Stephenson"/>
            </a:endParaRPr>
          </a:p>
          <a:p>
            <a:r>
              <a:rPr lang="en-GB" smtClean="0">
                <a:latin typeface="TUOS Stephenson"/>
              </a:rPr>
              <a:t>Australia: ANPHA appears to be a Federal Government quango and is running a consultation specifically on MUP.  It is expected to report back imminently with a recommendation to implement MUP.  Unclear whether the government supports it.  </a:t>
            </a:r>
          </a:p>
          <a:p>
            <a:endParaRPr lang="en-GB" smtClean="0">
              <a:latin typeface="TUOS Stephenson"/>
            </a:endParaRPr>
          </a:p>
          <a:p>
            <a:r>
              <a:rPr lang="en-GB" smtClean="0">
                <a:latin typeface="TUOS Stephenson"/>
              </a:rPr>
              <a:t>NZ: The 2010 Law Commission report provided a basic for the current Alcohol Reform Bill.  The Bill has been criticised for not including some of the important recommendations.  Opposition Parliamentarians attempted to introduce an amendment for MUP to be included in the bill but were unsuccessful. </a:t>
            </a:r>
          </a:p>
          <a:p>
            <a:endParaRPr lang="en-GB" smtClean="0">
              <a:latin typeface="TUOS Stephenson"/>
            </a:endParaRPr>
          </a:p>
          <a:p>
            <a:r>
              <a:rPr lang="en-GB" smtClean="0">
                <a:latin typeface="TUOS Stephenson"/>
              </a:rPr>
              <a:t>Canada: Not 100% what’s happening here.  My understanding is there is nothing formal happening and Tim’s/ScHARR’s research on a Canada model will inform any further developments</a:t>
            </a:r>
          </a:p>
        </p:txBody>
      </p:sp>
      <p:sp>
        <p:nvSpPr>
          <p:cNvPr id="4" name="Slide Number Placeholder 3"/>
          <p:cNvSpPr>
            <a:spLocks noGrp="1"/>
          </p:cNvSpPr>
          <p:nvPr>
            <p:ph type="sldNum" sz="quarter" idx="5"/>
          </p:nvPr>
        </p:nvSpPr>
        <p:spPr/>
        <p:txBody>
          <a:bodyPr/>
          <a:lstStyle/>
          <a:p>
            <a:pPr>
              <a:defRPr/>
            </a:pPr>
            <a:fld id="{B25329B6-6821-4170-8A6C-5035E813E9AC}"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extLst>
            <a:ext uri="{909E8E84-426E-40DD-AFC4-6F175D3DCCD1}"/>
            <a:ext uri="{91240B29-F687-4F45-9708-019B960494DF}"/>
          </a:extLst>
        </p:spPr>
        <p:txBody>
          <a:bodyPr/>
          <a:lstStyle>
            <a:lvl1pPr eaLnBrk="0" hangingPunct="0">
              <a:defRPr sz="2400">
                <a:solidFill>
                  <a:schemeClr val="tx1"/>
                </a:solidFill>
                <a:latin typeface="TUOS Stephenson" pitchFamily="18" charset="0"/>
              </a:defRPr>
            </a:lvl1pPr>
            <a:lvl2pPr marL="742950" indent="-285750" eaLnBrk="0" hangingPunct="0">
              <a:defRPr sz="2400">
                <a:solidFill>
                  <a:schemeClr val="tx1"/>
                </a:solidFill>
                <a:latin typeface="TUOS Stephenson" pitchFamily="18" charset="0"/>
              </a:defRPr>
            </a:lvl2pPr>
            <a:lvl3pPr marL="1143000" indent="-228600" eaLnBrk="0" hangingPunct="0">
              <a:defRPr sz="2400">
                <a:solidFill>
                  <a:schemeClr val="tx1"/>
                </a:solidFill>
                <a:latin typeface="TUOS Stephenson" pitchFamily="18" charset="0"/>
              </a:defRPr>
            </a:lvl3pPr>
            <a:lvl4pPr marL="1600200" indent="-228600" eaLnBrk="0" hangingPunct="0">
              <a:defRPr sz="2400">
                <a:solidFill>
                  <a:schemeClr val="tx1"/>
                </a:solidFill>
                <a:latin typeface="TUOS Stephenson" pitchFamily="18" charset="0"/>
              </a:defRPr>
            </a:lvl4pPr>
            <a:lvl5pPr marL="2057400" indent="-228600" eaLnBrk="0" hangingPunct="0">
              <a:defRPr sz="2400">
                <a:solidFill>
                  <a:schemeClr val="tx1"/>
                </a:solidFill>
                <a:latin typeface="TUOS Stephenson" pitchFamily="18" charset="0"/>
              </a:defRPr>
            </a:lvl5pPr>
            <a:lvl6pPr marL="2514600" indent="-228600" eaLnBrk="0" fontAlgn="base" hangingPunct="0">
              <a:spcBef>
                <a:spcPct val="0"/>
              </a:spcBef>
              <a:spcAft>
                <a:spcPct val="0"/>
              </a:spcAft>
              <a:defRPr sz="2400">
                <a:solidFill>
                  <a:schemeClr val="tx1"/>
                </a:solidFill>
                <a:latin typeface="TUOS Stephenson" pitchFamily="18" charset="0"/>
              </a:defRPr>
            </a:lvl6pPr>
            <a:lvl7pPr marL="2971800" indent="-228600" eaLnBrk="0" fontAlgn="base" hangingPunct="0">
              <a:spcBef>
                <a:spcPct val="0"/>
              </a:spcBef>
              <a:spcAft>
                <a:spcPct val="0"/>
              </a:spcAft>
              <a:defRPr sz="2400">
                <a:solidFill>
                  <a:schemeClr val="tx1"/>
                </a:solidFill>
                <a:latin typeface="TUOS Stephenson" pitchFamily="18" charset="0"/>
              </a:defRPr>
            </a:lvl7pPr>
            <a:lvl8pPr marL="3429000" indent="-228600" eaLnBrk="0" fontAlgn="base" hangingPunct="0">
              <a:spcBef>
                <a:spcPct val="0"/>
              </a:spcBef>
              <a:spcAft>
                <a:spcPct val="0"/>
              </a:spcAft>
              <a:defRPr sz="2400">
                <a:solidFill>
                  <a:schemeClr val="tx1"/>
                </a:solidFill>
                <a:latin typeface="TUOS Stephenson" pitchFamily="18" charset="0"/>
              </a:defRPr>
            </a:lvl8pPr>
            <a:lvl9pPr marL="3886200" indent="-228600" eaLnBrk="0" fontAlgn="base" hangingPunct="0">
              <a:spcBef>
                <a:spcPct val="0"/>
              </a:spcBef>
              <a:spcAft>
                <a:spcPct val="0"/>
              </a:spcAft>
              <a:defRPr sz="2400">
                <a:solidFill>
                  <a:schemeClr val="tx1"/>
                </a:solidFill>
                <a:latin typeface="TUOS Stephenson" pitchFamily="18" charset="0"/>
              </a:defRPr>
            </a:lvl9pPr>
          </a:lstStyle>
          <a:p>
            <a:pPr>
              <a:defRPr/>
            </a:pPr>
            <a:fld id="{A6704DD7-3CB3-452B-A828-7E830079A563}" type="slidenum">
              <a:rPr lang="en-GB" sz="1200">
                <a:solidFill>
                  <a:prstClr val="black"/>
                </a:solidFill>
              </a:rPr>
              <a:pPr>
                <a:defRPr/>
              </a:pPr>
              <a:t>6</a:t>
            </a:fld>
            <a:endParaRPr lang="en-GB" sz="1200">
              <a:solidFill>
                <a:prstClr val="black"/>
              </a:solidFill>
            </a:endParaRPr>
          </a:p>
        </p:txBody>
      </p:sp>
      <p:sp>
        <p:nvSpPr>
          <p:cNvPr id="60418" name="Rectangle 2"/>
          <p:cNvSpPr>
            <a:spLocks noGrp="1" noRot="1" noChangeAspect="1" noChangeArrowheads="1" noTextEdit="1"/>
          </p:cNvSpPr>
          <p:nvPr>
            <p:ph type="sldImg"/>
          </p:nvPr>
        </p:nvSpPr>
        <p:spPr>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UOS Stephenso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BC0B4536-54B4-42F7-BA67-7BDD3B2608B1}"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ln/>
        </p:spPr>
      </p:sp>
      <p:sp>
        <p:nvSpPr>
          <p:cNvPr id="64514" name="Notes Placeholder 2"/>
          <p:cNvSpPr>
            <a:spLocks noGrp="1"/>
          </p:cNvSpPr>
          <p:nvPr>
            <p:ph type="body" idx="1"/>
          </p:nvPr>
        </p:nvSpPr>
        <p:spPr>
          <a:noFill/>
          <a:ln/>
        </p:spPr>
        <p:txBody>
          <a:bodyPr/>
          <a:lstStyle/>
          <a:p>
            <a:endParaRPr lang="en-US" smtClean="0">
              <a:latin typeface="TUOS Stephenson"/>
            </a:endParaRPr>
          </a:p>
        </p:txBody>
      </p:sp>
      <p:sp>
        <p:nvSpPr>
          <p:cNvPr id="4" name="Slide Number Placeholder 3"/>
          <p:cNvSpPr>
            <a:spLocks noGrp="1"/>
          </p:cNvSpPr>
          <p:nvPr>
            <p:ph type="sldNum" sz="quarter" idx="5"/>
          </p:nvPr>
        </p:nvSpPr>
        <p:spPr/>
        <p:txBody>
          <a:bodyPr/>
          <a:lstStyle/>
          <a:p>
            <a:pPr>
              <a:defRPr/>
            </a:pPr>
            <a:fld id="{170C7002-4597-4721-8492-9B601254038E}"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851275" y="9380538"/>
            <a:ext cx="2946400" cy="493712"/>
          </a:xfrm>
          <a:prstGeom prst="rect">
            <a:avLst/>
          </a:prstGeom>
          <a:noFill/>
          <a:ln w="9525">
            <a:noFill/>
            <a:miter lim="800000"/>
            <a:headEnd/>
            <a:tailEnd/>
          </a:ln>
        </p:spPr>
        <p:txBody>
          <a:bodyPr anchor="b"/>
          <a:lstStyle/>
          <a:p>
            <a:pPr algn="r"/>
            <a:fld id="{674DC3BE-FA43-4D83-BCA9-39BB4BFF93E8}" type="slidenum">
              <a:rPr lang="en-GB" sz="1200"/>
              <a:pPr algn="r"/>
              <a:t>9</a:t>
            </a:fld>
            <a:endParaRPr lang="en-GB"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r>
              <a:rPr lang="en-GB" smtClean="0">
                <a:latin typeface="TUOS Stephenson"/>
              </a:rPr>
              <a:t>This slide shows us the distribution of alcohol consumption in the population, based on % of actual alcohol units consumed by each consumption decile.  </a:t>
            </a:r>
          </a:p>
          <a:p>
            <a:pPr eaLnBrk="1" hangingPunct="1"/>
            <a:r>
              <a:rPr lang="en-GB" smtClean="0">
                <a:latin typeface="TUOS Stephenson"/>
              </a:rPr>
              <a:t>The bottom 70% of UK population drink about 25% of all alcohol consumed in the UK. </a:t>
            </a:r>
          </a:p>
          <a:p>
            <a:pPr eaLnBrk="1" hangingPunct="1"/>
            <a:r>
              <a:rPr lang="en-GB" smtClean="0">
                <a:latin typeface="TUOS Stephenson"/>
              </a:rPr>
              <a:t>The heaviest 10% of drinkers consume 45% of all alcohol, and 30% of drinkers drink nearly 80% of all alcohol. This is not typical of alcohol – for most products consumption is concentrated in a small proportion of the population.</a:t>
            </a:r>
          </a:p>
          <a:p>
            <a:pPr eaLnBrk="1" hangingPunct="1"/>
            <a:endParaRPr lang="en-GB" smtClean="0">
              <a:latin typeface="TUOS Stephenson"/>
            </a:endParaRPr>
          </a:p>
          <a:p>
            <a:pPr eaLnBrk="1" hangingPunct="1"/>
            <a:r>
              <a:rPr lang="en-GB" smtClean="0">
                <a:latin typeface="TUOS Stephenson"/>
              </a:rPr>
              <a:t>The take home message here is that any pricing policy automatically targets the heaviest drinkers, just by the fact that these drink the vast majority of all alcohol volume sold in the UK.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6"/>
          <p:cNvPicPr>
            <a:picLocks noChangeAspect="1" noChangeArrowheads="1"/>
          </p:cNvPicPr>
          <p:nvPr/>
        </p:nvPicPr>
        <p:blipFill>
          <a:blip r:embed="rId2"/>
          <a:srcRect/>
          <a:stretch>
            <a:fillRect/>
          </a:stretch>
        </p:blipFill>
        <p:spPr bwMode="auto">
          <a:xfrm>
            <a:off x="0" y="152400"/>
            <a:ext cx="2419350" cy="728663"/>
          </a:xfrm>
          <a:prstGeom prst="rect">
            <a:avLst/>
          </a:prstGeom>
          <a:noFill/>
          <a:ln w="9525">
            <a:noFill/>
            <a:miter lim="800000"/>
            <a:headEnd/>
            <a:tailEnd/>
          </a:ln>
        </p:spPr>
      </p:pic>
      <p:sp>
        <p:nvSpPr>
          <p:cNvPr id="4098" name="Rectangle 2"/>
          <p:cNvSpPr>
            <a:spLocks noGrp="1" noChangeArrowheads="1"/>
          </p:cNvSpPr>
          <p:nvPr>
            <p:ph type="ctrTitle"/>
          </p:nvPr>
        </p:nvSpPr>
        <p:spPr>
          <a:xfrm>
            <a:off x="609600" y="2209800"/>
            <a:ext cx="8229600" cy="1828800"/>
          </a:xfrm>
        </p:spPr>
        <p:txBody>
          <a:bodyPr anchor="ctr"/>
          <a:lstStyle>
            <a:lvl1pPr>
              <a:defRPr sz="5400">
                <a:latin typeface="TUOS Blake" pitchFamily="34" charset="0"/>
              </a:defRPr>
            </a:lvl1pPr>
          </a:lstStyle>
          <a:p>
            <a:r>
              <a:rPr lang="en-GB"/>
              <a:t>Click to edit Master title style</a:t>
            </a:r>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GB"/>
              <a:t>Click to edit Master subtitle style</a:t>
            </a:r>
          </a:p>
        </p:txBody>
      </p:sp>
      <p:sp>
        <p:nvSpPr>
          <p:cNvPr id="5" name="Rectangle 19"/>
          <p:cNvSpPr>
            <a:spLocks noGrp="1" noChangeArrowheads="1"/>
          </p:cNvSpPr>
          <p:nvPr>
            <p:ph type="ftr" sz="quarter" idx="10"/>
          </p:nvPr>
        </p:nvSpPr>
        <p:spPr/>
        <p:txBody>
          <a:bodyPr/>
          <a:lstStyle>
            <a:lvl1pPr>
              <a:defRPr/>
            </a:lvl1pPr>
          </a:lstStyle>
          <a:p>
            <a:pPr>
              <a:defRPr/>
            </a:pPr>
            <a:r>
              <a:rPr lang="en-GB"/>
              <a:t>Prof Alan Brennan, University of Sheffield, </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p:txBody>
          <a:bodyPr/>
          <a:lstStyle>
            <a:lvl1pPr>
              <a:defRPr>
                <a:cs typeface="Arial" pitchFamily="34" charset="0"/>
              </a:defRPr>
            </a:lvl1pPr>
          </a:lstStyle>
          <a:p>
            <a:pPr>
              <a:defRPr/>
            </a:pPr>
            <a:fld id="{9FF96698-F7E3-4D86-9AA1-B1F60B0D3582}" type="datetime1">
              <a:rPr lang="en-GB"/>
              <a:pPr>
                <a:defRPr/>
              </a:pPr>
              <a:t>09/11/2012</a:t>
            </a:fld>
            <a:endParaRPr lang="en-GB"/>
          </a:p>
        </p:txBody>
      </p:sp>
      <p:sp>
        <p:nvSpPr>
          <p:cNvPr id="8"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p:txBody>
          <a:bodyPr/>
          <a:lstStyle>
            <a:lvl1pPr>
              <a:defRPr>
                <a:cs typeface="Arial" pitchFamily="34" charset="0"/>
              </a:defRPr>
            </a:lvl1pPr>
          </a:lstStyle>
          <a:p>
            <a:pPr>
              <a:defRPr/>
            </a:pPr>
            <a:fld id="{F04FBC42-17DF-4724-A10A-850490F19C66}" type="datetime1">
              <a:rPr lang="en-GB"/>
              <a:pPr>
                <a:defRPr/>
              </a:pPr>
              <a:t>09/11/2012</a:t>
            </a:fld>
            <a:endParaRPr lang="en-GB"/>
          </a:p>
        </p:txBody>
      </p:sp>
      <p:sp>
        <p:nvSpPr>
          <p:cNvPr id="4"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cs typeface="Arial" pitchFamily="34" charset="0"/>
              </a:defRPr>
            </a:lvl1pPr>
          </a:lstStyle>
          <a:p>
            <a:pPr>
              <a:defRPr/>
            </a:pPr>
            <a:fld id="{61E50091-0B15-4B04-A4AC-0383EA661845}" type="datetime1">
              <a:rPr lang="en-GB"/>
              <a:pPr>
                <a:defRPr/>
              </a:pPr>
              <a:t>09/11/2012</a:t>
            </a:fld>
            <a:endParaRPr lang="en-GB"/>
          </a:p>
        </p:txBody>
      </p:sp>
      <p:sp>
        <p:nvSpPr>
          <p:cNvPr id="3"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3A819615-4F41-4487-BA97-CBB7CA7EFBF5}" type="datetime1">
              <a:rPr lang="en-GB"/>
              <a:pPr>
                <a:defRPr/>
              </a:pPr>
              <a:t>09/11/2012</a:t>
            </a:fld>
            <a:endParaRPr lang="en-GB"/>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FCF49274-F2B3-41F9-94CB-7D5A03AE20C7}" type="datetime1">
              <a:rPr lang="en-GB"/>
              <a:pPr>
                <a:defRPr/>
              </a:pPr>
              <a:t>09/11/2012</a:t>
            </a:fld>
            <a:endParaRPr lang="en-GB"/>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05E2B92A-CE89-4760-B2B5-E7989A253DB0}" type="datetime1">
              <a:rPr lang="en-GB"/>
              <a:pPr>
                <a:defRPr/>
              </a:pPr>
              <a:t>09/11/2012</a:t>
            </a:fld>
            <a:endParaRPr lang="en-GB"/>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8AA67722-1072-4908-8505-925B7EC8222F}" type="datetime1">
              <a:rPr lang="en-GB"/>
              <a:pPr>
                <a:defRPr/>
              </a:pPr>
              <a:t>09/11/2012</a:t>
            </a:fld>
            <a:endParaRPr lang="en-GB"/>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609DEF37-C305-4FDB-84A7-6BC17BB8BFD1}" type="datetime1">
              <a:rPr lang="en-GB"/>
              <a:pPr>
                <a:defRPr/>
              </a:pPr>
              <a:t>09/11/2012</a:t>
            </a:fld>
            <a:endParaRPr lang="en-GB"/>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olour logo for blue powerpoint.GIF"/>
          <p:cNvPicPr>
            <a:picLocks noChangeAspect="1"/>
          </p:cNvPicPr>
          <p:nvPr userDrawn="1"/>
        </p:nvPicPr>
        <p:blipFill>
          <a:blip r:embed="rId2"/>
          <a:srcRect/>
          <a:stretch>
            <a:fillRect/>
          </a:stretch>
        </p:blipFill>
        <p:spPr bwMode="auto">
          <a:xfrm>
            <a:off x="7975600" y="6165850"/>
            <a:ext cx="1133475" cy="647700"/>
          </a:xfrm>
          <a:prstGeom prst="rect">
            <a:avLst/>
          </a:prstGeom>
          <a:noFill/>
          <a:ln w="9525">
            <a:noFill/>
            <a:miter lim="800000"/>
            <a:headEnd/>
            <a:tailEnd/>
          </a:ln>
        </p:spPr>
      </p:pic>
      <p:pic>
        <p:nvPicPr>
          <p:cNvPr id="5" name="Picture 26"/>
          <p:cNvPicPr>
            <a:picLocks noChangeAspect="1" noChangeArrowheads="1"/>
          </p:cNvPicPr>
          <p:nvPr/>
        </p:nvPicPr>
        <p:blipFill>
          <a:blip r:embed="rId3"/>
          <a:srcRect/>
          <a:stretch>
            <a:fillRect/>
          </a:stretch>
        </p:blipFill>
        <p:spPr bwMode="auto">
          <a:xfrm>
            <a:off x="0" y="152400"/>
            <a:ext cx="2419350" cy="728663"/>
          </a:xfrm>
          <a:prstGeom prst="rect">
            <a:avLst/>
          </a:prstGeom>
          <a:noFill/>
          <a:ln w="9525">
            <a:noFill/>
            <a:miter lim="800000"/>
            <a:headEnd/>
            <a:tailEnd/>
          </a:ln>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smtClean="0"/>
              <a:t>Click to edit Master subtitle style</a:t>
            </a:r>
            <a:endParaRPr lang="en-GB"/>
          </a:p>
        </p:txBody>
      </p:sp>
      <p:sp>
        <p:nvSpPr>
          <p:cNvPr id="6" name="Rectangle 6"/>
          <p:cNvSpPr>
            <a:spLocks noGrp="1" noChangeArrowheads="1"/>
          </p:cNvSpPr>
          <p:nvPr>
            <p:ph type="sldNum" sz="quarter" idx="10"/>
          </p:nvPr>
        </p:nvSpPr>
        <p:spPr bwMode="auto">
          <a:xfrm>
            <a:off x="7010400" y="152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800">
                <a:solidFill>
                  <a:srgbClr val="FFFFFF"/>
                </a:solidFill>
                <a:latin typeface="TUOS Stephenson" pitchFamily="-128" charset="0"/>
                <a:cs typeface="Arial" pitchFamily="34" charset="0"/>
              </a:defRPr>
            </a:lvl1pPr>
          </a:lstStyle>
          <a:p>
            <a:pPr>
              <a:defRPr/>
            </a:pPr>
            <a:fld id="{2A355CED-1472-44AE-8804-ADF0336A90EA}" type="slidenum">
              <a:rPr lang="en-GB"/>
              <a:pPr>
                <a:defRPr/>
              </a:pPr>
              <a:t>‹#›</a:t>
            </a:fld>
            <a:endParaRPr lang="en-GB"/>
          </a:p>
        </p:txBody>
      </p:sp>
      <p:sp>
        <p:nvSpPr>
          <p:cNvPr id="7" name="Rectangle 18"/>
          <p:cNvSpPr>
            <a:spLocks noGrp="1" noChangeArrowheads="1"/>
          </p:cNvSpPr>
          <p:nvPr>
            <p:ph type="dt" sz="half" idx="11"/>
          </p:nvPr>
        </p:nvSpPr>
        <p:spPr/>
        <p:txBody>
          <a:bodyPr/>
          <a:lstStyle>
            <a:lvl1pPr>
              <a:defRPr/>
            </a:lvl1pPr>
          </a:lstStyle>
          <a:p>
            <a:pPr>
              <a:defRPr/>
            </a:pPr>
            <a:fld id="{F1210FC5-63CE-48B6-B1E6-FE1114A038F4}" type="datetime1">
              <a:rPr lang="en-GB"/>
              <a:pPr>
                <a:defRPr/>
              </a:pPr>
              <a:t>09/11/2012</a:t>
            </a:fld>
            <a:endParaRPr lang="en-GB"/>
          </a:p>
        </p:txBody>
      </p:sp>
      <p:sp>
        <p:nvSpPr>
          <p:cNvPr id="8" name="Rectangle 19"/>
          <p:cNvSpPr>
            <a:spLocks noGrp="1" noChangeArrowheads="1"/>
          </p:cNvSpPr>
          <p:nvPr>
            <p:ph type="ftr" sz="quarter" idx="12"/>
          </p:nvPr>
        </p:nvSpPr>
        <p:spPr/>
        <p:txBody>
          <a:bodyPr/>
          <a:lstStyle>
            <a:lvl1pPr>
              <a:defRPr/>
            </a:lvl1pPr>
          </a:lstStyle>
          <a:p>
            <a:pPr>
              <a:defRPr/>
            </a:pPr>
            <a:r>
              <a:rPr lang="en-GB"/>
              <a:t>© The University of Sheffield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70F5C264-F380-4B8D-A7AA-9133D34A2716}" type="datetime1">
              <a:rPr lang="en-GB"/>
              <a:pPr>
                <a:defRPr/>
              </a:pPr>
              <a:t>09/11/2012</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TUOS Stephenson" pitchFamily="18" charset="0"/>
                <a:cs typeface="Arial" pitchFamily="34" charset="0"/>
              </a:defRPr>
            </a:lvl1pPr>
            <a:extLst/>
          </a:lstStyle>
          <a:p>
            <a:pPr>
              <a:defRPr/>
            </a:pPr>
            <a:fld id="{41A7FD51-8120-416C-87B2-1962962DF023}" type="datetimeFigureOut">
              <a:rPr lang="en-GB"/>
              <a:pPr>
                <a:defRPr/>
              </a:pPr>
              <a:t>09/11/2012</a:t>
            </a:fld>
            <a:endParaRPr lang="en-GB"/>
          </a:p>
        </p:txBody>
      </p:sp>
      <p:sp>
        <p:nvSpPr>
          <p:cNvPr id="3" name="Footer Placeholder 2"/>
          <p:cNvSpPr>
            <a:spLocks noGrp="1"/>
          </p:cNvSpPr>
          <p:nvPr>
            <p:ph type="ftr" sz="quarter" idx="11"/>
          </p:nvPr>
        </p:nvSpPr>
        <p:spPr/>
        <p:txBody>
          <a:bodyPr/>
          <a:lstStyle>
            <a:lvl1pPr>
              <a:defRPr/>
            </a:lvl1pPr>
            <a:extLst/>
          </a:lstStyle>
          <a:p>
            <a:pPr>
              <a:defRPr/>
            </a:pPr>
            <a:endParaRPr lang="en-GB"/>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TUOS Stephenson" pitchFamily="18" charset="0"/>
                <a:cs typeface="Arial" pitchFamily="34" charset="0"/>
              </a:defRPr>
            </a:lvl1pPr>
            <a:extLst/>
          </a:lstStyle>
          <a:p>
            <a:pPr>
              <a:defRPr/>
            </a:pPr>
            <a:fld id="{728691A9-08B8-48E3-856F-DA6AF9D187F2}"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E072B0F3-6729-4C94-B91F-A4FA3D3E2D39}" type="datetime1">
              <a:rPr lang="en-GB"/>
              <a:pPr>
                <a:defRPr/>
              </a:pPr>
              <a:t>09/11/2012</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26BA660E-CE04-4316-8413-611E1561F35A}" type="datetime1">
              <a:rPr lang="en-GB"/>
              <a:pPr>
                <a:defRPr/>
              </a:pPr>
              <a:t>09/11/2012</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5E4B222A-E86C-44DE-A89D-005B8E1AD57E}" type="datetime1">
              <a:rPr lang="en-GB"/>
              <a:pPr>
                <a:defRPr/>
              </a:pPr>
              <a:t>09/11/2012</a:t>
            </a:fld>
            <a:endParaRPr lang="en-GB"/>
          </a:p>
        </p:txBody>
      </p:sp>
      <p:sp>
        <p:nvSpPr>
          <p:cNvPr id="8"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FED608A3-613B-4299-B6B0-65D6917D841D}" type="datetime1">
              <a:rPr lang="en-GB"/>
              <a:pPr>
                <a:defRPr/>
              </a:pPr>
              <a:t>09/11/2012</a:t>
            </a:fld>
            <a:endParaRPr lang="en-GB"/>
          </a:p>
        </p:txBody>
      </p:sp>
      <p:sp>
        <p:nvSpPr>
          <p:cNvPr id="4"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685970D0-AA27-4D55-AFF4-595D0F011912}" type="datetime1">
              <a:rPr lang="en-GB"/>
              <a:pPr>
                <a:defRPr/>
              </a:pPr>
              <a:t>09/11/2012</a:t>
            </a:fld>
            <a:endParaRPr lang="en-GB"/>
          </a:p>
        </p:txBody>
      </p:sp>
      <p:sp>
        <p:nvSpPr>
          <p:cNvPr id="3"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81B9A549-FD7F-4A20-BEFC-70C4EC929E2E}" type="datetime1">
              <a:rPr lang="en-GB"/>
              <a:pPr>
                <a:defRPr/>
              </a:pPr>
              <a:t>09/11/2012</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307E7D38-45D3-4D98-A4C6-A03751B3F2E8}" type="datetime1">
              <a:rPr lang="en-GB"/>
              <a:pPr>
                <a:defRPr/>
              </a:pPr>
              <a:t>09/11/2012</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4CDC221E-0C52-42D6-A73C-9EC7090EE71A}" type="datetime1">
              <a:rPr lang="en-GB"/>
              <a:pPr>
                <a:defRPr/>
              </a:pPr>
              <a:t>09/11/2012</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CD393C2A-FF85-43CF-91EC-9ADA78726800}" type="datetime1">
              <a:rPr lang="en-GB"/>
              <a:pPr>
                <a:defRPr/>
              </a:pPr>
              <a:t>09/11/2012</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4098C649-5399-47D3-BED9-0E3C556FBCC6}" type="datetime1">
              <a:rPr lang="en-GB"/>
              <a:pPr>
                <a:defRPr/>
              </a:pPr>
              <a:t>09/11/2012</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TUOS Stephenson" pitchFamily="18" charset="0"/>
                <a:cs typeface="Arial" pitchFamily="34" charset="0"/>
              </a:defRPr>
            </a:lvl1pPr>
            <a:extLst/>
          </a:lstStyle>
          <a:p>
            <a:pPr>
              <a:defRPr/>
            </a:pPr>
            <a:fld id="{525971AF-C5CA-44CF-AE4A-C3F67F0AA97F}" type="datetimeFigureOut">
              <a:rPr lang="en-GB"/>
              <a:pPr>
                <a:defRPr/>
              </a:pPr>
              <a:t>09/11/2012</a:t>
            </a:fld>
            <a:endParaRPr lang="en-GB"/>
          </a:p>
        </p:txBody>
      </p:sp>
      <p:sp>
        <p:nvSpPr>
          <p:cNvPr id="5" name="Footer Placeholder 4"/>
          <p:cNvSpPr>
            <a:spLocks noGrp="1"/>
          </p:cNvSpPr>
          <p:nvPr>
            <p:ph type="ftr" sz="quarter" idx="11"/>
          </p:nvPr>
        </p:nvSpPr>
        <p:spPr/>
        <p:txBody>
          <a:bodyPr/>
          <a:lstStyle>
            <a:lvl1pPr>
              <a:defRPr/>
            </a:lvl1pPr>
            <a:extLst/>
          </a:lstStyle>
          <a:p>
            <a:pPr>
              <a:defRPr/>
            </a:pPr>
            <a:endParaRPr lang="en-GB"/>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TUOS Stephenson" pitchFamily="18" charset="0"/>
                <a:cs typeface="Arial" pitchFamily="34" charset="0"/>
              </a:defRPr>
            </a:lvl1pPr>
            <a:extLst/>
          </a:lstStyle>
          <a:p>
            <a:pPr>
              <a:defRPr/>
            </a:pPr>
            <a:fld id="{B8B3D01D-5896-45F5-BF1A-FE6616ED7860}"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olour logo for blue powerpoint.GIF"/>
          <p:cNvPicPr>
            <a:picLocks noChangeAspect="1"/>
          </p:cNvPicPr>
          <p:nvPr userDrawn="1"/>
        </p:nvPicPr>
        <p:blipFill>
          <a:blip r:embed="rId2"/>
          <a:srcRect/>
          <a:stretch>
            <a:fillRect/>
          </a:stretch>
        </p:blipFill>
        <p:spPr bwMode="auto">
          <a:xfrm>
            <a:off x="7975600" y="6165850"/>
            <a:ext cx="1133475" cy="647700"/>
          </a:xfrm>
          <a:prstGeom prst="rect">
            <a:avLst/>
          </a:prstGeom>
          <a:noFill/>
          <a:ln w="9525">
            <a:noFill/>
            <a:miter lim="800000"/>
            <a:headEnd/>
            <a:tailEnd/>
          </a:ln>
        </p:spPr>
      </p:pic>
      <p:pic>
        <p:nvPicPr>
          <p:cNvPr id="5" name="Picture 26"/>
          <p:cNvPicPr>
            <a:picLocks noChangeAspect="1" noChangeArrowheads="1"/>
          </p:cNvPicPr>
          <p:nvPr/>
        </p:nvPicPr>
        <p:blipFill>
          <a:blip r:embed="rId3"/>
          <a:srcRect/>
          <a:stretch>
            <a:fillRect/>
          </a:stretch>
        </p:blipFill>
        <p:spPr bwMode="auto">
          <a:xfrm>
            <a:off x="0" y="152400"/>
            <a:ext cx="2419350" cy="728663"/>
          </a:xfrm>
          <a:prstGeom prst="rect">
            <a:avLst/>
          </a:prstGeom>
          <a:noFill/>
          <a:ln w="9525">
            <a:noFill/>
            <a:miter lim="800000"/>
            <a:headEnd/>
            <a:tailEnd/>
          </a:ln>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smtClean="0"/>
              <a:t>Click to edit Master subtitle style</a:t>
            </a:r>
            <a:endParaRPr lang="en-GB"/>
          </a:p>
        </p:txBody>
      </p:sp>
      <p:sp>
        <p:nvSpPr>
          <p:cNvPr id="6" name="Rectangle 6"/>
          <p:cNvSpPr>
            <a:spLocks noGrp="1" noChangeArrowheads="1"/>
          </p:cNvSpPr>
          <p:nvPr>
            <p:ph type="sldNum" sz="quarter" idx="10"/>
          </p:nvPr>
        </p:nvSpPr>
        <p:spPr bwMode="auto">
          <a:xfrm>
            <a:off x="7010400" y="152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800">
                <a:solidFill>
                  <a:srgbClr val="FFFFFF"/>
                </a:solidFill>
                <a:latin typeface="TUOS Stephenson" pitchFamily="-128" charset="0"/>
                <a:cs typeface="Arial" pitchFamily="34" charset="0"/>
              </a:defRPr>
            </a:lvl1pPr>
          </a:lstStyle>
          <a:p>
            <a:pPr>
              <a:defRPr/>
            </a:pPr>
            <a:fld id="{E28F4659-BA99-4601-8CBC-8D4F9A87D3D9}" type="slidenum">
              <a:rPr lang="en-GB"/>
              <a:pPr>
                <a:defRPr/>
              </a:pPr>
              <a:t>‹#›</a:t>
            </a:fld>
            <a:endParaRPr lang="en-GB"/>
          </a:p>
        </p:txBody>
      </p:sp>
      <p:sp>
        <p:nvSpPr>
          <p:cNvPr id="7" name="Rectangle 18"/>
          <p:cNvSpPr>
            <a:spLocks noGrp="1" noChangeArrowheads="1"/>
          </p:cNvSpPr>
          <p:nvPr>
            <p:ph type="dt" sz="half" idx="11"/>
          </p:nvPr>
        </p:nvSpPr>
        <p:spPr/>
        <p:txBody>
          <a:bodyPr/>
          <a:lstStyle>
            <a:lvl1pPr>
              <a:defRPr/>
            </a:lvl1pPr>
          </a:lstStyle>
          <a:p>
            <a:pPr>
              <a:defRPr/>
            </a:pPr>
            <a:fld id="{4B0D5CE2-4C9D-4D0D-8EA5-A8CF48D81424}" type="datetime1">
              <a:rPr lang="en-GB"/>
              <a:pPr>
                <a:defRPr/>
              </a:pPr>
              <a:t>09/11/2012</a:t>
            </a:fld>
            <a:endParaRPr lang="en-GB"/>
          </a:p>
        </p:txBody>
      </p:sp>
      <p:sp>
        <p:nvSpPr>
          <p:cNvPr id="8" name="Rectangle 19"/>
          <p:cNvSpPr>
            <a:spLocks noGrp="1" noChangeArrowheads="1"/>
          </p:cNvSpPr>
          <p:nvPr>
            <p:ph type="ftr" sz="quarter" idx="12"/>
          </p:nvPr>
        </p:nvSpPr>
        <p:spPr/>
        <p:txBody>
          <a:bodyPr/>
          <a:lstStyle>
            <a:lvl1pPr>
              <a:defRPr/>
            </a:lvl1pPr>
          </a:lstStyle>
          <a:p>
            <a:pPr>
              <a:defRPr/>
            </a:pPr>
            <a:r>
              <a:rPr lang="en-GB"/>
              <a:t>© The University of Sheffield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4694C800-C3E7-49A5-991A-85B89866667E}" type="datetime1">
              <a:rPr lang="en-GB"/>
              <a:pPr>
                <a:defRPr/>
              </a:pPr>
              <a:t>09/11/2012</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65AF47BC-A92E-4C4C-A250-747A5FE570B3}" type="datetime1">
              <a:rPr lang="en-GB"/>
              <a:pPr>
                <a:defRPr/>
              </a:pPr>
              <a:t>09/11/2012</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BEE2378B-4A35-4730-95D4-CDFF509E427D}" type="datetime1">
              <a:rPr lang="en-GB"/>
              <a:pPr>
                <a:defRPr/>
              </a:pPr>
              <a:t>09/11/2012</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F51D1C6A-3809-48FF-B4AB-DD62FE474FD5}" type="datetime1">
              <a:rPr lang="en-GB"/>
              <a:pPr>
                <a:defRPr/>
              </a:pPr>
              <a:t>09/11/2012</a:t>
            </a:fld>
            <a:endParaRPr lang="en-GB"/>
          </a:p>
        </p:txBody>
      </p:sp>
      <p:sp>
        <p:nvSpPr>
          <p:cNvPr id="8"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6FE6ECEA-0E47-4B9E-98DA-80C32DBE9D55}" type="datetime1">
              <a:rPr lang="en-GB"/>
              <a:pPr>
                <a:defRPr/>
              </a:pPr>
              <a:t>09/11/2012</a:t>
            </a:fld>
            <a:endParaRPr lang="en-GB"/>
          </a:p>
        </p:txBody>
      </p:sp>
      <p:sp>
        <p:nvSpPr>
          <p:cNvPr id="4"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9DE07806-020A-41E4-A891-547631308AAA}" type="datetime1">
              <a:rPr lang="en-GB"/>
              <a:pPr>
                <a:defRPr/>
              </a:pPr>
              <a:t>09/11/2012</a:t>
            </a:fld>
            <a:endParaRPr lang="en-GB"/>
          </a:p>
        </p:txBody>
      </p:sp>
      <p:sp>
        <p:nvSpPr>
          <p:cNvPr id="3"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BF0B59B5-CC6F-48C8-8878-4D2FF64691D5}" type="datetime1">
              <a:rPr lang="en-GB"/>
              <a:pPr>
                <a:defRPr/>
              </a:pPr>
              <a:t>09/11/2012</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A3DF6F1C-19E6-44F2-A36E-E578B0619F3B}" type="datetime1">
              <a:rPr lang="en-GB"/>
              <a:pPr>
                <a:defRPr/>
              </a:pPr>
              <a:t>09/11/2012</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484CCD46-BBCB-41AA-93BB-A4F5C16880AB}" type="datetime1">
              <a:rPr lang="en-GB"/>
              <a:pPr>
                <a:defRPr/>
              </a:pPr>
              <a:t>09/11/2012</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85800" y="6553200"/>
            <a:ext cx="914400" cy="304800"/>
          </a:xfrm>
          <a:prstGeom prst="rect">
            <a:avLst/>
          </a:prstGeom>
        </p:spPr>
        <p:txBody>
          <a:bodyPr/>
          <a:lstStyle>
            <a:lvl1pPr>
              <a:defRPr>
                <a:latin typeface="TUOS Stephenson" pitchFamily="18" charset="0"/>
                <a:cs typeface="Arial" pitchFamily="34" charset="0"/>
              </a:defRPr>
            </a:lvl1pPr>
          </a:lstStyle>
          <a:p>
            <a:pPr>
              <a:defRPr/>
            </a:pPr>
            <a:fld id="{BC47AB72-DD15-4E8E-81A5-EB9BCE6E501C}" type="datetimeFigureOut">
              <a:rPr lang="en-GB"/>
              <a:pPr>
                <a:defRPr/>
              </a:pPr>
              <a:t>09/11/2012</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F7511832-B85D-431E-A87C-2B7EFD74A96F}" type="datetime1">
              <a:rPr lang="en-GB"/>
              <a:pPr>
                <a:defRPr/>
              </a:pPr>
              <a:t>09/11/2012</a:t>
            </a:fld>
            <a:endParaRPr lang="en-GB"/>
          </a:p>
        </p:txBody>
      </p:sp>
      <p:sp>
        <p:nvSpPr>
          <p:cNvPr id="5"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303D6424-DC35-4E4E-9CB8-058E689D3BA7}" type="datetime1">
              <a:rPr lang="en-GB"/>
              <a:pPr>
                <a:defRPr/>
              </a:pPr>
              <a:t>09/11/2012</a:t>
            </a:fld>
            <a:endParaRPr lang="en-GB"/>
          </a:p>
        </p:txBody>
      </p:sp>
      <p:sp>
        <p:nvSpPr>
          <p:cNvPr id="6" name="Rectangle 11"/>
          <p:cNvSpPr>
            <a:spLocks noGrp="1" noChangeArrowheads="1"/>
          </p:cNvSpPr>
          <p:nvPr>
            <p:ph type="ftr" sz="quarter" idx="11"/>
          </p:nvPr>
        </p:nvSpPr>
        <p:spPr>
          <a:ln/>
        </p:spPr>
        <p:txBody>
          <a:bodyPr/>
          <a:lstStyle>
            <a:lvl1pPr>
              <a:defRPr/>
            </a:lvl1pPr>
          </a:lstStyle>
          <a:p>
            <a:pPr>
              <a:defRPr/>
            </a:pPr>
            <a:r>
              <a:rPr lang="en-GB"/>
              <a:t>© The University of Sheffield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685800" y="6553200"/>
            <a:ext cx="914400" cy="304800"/>
          </a:xfrm>
          <a:prstGeom prst="rect">
            <a:avLst/>
          </a:prstGeom>
        </p:spPr>
        <p:txBody>
          <a:bodyPr/>
          <a:lstStyle>
            <a:lvl1pPr>
              <a:defRPr>
                <a:latin typeface="TUOS Stephenson" pitchFamily="18" charset="0"/>
                <a:cs typeface="Arial" pitchFamily="34" charset="0"/>
              </a:defRPr>
            </a:lvl1pPr>
          </a:lstStyle>
          <a:p>
            <a:pPr>
              <a:defRPr/>
            </a:pPr>
            <a:fld id="{7E112E74-7136-4655-BA4A-3A66619A271A}" type="datetimeFigureOut">
              <a:rPr lang="en-GB"/>
              <a:pPr>
                <a:defRPr/>
              </a:pPr>
              <a:t>09/11/2012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colour logo for blue powerpoint.GIF"/>
          <p:cNvPicPr>
            <a:picLocks noChangeAspect="1"/>
          </p:cNvPicPr>
          <p:nvPr userDrawn="1"/>
        </p:nvPicPr>
        <p:blipFill>
          <a:blip r:embed="rId2"/>
          <a:srcRect/>
          <a:stretch>
            <a:fillRect/>
          </a:stretch>
        </p:blipFill>
        <p:spPr bwMode="auto">
          <a:xfrm>
            <a:off x="7975600" y="6165850"/>
            <a:ext cx="1133475" cy="647700"/>
          </a:xfrm>
          <a:prstGeom prst="rect">
            <a:avLst/>
          </a:prstGeom>
          <a:noFill/>
          <a:ln w="9525">
            <a:noFill/>
            <a:miter lim="800000"/>
            <a:headEnd/>
            <a:tailEnd/>
          </a:ln>
        </p:spPr>
      </p:pic>
      <p:pic>
        <p:nvPicPr>
          <p:cNvPr id="5" name="Picture 26"/>
          <p:cNvPicPr>
            <a:picLocks noChangeAspect="1" noChangeArrowheads="1"/>
          </p:cNvPicPr>
          <p:nvPr/>
        </p:nvPicPr>
        <p:blipFill>
          <a:blip r:embed="rId3"/>
          <a:srcRect/>
          <a:stretch>
            <a:fillRect/>
          </a:stretch>
        </p:blipFill>
        <p:spPr bwMode="auto">
          <a:xfrm>
            <a:off x="0" y="152400"/>
            <a:ext cx="2419350" cy="728663"/>
          </a:xfrm>
          <a:prstGeom prst="rect">
            <a:avLst/>
          </a:prstGeom>
          <a:noFill/>
          <a:ln w="9525">
            <a:noFill/>
            <a:miter lim="800000"/>
            <a:headEnd/>
            <a:tailEnd/>
          </a:ln>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smtClean="0"/>
              <a:t>Click to edit Master subtitle style</a:t>
            </a:r>
            <a:endParaRPr lang="en-GB"/>
          </a:p>
        </p:txBody>
      </p:sp>
      <p:sp>
        <p:nvSpPr>
          <p:cNvPr id="6" name="Rectangle 6"/>
          <p:cNvSpPr>
            <a:spLocks noGrp="1" noChangeArrowheads="1"/>
          </p:cNvSpPr>
          <p:nvPr>
            <p:ph type="sldNum" sz="quarter" idx="10"/>
          </p:nvPr>
        </p:nvSpPr>
        <p:spPr bwMode="auto">
          <a:xfrm>
            <a:off x="7010400" y="152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800">
                <a:solidFill>
                  <a:srgbClr val="FFFFFF"/>
                </a:solidFill>
                <a:latin typeface="TUOS Stephenson" pitchFamily="-128" charset="0"/>
                <a:cs typeface="+mn-cs"/>
              </a:defRPr>
            </a:lvl1pPr>
          </a:lstStyle>
          <a:p>
            <a:pPr>
              <a:defRPr/>
            </a:pPr>
            <a:fld id="{DB469A30-D621-41E3-9936-5C13D8046AD5}" type="slidenum">
              <a:rPr lang="en-GB"/>
              <a:pPr>
                <a:defRPr/>
              </a:pPr>
              <a:t>‹#›</a:t>
            </a:fld>
            <a:endParaRPr lang="en-GB"/>
          </a:p>
        </p:txBody>
      </p:sp>
      <p:sp>
        <p:nvSpPr>
          <p:cNvPr id="7" name="Rectangle 18"/>
          <p:cNvSpPr>
            <a:spLocks noGrp="1" noChangeArrowheads="1"/>
          </p:cNvSpPr>
          <p:nvPr>
            <p:ph type="dt" sz="half" idx="11"/>
          </p:nvPr>
        </p:nvSpPr>
        <p:spPr/>
        <p:txBody>
          <a:bodyPr/>
          <a:lstStyle>
            <a:lvl1pPr>
              <a:defRPr>
                <a:cs typeface="Arial" pitchFamily="34" charset="0"/>
              </a:defRPr>
            </a:lvl1pPr>
          </a:lstStyle>
          <a:p>
            <a:pPr>
              <a:defRPr/>
            </a:pPr>
            <a:fld id="{A0463DCD-9027-4C51-926B-A479E78AB5E0}" type="datetime1">
              <a:rPr lang="en-GB"/>
              <a:pPr>
                <a:defRPr/>
              </a:pPr>
              <a:t>09/11/2012</a:t>
            </a:fld>
            <a:endParaRPr lang="en-GB"/>
          </a:p>
        </p:txBody>
      </p:sp>
      <p:sp>
        <p:nvSpPr>
          <p:cNvPr id="8" name="Rectangle 19"/>
          <p:cNvSpPr>
            <a:spLocks noGrp="1" noChangeArrowheads="1"/>
          </p:cNvSpPr>
          <p:nvPr>
            <p:ph type="ftr" sz="quarter" idx="12"/>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2F5ACCE0-3668-4DE4-A0B1-1E0B87AD46F2}" type="datetime1">
              <a:rPr lang="en-GB"/>
              <a:pPr>
                <a:defRPr/>
              </a:pPr>
              <a:t>09/11/2012</a:t>
            </a:fld>
            <a:endParaRPr lang="en-GB"/>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p:txBody>
          <a:bodyPr/>
          <a:lstStyle>
            <a:lvl1pPr>
              <a:defRPr>
                <a:cs typeface="Arial" pitchFamily="34" charset="0"/>
              </a:defRPr>
            </a:lvl1pPr>
          </a:lstStyle>
          <a:p>
            <a:pPr>
              <a:defRPr/>
            </a:pPr>
            <a:fld id="{5BFE960C-D51B-4024-BA29-E9F5523D2C8A}" type="datetime1">
              <a:rPr lang="en-GB"/>
              <a:pPr>
                <a:defRPr/>
              </a:pPr>
              <a:t>09/11/2012</a:t>
            </a:fld>
            <a:endParaRPr lang="en-GB"/>
          </a:p>
        </p:txBody>
      </p:sp>
      <p:sp>
        <p:nvSpPr>
          <p:cNvPr id="5"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p:txBody>
          <a:bodyPr/>
          <a:lstStyle>
            <a:lvl1pPr>
              <a:defRPr>
                <a:cs typeface="Arial" pitchFamily="34" charset="0"/>
              </a:defRPr>
            </a:lvl1pPr>
          </a:lstStyle>
          <a:p>
            <a:pPr>
              <a:defRPr/>
            </a:pPr>
            <a:fld id="{A726E85C-C2AD-45C0-9715-A36DF071C580}" type="datetime1">
              <a:rPr lang="en-GB"/>
              <a:pPr>
                <a:defRPr/>
              </a:pPr>
              <a:t>09/11/2012</a:t>
            </a:fld>
            <a:endParaRPr lang="en-GB"/>
          </a:p>
        </p:txBody>
      </p:sp>
      <p:sp>
        <p:nvSpPr>
          <p:cNvPr id="6" name="Rectangle 11"/>
          <p:cNvSpPr>
            <a:spLocks noGrp="1" noChangeArrowheads="1"/>
          </p:cNvSpPr>
          <p:nvPr>
            <p:ph type="ftr" sz="quarter" idx="11"/>
          </p:nvPr>
        </p:nvSpPr>
        <p:spPr/>
        <p:txBody>
          <a:bodyPr/>
          <a:lstStyle>
            <a:lvl1pPr>
              <a:defRPr>
                <a:cs typeface="Arial" pitchFamily="34" charset="0"/>
              </a:defRPr>
            </a:lvl1pPr>
          </a:lstStyle>
          <a:p>
            <a:pPr>
              <a:defRPr/>
            </a:pPr>
            <a:r>
              <a:rPr lang="en-GB"/>
              <a:t>© The University of Sheffield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2.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 name="Rectangle 19"/>
          <p:cNvSpPr>
            <a:spLocks noGrp="1" noChangeArrowheads="1"/>
          </p:cNvSpPr>
          <p:nvPr>
            <p:ph type="ftr" sz="quarter" idx="3"/>
          </p:nvPr>
        </p:nvSpPr>
        <p:spPr bwMode="auto">
          <a:xfrm>
            <a:off x="2411413" y="6453188"/>
            <a:ext cx="51816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TUOS Blake" pitchFamily="-70" charset="0"/>
                <a:cs typeface="Arial" charset="0"/>
              </a:defRPr>
            </a:lvl1pPr>
          </a:lstStyle>
          <a:p>
            <a:pPr>
              <a:defRPr/>
            </a:pPr>
            <a:r>
              <a:rPr lang="en-GB"/>
              <a:t>Prof Alan Brennan, University of Sheffield, </a:t>
            </a:r>
          </a:p>
        </p:txBody>
      </p:sp>
    </p:spTree>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Lst>
  <p:transition>
    <p:fade/>
  </p:transition>
  <p:hf sldNum="0" hdr="0" ftr="0" dt="0"/>
  <p:txStyles>
    <p:titleStyle>
      <a:lvl1pPr algn="l" rtl="0" eaLnBrk="0" fontAlgn="base" hangingPunct="0">
        <a:lnSpc>
          <a:spcPct val="83000"/>
        </a:lnSpc>
        <a:spcBef>
          <a:spcPct val="0"/>
        </a:spcBef>
        <a:spcAft>
          <a:spcPct val="0"/>
        </a:spcAft>
        <a:defRPr sz="4400">
          <a:solidFill>
            <a:schemeClr val="tx1"/>
          </a:solidFill>
          <a:latin typeface="Arial" charset="0"/>
          <a:ea typeface="+mj-ea"/>
          <a:cs typeface="+mj-cs"/>
        </a:defRPr>
      </a:lvl1pPr>
      <a:lvl2pPr algn="l" rtl="0" eaLnBrk="0" fontAlgn="base" hangingPunct="0">
        <a:lnSpc>
          <a:spcPct val="83000"/>
        </a:lnSpc>
        <a:spcBef>
          <a:spcPct val="0"/>
        </a:spcBef>
        <a:spcAft>
          <a:spcPct val="0"/>
        </a:spcAft>
        <a:defRPr sz="4400">
          <a:solidFill>
            <a:schemeClr val="tx1"/>
          </a:solidFill>
          <a:latin typeface="Arial" charset="0"/>
        </a:defRPr>
      </a:lvl2pPr>
      <a:lvl3pPr algn="l" rtl="0" eaLnBrk="0" fontAlgn="base" hangingPunct="0">
        <a:lnSpc>
          <a:spcPct val="83000"/>
        </a:lnSpc>
        <a:spcBef>
          <a:spcPct val="0"/>
        </a:spcBef>
        <a:spcAft>
          <a:spcPct val="0"/>
        </a:spcAft>
        <a:defRPr sz="4400">
          <a:solidFill>
            <a:schemeClr val="tx1"/>
          </a:solidFill>
          <a:latin typeface="Arial" charset="0"/>
        </a:defRPr>
      </a:lvl3pPr>
      <a:lvl4pPr algn="l" rtl="0" eaLnBrk="0" fontAlgn="base" hangingPunct="0">
        <a:lnSpc>
          <a:spcPct val="83000"/>
        </a:lnSpc>
        <a:spcBef>
          <a:spcPct val="0"/>
        </a:spcBef>
        <a:spcAft>
          <a:spcPct val="0"/>
        </a:spcAft>
        <a:defRPr sz="4400">
          <a:solidFill>
            <a:schemeClr val="tx1"/>
          </a:solidFill>
          <a:latin typeface="Arial" charset="0"/>
        </a:defRPr>
      </a:lvl4pPr>
      <a:lvl5pPr algn="l" rtl="0" eaLnBrk="0" fontAlgn="base" hangingPunct="0">
        <a:lnSpc>
          <a:spcPct val="83000"/>
        </a:lnSpc>
        <a:spcBef>
          <a:spcPct val="0"/>
        </a:spcBef>
        <a:spcAft>
          <a:spcPct val="0"/>
        </a:spcAft>
        <a:defRPr sz="4400">
          <a:solidFill>
            <a:schemeClr val="tx1"/>
          </a:solidFill>
          <a:latin typeface="Arial" charset="0"/>
        </a:defRPr>
      </a:lvl5pPr>
      <a:lvl6pPr marL="457200" algn="l" rtl="0" fontAlgn="base">
        <a:lnSpc>
          <a:spcPct val="83000"/>
        </a:lnSpc>
        <a:spcBef>
          <a:spcPct val="0"/>
        </a:spcBef>
        <a:spcAft>
          <a:spcPct val="0"/>
        </a:spcAft>
        <a:defRPr sz="4400">
          <a:solidFill>
            <a:schemeClr val="tx1"/>
          </a:solidFill>
          <a:latin typeface="TUOS Stephenson" pitchFamily="18" charset="0"/>
        </a:defRPr>
      </a:lvl6pPr>
      <a:lvl7pPr marL="914400" algn="l" rtl="0" fontAlgn="base">
        <a:lnSpc>
          <a:spcPct val="83000"/>
        </a:lnSpc>
        <a:spcBef>
          <a:spcPct val="0"/>
        </a:spcBef>
        <a:spcAft>
          <a:spcPct val="0"/>
        </a:spcAft>
        <a:defRPr sz="4400">
          <a:solidFill>
            <a:schemeClr val="tx1"/>
          </a:solidFill>
          <a:latin typeface="TUOS Stephenson" pitchFamily="18" charset="0"/>
        </a:defRPr>
      </a:lvl7pPr>
      <a:lvl8pPr marL="1371600" algn="l" rtl="0" fontAlgn="base">
        <a:lnSpc>
          <a:spcPct val="83000"/>
        </a:lnSpc>
        <a:spcBef>
          <a:spcPct val="0"/>
        </a:spcBef>
        <a:spcAft>
          <a:spcPct val="0"/>
        </a:spcAft>
        <a:defRPr sz="4400">
          <a:solidFill>
            <a:schemeClr val="tx1"/>
          </a:solidFill>
          <a:latin typeface="TUOS Stephenson" pitchFamily="18" charset="0"/>
        </a:defRPr>
      </a:lvl8pPr>
      <a:lvl9pPr marL="1828800" algn="l" rtl="0" fontAlgn="base">
        <a:lnSpc>
          <a:spcPct val="83000"/>
        </a:lnSpc>
        <a:spcBef>
          <a:spcPct val="0"/>
        </a:spcBef>
        <a:spcAft>
          <a:spcPct val="0"/>
        </a:spcAft>
        <a:defRPr sz="4400">
          <a:solidFill>
            <a:schemeClr val="tx1"/>
          </a:solidFill>
          <a:latin typeface="TUOS Stephenson" pitchFamily="18" charset="0"/>
        </a:defRPr>
      </a:lvl9pPr>
    </p:titleStyle>
    <p:bodyStyle>
      <a:lvl1pPr marL="342900" indent="-342900" algn="l" rtl="0" eaLnBrk="0" fontAlgn="base" hangingPunct="0">
        <a:spcBef>
          <a:spcPct val="30000"/>
        </a:spcBef>
        <a:spcAft>
          <a:spcPct val="0"/>
        </a:spcAft>
        <a:buChar char="•"/>
        <a:defRPr sz="3200">
          <a:solidFill>
            <a:schemeClr val="bg2"/>
          </a:solidFill>
          <a:latin typeface="Arial" charset="0"/>
          <a:ea typeface="+mn-ea"/>
          <a:cs typeface="+mn-cs"/>
        </a:defRPr>
      </a:lvl1pPr>
      <a:lvl2pPr marL="742950" indent="-285750" algn="l" rtl="0" eaLnBrk="0" fontAlgn="base" hangingPunct="0">
        <a:spcBef>
          <a:spcPct val="30000"/>
        </a:spcBef>
        <a:spcAft>
          <a:spcPct val="0"/>
        </a:spcAft>
        <a:buFont typeface="TUOS Stephenson"/>
        <a:buChar char="•"/>
        <a:defRPr sz="2800">
          <a:solidFill>
            <a:schemeClr val="bg2"/>
          </a:solidFill>
          <a:latin typeface="Arial" charset="0"/>
        </a:defRPr>
      </a:lvl2pPr>
      <a:lvl3pPr marL="1143000" indent="-228600" algn="l" rtl="0" eaLnBrk="0" fontAlgn="base" hangingPunct="0">
        <a:spcBef>
          <a:spcPct val="20000"/>
        </a:spcBef>
        <a:spcAft>
          <a:spcPct val="0"/>
        </a:spcAft>
        <a:buChar char="•"/>
        <a:defRPr sz="2400">
          <a:solidFill>
            <a:schemeClr val="bg2"/>
          </a:solidFill>
          <a:latin typeface="Arial" charset="0"/>
        </a:defRPr>
      </a:lvl3pPr>
      <a:lvl4pPr marL="1600200" indent="-228600" algn="l" rtl="0" eaLnBrk="0" fontAlgn="base" hangingPunct="0">
        <a:lnSpc>
          <a:spcPct val="120000"/>
        </a:lnSpc>
        <a:spcBef>
          <a:spcPct val="20000"/>
        </a:spcBef>
        <a:spcAft>
          <a:spcPct val="0"/>
        </a:spcAft>
        <a:buFont typeface="TUOS Stephenson"/>
        <a:buChar char="–"/>
        <a:defRPr sz="1400">
          <a:solidFill>
            <a:schemeClr val="bg2"/>
          </a:solidFill>
          <a:latin typeface="Arial" charset="0"/>
        </a:defRPr>
      </a:lvl4pPr>
      <a:lvl5pPr marL="2057400" indent="-228600" algn="l" rtl="0" eaLnBrk="0" fontAlgn="base" hangingPunct="0">
        <a:lnSpc>
          <a:spcPct val="140000"/>
        </a:lnSpc>
        <a:spcBef>
          <a:spcPct val="20000"/>
        </a:spcBef>
        <a:spcAft>
          <a:spcPct val="0"/>
        </a:spcAft>
        <a:buFont typeface="TUOS Stephenson"/>
        <a:buChar char="•"/>
        <a:defRPr sz="900">
          <a:solidFill>
            <a:schemeClr val="bg2"/>
          </a:solidFill>
          <a:latin typeface="Arial" charset="0"/>
        </a:defRPr>
      </a:lvl5pPr>
      <a:lvl6pPr marL="2514600" indent="-228600" algn="l" rtl="0" fontAlgn="base">
        <a:lnSpc>
          <a:spcPct val="140000"/>
        </a:lnSpc>
        <a:spcBef>
          <a:spcPct val="20000"/>
        </a:spcBef>
        <a:spcAft>
          <a:spcPct val="0"/>
        </a:spcAft>
        <a:buFont typeface="TUOS Stephenson" pitchFamily="18" charset="0"/>
        <a:buChar char="•"/>
        <a:defRPr sz="900">
          <a:solidFill>
            <a:schemeClr val="bg2"/>
          </a:solidFill>
          <a:latin typeface="+mn-lt"/>
        </a:defRPr>
      </a:lvl6pPr>
      <a:lvl7pPr marL="2971800" indent="-228600" algn="l" rtl="0" fontAlgn="base">
        <a:lnSpc>
          <a:spcPct val="140000"/>
        </a:lnSpc>
        <a:spcBef>
          <a:spcPct val="20000"/>
        </a:spcBef>
        <a:spcAft>
          <a:spcPct val="0"/>
        </a:spcAft>
        <a:buFont typeface="TUOS Stephenson" pitchFamily="18" charset="0"/>
        <a:buChar char="•"/>
        <a:defRPr sz="900">
          <a:solidFill>
            <a:schemeClr val="bg2"/>
          </a:solidFill>
          <a:latin typeface="+mn-lt"/>
        </a:defRPr>
      </a:lvl7pPr>
      <a:lvl8pPr marL="3429000" indent="-228600" algn="l" rtl="0" fontAlgn="base">
        <a:lnSpc>
          <a:spcPct val="140000"/>
        </a:lnSpc>
        <a:spcBef>
          <a:spcPct val="20000"/>
        </a:spcBef>
        <a:spcAft>
          <a:spcPct val="0"/>
        </a:spcAft>
        <a:buFont typeface="TUOS Stephenson" pitchFamily="18" charset="0"/>
        <a:buChar char="•"/>
        <a:defRPr sz="900">
          <a:solidFill>
            <a:schemeClr val="bg2"/>
          </a:solidFill>
          <a:latin typeface="+mn-lt"/>
        </a:defRPr>
      </a:lvl8pPr>
      <a:lvl9pPr marL="3886200" indent="-228600" algn="l" rtl="0" fontAlgn="base">
        <a:lnSpc>
          <a:spcPct val="140000"/>
        </a:lnSpc>
        <a:spcBef>
          <a:spcPct val="20000"/>
        </a:spcBef>
        <a:spcAft>
          <a:spcPct val="0"/>
        </a:spcAft>
        <a:buFont typeface="TUOS Stephenson" pitchFamily="18" charset="0"/>
        <a:buChar char="•"/>
        <a:defRPr sz="9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7171"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mn-lt"/>
                <a:cs typeface="+mn-cs"/>
              </a:defRPr>
            </a:lvl1pPr>
          </a:lstStyle>
          <a:p>
            <a:pPr>
              <a:defRPr/>
            </a:pPr>
            <a:fld id="{5F5EE372-D9B2-4F43-9D8B-82C501F3CEFF}" type="datetime1">
              <a:rPr lang="en-GB"/>
              <a:pPr>
                <a:defRPr/>
              </a:pPr>
              <a:t>09/11/2012</a:t>
            </a:fld>
            <a:endParaRPr lang="en-GB"/>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mn-lt"/>
                <a:cs typeface="+mn-cs"/>
              </a:defRPr>
            </a:lvl1pPr>
          </a:lstStyle>
          <a:p>
            <a:pPr>
              <a:defRPr/>
            </a:pPr>
            <a:r>
              <a:rPr lang="en-GB"/>
              <a:t>© The University of Sheffield</a:t>
            </a:r>
          </a:p>
        </p:txBody>
      </p:sp>
      <p:pic>
        <p:nvPicPr>
          <p:cNvPr id="7174" name="Picture 31"/>
          <p:cNvPicPr>
            <a:picLocks noChangeAspect="1" noChangeArrowheads="1"/>
          </p:cNvPicPr>
          <p:nvPr/>
        </p:nvPicPr>
        <p:blipFill>
          <a:blip r:embed="rId14"/>
          <a:srcRect/>
          <a:stretch>
            <a:fillRect/>
          </a:stretch>
        </p:blipFill>
        <p:spPr bwMode="auto">
          <a:xfrm>
            <a:off x="0" y="152400"/>
            <a:ext cx="2419350" cy="728663"/>
          </a:xfrm>
          <a:prstGeom prst="rect">
            <a:avLst/>
          </a:prstGeom>
          <a:noFill/>
          <a:ln w="9525">
            <a:noFill/>
            <a:miter lim="800000"/>
            <a:headEnd/>
            <a:tailEnd/>
          </a:ln>
        </p:spPr>
      </p:pic>
      <p:pic>
        <p:nvPicPr>
          <p:cNvPr id="7175" name="Picture 7" descr="colour logo for blue powerpoint.GIF"/>
          <p:cNvPicPr>
            <a:picLocks noChangeAspect="1"/>
          </p:cNvPicPr>
          <p:nvPr userDrawn="1"/>
        </p:nvPicPr>
        <p:blipFill>
          <a:blip r:embed="rId15"/>
          <a:srcRect/>
          <a:stretch>
            <a:fillRect/>
          </a:stretch>
        </p:blipFill>
        <p:spPr bwMode="auto">
          <a:xfrm>
            <a:off x="7975600" y="6165850"/>
            <a:ext cx="1133475"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sldNum="0" hdr="0"/>
  <p:txStyles>
    <p:titleStyle>
      <a:lvl1pPr algn="l" rtl="0" eaLnBrk="0" fontAlgn="base" hangingPunct="0">
        <a:lnSpc>
          <a:spcPct val="83000"/>
        </a:lnSpc>
        <a:spcBef>
          <a:spcPct val="0"/>
        </a:spcBef>
        <a:spcAft>
          <a:spcPct val="0"/>
        </a:spcAft>
        <a:defRPr sz="4400">
          <a:solidFill>
            <a:schemeClr val="tx1"/>
          </a:solidFill>
          <a:latin typeface="+mj-lt"/>
          <a:ea typeface="+mj-ea"/>
          <a:cs typeface="+mj-cs"/>
        </a:defRPr>
      </a:lvl1pPr>
      <a:lvl2pPr algn="l" rtl="0" eaLnBrk="0" fontAlgn="base" hangingPunct="0">
        <a:lnSpc>
          <a:spcPct val="83000"/>
        </a:lnSpc>
        <a:spcBef>
          <a:spcPct val="0"/>
        </a:spcBef>
        <a:spcAft>
          <a:spcPct val="0"/>
        </a:spcAft>
        <a:defRPr sz="4400">
          <a:solidFill>
            <a:schemeClr val="tx1"/>
          </a:solidFill>
          <a:latin typeface="TUOS Stephenson" pitchFamily="-128" charset="0"/>
        </a:defRPr>
      </a:lvl2pPr>
      <a:lvl3pPr algn="l" rtl="0" eaLnBrk="0" fontAlgn="base" hangingPunct="0">
        <a:lnSpc>
          <a:spcPct val="83000"/>
        </a:lnSpc>
        <a:spcBef>
          <a:spcPct val="0"/>
        </a:spcBef>
        <a:spcAft>
          <a:spcPct val="0"/>
        </a:spcAft>
        <a:defRPr sz="4400">
          <a:solidFill>
            <a:schemeClr val="tx1"/>
          </a:solidFill>
          <a:latin typeface="TUOS Stephenson" pitchFamily="-128" charset="0"/>
        </a:defRPr>
      </a:lvl3pPr>
      <a:lvl4pPr algn="l" rtl="0" eaLnBrk="0" fontAlgn="base" hangingPunct="0">
        <a:lnSpc>
          <a:spcPct val="83000"/>
        </a:lnSpc>
        <a:spcBef>
          <a:spcPct val="0"/>
        </a:spcBef>
        <a:spcAft>
          <a:spcPct val="0"/>
        </a:spcAft>
        <a:defRPr sz="4400">
          <a:solidFill>
            <a:schemeClr val="tx1"/>
          </a:solidFill>
          <a:latin typeface="TUOS Stephenson" pitchFamily="-128" charset="0"/>
        </a:defRPr>
      </a:lvl4pPr>
      <a:lvl5pPr algn="l" rtl="0" eaLnBrk="0" fontAlgn="base" hangingPunct="0">
        <a:lnSpc>
          <a:spcPct val="83000"/>
        </a:lnSpc>
        <a:spcBef>
          <a:spcPct val="0"/>
        </a:spcBef>
        <a:spcAft>
          <a:spcPct val="0"/>
        </a:spcAft>
        <a:defRPr sz="4400">
          <a:solidFill>
            <a:schemeClr val="tx1"/>
          </a:solidFill>
          <a:latin typeface="TUOS Stephenson" pitchFamily="-128" charset="0"/>
        </a:defRPr>
      </a:lvl5pPr>
      <a:lvl6pPr marL="457200" algn="l" rtl="0" eaLnBrk="1" fontAlgn="base" hangingPunct="1">
        <a:lnSpc>
          <a:spcPct val="83000"/>
        </a:lnSpc>
        <a:spcBef>
          <a:spcPct val="0"/>
        </a:spcBef>
        <a:spcAft>
          <a:spcPct val="0"/>
        </a:spcAft>
        <a:defRPr sz="4400">
          <a:solidFill>
            <a:schemeClr val="tx1"/>
          </a:solidFill>
          <a:latin typeface="TUOS Stephenson" pitchFamily="-128" charset="0"/>
        </a:defRPr>
      </a:lvl6pPr>
      <a:lvl7pPr marL="914400" algn="l" rtl="0" eaLnBrk="1" fontAlgn="base" hangingPunct="1">
        <a:lnSpc>
          <a:spcPct val="83000"/>
        </a:lnSpc>
        <a:spcBef>
          <a:spcPct val="0"/>
        </a:spcBef>
        <a:spcAft>
          <a:spcPct val="0"/>
        </a:spcAft>
        <a:defRPr sz="4400">
          <a:solidFill>
            <a:schemeClr val="tx1"/>
          </a:solidFill>
          <a:latin typeface="TUOS Stephenson" pitchFamily="-128" charset="0"/>
        </a:defRPr>
      </a:lvl7pPr>
      <a:lvl8pPr marL="1371600" algn="l" rtl="0" eaLnBrk="1" fontAlgn="base" hangingPunct="1">
        <a:lnSpc>
          <a:spcPct val="83000"/>
        </a:lnSpc>
        <a:spcBef>
          <a:spcPct val="0"/>
        </a:spcBef>
        <a:spcAft>
          <a:spcPct val="0"/>
        </a:spcAft>
        <a:defRPr sz="4400">
          <a:solidFill>
            <a:schemeClr val="tx1"/>
          </a:solidFill>
          <a:latin typeface="TUOS Stephenson" pitchFamily="-128" charset="0"/>
        </a:defRPr>
      </a:lvl8pPr>
      <a:lvl9pPr marL="1828800" algn="l" rtl="0" eaLnBrk="1" fontAlgn="base" hangingPunct="1">
        <a:lnSpc>
          <a:spcPct val="83000"/>
        </a:lnSpc>
        <a:spcBef>
          <a:spcPct val="0"/>
        </a:spcBef>
        <a:spcAft>
          <a:spcPct val="0"/>
        </a:spcAft>
        <a:defRPr sz="4400">
          <a:solidFill>
            <a:schemeClr val="tx1"/>
          </a:solidFill>
          <a:latin typeface="TUOS Stephenson" pitchFamily="-128" charset="0"/>
        </a:defRPr>
      </a:lvl9pPr>
    </p:titleStyle>
    <p:bodyStyle>
      <a:lvl1pPr marL="342900" indent="-342900" algn="l" rtl="0" eaLnBrk="0" fontAlgn="base" hangingPunct="0">
        <a:spcBef>
          <a:spcPct val="3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30000"/>
        </a:spcBef>
        <a:spcAft>
          <a:spcPct val="0"/>
        </a:spcAft>
        <a:buFont typeface="TUOS Stephenson"/>
        <a:buChar char="•"/>
        <a:defRPr sz="2800">
          <a:solidFill>
            <a:schemeClr val="bg2"/>
          </a:solidFill>
          <a:latin typeface="+mn-lt"/>
        </a:defRPr>
      </a:lvl2pPr>
      <a:lvl3pPr marL="1143000" indent="-228600" algn="l" rtl="0" eaLnBrk="0" fontAlgn="base" hangingPunct="0">
        <a:spcBef>
          <a:spcPct val="20000"/>
        </a:spcBef>
        <a:spcAft>
          <a:spcPct val="0"/>
        </a:spcAft>
        <a:defRPr sz="2400">
          <a:solidFill>
            <a:schemeClr val="bg2"/>
          </a:solidFill>
          <a:latin typeface="+mn-lt"/>
        </a:defRPr>
      </a:lvl3pPr>
      <a:lvl4pPr marL="1600200" indent="-228600" algn="l" rtl="0" eaLnBrk="0" fontAlgn="base" hangingPunct="0">
        <a:lnSpc>
          <a:spcPct val="120000"/>
        </a:lnSpc>
        <a:spcBef>
          <a:spcPct val="20000"/>
        </a:spcBef>
        <a:spcAft>
          <a:spcPct val="0"/>
        </a:spcAft>
        <a:buFont typeface="TUOS Stephenson"/>
        <a:defRPr sz="1400">
          <a:solidFill>
            <a:schemeClr val="bg2"/>
          </a:solidFill>
          <a:latin typeface="+mn-lt"/>
        </a:defRPr>
      </a:lvl4pPr>
      <a:lvl5pPr marL="2057400" indent="-228600" algn="l" rtl="0" eaLnBrk="0" fontAlgn="base" hangingPunct="0">
        <a:lnSpc>
          <a:spcPct val="140000"/>
        </a:lnSpc>
        <a:spcBef>
          <a:spcPct val="20000"/>
        </a:spcBef>
        <a:spcAft>
          <a:spcPct val="0"/>
        </a:spcAft>
        <a:buFont typeface="TUOS Stephenson"/>
        <a:buChar char="•"/>
        <a:defRPr sz="900">
          <a:solidFill>
            <a:schemeClr val="bg2"/>
          </a:solidFill>
          <a:latin typeface="+mn-lt"/>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483"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mn-lt"/>
                <a:cs typeface="Arial" pitchFamily="34" charset="0"/>
              </a:defRPr>
            </a:lvl1pPr>
          </a:lstStyle>
          <a:p>
            <a:pPr>
              <a:defRPr/>
            </a:pPr>
            <a:fld id="{0A75C84F-ABBE-46CB-9392-BC755F524F43}" type="datetime1">
              <a:rPr lang="en-GB"/>
              <a:pPr>
                <a:defRPr/>
              </a:pPr>
              <a:t>09/11/2012</a:t>
            </a:fld>
            <a:endParaRPr lang="en-GB"/>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mn-lt"/>
                <a:cs typeface="Arial" pitchFamily="34" charset="0"/>
              </a:defRPr>
            </a:lvl1pPr>
          </a:lstStyle>
          <a:p>
            <a:pPr>
              <a:defRPr/>
            </a:pPr>
            <a:r>
              <a:rPr lang="en-GB"/>
              <a:t>© The University of Sheffield</a:t>
            </a:r>
          </a:p>
        </p:txBody>
      </p:sp>
      <p:pic>
        <p:nvPicPr>
          <p:cNvPr id="20486" name="Picture 31"/>
          <p:cNvPicPr>
            <a:picLocks noChangeAspect="1" noChangeArrowheads="1"/>
          </p:cNvPicPr>
          <p:nvPr/>
        </p:nvPicPr>
        <p:blipFill>
          <a:blip r:embed="rId14"/>
          <a:srcRect/>
          <a:stretch>
            <a:fillRect/>
          </a:stretch>
        </p:blipFill>
        <p:spPr bwMode="auto">
          <a:xfrm>
            <a:off x="0" y="152400"/>
            <a:ext cx="2419350" cy="728663"/>
          </a:xfrm>
          <a:prstGeom prst="rect">
            <a:avLst/>
          </a:prstGeom>
          <a:noFill/>
          <a:ln w="9525">
            <a:noFill/>
            <a:miter lim="800000"/>
            <a:headEnd/>
            <a:tailEnd/>
          </a:ln>
        </p:spPr>
      </p:pic>
      <p:pic>
        <p:nvPicPr>
          <p:cNvPr id="20487" name="Picture 7" descr="colour logo for blue powerpoint.GIF"/>
          <p:cNvPicPr>
            <a:picLocks noChangeAspect="1"/>
          </p:cNvPicPr>
          <p:nvPr userDrawn="1"/>
        </p:nvPicPr>
        <p:blipFill>
          <a:blip r:embed="rId15"/>
          <a:srcRect/>
          <a:stretch>
            <a:fillRect/>
          </a:stretch>
        </p:blipFill>
        <p:spPr bwMode="auto">
          <a:xfrm>
            <a:off x="7975600" y="6165850"/>
            <a:ext cx="1133475"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3" r:id="rId1"/>
    <p:sldLayoutId id="2147483754" r:id="rId2"/>
    <p:sldLayoutId id="2147483753" r:id="rId3"/>
    <p:sldLayoutId id="2147483752" r:id="rId4"/>
    <p:sldLayoutId id="2147483751" r:id="rId5"/>
    <p:sldLayoutId id="2147483750" r:id="rId6"/>
    <p:sldLayoutId id="2147483749" r:id="rId7"/>
    <p:sldLayoutId id="2147483748" r:id="rId8"/>
    <p:sldLayoutId id="2147483747" r:id="rId9"/>
    <p:sldLayoutId id="2147483746" r:id="rId10"/>
    <p:sldLayoutId id="2147483745" r:id="rId11"/>
    <p:sldLayoutId id="2147483744" r:id="rId12"/>
  </p:sldLayoutIdLst>
  <p:hf sldNum="0" hdr="0"/>
  <p:txStyles>
    <p:titleStyle>
      <a:lvl1pPr algn="l" rtl="0" eaLnBrk="0" fontAlgn="base" hangingPunct="0">
        <a:lnSpc>
          <a:spcPct val="83000"/>
        </a:lnSpc>
        <a:spcBef>
          <a:spcPct val="0"/>
        </a:spcBef>
        <a:spcAft>
          <a:spcPct val="0"/>
        </a:spcAft>
        <a:defRPr sz="4400">
          <a:solidFill>
            <a:schemeClr val="tx1"/>
          </a:solidFill>
          <a:latin typeface="+mj-lt"/>
          <a:ea typeface="+mj-ea"/>
          <a:cs typeface="+mj-cs"/>
        </a:defRPr>
      </a:lvl1pPr>
      <a:lvl2pPr algn="l" rtl="0" eaLnBrk="0" fontAlgn="base" hangingPunct="0">
        <a:lnSpc>
          <a:spcPct val="83000"/>
        </a:lnSpc>
        <a:spcBef>
          <a:spcPct val="0"/>
        </a:spcBef>
        <a:spcAft>
          <a:spcPct val="0"/>
        </a:spcAft>
        <a:defRPr sz="4400">
          <a:solidFill>
            <a:schemeClr val="tx1"/>
          </a:solidFill>
          <a:latin typeface="TUOS Stephenson" pitchFamily="-128" charset="0"/>
        </a:defRPr>
      </a:lvl2pPr>
      <a:lvl3pPr algn="l" rtl="0" eaLnBrk="0" fontAlgn="base" hangingPunct="0">
        <a:lnSpc>
          <a:spcPct val="83000"/>
        </a:lnSpc>
        <a:spcBef>
          <a:spcPct val="0"/>
        </a:spcBef>
        <a:spcAft>
          <a:spcPct val="0"/>
        </a:spcAft>
        <a:defRPr sz="4400">
          <a:solidFill>
            <a:schemeClr val="tx1"/>
          </a:solidFill>
          <a:latin typeface="TUOS Stephenson" pitchFamily="-128" charset="0"/>
        </a:defRPr>
      </a:lvl3pPr>
      <a:lvl4pPr algn="l" rtl="0" eaLnBrk="0" fontAlgn="base" hangingPunct="0">
        <a:lnSpc>
          <a:spcPct val="83000"/>
        </a:lnSpc>
        <a:spcBef>
          <a:spcPct val="0"/>
        </a:spcBef>
        <a:spcAft>
          <a:spcPct val="0"/>
        </a:spcAft>
        <a:defRPr sz="4400">
          <a:solidFill>
            <a:schemeClr val="tx1"/>
          </a:solidFill>
          <a:latin typeface="TUOS Stephenson" pitchFamily="-128" charset="0"/>
        </a:defRPr>
      </a:lvl4pPr>
      <a:lvl5pPr algn="l" rtl="0" eaLnBrk="0" fontAlgn="base" hangingPunct="0">
        <a:lnSpc>
          <a:spcPct val="83000"/>
        </a:lnSpc>
        <a:spcBef>
          <a:spcPct val="0"/>
        </a:spcBef>
        <a:spcAft>
          <a:spcPct val="0"/>
        </a:spcAft>
        <a:defRPr sz="4400">
          <a:solidFill>
            <a:schemeClr val="tx1"/>
          </a:solidFill>
          <a:latin typeface="TUOS Stephenson" pitchFamily="-128" charset="0"/>
        </a:defRPr>
      </a:lvl5pPr>
      <a:lvl6pPr marL="457200" algn="l" rtl="0" eaLnBrk="1" fontAlgn="base" hangingPunct="1">
        <a:lnSpc>
          <a:spcPct val="83000"/>
        </a:lnSpc>
        <a:spcBef>
          <a:spcPct val="0"/>
        </a:spcBef>
        <a:spcAft>
          <a:spcPct val="0"/>
        </a:spcAft>
        <a:defRPr sz="4400">
          <a:solidFill>
            <a:schemeClr val="tx1"/>
          </a:solidFill>
          <a:latin typeface="TUOS Stephenson" pitchFamily="-128" charset="0"/>
        </a:defRPr>
      </a:lvl6pPr>
      <a:lvl7pPr marL="914400" algn="l" rtl="0" eaLnBrk="1" fontAlgn="base" hangingPunct="1">
        <a:lnSpc>
          <a:spcPct val="83000"/>
        </a:lnSpc>
        <a:spcBef>
          <a:spcPct val="0"/>
        </a:spcBef>
        <a:spcAft>
          <a:spcPct val="0"/>
        </a:spcAft>
        <a:defRPr sz="4400">
          <a:solidFill>
            <a:schemeClr val="tx1"/>
          </a:solidFill>
          <a:latin typeface="TUOS Stephenson" pitchFamily="-128" charset="0"/>
        </a:defRPr>
      </a:lvl7pPr>
      <a:lvl8pPr marL="1371600" algn="l" rtl="0" eaLnBrk="1" fontAlgn="base" hangingPunct="1">
        <a:lnSpc>
          <a:spcPct val="83000"/>
        </a:lnSpc>
        <a:spcBef>
          <a:spcPct val="0"/>
        </a:spcBef>
        <a:spcAft>
          <a:spcPct val="0"/>
        </a:spcAft>
        <a:defRPr sz="4400">
          <a:solidFill>
            <a:schemeClr val="tx1"/>
          </a:solidFill>
          <a:latin typeface="TUOS Stephenson" pitchFamily="-128" charset="0"/>
        </a:defRPr>
      </a:lvl8pPr>
      <a:lvl9pPr marL="1828800" algn="l" rtl="0" eaLnBrk="1" fontAlgn="base" hangingPunct="1">
        <a:lnSpc>
          <a:spcPct val="83000"/>
        </a:lnSpc>
        <a:spcBef>
          <a:spcPct val="0"/>
        </a:spcBef>
        <a:spcAft>
          <a:spcPct val="0"/>
        </a:spcAft>
        <a:defRPr sz="4400">
          <a:solidFill>
            <a:schemeClr val="tx1"/>
          </a:solidFill>
          <a:latin typeface="TUOS Stephenson" pitchFamily="-128" charset="0"/>
        </a:defRPr>
      </a:lvl9pPr>
    </p:titleStyle>
    <p:bodyStyle>
      <a:lvl1pPr marL="342900" indent="-342900" algn="l" rtl="0" eaLnBrk="0" fontAlgn="base" hangingPunct="0">
        <a:spcBef>
          <a:spcPct val="3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30000"/>
        </a:spcBef>
        <a:spcAft>
          <a:spcPct val="0"/>
        </a:spcAft>
        <a:buFont typeface="TUOS Stephenson"/>
        <a:buChar char="•"/>
        <a:defRPr sz="2800">
          <a:solidFill>
            <a:schemeClr val="bg2"/>
          </a:solidFill>
          <a:latin typeface="+mn-lt"/>
        </a:defRPr>
      </a:lvl2pPr>
      <a:lvl3pPr marL="1143000" indent="-228600" algn="l" rtl="0" eaLnBrk="0" fontAlgn="base" hangingPunct="0">
        <a:spcBef>
          <a:spcPct val="20000"/>
        </a:spcBef>
        <a:spcAft>
          <a:spcPct val="0"/>
        </a:spcAft>
        <a:defRPr sz="2400">
          <a:solidFill>
            <a:schemeClr val="bg2"/>
          </a:solidFill>
          <a:latin typeface="+mn-lt"/>
        </a:defRPr>
      </a:lvl3pPr>
      <a:lvl4pPr marL="1600200" indent="-228600" algn="l" rtl="0" eaLnBrk="0" fontAlgn="base" hangingPunct="0">
        <a:lnSpc>
          <a:spcPct val="120000"/>
        </a:lnSpc>
        <a:spcBef>
          <a:spcPct val="20000"/>
        </a:spcBef>
        <a:spcAft>
          <a:spcPct val="0"/>
        </a:spcAft>
        <a:buFont typeface="TUOS Stephenson"/>
        <a:defRPr sz="1400">
          <a:solidFill>
            <a:schemeClr val="bg2"/>
          </a:solidFill>
          <a:latin typeface="+mn-lt"/>
        </a:defRPr>
      </a:lvl4pPr>
      <a:lvl5pPr marL="2057400" indent="-228600" algn="l" rtl="0" eaLnBrk="0" fontAlgn="base" hangingPunct="0">
        <a:lnSpc>
          <a:spcPct val="140000"/>
        </a:lnSpc>
        <a:spcBef>
          <a:spcPct val="20000"/>
        </a:spcBef>
        <a:spcAft>
          <a:spcPct val="0"/>
        </a:spcAft>
        <a:buFont typeface="TUOS Stephenson"/>
        <a:buChar char="•"/>
        <a:defRPr sz="900">
          <a:solidFill>
            <a:schemeClr val="bg2"/>
          </a:solidFill>
          <a:latin typeface="+mn-lt"/>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09600" y="13716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33795" name="Rectangle 3"/>
          <p:cNvSpPr>
            <a:spLocks noGrp="1" noChangeArrowheads="1"/>
          </p:cNvSpPr>
          <p:nvPr>
            <p:ph type="body" idx="1"/>
          </p:nvPr>
        </p:nvSpPr>
        <p:spPr bwMode="auto">
          <a:xfrm>
            <a:off x="609600" y="2362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mn-lt"/>
                <a:cs typeface="Arial" pitchFamily="34" charset="0"/>
              </a:defRPr>
            </a:lvl1pPr>
          </a:lstStyle>
          <a:p>
            <a:pPr>
              <a:defRPr/>
            </a:pPr>
            <a:fld id="{C4B4740D-8735-443E-B7DC-F0CDA2610C0E}" type="datetime1">
              <a:rPr lang="en-GB"/>
              <a:pPr>
                <a:defRPr/>
              </a:pPr>
              <a:t>09/11/2012</a:t>
            </a:fld>
            <a:endParaRPr lang="en-GB"/>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latin typeface="+mn-lt"/>
                <a:cs typeface="Arial" pitchFamily="34" charset="0"/>
              </a:defRPr>
            </a:lvl1pPr>
          </a:lstStyle>
          <a:p>
            <a:pPr>
              <a:defRPr/>
            </a:pPr>
            <a:r>
              <a:rPr lang="en-GB"/>
              <a:t>© The University of Sheffield</a:t>
            </a:r>
          </a:p>
        </p:txBody>
      </p:sp>
      <p:pic>
        <p:nvPicPr>
          <p:cNvPr id="33798" name="Picture 31"/>
          <p:cNvPicPr>
            <a:picLocks noChangeAspect="1" noChangeArrowheads="1"/>
          </p:cNvPicPr>
          <p:nvPr/>
        </p:nvPicPr>
        <p:blipFill>
          <a:blip r:embed="rId14"/>
          <a:srcRect/>
          <a:stretch>
            <a:fillRect/>
          </a:stretch>
        </p:blipFill>
        <p:spPr bwMode="auto">
          <a:xfrm>
            <a:off x="0" y="152400"/>
            <a:ext cx="2419350" cy="728663"/>
          </a:xfrm>
          <a:prstGeom prst="rect">
            <a:avLst/>
          </a:prstGeom>
          <a:noFill/>
          <a:ln w="9525">
            <a:noFill/>
            <a:miter lim="800000"/>
            <a:headEnd/>
            <a:tailEnd/>
          </a:ln>
        </p:spPr>
      </p:pic>
      <p:pic>
        <p:nvPicPr>
          <p:cNvPr id="33799" name="Picture 7" descr="colour logo for blue powerpoint.GIF"/>
          <p:cNvPicPr>
            <a:picLocks noChangeAspect="1"/>
          </p:cNvPicPr>
          <p:nvPr userDrawn="1"/>
        </p:nvPicPr>
        <p:blipFill>
          <a:blip r:embed="rId15"/>
          <a:srcRect/>
          <a:stretch>
            <a:fillRect/>
          </a:stretch>
        </p:blipFill>
        <p:spPr bwMode="auto">
          <a:xfrm>
            <a:off x="7975600" y="6165850"/>
            <a:ext cx="1133475" cy="647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65" r:id="rId2"/>
    <p:sldLayoutId id="2147483764" r:id="rId3"/>
    <p:sldLayoutId id="2147483763" r:id="rId4"/>
    <p:sldLayoutId id="2147483762" r:id="rId5"/>
    <p:sldLayoutId id="2147483761" r:id="rId6"/>
    <p:sldLayoutId id="2147483760" r:id="rId7"/>
    <p:sldLayoutId id="2147483759" r:id="rId8"/>
    <p:sldLayoutId id="2147483758" r:id="rId9"/>
    <p:sldLayoutId id="2147483757" r:id="rId10"/>
    <p:sldLayoutId id="2147483756" r:id="rId11"/>
    <p:sldLayoutId id="2147483755" r:id="rId12"/>
  </p:sldLayoutIdLst>
  <p:hf sldNum="0" hdr="0"/>
  <p:txStyles>
    <p:titleStyle>
      <a:lvl1pPr algn="l" rtl="0" eaLnBrk="0" fontAlgn="base" hangingPunct="0">
        <a:lnSpc>
          <a:spcPct val="83000"/>
        </a:lnSpc>
        <a:spcBef>
          <a:spcPct val="0"/>
        </a:spcBef>
        <a:spcAft>
          <a:spcPct val="0"/>
        </a:spcAft>
        <a:defRPr sz="4400">
          <a:solidFill>
            <a:schemeClr val="tx1"/>
          </a:solidFill>
          <a:latin typeface="+mj-lt"/>
          <a:ea typeface="+mj-ea"/>
          <a:cs typeface="+mj-cs"/>
        </a:defRPr>
      </a:lvl1pPr>
      <a:lvl2pPr algn="l" rtl="0" eaLnBrk="0" fontAlgn="base" hangingPunct="0">
        <a:lnSpc>
          <a:spcPct val="83000"/>
        </a:lnSpc>
        <a:spcBef>
          <a:spcPct val="0"/>
        </a:spcBef>
        <a:spcAft>
          <a:spcPct val="0"/>
        </a:spcAft>
        <a:defRPr sz="4400">
          <a:solidFill>
            <a:schemeClr val="tx1"/>
          </a:solidFill>
          <a:latin typeface="TUOS Stephenson" pitchFamily="-128" charset="0"/>
        </a:defRPr>
      </a:lvl2pPr>
      <a:lvl3pPr algn="l" rtl="0" eaLnBrk="0" fontAlgn="base" hangingPunct="0">
        <a:lnSpc>
          <a:spcPct val="83000"/>
        </a:lnSpc>
        <a:spcBef>
          <a:spcPct val="0"/>
        </a:spcBef>
        <a:spcAft>
          <a:spcPct val="0"/>
        </a:spcAft>
        <a:defRPr sz="4400">
          <a:solidFill>
            <a:schemeClr val="tx1"/>
          </a:solidFill>
          <a:latin typeface="TUOS Stephenson" pitchFamily="-128" charset="0"/>
        </a:defRPr>
      </a:lvl3pPr>
      <a:lvl4pPr algn="l" rtl="0" eaLnBrk="0" fontAlgn="base" hangingPunct="0">
        <a:lnSpc>
          <a:spcPct val="83000"/>
        </a:lnSpc>
        <a:spcBef>
          <a:spcPct val="0"/>
        </a:spcBef>
        <a:spcAft>
          <a:spcPct val="0"/>
        </a:spcAft>
        <a:defRPr sz="4400">
          <a:solidFill>
            <a:schemeClr val="tx1"/>
          </a:solidFill>
          <a:latin typeface="TUOS Stephenson" pitchFamily="-128" charset="0"/>
        </a:defRPr>
      </a:lvl4pPr>
      <a:lvl5pPr algn="l" rtl="0" eaLnBrk="0" fontAlgn="base" hangingPunct="0">
        <a:lnSpc>
          <a:spcPct val="83000"/>
        </a:lnSpc>
        <a:spcBef>
          <a:spcPct val="0"/>
        </a:spcBef>
        <a:spcAft>
          <a:spcPct val="0"/>
        </a:spcAft>
        <a:defRPr sz="4400">
          <a:solidFill>
            <a:schemeClr val="tx1"/>
          </a:solidFill>
          <a:latin typeface="TUOS Stephenson" pitchFamily="-128" charset="0"/>
        </a:defRPr>
      </a:lvl5pPr>
      <a:lvl6pPr marL="457200" algn="l" rtl="0" eaLnBrk="1" fontAlgn="base" hangingPunct="1">
        <a:lnSpc>
          <a:spcPct val="83000"/>
        </a:lnSpc>
        <a:spcBef>
          <a:spcPct val="0"/>
        </a:spcBef>
        <a:spcAft>
          <a:spcPct val="0"/>
        </a:spcAft>
        <a:defRPr sz="4400">
          <a:solidFill>
            <a:schemeClr val="tx1"/>
          </a:solidFill>
          <a:latin typeface="TUOS Stephenson" pitchFamily="-128" charset="0"/>
        </a:defRPr>
      </a:lvl6pPr>
      <a:lvl7pPr marL="914400" algn="l" rtl="0" eaLnBrk="1" fontAlgn="base" hangingPunct="1">
        <a:lnSpc>
          <a:spcPct val="83000"/>
        </a:lnSpc>
        <a:spcBef>
          <a:spcPct val="0"/>
        </a:spcBef>
        <a:spcAft>
          <a:spcPct val="0"/>
        </a:spcAft>
        <a:defRPr sz="4400">
          <a:solidFill>
            <a:schemeClr val="tx1"/>
          </a:solidFill>
          <a:latin typeface="TUOS Stephenson" pitchFamily="-128" charset="0"/>
        </a:defRPr>
      </a:lvl7pPr>
      <a:lvl8pPr marL="1371600" algn="l" rtl="0" eaLnBrk="1" fontAlgn="base" hangingPunct="1">
        <a:lnSpc>
          <a:spcPct val="83000"/>
        </a:lnSpc>
        <a:spcBef>
          <a:spcPct val="0"/>
        </a:spcBef>
        <a:spcAft>
          <a:spcPct val="0"/>
        </a:spcAft>
        <a:defRPr sz="4400">
          <a:solidFill>
            <a:schemeClr val="tx1"/>
          </a:solidFill>
          <a:latin typeface="TUOS Stephenson" pitchFamily="-128" charset="0"/>
        </a:defRPr>
      </a:lvl8pPr>
      <a:lvl9pPr marL="1828800" algn="l" rtl="0" eaLnBrk="1" fontAlgn="base" hangingPunct="1">
        <a:lnSpc>
          <a:spcPct val="83000"/>
        </a:lnSpc>
        <a:spcBef>
          <a:spcPct val="0"/>
        </a:spcBef>
        <a:spcAft>
          <a:spcPct val="0"/>
        </a:spcAft>
        <a:defRPr sz="4400">
          <a:solidFill>
            <a:schemeClr val="tx1"/>
          </a:solidFill>
          <a:latin typeface="TUOS Stephenson" pitchFamily="-128" charset="0"/>
        </a:defRPr>
      </a:lvl9pPr>
    </p:titleStyle>
    <p:bodyStyle>
      <a:lvl1pPr marL="342900" indent="-342900" algn="l" rtl="0" eaLnBrk="0" fontAlgn="base" hangingPunct="0">
        <a:spcBef>
          <a:spcPct val="3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30000"/>
        </a:spcBef>
        <a:spcAft>
          <a:spcPct val="0"/>
        </a:spcAft>
        <a:buFont typeface="TUOS Stephenson"/>
        <a:buChar char="•"/>
        <a:defRPr sz="2800">
          <a:solidFill>
            <a:schemeClr val="bg2"/>
          </a:solidFill>
          <a:latin typeface="+mn-lt"/>
        </a:defRPr>
      </a:lvl2pPr>
      <a:lvl3pPr marL="1143000" indent="-228600" algn="l" rtl="0" eaLnBrk="0" fontAlgn="base" hangingPunct="0">
        <a:spcBef>
          <a:spcPct val="20000"/>
        </a:spcBef>
        <a:spcAft>
          <a:spcPct val="0"/>
        </a:spcAft>
        <a:defRPr sz="2400">
          <a:solidFill>
            <a:schemeClr val="bg2"/>
          </a:solidFill>
          <a:latin typeface="+mn-lt"/>
        </a:defRPr>
      </a:lvl3pPr>
      <a:lvl4pPr marL="1600200" indent="-228600" algn="l" rtl="0" eaLnBrk="0" fontAlgn="base" hangingPunct="0">
        <a:lnSpc>
          <a:spcPct val="120000"/>
        </a:lnSpc>
        <a:spcBef>
          <a:spcPct val="20000"/>
        </a:spcBef>
        <a:spcAft>
          <a:spcPct val="0"/>
        </a:spcAft>
        <a:buFont typeface="TUOS Stephenson"/>
        <a:defRPr sz="1400">
          <a:solidFill>
            <a:schemeClr val="bg2"/>
          </a:solidFill>
          <a:latin typeface="+mn-lt"/>
        </a:defRPr>
      </a:lvl4pPr>
      <a:lvl5pPr marL="2057400" indent="-228600" algn="l" rtl="0" eaLnBrk="0" fontAlgn="base" hangingPunct="0">
        <a:lnSpc>
          <a:spcPct val="140000"/>
        </a:lnSpc>
        <a:spcBef>
          <a:spcPct val="20000"/>
        </a:spcBef>
        <a:spcAft>
          <a:spcPct val="0"/>
        </a:spcAft>
        <a:buFont typeface="TUOS Stephenson"/>
        <a:buChar char="•"/>
        <a:defRPr sz="900">
          <a:solidFill>
            <a:schemeClr val="bg2"/>
          </a:solidFill>
          <a:latin typeface="+mn-lt"/>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45.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1"/>
          <p:cNvSpPr txBox="1">
            <a:spLocks noGrp="1"/>
          </p:cNvSpPr>
          <p:nvPr/>
        </p:nvSpPr>
        <p:spPr bwMode="auto">
          <a:xfrm>
            <a:off x="3779838" y="6553200"/>
            <a:ext cx="5181600" cy="304800"/>
          </a:xfrm>
          <a:prstGeom prst="rect">
            <a:avLst/>
          </a:prstGeom>
          <a:noFill/>
          <a:ln w="9525">
            <a:noFill/>
            <a:miter lim="800000"/>
            <a:headEnd/>
            <a:tailEnd/>
          </a:ln>
        </p:spPr>
        <p:txBody>
          <a:bodyPr/>
          <a:lstStyle/>
          <a:p>
            <a:pPr algn="r"/>
            <a:r>
              <a:rPr lang="en-GB" sz="1000">
                <a:solidFill>
                  <a:srgbClr val="FFFFFF"/>
                </a:solidFill>
                <a:latin typeface="TUOS Blake"/>
              </a:rPr>
              <a:t>© The University of Sheffield</a:t>
            </a:r>
            <a:endParaRPr lang="en-US" sz="1800">
              <a:latin typeface="Arial" charset="0"/>
            </a:endParaRPr>
          </a:p>
        </p:txBody>
      </p:sp>
      <p:sp>
        <p:nvSpPr>
          <p:cNvPr id="49154" name="Rectangle 2"/>
          <p:cNvSpPr>
            <a:spLocks noChangeArrowheads="1"/>
          </p:cNvSpPr>
          <p:nvPr/>
        </p:nvSpPr>
        <p:spPr bwMode="auto">
          <a:xfrm>
            <a:off x="373063" y="981075"/>
            <a:ext cx="8302625" cy="1539875"/>
          </a:xfrm>
          <a:prstGeom prst="rect">
            <a:avLst/>
          </a:prstGeom>
          <a:noFill/>
          <a:ln w="9525">
            <a:noFill/>
            <a:miter lim="800000"/>
            <a:headEnd/>
            <a:tailEnd/>
          </a:ln>
        </p:spPr>
        <p:txBody>
          <a:bodyPr anchor="ctr"/>
          <a:lstStyle/>
          <a:p>
            <a:pPr eaLnBrk="0" hangingPunct="0"/>
            <a:r>
              <a:rPr lang="en-GB" sz="4000" b="1">
                <a:solidFill>
                  <a:schemeClr val="bg2"/>
                </a:solidFill>
                <a:latin typeface="TUOS Blake"/>
              </a:rPr>
              <a:t>Modelling the effectiveness of alcohol price policy</a:t>
            </a:r>
            <a:endParaRPr lang="en-US" sz="4800">
              <a:solidFill>
                <a:schemeClr val="bg1"/>
              </a:solidFill>
              <a:latin typeface="TUOS Blake"/>
            </a:endParaRPr>
          </a:p>
        </p:txBody>
      </p:sp>
      <p:sp>
        <p:nvSpPr>
          <p:cNvPr id="49155" name="Rectangle 3"/>
          <p:cNvSpPr>
            <a:spLocks noChangeArrowheads="1"/>
          </p:cNvSpPr>
          <p:nvPr/>
        </p:nvSpPr>
        <p:spPr bwMode="auto">
          <a:xfrm>
            <a:off x="395288" y="3141663"/>
            <a:ext cx="4105275" cy="2590800"/>
          </a:xfrm>
          <a:prstGeom prst="rect">
            <a:avLst/>
          </a:prstGeom>
          <a:noFill/>
          <a:ln w="9525">
            <a:noFill/>
            <a:miter lim="800000"/>
            <a:headEnd/>
            <a:tailEnd/>
          </a:ln>
        </p:spPr>
        <p:txBody>
          <a:bodyPr/>
          <a:lstStyle/>
          <a:p>
            <a:pPr eaLnBrk="0" hangingPunct="0">
              <a:spcBef>
                <a:spcPct val="20000"/>
              </a:spcBef>
            </a:pPr>
            <a:r>
              <a:rPr lang="en-GB" b="1">
                <a:latin typeface="TUOS Blake"/>
              </a:rPr>
              <a:t>Professor Petra Meier</a:t>
            </a:r>
          </a:p>
          <a:p>
            <a:pPr eaLnBrk="0" hangingPunct="0">
              <a:spcBef>
                <a:spcPct val="20000"/>
              </a:spcBef>
            </a:pPr>
            <a:r>
              <a:rPr lang="en-GB" b="1">
                <a:latin typeface="TUOS Blake"/>
              </a:rPr>
              <a:t>Dr John Holmes</a:t>
            </a:r>
          </a:p>
          <a:p>
            <a:pPr eaLnBrk="0" hangingPunct="0">
              <a:spcBef>
                <a:spcPct val="20000"/>
              </a:spcBef>
            </a:pPr>
            <a:endParaRPr lang="en-GB" b="1">
              <a:latin typeface="TUOS Blake"/>
            </a:endParaRPr>
          </a:p>
          <a:p>
            <a:pPr eaLnBrk="0" hangingPunct="0">
              <a:spcBef>
                <a:spcPct val="20000"/>
              </a:spcBef>
            </a:pPr>
            <a:r>
              <a:rPr lang="en-GB" b="1">
                <a:latin typeface="TUOS Blake"/>
              </a:rPr>
              <a:t>Sheffield Alcohol Research Group</a:t>
            </a:r>
          </a:p>
          <a:p>
            <a:pPr eaLnBrk="0" hangingPunct="0">
              <a:spcBef>
                <a:spcPct val="20000"/>
              </a:spcBef>
            </a:pPr>
            <a:r>
              <a:rPr lang="en-GB" b="1">
                <a:latin typeface="TUOS Blake"/>
              </a:rPr>
              <a:t>ScHARR</a:t>
            </a:r>
          </a:p>
          <a:p>
            <a:pPr eaLnBrk="0" hangingPunct="0">
              <a:spcBef>
                <a:spcPct val="20000"/>
              </a:spcBef>
            </a:pPr>
            <a:r>
              <a:rPr lang="en-GB" b="1">
                <a:latin typeface="TUOS Blake"/>
              </a:rPr>
              <a:t>University of Sheffield</a:t>
            </a:r>
          </a:p>
          <a:p>
            <a:pPr eaLnBrk="0" hangingPunct="0">
              <a:spcBef>
                <a:spcPct val="20000"/>
              </a:spcBef>
            </a:pPr>
            <a:r>
              <a:rPr lang="en-GB" b="1">
                <a:latin typeface="TUOS Blake"/>
              </a:rPr>
              <a:t>Email: p.meier@shef.ac.uk</a:t>
            </a:r>
          </a:p>
          <a:p>
            <a:pPr eaLnBrk="0" hangingPunct="0">
              <a:spcBef>
                <a:spcPct val="20000"/>
              </a:spcBef>
            </a:pPr>
            <a:endParaRPr lang="en-GB" b="1">
              <a:latin typeface="TUOS Blake"/>
            </a:endParaRPr>
          </a:p>
          <a:p>
            <a:pPr eaLnBrk="0" hangingPunct="0">
              <a:spcBef>
                <a:spcPct val="20000"/>
              </a:spcBef>
            </a:pPr>
            <a:endParaRPr lang="en-GB" b="1">
              <a:latin typeface="TUOS Blake"/>
            </a:endParaRPr>
          </a:p>
        </p:txBody>
      </p:sp>
      <p:pic>
        <p:nvPicPr>
          <p:cNvPr id="49156" name="Picture 7" descr="wintergarden.jpg"/>
          <p:cNvPicPr>
            <a:picLocks noChangeAspect="1"/>
          </p:cNvPicPr>
          <p:nvPr/>
        </p:nvPicPr>
        <p:blipFill>
          <a:blip r:embed="rId4"/>
          <a:srcRect/>
          <a:stretch>
            <a:fillRect/>
          </a:stretch>
        </p:blipFill>
        <p:spPr bwMode="auto">
          <a:xfrm>
            <a:off x="5940425" y="2924175"/>
            <a:ext cx="2268538" cy="1512888"/>
          </a:xfrm>
          <a:prstGeom prst="rect">
            <a:avLst/>
          </a:prstGeom>
          <a:noFill/>
          <a:ln w="9525">
            <a:noFill/>
            <a:miter lim="800000"/>
            <a:headEnd/>
            <a:tailEnd/>
          </a:ln>
        </p:spPr>
      </p:pic>
      <p:pic>
        <p:nvPicPr>
          <p:cNvPr id="49157" name="Picture 8" descr="firth court 2.bmp"/>
          <p:cNvPicPr>
            <a:picLocks noChangeAspect="1"/>
          </p:cNvPicPr>
          <p:nvPr/>
        </p:nvPicPr>
        <p:blipFill>
          <a:blip r:embed="rId5"/>
          <a:srcRect/>
          <a:stretch>
            <a:fillRect/>
          </a:stretch>
        </p:blipFill>
        <p:spPr bwMode="auto">
          <a:xfrm>
            <a:off x="5940425" y="4460875"/>
            <a:ext cx="2268538" cy="15113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11188" y="2708275"/>
          <a:ext cx="8208962" cy="3571875"/>
        </p:xfrm>
        <a:graphic>
          <a:graphicData uri="http://schemas.openxmlformats.org/drawingml/2006/table">
            <a:tbl>
              <a:tblPr bandRow="1">
                <a:effectLst/>
                <a:tableStyleId>{5C22544A-7EE6-4342-B048-85BDC9FD1C3A}</a:tableStyleId>
              </a:tblPr>
              <a:tblGrid>
                <a:gridCol w="2052228"/>
                <a:gridCol w="2052228"/>
                <a:gridCol w="2052228"/>
                <a:gridCol w="2052228"/>
              </a:tblGrid>
              <a:tr h="489654">
                <a:tc rowSpan="2">
                  <a:txBody>
                    <a:bodyPr/>
                    <a:lstStyle/>
                    <a:p>
                      <a:pPr algn="l"/>
                      <a:r>
                        <a:rPr lang="en-GB" b="1" dirty="0" smtClean="0"/>
                        <a:t>Drinker type</a:t>
                      </a:r>
                      <a:endParaRPr lang="en-GB" b="1" dirty="0"/>
                    </a:p>
                  </a:txBody>
                  <a:tcPr anchor="ctr">
                    <a:lnR w="12700" cap="flat" cmpd="sng" algn="ctr">
                      <a:solidFill>
                        <a:schemeClr val="tx1"/>
                      </a:solidFill>
                      <a:prstDash val="solid"/>
                      <a:round/>
                      <a:headEnd type="none" w="med" len="med"/>
                      <a:tailEnd type="none" w="med" len="med"/>
                    </a:lnR>
                    <a:solidFill>
                      <a:schemeClr val="bg1">
                        <a:lumMod val="75000"/>
                      </a:schemeClr>
                    </a:solidFill>
                  </a:tcPr>
                </a:tc>
                <a:tc gridSpan="3">
                  <a:txBody>
                    <a:bodyPr/>
                    <a:lstStyle/>
                    <a:p>
                      <a:pPr algn="ctr"/>
                      <a:r>
                        <a:rPr lang="en-GB" b="1" dirty="0" smtClean="0"/>
                        <a:t>Units</a:t>
                      </a:r>
                      <a:r>
                        <a:rPr lang="en-GB" b="1" baseline="0" dirty="0" smtClean="0"/>
                        <a:t> per week</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hMerge="1">
                  <a:txBody>
                    <a:bodyPr/>
                    <a:lstStyle/>
                    <a:p>
                      <a:endParaRPr lang="en-GB"/>
                    </a:p>
                  </a:txBody>
                  <a:tcPr/>
                </a:tc>
                <a:tc hMerge="1">
                  <a:txBody>
                    <a:bodyPr/>
                    <a:lstStyle/>
                    <a:p>
                      <a:endParaRPr lang="en-GB" dirty="0"/>
                    </a:p>
                  </a:txBody>
                  <a:tcPr>
                    <a:solidFill>
                      <a:schemeClr val="bg1">
                        <a:lumMod val="75000"/>
                      </a:schemeClr>
                    </a:solidFill>
                  </a:tcPr>
                </a:tc>
              </a:tr>
              <a:tr h="489654">
                <a:tc vMerge="1">
                  <a:txBody>
                    <a:bodyPr/>
                    <a:lstStyle/>
                    <a:p>
                      <a:endParaRPr lang="en-GB" dirty="0"/>
                    </a:p>
                  </a:txBody>
                  <a:tcPr>
                    <a:solidFill>
                      <a:schemeClr val="bg1">
                        <a:lumMod val="75000"/>
                      </a:schemeClr>
                    </a:solidFill>
                  </a:tcPr>
                </a:tc>
                <a:tc>
                  <a:txBody>
                    <a:bodyPr/>
                    <a:lstStyle/>
                    <a:p>
                      <a:pPr algn="ctr"/>
                      <a:r>
                        <a:rPr lang="en-GB" b="1" dirty="0" smtClean="0"/>
                        <a:t>Men</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GB" b="1" dirty="0" smtClean="0"/>
                        <a:t>Women</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75000"/>
                      </a:schemeClr>
                    </a:solidFill>
                  </a:tcPr>
                </a:tc>
              </a:tr>
              <a:tr h="489654">
                <a:tc>
                  <a:txBody>
                    <a:bodyPr/>
                    <a:lstStyle/>
                    <a:p>
                      <a:r>
                        <a:rPr lang="en-GB" b="1" dirty="0" smtClean="0"/>
                        <a:t>Moderate</a:t>
                      </a:r>
                      <a:endParaRPr lang="en-GB" b="1" dirty="0"/>
                    </a:p>
                  </a:txBody>
                  <a:tcPr anchor="ctr">
                    <a:lnR w="12700" cap="flat" cmpd="sng" algn="ctr">
                      <a:solidFill>
                        <a:schemeClr val="tx1"/>
                      </a:solidFill>
                      <a:prstDash val="solid"/>
                      <a:round/>
                      <a:headEnd type="none" w="med" len="med"/>
                      <a:tailEnd type="none" w="med" len="med"/>
                    </a:lnR>
                    <a:solidFill>
                      <a:srgbClr val="92D050"/>
                    </a:solidFill>
                  </a:tcPr>
                </a:tc>
                <a:tc>
                  <a:txBody>
                    <a:bodyPr/>
                    <a:lstStyle/>
                    <a:p>
                      <a:pPr algn="ctr"/>
                      <a:r>
                        <a:rPr lang="en-GB" b="1" dirty="0" smtClean="0"/>
                        <a:t>Less than 21</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r>
                        <a:rPr lang="en-GB" b="1" dirty="0" smtClean="0"/>
                        <a:t>Less than 14</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r>
                        <a:rPr lang="en-GB" dirty="0" smtClean="0"/>
                        <a:t>70-75% of population</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r>
              <a:tr h="489654">
                <a:tc>
                  <a:txBody>
                    <a:bodyPr/>
                    <a:lstStyle/>
                    <a:p>
                      <a:r>
                        <a:rPr lang="en-GB" b="1" dirty="0" smtClean="0"/>
                        <a:t>Hazardous</a:t>
                      </a:r>
                      <a:endParaRPr lang="en-GB" b="1" dirty="0"/>
                    </a:p>
                  </a:txBody>
                  <a:tcPr anchor="ctr">
                    <a:lnR w="12700" cap="flat" cmpd="sng" algn="ctr">
                      <a:solidFill>
                        <a:schemeClr val="tx1"/>
                      </a:solidFill>
                      <a:prstDash val="solid"/>
                      <a:round/>
                      <a:headEnd type="none" w="med" len="med"/>
                      <a:tailEnd type="none" w="med" len="med"/>
                    </a:lnR>
                    <a:solidFill>
                      <a:srgbClr val="FFC000"/>
                    </a:solidFill>
                  </a:tcPr>
                </a:tc>
                <a:tc>
                  <a:txBody>
                    <a:bodyPr/>
                    <a:lstStyle/>
                    <a:p>
                      <a:pPr algn="ctr"/>
                      <a:r>
                        <a:rPr lang="en-GB" b="1" dirty="0" smtClean="0"/>
                        <a:t>21 – 50 </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pPr algn="ctr"/>
                      <a:r>
                        <a:rPr lang="en-GB" b="1" dirty="0" smtClean="0"/>
                        <a:t>14 – 35 </a:t>
                      </a:r>
                      <a:endParaRPr lang="en-GB"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c>
                  <a:txBody>
                    <a:bodyPr/>
                    <a:lstStyle/>
                    <a:p>
                      <a:r>
                        <a:rPr lang="en-GB" dirty="0" smtClean="0"/>
                        <a:t>25% of population</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000"/>
                    </a:solidFill>
                  </a:tcPr>
                </a:tc>
              </a:tr>
              <a:tr h="489654">
                <a:tc>
                  <a:txBody>
                    <a:bodyPr/>
                    <a:lstStyle/>
                    <a:p>
                      <a:r>
                        <a:rPr lang="en-GB" b="1" dirty="0" smtClean="0"/>
                        <a:t>Harmful</a:t>
                      </a:r>
                      <a:endParaRPr lang="en-GB" b="1" dirty="0"/>
                    </a:p>
                  </a:txBody>
                  <a:tcPr>
                    <a:lnR w="12700" cap="flat" cmpd="sng" algn="ctr">
                      <a:solidFill>
                        <a:schemeClr val="tx1"/>
                      </a:solidFill>
                      <a:prstDash val="solid"/>
                      <a:round/>
                      <a:headEnd type="none" w="med" len="med"/>
                      <a:tailEnd type="none" w="med" len="med"/>
                    </a:ln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50+</a:t>
                      </a:r>
                    </a:p>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 </a:t>
                      </a:r>
                      <a:r>
                        <a:rPr lang="en-GB" b="0" dirty="0" smtClean="0"/>
                        <a:t>(&gt;</a:t>
                      </a:r>
                      <a:r>
                        <a:rPr lang="en-GB" baseline="0" dirty="0" smtClean="0"/>
                        <a:t> 20 pints of beer or 5 bottles of wine)</a:t>
                      </a:r>
                      <a:endParaRPr lang="en-GB" dirty="0" smtClean="0"/>
                    </a:p>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tc>
                  <a:txBody>
                    <a:bodyPr/>
                    <a:lstStyle/>
                    <a:p>
                      <a:pPr algn="ctr"/>
                      <a:r>
                        <a:rPr lang="en-GB" b="1" dirty="0" smtClean="0"/>
                        <a:t>35+</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tc>
                  <a:txBody>
                    <a:bodyPr/>
                    <a:lstStyle/>
                    <a:p>
                      <a:r>
                        <a:rPr lang="en-GB" dirty="0" smtClean="0"/>
                        <a:t>8-10% of population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0000"/>
                    </a:solidFill>
                  </a:tcPr>
                </a:tc>
              </a:tr>
            </a:tbl>
          </a:graphicData>
        </a:graphic>
      </p:graphicFrame>
      <p:sp>
        <p:nvSpPr>
          <p:cNvPr id="68638" name="TextBox 12"/>
          <p:cNvSpPr txBox="1">
            <a:spLocks noChangeArrowheads="1"/>
          </p:cNvSpPr>
          <p:nvPr/>
        </p:nvSpPr>
        <p:spPr bwMode="auto">
          <a:xfrm>
            <a:off x="620713" y="1125538"/>
            <a:ext cx="7993062" cy="954087"/>
          </a:xfrm>
          <a:prstGeom prst="rect">
            <a:avLst/>
          </a:prstGeom>
          <a:noFill/>
          <a:ln w="9525">
            <a:noFill/>
            <a:miter lim="800000"/>
            <a:headEnd/>
            <a:tailEnd/>
          </a:ln>
        </p:spPr>
        <p:txBody>
          <a:bodyPr>
            <a:spAutoFit/>
          </a:bodyPr>
          <a:lstStyle/>
          <a:p>
            <a:r>
              <a:rPr lang="en-GB" sz="2800" b="1">
                <a:latin typeface="Arial" charset="0"/>
              </a:rPr>
              <a:t>“Old” weekly recommended limits used to classify drinking for average consumption</a:t>
            </a:r>
          </a:p>
        </p:txBody>
      </p:sp>
    </p:spTree>
    <p:custDataLst>
      <p:tags r:id="rId1"/>
    </p:custData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a:xfrm>
            <a:off x="395288" y="188913"/>
            <a:ext cx="8353425" cy="762000"/>
          </a:xfrm>
        </p:spPr>
        <p:txBody>
          <a:bodyPr/>
          <a:lstStyle/>
          <a:p>
            <a:r>
              <a:rPr lang="en-GB" smtClean="0"/>
              <a:t>Average price paid per unit of alcohol (in 2005/6)</a:t>
            </a:r>
          </a:p>
        </p:txBody>
      </p:sp>
      <p:graphicFrame>
        <p:nvGraphicFramePr>
          <p:cNvPr id="70658" name="Chart 2"/>
          <p:cNvGraphicFramePr>
            <a:graphicFrameLocks/>
          </p:cNvGraphicFramePr>
          <p:nvPr/>
        </p:nvGraphicFramePr>
        <p:xfrm>
          <a:off x="344488" y="1346200"/>
          <a:ext cx="8166100" cy="4941888"/>
        </p:xfrm>
        <a:graphic>
          <a:graphicData uri="http://schemas.openxmlformats.org/presentationml/2006/ole">
            <p:oleObj spid="_x0000_s70658" r:id="rId5" imgW="8163251" imgH="4944285" progId="Excel.Chart.8">
              <p:embed/>
            </p:oleObj>
          </a:graphicData>
        </a:graphic>
      </p:graphicFrame>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2706" name="Title 1"/>
          <p:cNvSpPr txBox="1">
            <a:spLocks/>
          </p:cNvSpPr>
          <p:nvPr/>
        </p:nvSpPr>
        <p:spPr bwMode="auto">
          <a:xfrm>
            <a:off x="582613" y="2997200"/>
            <a:ext cx="8229600" cy="762000"/>
          </a:xfrm>
          <a:prstGeom prst="rect">
            <a:avLst/>
          </a:prstGeom>
          <a:noFill/>
          <a:ln w="9525">
            <a:noFill/>
            <a:miter lim="800000"/>
            <a:headEnd/>
            <a:tailEnd/>
          </a:ln>
        </p:spPr>
        <p:txBody>
          <a:bodyPr anchor="ctr"/>
          <a:lstStyle/>
          <a:p>
            <a:pPr>
              <a:lnSpc>
                <a:spcPct val="83000"/>
              </a:lnSpc>
            </a:pPr>
            <a:r>
              <a:rPr lang="en-GB" sz="5400">
                <a:solidFill>
                  <a:srgbClr val="336699"/>
                </a:solidFill>
              </a:rPr>
              <a:t>And now to the modelling…</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11188" y="333375"/>
            <a:ext cx="8229600" cy="762000"/>
          </a:xfrm>
        </p:spPr>
        <p:txBody>
          <a:bodyPr/>
          <a:lstStyle/>
          <a:p>
            <a:r>
              <a:rPr lang="en-GB" sz="2800" smtClean="0"/>
              <a:t>THE SHEFFIELD ALCOHOL POLICY MODEL</a:t>
            </a:r>
          </a:p>
        </p:txBody>
      </p:sp>
      <p:sp>
        <p:nvSpPr>
          <p:cNvPr id="3" name="Subtitle 2"/>
          <p:cNvSpPr>
            <a:spLocks noGrp="1"/>
          </p:cNvSpPr>
          <p:nvPr>
            <p:ph idx="1"/>
          </p:nvPr>
        </p:nvSpPr>
        <p:spPr>
          <a:xfrm>
            <a:off x="250825" y="981075"/>
            <a:ext cx="8713788" cy="6264275"/>
          </a:xfrm>
        </p:spPr>
        <p:txBody>
          <a:bodyPr/>
          <a:lstStyle/>
          <a:p>
            <a:pPr>
              <a:defRPr/>
            </a:pPr>
            <a:r>
              <a:rPr lang="en-GB" sz="2400" dirty="0" smtClean="0">
                <a:latin typeface="TUOS Blake"/>
              </a:rPr>
              <a:t>Appraises the effectiveness and cost-effectiveness of alcohol policies in UK and elsewhere</a:t>
            </a:r>
          </a:p>
          <a:p>
            <a:pPr lvl="1">
              <a:buFont typeface="TUOS Stephenson" pitchFamily="18" charset="0"/>
              <a:buChar char="•"/>
              <a:defRPr/>
            </a:pPr>
            <a:r>
              <a:rPr lang="en-GB" sz="2200" dirty="0" smtClean="0">
                <a:latin typeface="TUOS Blake"/>
              </a:rPr>
              <a:t>Pricing: MUP, Discount Bans, Below-cost selling ban, Tax (in progress)</a:t>
            </a:r>
          </a:p>
          <a:p>
            <a:pPr lvl="1">
              <a:buFont typeface="TUOS Stephenson" pitchFamily="18" charset="0"/>
              <a:buChar char="•"/>
              <a:defRPr/>
            </a:pPr>
            <a:r>
              <a:rPr lang="en-GB" sz="2200" dirty="0" smtClean="0">
                <a:latin typeface="TUOS Blake"/>
              </a:rPr>
              <a:t>Availability: Outlet density, licensing hours (in progress)</a:t>
            </a:r>
          </a:p>
          <a:p>
            <a:pPr lvl="1">
              <a:buFont typeface="TUOS Stephenson" pitchFamily="18" charset="0"/>
              <a:buChar char="•"/>
              <a:defRPr/>
            </a:pPr>
            <a:r>
              <a:rPr lang="en-GB" sz="2200" dirty="0" smtClean="0">
                <a:latin typeface="TUOS Blake"/>
              </a:rPr>
              <a:t>Screening + brief interventions in primary care and A&amp;E</a:t>
            </a:r>
          </a:p>
          <a:p>
            <a:pPr lvl="1">
              <a:buFont typeface="TUOS Stephenson" pitchFamily="18" charset="0"/>
              <a:buChar char="•"/>
              <a:defRPr/>
            </a:pPr>
            <a:r>
              <a:rPr lang="en-GB" sz="2200" dirty="0" smtClean="0">
                <a:latin typeface="TUOS Blake"/>
              </a:rPr>
              <a:t>Advertising: abandoned until better data is available</a:t>
            </a:r>
          </a:p>
          <a:p>
            <a:pPr>
              <a:defRPr/>
            </a:pPr>
            <a:r>
              <a:rPr lang="en-GB" sz="2400" dirty="0" smtClean="0">
                <a:latin typeface="TUOS Blake"/>
              </a:rPr>
              <a:t>For price policies, it gives estimates of </a:t>
            </a:r>
            <a:r>
              <a:rPr lang="en-GB" sz="2400" b="1" dirty="0" smtClean="0">
                <a:latin typeface="TUOS Blake"/>
              </a:rPr>
              <a:t>changes in consumption, harm (health, crime, employment-related), costs of harm, consumer spending and government revenue</a:t>
            </a:r>
          </a:p>
          <a:p>
            <a:pPr marL="0" indent="0">
              <a:buFontTx/>
              <a:buNone/>
              <a:defRPr/>
            </a:pPr>
            <a:endParaRPr lang="en-GB" sz="2800" dirty="0" smtClean="0">
              <a:latin typeface="TUOS Blake"/>
            </a:endParaRPr>
          </a:p>
          <a:p>
            <a:pPr>
              <a:defRPr/>
            </a:pPr>
            <a:endParaRPr lang="en-GB" sz="2800" dirty="0" smtClean="0">
              <a:latin typeface="TUOS Blake"/>
            </a:endParaRPr>
          </a:p>
          <a:p>
            <a:pPr>
              <a:defRPr/>
            </a:pPr>
            <a:endParaRPr lang="en-GB" sz="2800" dirty="0">
              <a:latin typeface="TUOS Blake"/>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oter Placeholder 3"/>
          <p:cNvSpPr>
            <a:spLocks noGrp="1"/>
          </p:cNvSpPr>
          <p:nvPr>
            <p:ph type="ftr" sz="quarter" idx="11"/>
          </p:nvPr>
        </p:nvSpPr>
        <p:spPr>
          <a:xfrm>
            <a:off x="4000500" y="6237288"/>
            <a:ext cx="4610100" cy="400050"/>
          </a:xfrm>
          <a:noFill/>
        </p:spPr>
        <p:txBody>
          <a:bodyPr/>
          <a:lstStyle/>
          <a:p>
            <a:pPr eaLnBrk="1" hangingPunct="1"/>
            <a:r>
              <a:rPr lang="en-GB" sz="2400" smtClean="0">
                <a:solidFill>
                  <a:schemeClr val="tx1"/>
                </a:solidFill>
                <a:latin typeface="TUOS Stephenson"/>
              </a:rPr>
              <a:t>© The University of Sheffield</a:t>
            </a:r>
          </a:p>
        </p:txBody>
      </p:sp>
      <p:sp>
        <p:nvSpPr>
          <p:cNvPr id="76802" name="Rectangle 2"/>
          <p:cNvSpPr>
            <a:spLocks noGrp="1" noChangeArrowheads="1"/>
          </p:cNvSpPr>
          <p:nvPr>
            <p:ph type="title"/>
          </p:nvPr>
        </p:nvSpPr>
        <p:spPr>
          <a:xfrm>
            <a:off x="500063" y="285750"/>
            <a:ext cx="7772400" cy="914400"/>
          </a:xfrm>
        </p:spPr>
        <p:txBody>
          <a:bodyPr/>
          <a:lstStyle/>
          <a:p>
            <a:pPr eaLnBrk="1" hangingPunct="1"/>
            <a:r>
              <a:rPr lang="en-GB" smtClean="0"/>
              <a:t>Sheffield model structure</a:t>
            </a:r>
            <a:endParaRPr lang="en-US" smtClean="0"/>
          </a:p>
        </p:txBody>
      </p:sp>
      <p:sp>
        <p:nvSpPr>
          <p:cNvPr id="7680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9461" name="AutoShape 6"/>
          <p:cNvSpPr>
            <a:spLocks noChangeArrowheads="1"/>
          </p:cNvSpPr>
          <p:nvPr/>
        </p:nvSpPr>
        <p:spPr bwMode="auto">
          <a:xfrm>
            <a:off x="541338" y="1773238"/>
            <a:ext cx="2592387" cy="647700"/>
          </a:xfrm>
          <a:prstGeom prst="roundRect">
            <a:avLst>
              <a:gd name="adj" fmla="val 16667"/>
            </a:avLst>
          </a:prstGeom>
          <a:solidFill>
            <a:schemeClr val="accent1"/>
          </a:solidFill>
          <a:ln w="9525">
            <a:solidFill>
              <a:schemeClr val="accent4">
                <a:lumMod val="20000"/>
                <a:lumOff val="80000"/>
              </a:schemeClr>
            </a:solidFill>
            <a:round/>
            <a:headEnd/>
            <a:tailEnd/>
          </a:ln>
        </p:spPr>
        <p:txBody>
          <a:bodyPr wrap="none" anchor="ctr"/>
          <a:lstStyle/>
          <a:p>
            <a:pPr>
              <a:defRPr/>
            </a:pPr>
            <a:endParaRPr lang="en-US">
              <a:latin typeface="TUOS Stephenson" pitchFamily="18" charset="0"/>
              <a:cs typeface="Arial" pitchFamily="34" charset="0"/>
            </a:endParaRPr>
          </a:p>
        </p:txBody>
      </p:sp>
      <p:sp>
        <p:nvSpPr>
          <p:cNvPr id="76805" name="AutoShape 7"/>
          <p:cNvSpPr>
            <a:spLocks noChangeArrowheads="1"/>
          </p:cNvSpPr>
          <p:nvPr/>
        </p:nvSpPr>
        <p:spPr bwMode="auto">
          <a:xfrm>
            <a:off x="1981200" y="2708275"/>
            <a:ext cx="2519363" cy="720725"/>
          </a:xfrm>
          <a:prstGeom prst="roundRect">
            <a:avLst>
              <a:gd name="adj" fmla="val 16667"/>
            </a:avLst>
          </a:prstGeom>
          <a:solidFill>
            <a:schemeClr val="tx2"/>
          </a:solidFill>
          <a:ln w="9525">
            <a:solidFill>
              <a:schemeClr val="tx1"/>
            </a:solidFill>
            <a:round/>
            <a:headEnd/>
            <a:tailEnd/>
          </a:ln>
        </p:spPr>
        <p:txBody>
          <a:bodyPr wrap="none" anchor="ctr"/>
          <a:lstStyle/>
          <a:p>
            <a:endParaRPr lang="en-US"/>
          </a:p>
        </p:txBody>
      </p:sp>
      <p:sp>
        <p:nvSpPr>
          <p:cNvPr id="76806" name="AutoShape 8"/>
          <p:cNvSpPr>
            <a:spLocks noChangeArrowheads="1"/>
          </p:cNvSpPr>
          <p:nvPr/>
        </p:nvSpPr>
        <p:spPr bwMode="auto">
          <a:xfrm>
            <a:off x="4000500" y="3786188"/>
            <a:ext cx="2447925" cy="6477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76807" name="AutoShape 9"/>
          <p:cNvSpPr>
            <a:spLocks noChangeArrowheads="1"/>
          </p:cNvSpPr>
          <p:nvPr/>
        </p:nvSpPr>
        <p:spPr bwMode="auto">
          <a:xfrm>
            <a:off x="6157913" y="4581525"/>
            <a:ext cx="2592387" cy="719138"/>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76808" name="Text Box 11"/>
          <p:cNvSpPr txBox="1">
            <a:spLocks noChangeArrowheads="1"/>
          </p:cNvSpPr>
          <p:nvPr/>
        </p:nvSpPr>
        <p:spPr bwMode="auto">
          <a:xfrm>
            <a:off x="2051050" y="2708275"/>
            <a:ext cx="2376488" cy="646113"/>
          </a:xfrm>
          <a:prstGeom prst="rect">
            <a:avLst/>
          </a:prstGeom>
          <a:noFill/>
          <a:ln w="9525">
            <a:noFill/>
            <a:miter lim="800000"/>
            <a:headEnd/>
            <a:tailEnd/>
          </a:ln>
        </p:spPr>
        <p:txBody>
          <a:bodyPr>
            <a:spAutoFit/>
          </a:bodyPr>
          <a:lstStyle/>
          <a:p>
            <a:pPr>
              <a:spcBef>
                <a:spcPct val="50000"/>
              </a:spcBef>
            </a:pPr>
            <a:r>
              <a:rPr lang="en-GB" sz="1800">
                <a:solidFill>
                  <a:srgbClr val="2A196F"/>
                </a:solidFill>
                <a:latin typeface="TUOS Blake"/>
              </a:rPr>
              <a:t>Consumption before &amp; after policy</a:t>
            </a:r>
            <a:endParaRPr lang="en-US" sz="1800">
              <a:solidFill>
                <a:srgbClr val="2A196F"/>
              </a:solidFill>
              <a:latin typeface="TUOS Blake"/>
            </a:endParaRPr>
          </a:p>
        </p:txBody>
      </p:sp>
      <p:sp>
        <p:nvSpPr>
          <p:cNvPr id="76809" name="Text Box 12"/>
          <p:cNvSpPr txBox="1">
            <a:spLocks noChangeArrowheads="1"/>
          </p:cNvSpPr>
          <p:nvPr/>
        </p:nvSpPr>
        <p:spPr bwMode="auto">
          <a:xfrm>
            <a:off x="4067175" y="3789363"/>
            <a:ext cx="2232025" cy="708025"/>
          </a:xfrm>
          <a:prstGeom prst="rect">
            <a:avLst/>
          </a:prstGeom>
          <a:noFill/>
          <a:ln w="9525">
            <a:noFill/>
            <a:miter lim="800000"/>
            <a:headEnd/>
            <a:tailEnd/>
          </a:ln>
        </p:spPr>
        <p:txBody>
          <a:bodyPr>
            <a:spAutoFit/>
          </a:bodyPr>
          <a:lstStyle/>
          <a:p>
            <a:pPr>
              <a:spcBef>
                <a:spcPct val="50000"/>
              </a:spcBef>
            </a:pPr>
            <a:r>
              <a:rPr lang="en-GB" sz="2000">
                <a:solidFill>
                  <a:srgbClr val="2A196F"/>
                </a:solidFill>
                <a:latin typeface="TUOS Blake"/>
              </a:rPr>
              <a:t>Harm before &amp; after policy</a:t>
            </a:r>
            <a:endParaRPr lang="en-US" sz="2000">
              <a:solidFill>
                <a:srgbClr val="2A196F"/>
              </a:solidFill>
              <a:latin typeface="TUOS Blake"/>
            </a:endParaRPr>
          </a:p>
        </p:txBody>
      </p:sp>
      <p:sp>
        <p:nvSpPr>
          <p:cNvPr id="76810" name="Text Box 13"/>
          <p:cNvSpPr txBox="1">
            <a:spLocks noChangeArrowheads="1"/>
          </p:cNvSpPr>
          <p:nvPr/>
        </p:nvSpPr>
        <p:spPr bwMode="auto">
          <a:xfrm>
            <a:off x="6300788" y="4581525"/>
            <a:ext cx="2232025" cy="708025"/>
          </a:xfrm>
          <a:prstGeom prst="rect">
            <a:avLst/>
          </a:prstGeom>
          <a:noFill/>
          <a:ln w="9525">
            <a:noFill/>
            <a:miter lim="800000"/>
            <a:headEnd/>
            <a:tailEnd/>
          </a:ln>
        </p:spPr>
        <p:txBody>
          <a:bodyPr>
            <a:spAutoFit/>
          </a:bodyPr>
          <a:lstStyle/>
          <a:p>
            <a:pPr>
              <a:spcBef>
                <a:spcPct val="50000"/>
              </a:spcBef>
            </a:pPr>
            <a:r>
              <a:rPr lang="en-GB" sz="2000">
                <a:solidFill>
                  <a:srgbClr val="2A196F"/>
                </a:solidFill>
                <a:latin typeface="TUOS Blake"/>
              </a:rPr>
              <a:t>Valuation of harm change</a:t>
            </a:r>
            <a:endParaRPr lang="en-US" sz="2000">
              <a:solidFill>
                <a:srgbClr val="2A196F"/>
              </a:solidFill>
              <a:latin typeface="TUOS Blake"/>
            </a:endParaRPr>
          </a:p>
        </p:txBody>
      </p:sp>
      <p:sp>
        <p:nvSpPr>
          <p:cNvPr id="76811" name="Line 14"/>
          <p:cNvSpPr>
            <a:spLocks noChangeShapeType="1"/>
          </p:cNvSpPr>
          <p:nvPr/>
        </p:nvSpPr>
        <p:spPr bwMode="auto">
          <a:xfrm>
            <a:off x="2627313" y="2492375"/>
            <a:ext cx="215900" cy="144463"/>
          </a:xfrm>
          <a:prstGeom prst="line">
            <a:avLst/>
          </a:prstGeom>
          <a:noFill/>
          <a:ln w="9525">
            <a:solidFill>
              <a:schemeClr val="tx1"/>
            </a:solidFill>
            <a:round/>
            <a:headEnd/>
            <a:tailEnd type="triangle" w="med" len="med"/>
          </a:ln>
        </p:spPr>
        <p:txBody>
          <a:bodyPr/>
          <a:lstStyle/>
          <a:p>
            <a:endParaRPr lang="en-US"/>
          </a:p>
        </p:txBody>
      </p:sp>
      <p:sp>
        <p:nvSpPr>
          <p:cNvPr id="76812" name="Line 15"/>
          <p:cNvSpPr>
            <a:spLocks noChangeShapeType="1"/>
          </p:cNvSpPr>
          <p:nvPr/>
        </p:nvSpPr>
        <p:spPr bwMode="auto">
          <a:xfrm>
            <a:off x="4140200" y="3429000"/>
            <a:ext cx="431800" cy="287338"/>
          </a:xfrm>
          <a:prstGeom prst="line">
            <a:avLst/>
          </a:prstGeom>
          <a:noFill/>
          <a:ln w="9525">
            <a:solidFill>
              <a:schemeClr val="tx1"/>
            </a:solidFill>
            <a:round/>
            <a:headEnd/>
            <a:tailEnd type="triangle" w="med" len="med"/>
          </a:ln>
        </p:spPr>
        <p:txBody>
          <a:bodyPr/>
          <a:lstStyle/>
          <a:p>
            <a:endParaRPr lang="en-US"/>
          </a:p>
        </p:txBody>
      </p:sp>
      <p:sp>
        <p:nvSpPr>
          <p:cNvPr id="76813" name="Line 16"/>
          <p:cNvSpPr>
            <a:spLocks noChangeShapeType="1"/>
          </p:cNvSpPr>
          <p:nvPr/>
        </p:nvSpPr>
        <p:spPr bwMode="auto">
          <a:xfrm>
            <a:off x="5580063" y="4508500"/>
            <a:ext cx="431800" cy="287338"/>
          </a:xfrm>
          <a:prstGeom prst="line">
            <a:avLst/>
          </a:prstGeom>
          <a:noFill/>
          <a:ln w="9525">
            <a:solidFill>
              <a:schemeClr val="tx1"/>
            </a:solidFill>
            <a:round/>
            <a:headEnd/>
            <a:tailEnd type="triangle" w="med" len="med"/>
          </a:ln>
        </p:spPr>
        <p:txBody>
          <a:bodyPr/>
          <a:lstStyle/>
          <a:p>
            <a:endParaRPr lang="en-US"/>
          </a:p>
        </p:txBody>
      </p:sp>
      <p:sp>
        <p:nvSpPr>
          <p:cNvPr id="76814" name="AutoShape 17"/>
          <p:cNvSpPr>
            <a:spLocks noChangeArrowheads="1"/>
          </p:cNvSpPr>
          <p:nvPr/>
        </p:nvSpPr>
        <p:spPr bwMode="auto">
          <a:xfrm rot="-1772327">
            <a:off x="3333750" y="1309688"/>
            <a:ext cx="2301875" cy="1152525"/>
          </a:xfrm>
          <a:prstGeom prst="leftArrow">
            <a:avLst>
              <a:gd name="adj1" fmla="val 50000"/>
              <a:gd name="adj2" fmla="val 49931"/>
            </a:avLst>
          </a:prstGeom>
          <a:solidFill>
            <a:schemeClr val="tx1"/>
          </a:solidFill>
          <a:ln w="9525">
            <a:solidFill>
              <a:schemeClr val="tx1"/>
            </a:solidFill>
            <a:miter lim="800000"/>
            <a:headEnd/>
            <a:tailEnd/>
          </a:ln>
        </p:spPr>
        <p:txBody>
          <a:bodyPr wrap="none" anchor="ctr"/>
          <a:lstStyle/>
          <a:p>
            <a:endParaRPr lang="en-US"/>
          </a:p>
        </p:txBody>
      </p:sp>
      <p:sp>
        <p:nvSpPr>
          <p:cNvPr id="76815" name="Text Box 20"/>
          <p:cNvSpPr txBox="1">
            <a:spLocks noChangeArrowheads="1"/>
          </p:cNvSpPr>
          <p:nvPr/>
        </p:nvSpPr>
        <p:spPr bwMode="auto">
          <a:xfrm rot="-1678978">
            <a:off x="3575050" y="1387475"/>
            <a:ext cx="2528888" cy="641350"/>
          </a:xfrm>
          <a:prstGeom prst="rect">
            <a:avLst/>
          </a:prstGeom>
          <a:noFill/>
          <a:ln w="9525">
            <a:noFill/>
            <a:miter lim="800000"/>
            <a:headEnd/>
            <a:tailEnd/>
          </a:ln>
        </p:spPr>
        <p:txBody>
          <a:bodyPr>
            <a:spAutoFit/>
          </a:bodyPr>
          <a:lstStyle/>
          <a:p>
            <a:pPr>
              <a:spcBef>
                <a:spcPct val="50000"/>
              </a:spcBef>
            </a:pPr>
            <a:r>
              <a:rPr lang="en-GB" sz="1800">
                <a:solidFill>
                  <a:srgbClr val="2A196F"/>
                </a:solidFill>
                <a:latin typeface="Arial" charset="0"/>
              </a:rPr>
              <a:t>Evidence on effectiveness</a:t>
            </a:r>
            <a:endParaRPr lang="en-US" sz="1800">
              <a:solidFill>
                <a:srgbClr val="2A196F"/>
              </a:solidFill>
              <a:latin typeface="Arial" charset="0"/>
            </a:endParaRPr>
          </a:p>
        </p:txBody>
      </p:sp>
      <p:sp>
        <p:nvSpPr>
          <p:cNvPr id="76816" name="AutoShape 21"/>
          <p:cNvSpPr>
            <a:spLocks noChangeArrowheads="1"/>
          </p:cNvSpPr>
          <p:nvPr/>
        </p:nvSpPr>
        <p:spPr bwMode="auto">
          <a:xfrm rot="-1772327">
            <a:off x="4502150" y="2228850"/>
            <a:ext cx="2624138" cy="1141413"/>
          </a:xfrm>
          <a:prstGeom prst="leftArrow">
            <a:avLst>
              <a:gd name="adj1" fmla="val 50000"/>
              <a:gd name="adj2" fmla="val 57476"/>
            </a:avLst>
          </a:prstGeom>
          <a:solidFill>
            <a:schemeClr val="tx1"/>
          </a:solidFill>
          <a:ln w="9525">
            <a:solidFill>
              <a:schemeClr val="tx1"/>
            </a:solidFill>
            <a:miter lim="800000"/>
            <a:headEnd/>
            <a:tailEnd/>
          </a:ln>
        </p:spPr>
        <p:txBody>
          <a:bodyPr wrap="none" anchor="ctr"/>
          <a:lstStyle/>
          <a:p>
            <a:endParaRPr lang="en-US"/>
          </a:p>
        </p:txBody>
      </p:sp>
      <p:sp>
        <p:nvSpPr>
          <p:cNvPr id="76817" name="Text Box 22"/>
          <p:cNvSpPr txBox="1">
            <a:spLocks noChangeArrowheads="1"/>
          </p:cNvSpPr>
          <p:nvPr/>
        </p:nvSpPr>
        <p:spPr bwMode="auto">
          <a:xfrm rot="-1849025">
            <a:off x="4911725" y="2403475"/>
            <a:ext cx="2174875" cy="641350"/>
          </a:xfrm>
          <a:prstGeom prst="rect">
            <a:avLst/>
          </a:prstGeom>
          <a:noFill/>
          <a:ln w="9525">
            <a:noFill/>
            <a:miter lim="800000"/>
            <a:headEnd/>
            <a:tailEnd/>
          </a:ln>
        </p:spPr>
        <p:txBody>
          <a:bodyPr>
            <a:spAutoFit/>
          </a:bodyPr>
          <a:lstStyle/>
          <a:p>
            <a:pPr>
              <a:spcBef>
                <a:spcPct val="50000"/>
              </a:spcBef>
            </a:pPr>
            <a:r>
              <a:rPr lang="en-GB" sz="1800">
                <a:solidFill>
                  <a:srgbClr val="2A196F"/>
                </a:solidFill>
                <a:latin typeface="Arial" charset="0"/>
              </a:rPr>
              <a:t>Evidence on attri-bution &amp; risk</a:t>
            </a:r>
            <a:endParaRPr lang="en-US" sz="1800">
              <a:solidFill>
                <a:srgbClr val="2A196F"/>
              </a:solidFill>
              <a:latin typeface="Arial" charset="0"/>
            </a:endParaRPr>
          </a:p>
        </p:txBody>
      </p:sp>
      <p:sp>
        <p:nvSpPr>
          <p:cNvPr id="76818" name="AutoShape 23"/>
          <p:cNvSpPr>
            <a:spLocks noChangeArrowheads="1"/>
          </p:cNvSpPr>
          <p:nvPr/>
        </p:nvSpPr>
        <p:spPr bwMode="auto">
          <a:xfrm rot="-1772327">
            <a:off x="6351588" y="3065463"/>
            <a:ext cx="2443162" cy="1141412"/>
          </a:xfrm>
          <a:prstGeom prst="leftArrow">
            <a:avLst>
              <a:gd name="adj1" fmla="val 50000"/>
              <a:gd name="adj2" fmla="val 53512"/>
            </a:avLst>
          </a:prstGeom>
          <a:solidFill>
            <a:schemeClr val="tx1"/>
          </a:solidFill>
          <a:ln w="9525">
            <a:solidFill>
              <a:schemeClr val="tx1"/>
            </a:solidFill>
            <a:miter lim="800000"/>
            <a:headEnd/>
            <a:tailEnd/>
          </a:ln>
        </p:spPr>
        <p:txBody>
          <a:bodyPr wrap="none" anchor="ctr"/>
          <a:lstStyle/>
          <a:p>
            <a:endParaRPr lang="en-US"/>
          </a:p>
        </p:txBody>
      </p:sp>
      <p:sp>
        <p:nvSpPr>
          <p:cNvPr id="76819" name="Text Box 24"/>
          <p:cNvSpPr txBox="1">
            <a:spLocks noChangeArrowheads="1"/>
          </p:cNvSpPr>
          <p:nvPr/>
        </p:nvSpPr>
        <p:spPr bwMode="auto">
          <a:xfrm rot="-1815056">
            <a:off x="6480175" y="3213100"/>
            <a:ext cx="2663825" cy="641350"/>
          </a:xfrm>
          <a:prstGeom prst="rect">
            <a:avLst/>
          </a:prstGeom>
          <a:noFill/>
          <a:ln w="9525">
            <a:noFill/>
            <a:miter lim="800000"/>
            <a:headEnd/>
            <a:tailEnd/>
          </a:ln>
        </p:spPr>
        <p:txBody>
          <a:bodyPr>
            <a:spAutoFit/>
          </a:bodyPr>
          <a:lstStyle/>
          <a:p>
            <a:pPr>
              <a:spcBef>
                <a:spcPct val="50000"/>
              </a:spcBef>
            </a:pPr>
            <a:r>
              <a:rPr lang="en-GB" sz="1800">
                <a:solidFill>
                  <a:srgbClr val="2A196F"/>
                </a:solidFill>
                <a:latin typeface="Arial" charset="0"/>
              </a:rPr>
              <a:t>Evidence on costs &amp; QALY value</a:t>
            </a:r>
            <a:endParaRPr lang="en-US" sz="1800">
              <a:solidFill>
                <a:srgbClr val="2A196F"/>
              </a:solidFill>
              <a:latin typeface="Arial" charset="0"/>
            </a:endParaRPr>
          </a:p>
        </p:txBody>
      </p:sp>
      <p:sp>
        <p:nvSpPr>
          <p:cNvPr id="76820" name="Text Box 27"/>
          <p:cNvSpPr txBox="1">
            <a:spLocks noChangeArrowheads="1"/>
          </p:cNvSpPr>
          <p:nvPr/>
        </p:nvSpPr>
        <p:spPr bwMode="auto">
          <a:xfrm>
            <a:off x="539750" y="1844675"/>
            <a:ext cx="2593975" cy="396875"/>
          </a:xfrm>
          <a:prstGeom prst="rect">
            <a:avLst/>
          </a:prstGeom>
          <a:noFill/>
          <a:ln w="9525">
            <a:noFill/>
            <a:miter lim="800000"/>
            <a:headEnd/>
            <a:tailEnd/>
          </a:ln>
        </p:spPr>
        <p:txBody>
          <a:bodyPr>
            <a:spAutoFit/>
          </a:bodyPr>
          <a:lstStyle/>
          <a:p>
            <a:pPr>
              <a:spcBef>
                <a:spcPct val="50000"/>
              </a:spcBef>
            </a:pPr>
            <a:r>
              <a:rPr lang="en-GB" sz="2000">
                <a:solidFill>
                  <a:srgbClr val="2A196F"/>
                </a:solidFill>
                <a:latin typeface="TUOS Blake"/>
              </a:rPr>
              <a:t>Intervention/policy</a:t>
            </a:r>
            <a:endParaRPr lang="en-US" sz="2000">
              <a:solidFill>
                <a:srgbClr val="2A196F"/>
              </a:solidFill>
              <a:latin typeface="TUOS Blake"/>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bwMode="auto">
          <a:xfrm>
            <a:off x="3779838" y="6553200"/>
            <a:ext cx="5181600" cy="304800"/>
          </a:xfrm>
          <a:ln>
            <a:miter lim="800000"/>
            <a:headEnd/>
            <a:tailEnd/>
          </a:ln>
        </p:spPr>
        <p:txBody>
          <a:bodyPr/>
          <a:lstStyle/>
          <a:p>
            <a:pPr algn="r">
              <a:defRPr/>
            </a:pPr>
            <a:fld id="{6C2E6992-D543-49B3-B109-E0D86427EDB3}" type="datetime1">
              <a:rPr lang="en-GB" sz="1000">
                <a:solidFill>
                  <a:srgbClr val="FFFFFF"/>
                </a:solidFill>
                <a:latin typeface="+mn-lt"/>
              </a:rPr>
              <a:pPr algn="r">
                <a:defRPr/>
              </a:pPr>
              <a:t>09/11/2012</a:t>
            </a:fld>
            <a:endParaRPr lang="en-GB" sz="1000">
              <a:solidFill>
                <a:srgbClr val="FFFFFF"/>
              </a:solidFill>
              <a:latin typeface="+mn-lt"/>
            </a:endParaRPr>
          </a:p>
        </p:txBody>
      </p:sp>
      <p:sp>
        <p:nvSpPr>
          <p:cNvPr id="77826" name="Footer Placeholder 4"/>
          <p:cNvSpPr>
            <a:spLocks noGrp="1"/>
          </p:cNvSpPr>
          <p:nvPr>
            <p:ph type="ftr" sz="quarter" idx="11"/>
          </p:nvPr>
        </p:nvSpPr>
        <p:spPr>
          <a:xfrm>
            <a:off x="611188" y="6308725"/>
            <a:ext cx="5181600" cy="304800"/>
          </a:xfrm>
          <a:noFill/>
        </p:spPr>
        <p:txBody>
          <a:bodyPr/>
          <a:lstStyle/>
          <a:p>
            <a:pPr eaLnBrk="1" hangingPunct="1"/>
            <a:r>
              <a:rPr lang="en-GB" sz="2400" smtClean="0">
                <a:solidFill>
                  <a:schemeClr val="tx1"/>
                </a:solidFill>
                <a:latin typeface="TUOS Stephenson"/>
              </a:rPr>
              <a:t>© The University of Sheffield</a:t>
            </a:r>
          </a:p>
        </p:txBody>
      </p:sp>
      <p:sp>
        <p:nvSpPr>
          <p:cNvPr id="77827" name="Rectangle 1028"/>
          <p:cNvSpPr>
            <a:spLocks noGrp="1" noChangeArrowheads="1"/>
          </p:cNvSpPr>
          <p:nvPr>
            <p:ph type="title"/>
          </p:nvPr>
        </p:nvSpPr>
        <p:spPr>
          <a:xfrm>
            <a:off x="611188" y="476250"/>
            <a:ext cx="8229600" cy="762000"/>
          </a:xfrm>
        </p:spPr>
        <p:txBody>
          <a:bodyPr/>
          <a:lstStyle/>
          <a:p>
            <a:r>
              <a:rPr lang="en-US" smtClean="0"/>
              <a:t>Structure and evidence base</a:t>
            </a:r>
          </a:p>
        </p:txBody>
      </p:sp>
      <p:sp>
        <p:nvSpPr>
          <p:cNvPr id="59397" name="Rectangle 1029"/>
          <p:cNvSpPr>
            <a:spLocks noGrp="1" noChangeArrowheads="1"/>
          </p:cNvSpPr>
          <p:nvPr>
            <p:ph type="body" idx="1"/>
          </p:nvPr>
        </p:nvSpPr>
        <p:spPr>
          <a:xfrm>
            <a:off x="468313" y="1412875"/>
            <a:ext cx="8229600" cy="4176713"/>
          </a:xfrm>
        </p:spPr>
        <p:txBody>
          <a:bodyPr>
            <a:normAutofit fontScale="92500" lnSpcReduction="10000"/>
          </a:bodyPr>
          <a:lstStyle/>
          <a:p>
            <a:pPr>
              <a:defRPr/>
            </a:pPr>
            <a:r>
              <a:rPr lang="en-US" dirty="0" smtClean="0">
                <a:latin typeface="TUOS Blake"/>
              </a:rPr>
              <a:t>From policy change to consumption change:</a:t>
            </a:r>
          </a:p>
          <a:p>
            <a:pPr lvl="1">
              <a:buFont typeface="TUOS Stephenson" pitchFamily="18" charset="0"/>
              <a:buChar char="•"/>
              <a:defRPr/>
            </a:pPr>
            <a:r>
              <a:rPr lang="en-US" dirty="0" smtClean="0">
                <a:latin typeface="TUOS Blake"/>
              </a:rPr>
              <a:t>Econometric approach (price </a:t>
            </a:r>
            <a:r>
              <a:rPr lang="en-US" dirty="0" err="1" smtClean="0">
                <a:latin typeface="TUOS Blake"/>
              </a:rPr>
              <a:t>elasticities</a:t>
            </a:r>
            <a:r>
              <a:rPr lang="en-US" dirty="0" smtClean="0">
                <a:latin typeface="TUOS Blake"/>
              </a:rPr>
              <a:t>)</a:t>
            </a:r>
          </a:p>
          <a:p>
            <a:pPr lvl="1">
              <a:buFont typeface="TUOS Stephenson" pitchFamily="18" charset="0"/>
              <a:buChar char="•"/>
              <a:defRPr/>
            </a:pPr>
            <a:r>
              <a:rPr lang="en-US" dirty="0" smtClean="0">
                <a:latin typeface="TUOS Blake"/>
              </a:rPr>
              <a:t>Based on individual-level expenditure and consumption data and aggregated sales data (for England)</a:t>
            </a:r>
          </a:p>
          <a:p>
            <a:pPr>
              <a:defRPr/>
            </a:pPr>
            <a:r>
              <a:rPr lang="en-US" dirty="0" smtClean="0">
                <a:latin typeface="TUOS Blake"/>
              </a:rPr>
              <a:t>From consumption to harm:</a:t>
            </a:r>
          </a:p>
          <a:p>
            <a:pPr lvl="1">
              <a:buFont typeface="TUOS Stephenson" pitchFamily="18" charset="0"/>
              <a:buChar char="•"/>
              <a:defRPr/>
            </a:pPr>
            <a:r>
              <a:rPr lang="en-US" dirty="0" smtClean="0">
                <a:latin typeface="TUOS Blake"/>
              </a:rPr>
              <a:t>Model based on epidemiology </a:t>
            </a:r>
          </a:p>
          <a:p>
            <a:pPr lvl="1">
              <a:buFont typeface="TUOS Stephenson" pitchFamily="18" charset="0"/>
              <a:buChar char="•"/>
              <a:defRPr/>
            </a:pPr>
            <a:r>
              <a:rPr lang="en-US" dirty="0" smtClean="0">
                <a:latin typeface="TUOS Blake"/>
              </a:rPr>
              <a:t>Uses published and newly estimated risk functions or attribution levels</a:t>
            </a:r>
            <a:endParaRPr lang="en-US" dirty="0">
              <a:latin typeface="TUOS Blake"/>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oter Placeholder 3"/>
          <p:cNvSpPr txBox="1">
            <a:spLocks noGrp="1"/>
          </p:cNvSpPr>
          <p:nvPr/>
        </p:nvSpPr>
        <p:spPr bwMode="auto">
          <a:xfrm>
            <a:off x="3779838" y="6553200"/>
            <a:ext cx="5181600" cy="304800"/>
          </a:xfrm>
          <a:prstGeom prst="rect">
            <a:avLst/>
          </a:prstGeom>
          <a:noFill/>
          <a:ln w="9525">
            <a:noFill/>
            <a:miter lim="800000"/>
            <a:headEnd/>
            <a:tailEnd/>
          </a:ln>
        </p:spPr>
        <p:txBody>
          <a:bodyPr/>
          <a:lstStyle/>
          <a:p>
            <a:pPr algn="r"/>
            <a:r>
              <a:rPr lang="en-GB" sz="1000">
                <a:solidFill>
                  <a:srgbClr val="FFFFFF"/>
                </a:solidFill>
                <a:latin typeface="TUOS Blake"/>
              </a:rPr>
              <a:t>© The University of Sheffield</a:t>
            </a:r>
          </a:p>
        </p:txBody>
      </p:sp>
      <p:sp>
        <p:nvSpPr>
          <p:cNvPr id="79874" name="Rectangle 2"/>
          <p:cNvSpPr>
            <a:spLocks noGrp="1" noChangeArrowheads="1"/>
          </p:cNvSpPr>
          <p:nvPr>
            <p:ph type="title" idx="4294967295"/>
          </p:nvPr>
        </p:nvSpPr>
        <p:spPr>
          <a:xfrm>
            <a:off x="611188" y="404813"/>
            <a:ext cx="8208962" cy="792162"/>
          </a:xfrm>
        </p:spPr>
        <p:txBody>
          <a:bodyPr/>
          <a:lstStyle/>
          <a:p>
            <a:pPr eaLnBrk="1" hangingPunct="1"/>
            <a:r>
              <a:rPr lang="en-GB" sz="3600" smtClean="0">
                <a:latin typeface="TUOS Blake"/>
              </a:rPr>
              <a:t>Work for DH and NICE</a:t>
            </a:r>
            <a:endParaRPr lang="en-US" sz="3600" smtClean="0">
              <a:latin typeface="TUOS Blake"/>
            </a:endParaRPr>
          </a:p>
        </p:txBody>
      </p:sp>
      <p:sp>
        <p:nvSpPr>
          <p:cNvPr id="79875" name="Rectangle 3"/>
          <p:cNvSpPr>
            <a:spLocks noGrp="1" noChangeArrowheads="1"/>
          </p:cNvSpPr>
          <p:nvPr>
            <p:ph type="body" idx="4294967295"/>
          </p:nvPr>
        </p:nvSpPr>
        <p:spPr>
          <a:xfrm>
            <a:off x="611188" y="1196975"/>
            <a:ext cx="8229600" cy="5400675"/>
          </a:xfrm>
        </p:spPr>
        <p:txBody>
          <a:bodyPr/>
          <a:lstStyle/>
          <a:p>
            <a:pPr eaLnBrk="1" hangingPunct="1">
              <a:lnSpc>
                <a:spcPct val="90000"/>
              </a:lnSpc>
              <a:buFontTx/>
              <a:buNone/>
            </a:pPr>
            <a:r>
              <a:rPr lang="en-GB" sz="2800" b="1" smtClean="0">
                <a:solidFill>
                  <a:schemeClr val="tx2"/>
                </a:solidFill>
                <a:latin typeface="TUOS Blake"/>
              </a:rPr>
              <a:t>Policies</a:t>
            </a:r>
            <a:endParaRPr lang="en-GB" sz="2400" smtClean="0">
              <a:latin typeface="TUOS Blake"/>
            </a:endParaRPr>
          </a:p>
          <a:p>
            <a:pPr eaLnBrk="1" hangingPunct="1">
              <a:lnSpc>
                <a:spcPct val="90000"/>
              </a:lnSpc>
            </a:pPr>
            <a:r>
              <a:rPr lang="en-GB" sz="2400" smtClean="0">
                <a:latin typeface="TUOS Blake"/>
              </a:rPr>
              <a:t>Different MUPs (10p-70p)</a:t>
            </a:r>
          </a:p>
          <a:p>
            <a:pPr eaLnBrk="1" hangingPunct="1">
              <a:lnSpc>
                <a:spcPct val="90000"/>
              </a:lnSpc>
            </a:pPr>
            <a:r>
              <a:rPr lang="en-GB" sz="2400" smtClean="0">
                <a:latin typeface="TUOS Blake"/>
              </a:rPr>
              <a:t>Restriction of off-trade discounting</a:t>
            </a:r>
          </a:p>
          <a:p>
            <a:pPr eaLnBrk="1" hangingPunct="1">
              <a:lnSpc>
                <a:spcPct val="90000"/>
              </a:lnSpc>
            </a:pPr>
            <a:r>
              <a:rPr lang="en-GB" sz="2400" smtClean="0">
                <a:latin typeface="TUOS Blake"/>
              </a:rPr>
              <a:t>10%, 25% general price increases (across the board)</a:t>
            </a:r>
          </a:p>
          <a:p>
            <a:pPr eaLnBrk="1" hangingPunct="1">
              <a:lnSpc>
                <a:spcPct val="90000"/>
              </a:lnSpc>
              <a:buFontTx/>
              <a:buNone/>
            </a:pPr>
            <a:r>
              <a:rPr lang="en-GB" sz="2800" b="1" smtClean="0">
                <a:solidFill>
                  <a:schemeClr val="tx2"/>
                </a:solidFill>
                <a:latin typeface="TUOS Blake"/>
              </a:rPr>
              <a:t>Harms</a:t>
            </a:r>
            <a:endParaRPr lang="en-GB" sz="2400" smtClean="0">
              <a:latin typeface="TUOS Blake"/>
            </a:endParaRPr>
          </a:p>
          <a:p>
            <a:pPr eaLnBrk="1" hangingPunct="1">
              <a:lnSpc>
                <a:spcPct val="90000"/>
              </a:lnSpc>
            </a:pPr>
            <a:r>
              <a:rPr lang="en-GB" sz="2400" smtClean="0">
                <a:latin typeface="TUOS Blake"/>
              </a:rPr>
              <a:t>Health, crime, unemployment, workplace absence</a:t>
            </a:r>
          </a:p>
          <a:p>
            <a:pPr eaLnBrk="1" hangingPunct="1">
              <a:lnSpc>
                <a:spcPct val="90000"/>
              </a:lnSpc>
            </a:pPr>
            <a:r>
              <a:rPr lang="en-GB" sz="2400" smtClean="0">
                <a:latin typeface="TUOS Blake"/>
              </a:rPr>
              <a:t>Costs to healthcare, social care, criminal justice</a:t>
            </a:r>
          </a:p>
          <a:p>
            <a:pPr eaLnBrk="1" hangingPunct="1">
              <a:lnSpc>
                <a:spcPct val="90000"/>
              </a:lnSpc>
              <a:buFontTx/>
              <a:buNone/>
            </a:pPr>
            <a:r>
              <a:rPr lang="en-GB" sz="2800" b="1" smtClean="0">
                <a:solidFill>
                  <a:schemeClr val="tx2"/>
                </a:solidFill>
                <a:latin typeface="TUOS Blake"/>
              </a:rPr>
              <a:t>Populations</a:t>
            </a:r>
            <a:endParaRPr lang="en-GB" sz="2400" b="1" smtClean="0">
              <a:latin typeface="TUOS Blake"/>
            </a:endParaRPr>
          </a:p>
          <a:p>
            <a:pPr eaLnBrk="1" hangingPunct="1">
              <a:lnSpc>
                <a:spcPct val="90000"/>
              </a:lnSpc>
            </a:pPr>
            <a:r>
              <a:rPr lang="en-GB" sz="2400" smtClean="0">
                <a:latin typeface="TUOS Blake"/>
              </a:rPr>
              <a:t>Total population </a:t>
            </a:r>
          </a:p>
          <a:p>
            <a:pPr eaLnBrk="1" hangingPunct="1">
              <a:lnSpc>
                <a:spcPct val="90000"/>
              </a:lnSpc>
            </a:pPr>
            <a:r>
              <a:rPr lang="en-GB" sz="2400" smtClean="0">
                <a:latin typeface="TUOS Blake"/>
              </a:rPr>
              <a:t>Moderate vs hazardous vs harmful drinkers, by gender x age group</a:t>
            </a:r>
          </a:p>
          <a:p>
            <a:pPr eaLnBrk="1" hangingPunct="1">
              <a:lnSpc>
                <a:spcPct val="90000"/>
              </a:lnSpc>
              <a:buFontTx/>
              <a:buNone/>
            </a:pPr>
            <a:r>
              <a:rPr lang="en-GB" sz="2400" smtClean="0">
                <a:latin typeface="TUOS Blake"/>
              </a:rPr>
              <a:t>	</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p:txBody>
          <a:bodyPr/>
          <a:lstStyle/>
          <a:p>
            <a:pPr eaLnBrk="1" hangingPunct="1"/>
            <a:r>
              <a:rPr lang="en-US" smtClean="0">
                <a:solidFill>
                  <a:srgbClr val="2A196F"/>
                </a:solidFill>
              </a:rPr>
              <a:t>Selected Findings</a:t>
            </a:r>
          </a:p>
        </p:txBody>
      </p:sp>
      <p:sp>
        <p:nvSpPr>
          <p:cNvPr id="81923" name="Subtitle 1"/>
          <p:cNvSpPr>
            <a:spLocks noGrp="1"/>
          </p:cNvSpPr>
          <p:nvPr>
            <p:ph type="subTitle" idx="1"/>
          </p:nvPr>
        </p:nvSpPr>
        <p:spPr/>
        <p:txBody>
          <a:bodyPr/>
          <a:lstStyle/>
          <a:p>
            <a:pPr eaLnBrk="1" hangingPunct="1"/>
            <a:endParaRPr lang="en-US" smtClean="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404813"/>
            <a:ext cx="8280400" cy="762000"/>
          </a:xfrm>
        </p:spPr>
        <p:txBody>
          <a:bodyPr>
            <a:normAutofit fontScale="90000"/>
          </a:bodyPr>
          <a:lstStyle/>
          <a:p>
            <a:pPr>
              <a:defRPr/>
            </a:pPr>
            <a:r>
              <a:rPr lang="en-GB" dirty="0" smtClean="0"/>
              <a:t>Price policy effects on consumption</a:t>
            </a:r>
            <a:endParaRPr lang="en-GB" dirty="0"/>
          </a:p>
        </p:txBody>
      </p:sp>
      <p:graphicFrame>
        <p:nvGraphicFramePr>
          <p:cNvPr id="83970" name="Chart 4"/>
          <p:cNvGraphicFramePr>
            <a:graphicFrameLocks/>
          </p:cNvGraphicFramePr>
          <p:nvPr/>
        </p:nvGraphicFramePr>
        <p:xfrm>
          <a:off x="-50800" y="1362075"/>
          <a:ext cx="8850313" cy="4710113"/>
        </p:xfrm>
        <a:graphic>
          <a:graphicData uri="http://schemas.openxmlformats.org/presentationml/2006/ole">
            <p:oleObj spid="_x0000_s83970" r:id="rId5" imgW="8846063" imgH="4712616" progId="Excel.Chart.8">
              <p:embed/>
            </p:oleObj>
          </a:graphicData>
        </a:graphic>
      </p:graphicFrame>
      <p:sp>
        <p:nvSpPr>
          <p:cNvPr id="24" name="Rounded Rectangle 23"/>
          <p:cNvSpPr/>
          <p:nvPr/>
        </p:nvSpPr>
        <p:spPr bwMode="auto">
          <a:xfrm>
            <a:off x="4140200" y="2708275"/>
            <a:ext cx="2160588" cy="936625"/>
          </a:xfrm>
          <a:prstGeom prst="roundRect">
            <a:avLst/>
          </a:prstGeom>
          <a:solidFill>
            <a:schemeClr val="tx2">
              <a:alpha val="88000"/>
            </a:schemeClr>
          </a:solidFill>
          <a:ln w="9525" cap="flat" cmpd="sng" algn="ctr">
            <a:solidFill>
              <a:schemeClr val="accent4">
                <a:lumMod val="10000"/>
              </a:schemeClr>
            </a:solidFill>
            <a:prstDash val="solid"/>
            <a:round/>
            <a:headEnd type="none" w="med" len="med"/>
            <a:tailEnd type="none" w="med" len="med"/>
          </a:ln>
          <a:effectLst/>
        </p:spPr>
        <p:txBody>
          <a:bodyPr/>
          <a:lstStyle/>
          <a:p>
            <a:pPr algn="ctr" eaLnBrk="0" hangingPunct="0">
              <a:defRPr/>
            </a:pPr>
            <a:r>
              <a:rPr lang="en-GB" sz="1600" dirty="0">
                <a:solidFill>
                  <a:schemeClr val="bg1"/>
                </a:solidFill>
                <a:latin typeface="TUOS Stephenson" pitchFamily="18" charset="0"/>
                <a:cs typeface="Arial" pitchFamily="34" charset="0"/>
              </a:rPr>
              <a:t>10% general price increase </a:t>
            </a:r>
            <a:r>
              <a:rPr lang="en-GB" sz="1600" dirty="0">
                <a:solidFill>
                  <a:schemeClr val="bg1"/>
                </a:solidFill>
                <a:latin typeface="Calibri"/>
                <a:cs typeface="Arial" pitchFamily="34" charset="0"/>
              </a:rPr>
              <a:t>→</a:t>
            </a:r>
          </a:p>
          <a:p>
            <a:pPr algn="ctr" eaLnBrk="0" hangingPunct="0">
              <a:defRPr/>
            </a:pPr>
            <a:r>
              <a:rPr lang="en-GB" sz="1600" dirty="0">
                <a:solidFill>
                  <a:schemeClr val="bg1"/>
                </a:solidFill>
                <a:latin typeface="Calibri"/>
                <a:cs typeface="Arial" pitchFamily="34" charset="0"/>
              </a:rPr>
              <a:t> 4.2% reductio</a:t>
            </a:r>
            <a:r>
              <a:rPr lang="en-GB" sz="1400" dirty="0">
                <a:solidFill>
                  <a:schemeClr val="bg1"/>
                </a:solidFill>
                <a:latin typeface="Calibri"/>
                <a:cs typeface="Arial" pitchFamily="34" charset="0"/>
              </a:rPr>
              <a:t>n</a:t>
            </a:r>
            <a:endParaRPr lang="en-GB" sz="1400" dirty="0">
              <a:solidFill>
                <a:schemeClr val="bg1"/>
              </a:solidFill>
              <a:latin typeface="TUOS Stephenson" pitchFamily="18" charset="0"/>
              <a:cs typeface="Arial" pitchFamily="34" charset="0"/>
            </a:endParaRPr>
          </a:p>
        </p:txBody>
      </p:sp>
      <p:cxnSp>
        <p:nvCxnSpPr>
          <p:cNvPr id="27" name="Straight Connector 26"/>
          <p:cNvCxnSpPr>
            <a:stCxn id="24" idx="2"/>
          </p:cNvCxnSpPr>
          <p:nvPr/>
        </p:nvCxnSpPr>
        <p:spPr bwMode="auto">
          <a:xfrm rot="16200000" flipH="1">
            <a:off x="5255419" y="3609181"/>
            <a:ext cx="720725" cy="792163"/>
          </a:xfrm>
          <a:prstGeom prst="line">
            <a:avLst/>
          </a:prstGeom>
          <a:solidFill>
            <a:schemeClr val="accent1"/>
          </a:solidFill>
          <a:ln w="28575" cap="flat" cmpd="sng" algn="ctr">
            <a:solidFill>
              <a:schemeClr val="accent4">
                <a:lumMod val="10000"/>
                <a:alpha val="88000"/>
              </a:schemeClr>
            </a:solidFill>
            <a:prstDash val="solid"/>
            <a:round/>
            <a:headEnd type="none" w="med" len="med"/>
            <a:tailEnd type="oval" w="med" len="med"/>
          </a:ln>
          <a:effectLst/>
        </p:spPr>
      </p:cxnSp>
      <p:sp>
        <p:nvSpPr>
          <p:cNvPr id="11" name="Rounded Rectangle 10"/>
          <p:cNvSpPr/>
          <p:nvPr/>
        </p:nvSpPr>
        <p:spPr bwMode="auto">
          <a:xfrm>
            <a:off x="6732588" y="4005263"/>
            <a:ext cx="2160587" cy="863600"/>
          </a:xfrm>
          <a:prstGeom prst="roundRect">
            <a:avLst/>
          </a:prstGeom>
          <a:solidFill>
            <a:schemeClr val="tx2">
              <a:alpha val="88000"/>
            </a:schemeClr>
          </a:solidFill>
          <a:ln w="9525" cap="flat" cmpd="sng" algn="ctr">
            <a:solidFill>
              <a:schemeClr val="accent4">
                <a:lumMod val="10000"/>
              </a:schemeClr>
            </a:solidFill>
            <a:prstDash val="solid"/>
            <a:round/>
            <a:headEnd type="none" w="med" len="med"/>
            <a:tailEnd type="none" w="med" len="med"/>
          </a:ln>
          <a:effectLst/>
        </p:spPr>
        <p:txBody>
          <a:bodyPr/>
          <a:lstStyle/>
          <a:p>
            <a:pPr algn="ctr" eaLnBrk="0" hangingPunct="0">
              <a:defRPr/>
            </a:pPr>
            <a:r>
              <a:rPr lang="en-GB" sz="1600" dirty="0">
                <a:solidFill>
                  <a:schemeClr val="bg1"/>
                </a:solidFill>
                <a:latin typeface="TUOS Stephenson" pitchFamily="18" charset="0"/>
                <a:cs typeface="Arial" pitchFamily="34" charset="0"/>
              </a:rPr>
              <a:t>Total ban off-trade discounts </a:t>
            </a:r>
            <a:r>
              <a:rPr lang="en-GB" sz="1600" dirty="0">
                <a:solidFill>
                  <a:schemeClr val="bg1"/>
                </a:solidFill>
                <a:latin typeface="Calibri"/>
                <a:cs typeface="Arial" pitchFamily="34" charset="0"/>
              </a:rPr>
              <a:t>→</a:t>
            </a:r>
          </a:p>
          <a:p>
            <a:pPr algn="ctr" eaLnBrk="0" hangingPunct="0">
              <a:defRPr/>
            </a:pPr>
            <a:r>
              <a:rPr lang="en-GB" sz="1600" dirty="0">
                <a:solidFill>
                  <a:schemeClr val="bg1"/>
                </a:solidFill>
                <a:latin typeface="Calibri"/>
                <a:cs typeface="Arial" pitchFamily="34" charset="0"/>
              </a:rPr>
              <a:t> 2.7% reduction</a:t>
            </a:r>
            <a:endParaRPr lang="en-GB" sz="1600" dirty="0">
              <a:solidFill>
                <a:schemeClr val="bg1"/>
              </a:solidFill>
              <a:latin typeface="TUOS Stephenson" pitchFamily="18" charset="0"/>
              <a:cs typeface="Arial" pitchFamily="34" charset="0"/>
            </a:endParaRPr>
          </a:p>
        </p:txBody>
      </p:sp>
      <p:cxnSp>
        <p:nvCxnSpPr>
          <p:cNvPr id="14" name="Straight Connector 13"/>
          <p:cNvCxnSpPr>
            <a:stCxn id="11" idx="1"/>
          </p:cNvCxnSpPr>
          <p:nvPr/>
        </p:nvCxnSpPr>
        <p:spPr bwMode="auto">
          <a:xfrm rot="10800000" flipV="1">
            <a:off x="5508625" y="4437063"/>
            <a:ext cx="1223963" cy="215900"/>
          </a:xfrm>
          <a:prstGeom prst="line">
            <a:avLst/>
          </a:prstGeom>
          <a:solidFill>
            <a:schemeClr val="accent1"/>
          </a:solidFill>
          <a:ln w="25400" cap="flat" cmpd="sng" algn="ctr">
            <a:solidFill>
              <a:schemeClr val="accent4">
                <a:lumMod val="10000"/>
                <a:alpha val="88000"/>
              </a:schemeClr>
            </a:solidFill>
            <a:prstDash val="solid"/>
            <a:round/>
            <a:headEnd type="none" w="med" len="med"/>
            <a:tailEnd type="oval" w="med" len="med"/>
          </a:ln>
          <a:effectLst/>
        </p:spPr>
      </p:cxnSp>
      <p:sp>
        <p:nvSpPr>
          <p:cNvPr id="12" name="Rounded Rectangle 11"/>
          <p:cNvSpPr/>
          <p:nvPr/>
        </p:nvSpPr>
        <p:spPr bwMode="auto">
          <a:xfrm>
            <a:off x="2051050" y="3573463"/>
            <a:ext cx="2089150" cy="863600"/>
          </a:xfrm>
          <a:prstGeom prst="roundRect">
            <a:avLst/>
          </a:prstGeom>
          <a:solidFill>
            <a:schemeClr val="tx2">
              <a:alpha val="88000"/>
            </a:schemeClr>
          </a:solidFill>
          <a:ln w="9525" cap="flat" cmpd="sng" algn="ctr">
            <a:solidFill>
              <a:schemeClr val="accent4">
                <a:lumMod val="10000"/>
              </a:schemeClr>
            </a:solidFill>
            <a:prstDash val="solid"/>
            <a:round/>
            <a:headEnd type="none" w="med" len="med"/>
            <a:tailEnd type="none" w="med" len="med"/>
          </a:ln>
          <a:effectLst/>
        </p:spPr>
        <p:txBody>
          <a:bodyPr/>
          <a:lstStyle/>
          <a:p>
            <a:pPr algn="ctr" eaLnBrk="0" hangingPunct="0">
              <a:defRPr/>
            </a:pPr>
            <a:r>
              <a:rPr lang="en-GB" sz="1600" dirty="0">
                <a:solidFill>
                  <a:schemeClr val="bg1"/>
                </a:solidFill>
                <a:latin typeface="TUOS Stephenson" pitchFamily="18" charset="0"/>
                <a:cs typeface="Arial" pitchFamily="34" charset="0"/>
              </a:rPr>
              <a:t>English below cost ban</a:t>
            </a:r>
            <a:r>
              <a:rPr lang="en-GB" sz="1600" dirty="0">
                <a:solidFill>
                  <a:schemeClr val="bg1"/>
                </a:solidFill>
                <a:latin typeface="Calibri"/>
                <a:cs typeface="Arial" pitchFamily="34" charset="0"/>
              </a:rPr>
              <a:t>→</a:t>
            </a:r>
          </a:p>
          <a:p>
            <a:pPr algn="ctr" eaLnBrk="0" hangingPunct="0">
              <a:defRPr/>
            </a:pPr>
            <a:r>
              <a:rPr lang="en-GB" sz="1600" dirty="0">
                <a:solidFill>
                  <a:schemeClr val="bg1"/>
                </a:solidFill>
                <a:latin typeface="Calibri"/>
                <a:cs typeface="Arial" pitchFamily="34" charset="0"/>
              </a:rPr>
              <a:t>0% – 0.4% reduction</a:t>
            </a:r>
            <a:endParaRPr lang="en-GB" sz="1600" dirty="0">
              <a:solidFill>
                <a:schemeClr val="bg1"/>
              </a:solidFill>
              <a:latin typeface="TUOS Stephenson" pitchFamily="18" charset="0"/>
              <a:cs typeface="Arial" pitchFamily="34" charset="0"/>
            </a:endParaRPr>
          </a:p>
        </p:txBody>
      </p:sp>
      <p:cxnSp>
        <p:nvCxnSpPr>
          <p:cNvPr id="13" name="Straight Connector 12"/>
          <p:cNvCxnSpPr>
            <a:stCxn id="12" idx="2"/>
          </p:cNvCxnSpPr>
          <p:nvPr/>
        </p:nvCxnSpPr>
        <p:spPr bwMode="auto">
          <a:xfrm rot="16200000" flipH="1">
            <a:off x="3186113" y="4346575"/>
            <a:ext cx="647700" cy="828675"/>
          </a:xfrm>
          <a:prstGeom prst="line">
            <a:avLst/>
          </a:prstGeom>
          <a:solidFill>
            <a:schemeClr val="accent1"/>
          </a:solidFill>
          <a:ln w="28575" cap="flat" cmpd="sng" algn="ctr">
            <a:solidFill>
              <a:schemeClr val="accent4">
                <a:lumMod val="10000"/>
                <a:alpha val="88000"/>
              </a:schemeClr>
            </a:solidFill>
            <a:prstDash val="solid"/>
            <a:round/>
            <a:headEnd type="none" w="med" len="med"/>
            <a:tailEnd type="oval" w="med" len="med"/>
          </a:ln>
          <a:effectLst/>
        </p:spPr>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04813"/>
            <a:ext cx="8820150" cy="473075"/>
          </a:xfrm>
        </p:spPr>
        <p:txBody>
          <a:bodyPr>
            <a:normAutofit fontScale="90000"/>
          </a:bodyPr>
          <a:lstStyle/>
          <a:p>
            <a:pPr>
              <a:defRPr/>
            </a:pPr>
            <a:r>
              <a:rPr lang="en-GB" sz="3500" dirty="0" smtClean="0"/>
              <a:t>Policy effects on consumption: by drinker type</a:t>
            </a:r>
            <a:endParaRPr lang="en-GB" sz="3500" dirty="0"/>
          </a:p>
        </p:txBody>
      </p:sp>
      <p:graphicFrame>
        <p:nvGraphicFramePr>
          <p:cNvPr id="3" name="Chart 2"/>
          <p:cNvGraphicFramePr>
            <a:graphicFrameLocks/>
          </p:cNvGraphicFramePr>
          <p:nvPr/>
        </p:nvGraphicFramePr>
        <p:xfrm>
          <a:off x="509588" y="1166813"/>
          <a:ext cx="8340725" cy="545941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chart seriesIdx="-4" categoryIdx="2" bldStep="category"/>
                                            </p:graphicEl>
                                          </p:spTgt>
                                        </p:tgtEl>
                                        <p:attrNameLst>
                                          <p:attrName>style.visibility</p:attrName>
                                        </p:attrNameLst>
                                      </p:cBhvr>
                                      <p:to>
                                        <p:strVal val="visible"/>
                                      </p:to>
                                    </p:set>
                                    <p:animEffect transition="in" filter="fade">
                                      <p:cBhvr>
                                        <p:cTn id="7" dur="500"/>
                                        <p:tgtEl>
                                          <p:spTgt spid="3">
                                            <p:graphicEl>
                                              <a:chart seriesIdx="-4" categoryIdx="2"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chart seriesIdx="-4" categoryIdx="3" bldStep="category"/>
                                            </p:graphicEl>
                                          </p:spTgt>
                                        </p:tgtEl>
                                        <p:attrNameLst>
                                          <p:attrName>style.visibility</p:attrName>
                                        </p:attrNameLst>
                                      </p:cBhvr>
                                      <p:to>
                                        <p:strVal val="visible"/>
                                      </p:to>
                                    </p:set>
                                    <p:animEffect transition="in" filter="fade">
                                      <p:cBhvr>
                                        <p:cTn id="10" dur="500"/>
                                        <p:tgtEl>
                                          <p:spTgt spid="3">
                                            <p:graphicEl>
                                              <a:chart seriesIdx="-4" categoryIdx="3" bldStep="category"/>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chart seriesIdx="-4" categoryIdx="4" bldStep="category"/>
                                            </p:graphicEl>
                                          </p:spTgt>
                                        </p:tgtEl>
                                        <p:attrNameLst>
                                          <p:attrName>style.visibility</p:attrName>
                                        </p:attrNameLst>
                                      </p:cBhvr>
                                      <p:to>
                                        <p:strVal val="visible"/>
                                      </p:to>
                                    </p:set>
                                    <p:animEffect transition="in" filter="fade">
                                      <p:cBhvr>
                                        <p:cTn id="13" dur="500"/>
                                        <p:tgtEl>
                                          <p:spTgt spid="3">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1202" name="Title 1"/>
          <p:cNvSpPr txBox="1">
            <a:spLocks/>
          </p:cNvSpPr>
          <p:nvPr/>
        </p:nvSpPr>
        <p:spPr bwMode="auto">
          <a:xfrm>
            <a:off x="609600" y="1125538"/>
            <a:ext cx="8229600" cy="762000"/>
          </a:xfrm>
          <a:prstGeom prst="rect">
            <a:avLst/>
          </a:prstGeom>
          <a:noFill/>
          <a:ln w="9525">
            <a:noFill/>
            <a:miter lim="800000"/>
            <a:headEnd/>
            <a:tailEnd/>
          </a:ln>
        </p:spPr>
        <p:txBody>
          <a:bodyPr anchor="ctr"/>
          <a:lstStyle/>
          <a:p>
            <a:pPr>
              <a:lnSpc>
                <a:spcPct val="83000"/>
              </a:lnSpc>
            </a:pPr>
            <a:r>
              <a:rPr lang="en-GB" sz="5400">
                <a:solidFill>
                  <a:schemeClr val="bg1"/>
                </a:solidFill>
              </a:rPr>
              <a:t>Content</a:t>
            </a:r>
          </a:p>
        </p:txBody>
      </p:sp>
      <p:sp>
        <p:nvSpPr>
          <p:cNvPr id="51203" name="Content Placeholder 2"/>
          <p:cNvSpPr txBox="1">
            <a:spLocks/>
          </p:cNvSpPr>
          <p:nvPr/>
        </p:nvSpPr>
        <p:spPr bwMode="auto">
          <a:xfrm>
            <a:off x="584200" y="2030413"/>
            <a:ext cx="8229600" cy="3733800"/>
          </a:xfrm>
          <a:prstGeom prst="rect">
            <a:avLst/>
          </a:prstGeom>
          <a:noFill/>
          <a:ln w="9525">
            <a:noFill/>
            <a:miter lim="800000"/>
            <a:headEnd/>
            <a:tailEnd/>
          </a:ln>
        </p:spPr>
        <p:txBody>
          <a:bodyPr/>
          <a:lstStyle/>
          <a:p>
            <a:pPr marL="457200" indent="-457200">
              <a:lnSpc>
                <a:spcPct val="200000"/>
              </a:lnSpc>
              <a:buFont typeface="Arial" charset="0"/>
              <a:buChar char="•"/>
            </a:pPr>
            <a:r>
              <a:rPr lang="en-GB" sz="2800">
                <a:solidFill>
                  <a:schemeClr val="bg1"/>
                </a:solidFill>
                <a:latin typeface="TUOS Blake"/>
              </a:rPr>
              <a:t>Price policy options and UK developments</a:t>
            </a:r>
          </a:p>
          <a:p>
            <a:pPr marL="457200" indent="-457200">
              <a:lnSpc>
                <a:spcPct val="200000"/>
              </a:lnSpc>
              <a:buFont typeface="Arial" charset="0"/>
              <a:buChar char="•"/>
            </a:pPr>
            <a:r>
              <a:rPr lang="en-GB" sz="2800">
                <a:solidFill>
                  <a:schemeClr val="bg1"/>
                </a:solidFill>
                <a:latin typeface="TUOS Blake"/>
              </a:rPr>
              <a:t>Alcohol Policy Model</a:t>
            </a:r>
          </a:p>
          <a:p>
            <a:pPr marL="457200" indent="-457200">
              <a:lnSpc>
                <a:spcPct val="200000"/>
              </a:lnSpc>
              <a:buFont typeface="Arial" charset="0"/>
              <a:buChar char="•"/>
            </a:pPr>
            <a:r>
              <a:rPr lang="en-GB" sz="2800">
                <a:solidFill>
                  <a:schemeClr val="bg1"/>
                </a:solidFill>
                <a:latin typeface="TUOS Blake"/>
              </a:rPr>
              <a:t>Modelling the effect of minimum pricing</a:t>
            </a:r>
          </a:p>
          <a:p>
            <a:pPr marL="457200" indent="-457200">
              <a:lnSpc>
                <a:spcPct val="200000"/>
              </a:lnSpc>
              <a:buFont typeface="Arial" charset="0"/>
              <a:buChar char="•"/>
            </a:pPr>
            <a:r>
              <a:rPr lang="en-GB" sz="2800">
                <a:solidFill>
                  <a:schemeClr val="bg1"/>
                </a:solidFill>
                <a:latin typeface="TUOS Blake"/>
              </a:rPr>
              <a:t>Outlook: Ongoing programme of work</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424862" cy="762000"/>
          </a:xfrm>
        </p:spPr>
        <p:txBody>
          <a:bodyPr>
            <a:normAutofit fontScale="90000"/>
          </a:bodyPr>
          <a:lstStyle/>
          <a:p>
            <a:pPr>
              <a:defRPr/>
            </a:pPr>
            <a:r>
              <a:rPr lang="en-GB" sz="3500" dirty="0" smtClean="0">
                <a:latin typeface="+mn-lt"/>
              </a:rPr>
              <a:t>Policy effects on health harms: by drinker type (example: hospital admissions)</a:t>
            </a:r>
            <a:endParaRPr lang="en-GB" sz="3500" dirty="0">
              <a:latin typeface="+mn-lt"/>
            </a:endParaRPr>
          </a:p>
        </p:txBody>
      </p:sp>
      <p:graphicFrame>
        <p:nvGraphicFramePr>
          <p:cNvPr id="88066" name="Chart 2"/>
          <p:cNvGraphicFramePr>
            <a:graphicFrameLocks/>
          </p:cNvGraphicFramePr>
          <p:nvPr/>
        </p:nvGraphicFramePr>
        <p:xfrm>
          <a:off x="560388" y="1217613"/>
          <a:ext cx="8239125" cy="5357812"/>
        </p:xfrm>
        <a:graphic>
          <a:graphicData uri="http://schemas.openxmlformats.org/presentationml/2006/ole">
            <p:oleObj spid="_x0000_s88066" r:id="rId5" imgW="8236410" imgH="5358848" progId="Excel.Chart.8">
              <p:embed/>
            </p:oleObj>
          </a:graphicData>
        </a:graphic>
      </p:graphicFrame>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3"/>
          <p:cNvSpPr>
            <a:spLocks noGrp="1"/>
          </p:cNvSpPr>
          <p:nvPr>
            <p:ph type="title"/>
          </p:nvPr>
        </p:nvSpPr>
        <p:spPr>
          <a:xfrm>
            <a:off x="611188" y="260350"/>
            <a:ext cx="8137525" cy="762000"/>
          </a:xfrm>
        </p:spPr>
        <p:txBody>
          <a:bodyPr/>
          <a:lstStyle/>
          <a:p>
            <a:r>
              <a:rPr lang="en-GB" sz="3200" smtClean="0"/>
              <a:t>Estimated effects: wider impacts</a:t>
            </a:r>
          </a:p>
        </p:txBody>
      </p:sp>
      <p:graphicFrame>
        <p:nvGraphicFramePr>
          <p:cNvPr id="5" name="Table 4"/>
          <p:cNvGraphicFramePr>
            <a:graphicFrameLocks noGrp="1"/>
          </p:cNvGraphicFramePr>
          <p:nvPr/>
        </p:nvGraphicFramePr>
        <p:xfrm>
          <a:off x="684213" y="1196975"/>
          <a:ext cx="8208962" cy="5441950"/>
        </p:xfrm>
        <a:graphic>
          <a:graphicData uri="http://schemas.openxmlformats.org/drawingml/2006/table">
            <a:tbl>
              <a:tblPr firstRow="1" bandRow="1">
                <a:tableStyleId>{5C22544A-7EE6-4342-B048-85BDC9FD1C3A}</a:tableStyleId>
              </a:tblPr>
              <a:tblGrid>
                <a:gridCol w="4104456"/>
                <a:gridCol w="2052228"/>
                <a:gridCol w="2052228"/>
              </a:tblGrid>
              <a:tr h="320146">
                <a:tc gridSpan="3">
                  <a:txBody>
                    <a:bodyPr/>
                    <a:lstStyle/>
                    <a:p>
                      <a:pPr algn="ctr"/>
                      <a:r>
                        <a:rPr lang="en-GB" b="1" dirty="0" smtClean="0">
                          <a:solidFill>
                            <a:srgbClr val="002060"/>
                          </a:solidFill>
                        </a:rPr>
                        <a:t>40p</a:t>
                      </a:r>
                      <a:r>
                        <a:rPr lang="en-GB" b="1" baseline="0" dirty="0" smtClean="0">
                          <a:solidFill>
                            <a:srgbClr val="002060"/>
                          </a:solidFill>
                        </a:rPr>
                        <a:t> minimum price per unit</a:t>
                      </a:r>
                      <a:endParaRPr lang="en-GB" b="1" dirty="0">
                        <a:solidFill>
                          <a:srgbClr val="002060"/>
                        </a:solidFill>
                      </a:endParaRPr>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solidFill>
                          <a:srgbClr val="002060"/>
                        </a:solidFill>
                      </a:endParaRPr>
                    </a:p>
                  </a:txBody>
                  <a:tcPr/>
                </a:tc>
                <a:tc hMerge="1">
                  <a:txBody>
                    <a:bodyPr/>
                    <a:lstStyle/>
                    <a:p>
                      <a:endParaRPr lang="en-GB"/>
                    </a:p>
                  </a:txBody>
                  <a:tcPr/>
                </a:tc>
              </a:tr>
              <a:tr h="320146">
                <a:tc>
                  <a:txBody>
                    <a:bodyPr/>
                    <a:lstStyle/>
                    <a:p>
                      <a:r>
                        <a:rPr lang="en-GB" b="0" dirty="0" smtClean="0">
                          <a:solidFill>
                            <a:srgbClr val="002060"/>
                          </a:solidFill>
                        </a:rPr>
                        <a:t>Overall</a:t>
                      </a:r>
                      <a:r>
                        <a:rPr lang="en-GB" b="0" baseline="0" dirty="0" smtClean="0">
                          <a:solidFill>
                            <a:srgbClr val="002060"/>
                          </a:solidFill>
                        </a:rPr>
                        <a:t> reduction in consumption</a:t>
                      </a:r>
                      <a:endParaRPr lang="en-GB" b="0" dirty="0">
                        <a:solidFill>
                          <a:srgbClr val="002060"/>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gridSpan="2">
                  <a:txBody>
                    <a:bodyPr/>
                    <a:lstStyle/>
                    <a:p>
                      <a:pPr algn="ctr"/>
                      <a:r>
                        <a:rPr lang="en-GB" b="0" dirty="0" smtClean="0">
                          <a:solidFill>
                            <a:srgbClr val="002060"/>
                          </a:solidFill>
                        </a:rPr>
                        <a:t>2.4%</a:t>
                      </a:r>
                      <a:endParaRPr lang="en-GB" b="0" dirty="0">
                        <a:solidFill>
                          <a:srgbClr val="002060"/>
                        </a:solidFill>
                      </a:endParaRPr>
                    </a:p>
                  </a:txBody>
                  <a:tcPr marT="0" marB="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GB" dirty="0">
                        <a:solidFill>
                          <a:srgbClr val="002060"/>
                        </a:solidFill>
                      </a:endParaRPr>
                    </a:p>
                  </a:txBody>
                  <a:tcPr/>
                </a:tc>
              </a:tr>
              <a:tr h="320146">
                <a:tc>
                  <a:txBody>
                    <a:bodyPr/>
                    <a:lstStyle/>
                    <a:p>
                      <a:r>
                        <a:rPr lang="en-GB" b="1" dirty="0" smtClean="0">
                          <a:solidFill>
                            <a:srgbClr val="002060"/>
                          </a:solidFill>
                        </a:rPr>
                        <a:t>Health savings over ten years</a:t>
                      </a:r>
                      <a:endParaRPr lang="en-GB" b="1"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gridSpan="2">
                  <a:txBody>
                    <a:bodyPr/>
                    <a:lstStyle/>
                    <a:p>
                      <a:pPr algn="ctr"/>
                      <a:endParaRPr lang="en-GB"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hMerge="1">
                  <a:txBody>
                    <a:bodyPr/>
                    <a:lstStyle/>
                    <a:p>
                      <a:endParaRPr lang="en-GB" dirty="0">
                        <a:solidFill>
                          <a:srgbClr val="002060"/>
                        </a:solidFill>
                      </a:endParaRPr>
                    </a:p>
                  </a:txBody>
                  <a:tcPr/>
                </a:tc>
              </a:tr>
              <a:tr h="320146">
                <a:tc>
                  <a:txBody>
                    <a:bodyPr/>
                    <a:lstStyle/>
                    <a:p>
                      <a:r>
                        <a:rPr lang="en-GB" dirty="0" smtClean="0">
                          <a:solidFill>
                            <a:srgbClr val="002060"/>
                          </a:solidFill>
                        </a:rPr>
                        <a:t>Deaths</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gridSpan="2">
                  <a:txBody>
                    <a:bodyPr/>
                    <a:lstStyle/>
                    <a:p>
                      <a:pPr algn="ctr"/>
                      <a:r>
                        <a:rPr lang="en-GB" dirty="0" smtClean="0">
                          <a:solidFill>
                            <a:srgbClr val="002060"/>
                          </a:solidFill>
                        </a:rPr>
                        <a:t>9,979</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hMerge="1">
                  <a:txBody>
                    <a:bodyPr/>
                    <a:lstStyle/>
                    <a:p>
                      <a:endParaRPr lang="en-GB" dirty="0">
                        <a:solidFill>
                          <a:srgbClr val="002060"/>
                        </a:solidFill>
                      </a:endParaRPr>
                    </a:p>
                  </a:txBody>
                  <a:tcPr/>
                </a:tc>
              </a:tr>
              <a:tr h="320146">
                <a:tc>
                  <a:txBody>
                    <a:bodyPr/>
                    <a:lstStyle/>
                    <a:p>
                      <a:r>
                        <a:rPr lang="en-GB" dirty="0" smtClean="0">
                          <a:solidFill>
                            <a:srgbClr val="002060"/>
                          </a:solidFill>
                        </a:rPr>
                        <a:t>Hospital admissions</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gridSpan="2">
                  <a:txBody>
                    <a:bodyPr/>
                    <a:lstStyle/>
                    <a:p>
                      <a:pPr algn="ctr"/>
                      <a:r>
                        <a:rPr lang="en-GB" dirty="0" smtClean="0">
                          <a:solidFill>
                            <a:srgbClr val="002060"/>
                          </a:solidFill>
                        </a:rPr>
                        <a:t>326,355</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hMerge="1">
                  <a:txBody>
                    <a:bodyPr/>
                    <a:lstStyle/>
                    <a:p>
                      <a:endParaRPr lang="en-GB" dirty="0">
                        <a:solidFill>
                          <a:srgbClr val="002060"/>
                        </a:solidFill>
                      </a:endParaRPr>
                    </a:p>
                  </a:txBody>
                  <a:tcPr/>
                </a:tc>
              </a:tr>
              <a:tr h="320146">
                <a:tc>
                  <a:txBody>
                    <a:bodyPr/>
                    <a:lstStyle/>
                    <a:p>
                      <a:r>
                        <a:rPr lang="en-GB" b="1" dirty="0" smtClean="0">
                          <a:solidFill>
                            <a:srgbClr val="002060"/>
                          </a:solidFill>
                        </a:rPr>
                        <a:t>Annual savings</a:t>
                      </a:r>
                      <a:endParaRPr lang="en-GB" b="1"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gridSpan="2">
                  <a:txBody>
                    <a:bodyPr/>
                    <a:lstStyle/>
                    <a:p>
                      <a:pPr algn="ctr"/>
                      <a:endParaRPr lang="en-GB"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GB" dirty="0">
                        <a:solidFill>
                          <a:srgbClr val="002060"/>
                        </a:solidFill>
                      </a:endParaRPr>
                    </a:p>
                  </a:txBody>
                  <a:tcPr/>
                </a:tc>
              </a:tr>
              <a:tr h="320146">
                <a:tc>
                  <a:txBody>
                    <a:bodyPr/>
                    <a:lstStyle/>
                    <a:p>
                      <a:r>
                        <a:rPr lang="en-GB" dirty="0" smtClean="0">
                          <a:solidFill>
                            <a:srgbClr val="002060"/>
                          </a:solidFill>
                        </a:rPr>
                        <a:t>Crimes</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gridSpan="2">
                  <a:txBody>
                    <a:bodyPr/>
                    <a:lstStyle/>
                    <a:p>
                      <a:pPr algn="ctr"/>
                      <a:r>
                        <a:rPr lang="en-GB" dirty="0" smtClean="0">
                          <a:solidFill>
                            <a:srgbClr val="002060"/>
                          </a:solidFill>
                        </a:rPr>
                        <a:t>10,100</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GB" dirty="0">
                        <a:solidFill>
                          <a:srgbClr val="002060"/>
                        </a:solidFill>
                      </a:endParaRPr>
                    </a:p>
                  </a:txBody>
                  <a:tcPr/>
                </a:tc>
              </a:tr>
              <a:tr h="320146">
                <a:tc>
                  <a:txBody>
                    <a:bodyPr/>
                    <a:lstStyle/>
                    <a:p>
                      <a:r>
                        <a:rPr lang="en-GB" dirty="0" smtClean="0">
                          <a:solidFill>
                            <a:srgbClr val="002060"/>
                          </a:solidFill>
                        </a:rPr>
                        <a:t>Days absent</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gridSpan="2">
                  <a:txBody>
                    <a:bodyPr/>
                    <a:lstStyle/>
                    <a:p>
                      <a:pPr algn="ctr"/>
                      <a:r>
                        <a:rPr lang="en-GB" dirty="0" smtClean="0">
                          <a:solidFill>
                            <a:srgbClr val="002060"/>
                          </a:solidFill>
                        </a:rPr>
                        <a:t>133,600</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GB" dirty="0">
                        <a:solidFill>
                          <a:srgbClr val="002060"/>
                        </a:solidFill>
                      </a:endParaRPr>
                    </a:p>
                  </a:txBody>
                  <a:tcPr/>
                </a:tc>
              </a:tr>
              <a:tr h="320146">
                <a:tc>
                  <a:txBody>
                    <a:bodyPr/>
                    <a:lstStyle/>
                    <a:p>
                      <a:r>
                        <a:rPr lang="en-GB" dirty="0" smtClean="0">
                          <a:solidFill>
                            <a:srgbClr val="002060"/>
                          </a:solidFill>
                        </a:rPr>
                        <a:t>Unemployed persons</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gridSpan="2">
                  <a:txBody>
                    <a:bodyPr/>
                    <a:lstStyle/>
                    <a:p>
                      <a:pPr algn="ctr"/>
                      <a:r>
                        <a:rPr lang="en-GB" dirty="0" smtClean="0">
                          <a:solidFill>
                            <a:srgbClr val="002060"/>
                          </a:solidFill>
                        </a:rPr>
                        <a:t>11,500</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hMerge="1">
                  <a:txBody>
                    <a:bodyPr/>
                    <a:lstStyle/>
                    <a:p>
                      <a:endParaRPr lang="en-GB" dirty="0">
                        <a:solidFill>
                          <a:srgbClr val="002060"/>
                        </a:solidFill>
                      </a:endParaRPr>
                    </a:p>
                  </a:txBody>
                  <a:tcPr/>
                </a:tc>
              </a:tr>
              <a:tr h="320146">
                <a:tc>
                  <a:txBody>
                    <a:bodyPr/>
                    <a:lstStyle/>
                    <a:p>
                      <a:r>
                        <a:rPr lang="en-GB" b="1" dirty="0" smtClean="0">
                          <a:solidFill>
                            <a:srgbClr val="002060"/>
                          </a:solidFill>
                        </a:rPr>
                        <a:t>10 year cost reduction</a:t>
                      </a:r>
                      <a:endParaRPr lang="en-GB" b="1"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a:txBody>
                    <a:bodyPr/>
                    <a:lstStyle/>
                    <a:p>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a:txBody>
                    <a:bodyPr/>
                    <a:lstStyle/>
                    <a:p>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r>
              <a:tr h="320146">
                <a:tc>
                  <a:txBody>
                    <a:bodyPr/>
                    <a:lstStyle/>
                    <a:p>
                      <a:r>
                        <a:rPr lang="en-GB" dirty="0" smtClean="0">
                          <a:solidFill>
                            <a:srgbClr val="002060"/>
                          </a:solidFill>
                        </a:rPr>
                        <a:t>Health</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a:txBody>
                    <a:bodyPr/>
                    <a:lstStyle/>
                    <a:p>
                      <a:pPr algn="ctr"/>
                      <a:r>
                        <a:rPr lang="en-GB" dirty="0" smtClean="0">
                          <a:solidFill>
                            <a:srgbClr val="002060"/>
                          </a:solidFill>
                        </a:rPr>
                        <a:t>£626m (direct)</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a:txBody>
                    <a:bodyPr/>
                    <a:lstStyle/>
                    <a:p>
                      <a:pPr algn="ctr"/>
                      <a:r>
                        <a:rPr lang="en-GB" dirty="0" smtClean="0">
                          <a:solidFill>
                            <a:srgbClr val="002060"/>
                          </a:solidFill>
                        </a:rPr>
                        <a:t>£759m (QALY)</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r>
              <a:tr h="320146">
                <a:tc>
                  <a:txBody>
                    <a:bodyPr/>
                    <a:lstStyle/>
                    <a:p>
                      <a:r>
                        <a:rPr lang="en-GB" dirty="0" smtClean="0">
                          <a:solidFill>
                            <a:srgbClr val="002060"/>
                          </a:solidFill>
                        </a:rPr>
                        <a:t>Crime</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a:txBody>
                    <a:bodyPr/>
                    <a:lstStyle/>
                    <a:p>
                      <a:pPr algn="ctr"/>
                      <a:r>
                        <a:rPr lang="en-GB" dirty="0" smtClean="0">
                          <a:solidFill>
                            <a:srgbClr val="002060"/>
                          </a:solidFill>
                        </a:rPr>
                        <a:t>£97m</a:t>
                      </a:r>
                      <a:r>
                        <a:rPr lang="en-GB" baseline="0" dirty="0" smtClean="0">
                          <a:solidFill>
                            <a:srgbClr val="002060"/>
                          </a:solidFill>
                        </a:rPr>
                        <a:t> (direct)</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a:txBody>
                    <a:bodyPr/>
                    <a:lstStyle/>
                    <a:p>
                      <a:pPr algn="ctr"/>
                      <a:r>
                        <a:rPr lang="en-GB" dirty="0" smtClean="0">
                          <a:solidFill>
                            <a:srgbClr val="002060"/>
                          </a:solidFill>
                        </a:rPr>
                        <a:t>£27m</a:t>
                      </a:r>
                      <a:r>
                        <a:rPr lang="en-GB" baseline="0" dirty="0" smtClean="0">
                          <a:solidFill>
                            <a:srgbClr val="002060"/>
                          </a:solidFill>
                        </a:rPr>
                        <a:t> (QALY)</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r>
              <a:tr h="320146">
                <a:tc>
                  <a:txBody>
                    <a:bodyPr/>
                    <a:lstStyle/>
                    <a:p>
                      <a:r>
                        <a:rPr lang="en-GB" dirty="0" smtClean="0">
                          <a:solidFill>
                            <a:srgbClr val="002060"/>
                          </a:solidFill>
                        </a:rPr>
                        <a:t>Work</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gridSpan="2">
                  <a:txBody>
                    <a:bodyPr/>
                    <a:lstStyle/>
                    <a:p>
                      <a:pPr algn="ctr"/>
                      <a:r>
                        <a:rPr lang="en-GB" dirty="0" smtClean="0">
                          <a:solidFill>
                            <a:srgbClr val="002060"/>
                          </a:solidFill>
                        </a:rPr>
                        <a:t>£2.5bn</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hMerge="1">
                  <a:txBody>
                    <a:bodyPr/>
                    <a:lstStyle/>
                    <a:p>
                      <a:endParaRPr lang="en-GB" dirty="0">
                        <a:solidFill>
                          <a:srgbClr val="002060"/>
                        </a:solidFill>
                      </a:endParaRPr>
                    </a:p>
                  </a:txBody>
                  <a:tcPr/>
                </a:tc>
              </a:tr>
              <a:tr h="320146">
                <a:tc>
                  <a:txBody>
                    <a:bodyPr/>
                    <a:lstStyle/>
                    <a:p>
                      <a:r>
                        <a:rPr lang="en-GB" b="1" dirty="0" smtClean="0">
                          <a:solidFill>
                            <a:srgbClr val="002060"/>
                          </a:solidFill>
                        </a:rPr>
                        <a:t>Total</a:t>
                      </a:r>
                      <a:endParaRPr lang="en-GB" b="1"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gridSpan="2">
                  <a:txBody>
                    <a:bodyPr/>
                    <a:lstStyle/>
                    <a:p>
                      <a:pPr algn="ctr"/>
                      <a:r>
                        <a:rPr lang="en-GB" b="1" dirty="0" smtClean="0">
                          <a:solidFill>
                            <a:srgbClr val="002060"/>
                          </a:solidFill>
                        </a:rPr>
                        <a:t>£4bn</a:t>
                      </a:r>
                      <a:endParaRPr lang="en-GB" b="1"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C99"/>
                    </a:solidFill>
                  </a:tcPr>
                </a:tc>
                <a:tc hMerge="1">
                  <a:txBody>
                    <a:bodyPr/>
                    <a:lstStyle/>
                    <a:p>
                      <a:endParaRPr lang="en-GB" dirty="0">
                        <a:solidFill>
                          <a:srgbClr val="002060"/>
                        </a:solidFill>
                      </a:endParaRPr>
                    </a:p>
                  </a:txBody>
                  <a:tcPr/>
                </a:tc>
              </a:tr>
              <a:tr h="320146">
                <a:tc>
                  <a:txBody>
                    <a:bodyPr/>
                    <a:lstStyle/>
                    <a:p>
                      <a:r>
                        <a:rPr lang="en-GB" b="1" dirty="0" smtClean="0">
                          <a:solidFill>
                            <a:srgbClr val="002060"/>
                          </a:solidFill>
                        </a:rPr>
                        <a:t>Revenue changes</a:t>
                      </a:r>
                      <a:endParaRPr lang="en-GB" b="1"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GB"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endParaRPr lang="en-GB" dirty="0"/>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20146">
                <a:tc>
                  <a:txBody>
                    <a:bodyPr/>
                    <a:lstStyle/>
                    <a:p>
                      <a:r>
                        <a:rPr lang="en-GB" dirty="0" smtClean="0">
                          <a:solidFill>
                            <a:srgbClr val="002060"/>
                          </a:solidFill>
                        </a:rPr>
                        <a:t>Retailers</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dirty="0" smtClean="0">
                          <a:solidFill>
                            <a:srgbClr val="002060"/>
                          </a:solidFill>
                        </a:rPr>
                        <a:t>+£432m (off)</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dirty="0" smtClean="0">
                          <a:solidFill>
                            <a:srgbClr val="002060"/>
                          </a:solidFill>
                        </a:rPr>
                        <a:t>+£316m (on)</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r h="320146">
                <a:tc>
                  <a:txBody>
                    <a:bodyPr/>
                    <a:lstStyle/>
                    <a:p>
                      <a:r>
                        <a:rPr lang="en-GB" dirty="0" smtClean="0">
                          <a:solidFill>
                            <a:srgbClr val="002060"/>
                          </a:solidFill>
                        </a:rPr>
                        <a:t>Duty + VAT</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dirty="0" smtClean="0">
                          <a:solidFill>
                            <a:srgbClr val="002060"/>
                          </a:solidFill>
                        </a:rPr>
                        <a:t>-£89m (off)</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dirty="0" smtClean="0">
                          <a:solidFill>
                            <a:srgbClr val="002060"/>
                          </a:solidFill>
                        </a:rPr>
                        <a:t>+£105m (on)</a:t>
                      </a:r>
                      <a:endParaRPr lang="en-GB" dirty="0">
                        <a:solidFill>
                          <a:srgbClr val="002060"/>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r>
            </a:tbl>
          </a:graphicData>
        </a:graphic>
      </p:graphicFrame>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0" y="404813"/>
            <a:ext cx="8569325" cy="762000"/>
          </a:xfrm>
        </p:spPr>
        <p:txBody>
          <a:bodyPr>
            <a:normAutofit fontScale="90000"/>
          </a:bodyPr>
          <a:lstStyle/>
          <a:p>
            <a:pPr>
              <a:defRPr/>
            </a:pPr>
            <a:r>
              <a:rPr lang="en-GB" dirty="0" smtClean="0"/>
              <a:t>The annual cost of minimum pricing to drinkers: by drinker type</a:t>
            </a:r>
            <a:endParaRPr lang="en-GB" dirty="0"/>
          </a:p>
        </p:txBody>
      </p:sp>
      <p:graphicFrame>
        <p:nvGraphicFramePr>
          <p:cNvPr id="92162" name="Chart 4"/>
          <p:cNvGraphicFramePr>
            <a:graphicFrameLocks/>
          </p:cNvGraphicFramePr>
          <p:nvPr/>
        </p:nvGraphicFramePr>
        <p:xfrm>
          <a:off x="-50800" y="1362075"/>
          <a:ext cx="8850313" cy="5430838"/>
        </p:xfrm>
        <a:graphic>
          <a:graphicData uri="http://schemas.openxmlformats.org/presentationml/2006/ole">
            <p:oleObj spid="_x0000_s92162" r:id="rId5" imgW="8846063" imgH="5432007" progId="Excel.Chart.8">
              <p:embed/>
            </p:oleObj>
          </a:graphicData>
        </a:graphic>
      </p:graphicFrame>
      <p:cxnSp>
        <p:nvCxnSpPr>
          <p:cNvPr id="92164" name="Straight Connector 6"/>
          <p:cNvCxnSpPr>
            <a:cxnSpLocks noChangeShapeType="1"/>
          </p:cNvCxnSpPr>
          <p:nvPr/>
        </p:nvCxnSpPr>
        <p:spPr bwMode="auto">
          <a:xfrm rot="5400000" flipH="1" flipV="1">
            <a:off x="2951956" y="3680619"/>
            <a:ext cx="4103688" cy="0"/>
          </a:xfrm>
          <a:prstGeom prst="line">
            <a:avLst/>
          </a:prstGeom>
          <a:noFill/>
          <a:ln w="25400" algn="ctr">
            <a:solidFill>
              <a:srgbClr val="002060"/>
            </a:solidFill>
            <a:prstDash val="sysDash"/>
            <a:round/>
            <a:headEnd/>
            <a:tailEnd/>
          </a:ln>
        </p:spPr>
      </p:cxn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539750" y="549275"/>
            <a:ext cx="8229600" cy="762000"/>
          </a:xfrm>
        </p:spPr>
        <p:txBody>
          <a:bodyPr/>
          <a:lstStyle/>
          <a:p>
            <a:r>
              <a:rPr lang="en-GB" sz="4000" smtClean="0">
                <a:solidFill>
                  <a:schemeClr val="tx2"/>
                </a:solidFill>
                <a:latin typeface="TUOS Blake"/>
              </a:rPr>
              <a:t>Take home messages</a:t>
            </a:r>
            <a:endParaRPr lang="en-US" sz="4000" smtClean="0">
              <a:solidFill>
                <a:schemeClr val="tx2"/>
              </a:solidFill>
              <a:latin typeface="TUOS Blake"/>
            </a:endParaRPr>
          </a:p>
        </p:txBody>
      </p:sp>
      <p:sp>
        <p:nvSpPr>
          <p:cNvPr id="94210" name="Content Placeholder 2"/>
          <p:cNvSpPr>
            <a:spLocks noGrp="1"/>
          </p:cNvSpPr>
          <p:nvPr>
            <p:ph idx="1"/>
          </p:nvPr>
        </p:nvSpPr>
        <p:spPr>
          <a:xfrm>
            <a:off x="539750" y="1773238"/>
            <a:ext cx="8229600" cy="3311525"/>
          </a:xfrm>
        </p:spPr>
        <p:txBody>
          <a:bodyPr/>
          <a:lstStyle/>
          <a:p>
            <a:r>
              <a:rPr lang="en-GB" sz="2400" smtClean="0">
                <a:solidFill>
                  <a:schemeClr val="tx1"/>
                </a:solidFill>
                <a:latin typeface="TUOS Blake"/>
              </a:rPr>
              <a:t>Pricing policies are effective in reducing alcohol consumption and harm</a:t>
            </a:r>
          </a:p>
          <a:p>
            <a:endParaRPr lang="en-GB" sz="2400" smtClean="0">
              <a:solidFill>
                <a:schemeClr val="tx1"/>
              </a:solidFill>
              <a:latin typeface="TUOS Blake"/>
            </a:endParaRPr>
          </a:p>
          <a:p>
            <a:r>
              <a:rPr lang="en-GB" sz="2400" smtClean="0">
                <a:solidFill>
                  <a:schemeClr val="tx1"/>
                </a:solidFill>
                <a:latin typeface="TUOS Blake"/>
              </a:rPr>
              <a:t>All price policies target heavy drinkers as they </a:t>
            </a:r>
          </a:p>
          <a:p>
            <a:pPr lvl="1"/>
            <a:r>
              <a:rPr lang="en-GB" sz="2000" smtClean="0">
                <a:solidFill>
                  <a:schemeClr val="tx1"/>
                </a:solidFill>
                <a:latin typeface="TUOS Blake"/>
              </a:rPr>
              <a:t>purchase most of the alcohol sold </a:t>
            </a:r>
          </a:p>
          <a:p>
            <a:pPr lvl="1"/>
            <a:r>
              <a:rPr lang="en-GB" sz="2000" smtClean="0">
                <a:solidFill>
                  <a:schemeClr val="tx1"/>
                </a:solidFill>
                <a:latin typeface="TUOS Blake"/>
              </a:rPr>
              <a:t>spend more of their disposable income on alcohol</a:t>
            </a:r>
          </a:p>
          <a:p>
            <a:pPr lvl="1"/>
            <a:endParaRPr lang="en-GB" sz="2000" smtClean="0">
              <a:solidFill>
                <a:schemeClr val="tx1"/>
              </a:solidFill>
              <a:latin typeface="TUOS Blake"/>
            </a:endParaRPr>
          </a:p>
          <a:p>
            <a:r>
              <a:rPr lang="en-GB" sz="2400" smtClean="0">
                <a:solidFill>
                  <a:schemeClr val="tx1"/>
                </a:solidFill>
                <a:latin typeface="TUOS Blake"/>
              </a:rPr>
              <a:t>Minimum pricing is particularly well targeted on heavier drinkers, as they purchase cheaper alcohol.</a:t>
            </a:r>
            <a:endParaRPr lang="en-US" sz="2400" smtClean="0">
              <a:solidFill>
                <a:schemeClr val="tx1"/>
              </a:solidFill>
              <a:latin typeface="TUOS Blake"/>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611188" y="260350"/>
            <a:ext cx="8229600" cy="762000"/>
          </a:xfrm>
        </p:spPr>
        <p:txBody>
          <a:bodyPr/>
          <a:lstStyle/>
          <a:p>
            <a:r>
              <a:rPr lang="en-GB" sz="3600" smtClean="0">
                <a:latin typeface="TUOS Blake"/>
              </a:rPr>
              <a:t>Filling evidence gaps: Work programme</a:t>
            </a:r>
          </a:p>
        </p:txBody>
      </p:sp>
      <p:sp>
        <p:nvSpPr>
          <p:cNvPr id="32771" name="Content Placeholder 2"/>
          <p:cNvSpPr>
            <a:spLocks noGrp="1"/>
          </p:cNvSpPr>
          <p:nvPr>
            <p:ph idx="1"/>
          </p:nvPr>
        </p:nvSpPr>
        <p:spPr>
          <a:xfrm>
            <a:off x="611188" y="1412875"/>
            <a:ext cx="8353425" cy="3733800"/>
          </a:xfrm>
        </p:spPr>
        <p:txBody>
          <a:bodyPr/>
          <a:lstStyle/>
          <a:p>
            <a:pPr>
              <a:defRPr/>
            </a:pPr>
            <a:r>
              <a:rPr lang="en-GB" sz="2300" b="1" dirty="0" smtClean="0">
                <a:latin typeface="TUOS Blake"/>
              </a:rPr>
              <a:t>Age, period, cohort study</a:t>
            </a:r>
            <a:r>
              <a:rPr lang="en-GB" sz="2300" dirty="0" smtClean="0">
                <a:latin typeface="TUOS Blake"/>
              </a:rPr>
              <a:t>: How much of the current consumption trends are explained by age, period and cohort effects?</a:t>
            </a:r>
          </a:p>
          <a:p>
            <a:pPr>
              <a:defRPr/>
            </a:pPr>
            <a:endParaRPr lang="en-GB" sz="1050" dirty="0" smtClean="0">
              <a:latin typeface="TUOS Blake"/>
            </a:endParaRPr>
          </a:p>
          <a:p>
            <a:pPr>
              <a:defRPr/>
            </a:pPr>
            <a:r>
              <a:rPr lang="en-GB" sz="2300" b="1" dirty="0" smtClean="0">
                <a:latin typeface="TUOS Blake"/>
              </a:rPr>
              <a:t>Context factors study</a:t>
            </a:r>
            <a:r>
              <a:rPr lang="en-GB" sz="2300" dirty="0" smtClean="0">
                <a:latin typeface="TUOS Blake"/>
              </a:rPr>
              <a:t>: How do external influences (e.g. recession, smoking ban) affect policy effectiveness?</a:t>
            </a:r>
          </a:p>
          <a:p>
            <a:pPr>
              <a:defRPr/>
            </a:pPr>
            <a:endParaRPr lang="en-GB" sz="1050" dirty="0" smtClean="0">
              <a:latin typeface="TUOS Blake"/>
            </a:endParaRPr>
          </a:p>
          <a:p>
            <a:pPr>
              <a:defRPr/>
            </a:pPr>
            <a:r>
              <a:rPr lang="en-GB" sz="2300" b="1" dirty="0" smtClean="0">
                <a:latin typeface="TUOS Blake"/>
              </a:rPr>
              <a:t>APISE study</a:t>
            </a:r>
            <a:r>
              <a:rPr lang="en-GB" sz="2300" dirty="0" smtClean="0">
                <a:latin typeface="TUOS Blake"/>
              </a:rPr>
              <a:t>: first UK panel data set to provide English and Scottish comparison for evaluation</a:t>
            </a:r>
          </a:p>
          <a:p>
            <a:pPr>
              <a:defRPr/>
            </a:pPr>
            <a:endParaRPr lang="en-GB" sz="1000" dirty="0" smtClean="0">
              <a:latin typeface="TUOS Blake"/>
            </a:endParaRPr>
          </a:p>
          <a:p>
            <a:pPr>
              <a:defRPr/>
            </a:pPr>
            <a:r>
              <a:rPr lang="en-GB" sz="2300" b="1" dirty="0" smtClean="0">
                <a:latin typeface="TUOS Blake"/>
              </a:rPr>
              <a:t>New </a:t>
            </a:r>
            <a:r>
              <a:rPr lang="en-GB" sz="2300" b="1" dirty="0" err="1" smtClean="0">
                <a:latin typeface="TUOS Blake"/>
              </a:rPr>
              <a:t>elasticities</a:t>
            </a:r>
            <a:r>
              <a:rPr lang="en-GB" sz="2300" dirty="0" smtClean="0">
                <a:latin typeface="TUOS Blake"/>
              </a:rPr>
              <a:t>: allow flexibility in modelling, </a:t>
            </a:r>
            <a:r>
              <a:rPr lang="en-GB" sz="2300" dirty="0" err="1" smtClean="0">
                <a:latin typeface="TUOS Blake"/>
              </a:rPr>
              <a:t>eg</a:t>
            </a:r>
            <a:r>
              <a:rPr lang="en-GB" sz="2300" dirty="0" smtClean="0">
                <a:latin typeface="TUOS Blake"/>
              </a:rPr>
              <a:t> bespoke groups </a:t>
            </a:r>
            <a:r>
              <a:rPr lang="en-GB" sz="2300" dirty="0">
                <a:latin typeface="TUOS Blake"/>
              </a:rPr>
              <a:t>“What is the likely effect of minimum unit pricing on </a:t>
            </a:r>
            <a:r>
              <a:rPr lang="en-GB" sz="2300" dirty="0" smtClean="0">
                <a:latin typeface="TUOS Blake"/>
              </a:rPr>
              <a:t>low income young male drinkers?” </a:t>
            </a:r>
          </a:p>
        </p:txBody>
      </p:sp>
    </p:spTree>
    <p:custDataLst>
      <p:tags r:id="rId1"/>
    </p:custData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611188" y="333375"/>
            <a:ext cx="8229600" cy="762000"/>
          </a:xfrm>
        </p:spPr>
        <p:txBody>
          <a:bodyPr/>
          <a:lstStyle/>
          <a:p>
            <a:r>
              <a:rPr lang="en-GB" sz="4000" smtClean="0">
                <a:latin typeface="TUOS Blake"/>
              </a:rPr>
              <a:t>Filling evidence gaps II</a:t>
            </a:r>
          </a:p>
        </p:txBody>
      </p:sp>
      <p:sp>
        <p:nvSpPr>
          <p:cNvPr id="33795" name="Content Placeholder 2"/>
          <p:cNvSpPr>
            <a:spLocks noGrp="1"/>
          </p:cNvSpPr>
          <p:nvPr>
            <p:ph idx="1"/>
          </p:nvPr>
        </p:nvSpPr>
        <p:spPr>
          <a:xfrm>
            <a:off x="611188" y="1196975"/>
            <a:ext cx="8229600" cy="3733800"/>
          </a:xfrm>
        </p:spPr>
        <p:txBody>
          <a:bodyPr/>
          <a:lstStyle/>
          <a:p>
            <a:pPr>
              <a:defRPr/>
            </a:pPr>
            <a:r>
              <a:rPr lang="en-GB" sz="2300" b="1" dirty="0" smtClean="0">
                <a:latin typeface="TUOS Blake"/>
              </a:rPr>
              <a:t>Tax </a:t>
            </a:r>
            <a:r>
              <a:rPr lang="en-GB" sz="2300" b="1" dirty="0">
                <a:latin typeface="TUOS Blake"/>
              </a:rPr>
              <a:t>pass through study </a:t>
            </a:r>
            <a:r>
              <a:rPr lang="en-GB" sz="2300" dirty="0">
                <a:latin typeface="TUOS Blake"/>
              </a:rPr>
              <a:t>– </a:t>
            </a:r>
            <a:r>
              <a:rPr lang="en-GB" sz="2300" dirty="0" smtClean="0">
                <a:latin typeface="TUOS Blake"/>
              </a:rPr>
              <a:t>Are duty </a:t>
            </a:r>
            <a:r>
              <a:rPr lang="en-GB" sz="2300" dirty="0">
                <a:latin typeface="TUOS Blake"/>
              </a:rPr>
              <a:t>increases </a:t>
            </a:r>
            <a:r>
              <a:rPr lang="en-GB" sz="2300" dirty="0" smtClean="0">
                <a:latin typeface="TUOS Blake"/>
              </a:rPr>
              <a:t>passed </a:t>
            </a:r>
            <a:r>
              <a:rPr lang="en-GB" sz="2300" dirty="0">
                <a:latin typeface="TUOS Blake"/>
              </a:rPr>
              <a:t>through to prices by retailers? How do price changes differ </a:t>
            </a:r>
            <a:r>
              <a:rPr lang="en-GB" sz="2300" dirty="0" smtClean="0">
                <a:latin typeface="TUOS Blake"/>
              </a:rPr>
              <a:t>by beverage type?</a:t>
            </a:r>
          </a:p>
          <a:p>
            <a:pPr>
              <a:defRPr/>
            </a:pPr>
            <a:r>
              <a:rPr lang="en-GB" sz="2300" b="1" dirty="0" smtClean="0">
                <a:latin typeface="TUOS Blake"/>
              </a:rPr>
              <a:t>Availability study</a:t>
            </a:r>
            <a:r>
              <a:rPr lang="en-GB" sz="2300" dirty="0" smtClean="0">
                <a:latin typeface="TUOS Blake"/>
              </a:rPr>
              <a:t>: What is the joint effect of two different types of policy: price and temporal and density licensing restrictions </a:t>
            </a:r>
          </a:p>
          <a:p>
            <a:pPr>
              <a:defRPr/>
            </a:pPr>
            <a:r>
              <a:rPr lang="en-GB" sz="2300" b="1" dirty="0" smtClean="0">
                <a:latin typeface="TUOS Blake"/>
              </a:rPr>
              <a:t>Drinking </a:t>
            </a:r>
            <a:r>
              <a:rPr lang="en-GB" sz="2300" b="1" dirty="0">
                <a:latin typeface="TUOS Blake"/>
              </a:rPr>
              <a:t>patterns study</a:t>
            </a:r>
            <a:r>
              <a:rPr lang="en-GB" sz="2300" dirty="0">
                <a:latin typeface="TUOS Blake"/>
              </a:rPr>
              <a:t>: how would policies impact on level and frequency of heavy drinking occasions </a:t>
            </a:r>
            <a:r>
              <a:rPr lang="en-GB" sz="2300" dirty="0" smtClean="0">
                <a:latin typeface="TUOS Blake"/>
              </a:rPr>
              <a:t>and </a:t>
            </a:r>
            <a:r>
              <a:rPr lang="en-GB" sz="2300" dirty="0">
                <a:latin typeface="TUOS Blake"/>
              </a:rPr>
              <a:t>associated harm</a:t>
            </a:r>
            <a:r>
              <a:rPr lang="en-GB" sz="2300" dirty="0" smtClean="0">
                <a:latin typeface="TUOS Blake"/>
              </a:rPr>
              <a:t>?</a:t>
            </a:r>
          </a:p>
          <a:p>
            <a:pPr>
              <a:defRPr/>
            </a:pPr>
            <a:endParaRPr lang="en-GB" sz="300" dirty="0">
              <a:latin typeface="TUOS Blake"/>
            </a:endParaRPr>
          </a:p>
          <a:p>
            <a:pPr>
              <a:defRPr/>
            </a:pPr>
            <a:r>
              <a:rPr lang="en-GB" sz="2300" b="1" dirty="0" smtClean="0">
                <a:latin typeface="TUOS Blake"/>
              </a:rPr>
              <a:t>Risk functions study </a:t>
            </a:r>
            <a:r>
              <a:rPr lang="en-GB" sz="2300" dirty="0" smtClean="0">
                <a:latin typeface="TUOS Blake"/>
              </a:rPr>
              <a:t>– Modelling policy effects on harms that are associated with both average and heavy episodic drinking, e.g. domestic violence?</a:t>
            </a:r>
          </a:p>
          <a:p>
            <a:pPr>
              <a:defRPr/>
            </a:pPr>
            <a:endParaRPr lang="en-GB" sz="1050" dirty="0" smtClean="0">
              <a:latin typeface="TUOS Blake"/>
            </a:endParaRPr>
          </a:p>
          <a:p>
            <a:pPr>
              <a:defRPr/>
            </a:pPr>
            <a:endParaRPr lang="en-GB" sz="2300" dirty="0" smtClean="0">
              <a:latin typeface="TUOS Blake"/>
            </a:endParaRPr>
          </a:p>
        </p:txBody>
      </p:sp>
    </p:spTree>
    <p:custDataLst>
      <p:tags r:id="rId1"/>
    </p:custData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a:xfrm>
            <a:off x="2484438" y="333375"/>
            <a:ext cx="6659562" cy="762000"/>
          </a:xfrm>
        </p:spPr>
        <p:txBody>
          <a:bodyPr/>
          <a:lstStyle/>
          <a:p>
            <a:r>
              <a:rPr lang="en-GB" sz="4000" smtClean="0">
                <a:latin typeface="TUOS Blake"/>
              </a:rPr>
              <a:t>Some concluding remarks</a:t>
            </a:r>
          </a:p>
        </p:txBody>
      </p:sp>
      <p:sp>
        <p:nvSpPr>
          <p:cNvPr id="100354" name="Rectangle 3"/>
          <p:cNvSpPr>
            <a:spLocks noGrp="1" noChangeArrowheads="1"/>
          </p:cNvSpPr>
          <p:nvPr>
            <p:ph type="body" idx="4294967295"/>
          </p:nvPr>
        </p:nvSpPr>
        <p:spPr>
          <a:xfrm>
            <a:off x="539750" y="1557338"/>
            <a:ext cx="8424863" cy="4897437"/>
          </a:xfrm>
        </p:spPr>
        <p:txBody>
          <a:bodyPr/>
          <a:lstStyle/>
          <a:p>
            <a:pPr>
              <a:lnSpc>
                <a:spcPct val="90000"/>
              </a:lnSpc>
            </a:pPr>
            <a:r>
              <a:rPr lang="en-GB" sz="2400" smtClean="0">
                <a:latin typeface="TUOS Blake"/>
              </a:rPr>
              <a:t>Decision models synthesise large range of published evidence and primary data to support intervention planning</a:t>
            </a:r>
          </a:p>
          <a:p>
            <a:pPr>
              <a:lnSpc>
                <a:spcPct val="90000"/>
              </a:lnSpc>
            </a:pPr>
            <a:endParaRPr lang="en-GB" sz="2400" smtClean="0">
              <a:latin typeface="TUOS Blake"/>
            </a:endParaRPr>
          </a:p>
          <a:p>
            <a:pPr>
              <a:lnSpc>
                <a:spcPct val="90000"/>
              </a:lnSpc>
            </a:pPr>
            <a:r>
              <a:rPr lang="en-GB" sz="2400" smtClean="0">
                <a:latin typeface="TUOS Blake"/>
              </a:rPr>
              <a:t>Iterative process: new policy questions, evidence/data become available</a:t>
            </a:r>
          </a:p>
          <a:p>
            <a:pPr>
              <a:lnSpc>
                <a:spcPct val="90000"/>
              </a:lnSpc>
            </a:pPr>
            <a:endParaRPr lang="en-GB" sz="2400" smtClean="0">
              <a:latin typeface="TUOS Blake"/>
            </a:endParaRPr>
          </a:p>
          <a:p>
            <a:pPr>
              <a:lnSpc>
                <a:spcPct val="90000"/>
              </a:lnSpc>
            </a:pPr>
            <a:r>
              <a:rPr lang="en-GB" sz="2400" smtClean="0">
                <a:latin typeface="TUOS Blake"/>
              </a:rPr>
              <a:t>Evidence gaps examined via sensitivity analysis (“How different are results for alternative assumptions?”) and further studies</a:t>
            </a:r>
          </a:p>
        </p:txBody>
      </p:sp>
    </p:spTree>
    <p:custDataLst>
      <p:tags r:id="rId1"/>
    </p:custData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txBox="1">
            <a:spLocks noGrp="1"/>
          </p:cNvSpPr>
          <p:nvPr/>
        </p:nvSpPr>
        <p:spPr bwMode="auto">
          <a:xfrm>
            <a:off x="3779838" y="6553200"/>
            <a:ext cx="5181600" cy="304800"/>
          </a:xfrm>
          <a:prstGeom prst="rect">
            <a:avLst/>
          </a:prstGeom>
          <a:noFill/>
          <a:ln>
            <a:miter lim="800000"/>
            <a:headEnd/>
            <a:tailEnd/>
          </a:ln>
        </p:spPr>
        <p:txBody>
          <a:bodyPr/>
          <a:lstStyle/>
          <a:p>
            <a:pPr algn="r">
              <a:defRPr/>
            </a:pPr>
            <a:r>
              <a:rPr lang="en-GB" sz="1000">
                <a:solidFill>
                  <a:srgbClr val="FFFFFF"/>
                </a:solidFill>
                <a:latin typeface="+mn-lt"/>
                <a:cs typeface="Arial" pitchFamily="34" charset="0"/>
              </a:rPr>
              <a:t>© The University of Sheffield</a:t>
            </a:r>
          </a:p>
        </p:txBody>
      </p:sp>
      <p:sp>
        <p:nvSpPr>
          <p:cNvPr id="102402" name="Rectangle 3"/>
          <p:cNvSpPr>
            <a:spLocks noGrp="1" noChangeArrowheads="1"/>
          </p:cNvSpPr>
          <p:nvPr>
            <p:ph type="body" idx="4294967295"/>
          </p:nvPr>
        </p:nvSpPr>
        <p:spPr>
          <a:xfrm>
            <a:off x="179388" y="620713"/>
            <a:ext cx="8423275" cy="5508625"/>
          </a:xfrm>
        </p:spPr>
        <p:txBody>
          <a:bodyPr/>
          <a:lstStyle/>
          <a:p>
            <a:pPr marL="0" indent="0" eaLnBrk="1" hangingPunct="1">
              <a:lnSpc>
                <a:spcPct val="80000"/>
              </a:lnSpc>
              <a:spcBef>
                <a:spcPct val="0"/>
              </a:spcBef>
              <a:buFontTx/>
              <a:buNone/>
            </a:pPr>
            <a:r>
              <a:rPr lang="en-GB" sz="2400" b="1" smtClean="0"/>
              <a:t>Development of the Sheffield Model have been/are being funded by</a:t>
            </a:r>
          </a:p>
          <a:p>
            <a:pPr marL="0" indent="0" eaLnBrk="1" hangingPunct="1">
              <a:lnSpc>
                <a:spcPct val="80000"/>
              </a:lnSpc>
              <a:spcBef>
                <a:spcPct val="0"/>
              </a:spcBef>
              <a:buFontTx/>
              <a:buNone/>
            </a:pPr>
            <a:endParaRPr lang="en-GB" sz="2400" b="1" smtClean="0"/>
          </a:p>
          <a:p>
            <a:pPr marL="0" indent="0" eaLnBrk="1" hangingPunct="1">
              <a:lnSpc>
                <a:spcPct val="80000"/>
              </a:lnSpc>
              <a:spcBef>
                <a:spcPct val="0"/>
              </a:spcBef>
            </a:pPr>
            <a:r>
              <a:rPr lang="en-GB" sz="2400" smtClean="0"/>
              <a:t> MRC</a:t>
            </a:r>
          </a:p>
          <a:p>
            <a:pPr marL="0" indent="0" eaLnBrk="1" hangingPunct="1">
              <a:lnSpc>
                <a:spcPct val="80000"/>
              </a:lnSpc>
              <a:spcBef>
                <a:spcPct val="0"/>
              </a:spcBef>
            </a:pPr>
            <a:r>
              <a:rPr lang="en-GB" sz="2400" smtClean="0"/>
              <a:t> ESRC</a:t>
            </a:r>
          </a:p>
          <a:p>
            <a:pPr marL="0" indent="0" eaLnBrk="1" hangingPunct="1">
              <a:lnSpc>
                <a:spcPct val="80000"/>
              </a:lnSpc>
              <a:spcBef>
                <a:spcPct val="0"/>
              </a:spcBef>
            </a:pPr>
            <a:r>
              <a:rPr lang="en-GB" sz="2400" smtClean="0"/>
              <a:t> Policy Research Programme, Dep of Health</a:t>
            </a:r>
          </a:p>
          <a:p>
            <a:pPr marL="0" indent="0" eaLnBrk="1" hangingPunct="1">
              <a:lnSpc>
                <a:spcPct val="80000"/>
              </a:lnSpc>
              <a:spcBef>
                <a:spcPct val="0"/>
              </a:spcBef>
            </a:pPr>
            <a:r>
              <a:rPr lang="en-GB" sz="2400" smtClean="0"/>
              <a:t> Scottish Government</a:t>
            </a:r>
          </a:p>
          <a:p>
            <a:pPr marL="0" indent="0" eaLnBrk="1" hangingPunct="1">
              <a:lnSpc>
                <a:spcPct val="80000"/>
              </a:lnSpc>
              <a:spcBef>
                <a:spcPct val="0"/>
              </a:spcBef>
            </a:pPr>
            <a:r>
              <a:rPr lang="en-GB" sz="2400" smtClean="0"/>
              <a:t> NICE</a:t>
            </a:r>
          </a:p>
          <a:p>
            <a:pPr marL="0" indent="0" eaLnBrk="1" hangingPunct="1">
              <a:lnSpc>
                <a:spcPct val="80000"/>
              </a:lnSpc>
              <a:spcBef>
                <a:spcPct val="0"/>
              </a:spcBef>
            </a:pPr>
            <a:r>
              <a:rPr lang="en-GB" sz="2400" smtClean="0"/>
              <a:t> Home Office</a:t>
            </a:r>
          </a:p>
          <a:p>
            <a:pPr marL="0" indent="0" eaLnBrk="1" hangingPunct="1">
              <a:lnSpc>
                <a:spcPct val="80000"/>
              </a:lnSpc>
              <a:spcBef>
                <a:spcPct val="0"/>
              </a:spcBef>
            </a:pPr>
            <a:r>
              <a:rPr lang="en-GB" sz="2400" smtClean="0"/>
              <a:t> EU FP7</a:t>
            </a:r>
          </a:p>
          <a:p>
            <a:pPr marL="0" indent="0" eaLnBrk="1" hangingPunct="1">
              <a:lnSpc>
                <a:spcPct val="80000"/>
              </a:lnSpc>
              <a:spcBef>
                <a:spcPct val="0"/>
              </a:spcBef>
            </a:pPr>
            <a:endParaRPr lang="en-GB" sz="2400" smtClean="0"/>
          </a:p>
          <a:p>
            <a:pPr marL="0" indent="0" eaLnBrk="1" hangingPunct="1">
              <a:lnSpc>
                <a:spcPct val="80000"/>
              </a:lnSpc>
              <a:spcBef>
                <a:spcPct val="0"/>
              </a:spcBef>
              <a:buFontTx/>
              <a:buNone/>
            </a:pPr>
            <a:r>
              <a:rPr lang="en-GB" sz="2400" smtClean="0"/>
              <a:t>The views expressed are not necessarily those of the funders. </a:t>
            </a:r>
          </a:p>
          <a:p>
            <a:pPr marL="0" indent="0" eaLnBrk="1" hangingPunct="1">
              <a:lnSpc>
                <a:spcPct val="80000"/>
              </a:lnSpc>
              <a:spcBef>
                <a:spcPct val="0"/>
              </a:spcBef>
              <a:buFontTx/>
              <a:buNone/>
            </a:pPr>
            <a:endParaRPr lang="en-GB" sz="2400" smtClean="0"/>
          </a:p>
          <a:p>
            <a:pPr marL="0" indent="0" eaLnBrk="1" hangingPunct="1">
              <a:lnSpc>
                <a:spcPct val="80000"/>
              </a:lnSpc>
              <a:spcBef>
                <a:spcPct val="0"/>
              </a:spcBef>
              <a:buFontTx/>
              <a:buNone/>
            </a:pPr>
            <a:r>
              <a:rPr lang="en-GB" sz="2400" smtClean="0"/>
              <a:t>Thanks to the team: Colin Angus, Andrew Booth, Alan Brennan, Yelan Guo, Dan Hill-McManus, Yang Meng, Robin Purshouse, Rachid Rafia, Karl Taylor</a:t>
            </a:r>
            <a:endParaRPr lang="en-US" sz="1800" smtClean="0">
              <a:solidFill>
                <a:schemeClr val="tx1"/>
              </a:solidFill>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a:xfrm>
            <a:off x="323850" y="404813"/>
            <a:ext cx="5256213" cy="762000"/>
          </a:xfrm>
        </p:spPr>
        <p:txBody>
          <a:bodyPr/>
          <a:lstStyle/>
          <a:p>
            <a:pPr eaLnBrk="1" hangingPunct="1"/>
            <a:r>
              <a:rPr lang="en-GB" sz="5400" smtClean="0"/>
              <a:t>Any questions?</a:t>
            </a:r>
            <a:br>
              <a:rPr lang="en-GB" sz="5400" smtClean="0"/>
            </a:br>
            <a:endParaRPr lang="en-GB" sz="5400" smtClean="0"/>
          </a:p>
        </p:txBody>
      </p:sp>
      <p:sp>
        <p:nvSpPr>
          <p:cNvPr id="104450" name="Rectangle 3"/>
          <p:cNvSpPr>
            <a:spLocks noGrp="1" noChangeArrowheads="1"/>
          </p:cNvSpPr>
          <p:nvPr>
            <p:ph type="body" idx="4294967295"/>
          </p:nvPr>
        </p:nvSpPr>
        <p:spPr>
          <a:xfrm>
            <a:off x="3422650" y="1628775"/>
            <a:ext cx="5489575" cy="1223963"/>
          </a:xfrm>
        </p:spPr>
        <p:txBody>
          <a:bodyPr/>
          <a:lstStyle/>
          <a:p>
            <a:pPr eaLnBrk="1" hangingPunct="1">
              <a:buFontTx/>
              <a:buNone/>
            </a:pPr>
            <a:r>
              <a:rPr lang="en-GB" sz="2400" smtClean="0">
                <a:solidFill>
                  <a:schemeClr val="tx1"/>
                </a:solidFill>
              </a:rPr>
              <a:t>p.meier@sheffield.ac.uk</a:t>
            </a:r>
          </a:p>
          <a:p>
            <a:pPr eaLnBrk="1" hangingPunct="1">
              <a:buFontTx/>
              <a:buNone/>
            </a:pPr>
            <a:r>
              <a:rPr lang="en-GB" sz="2400" smtClean="0">
                <a:solidFill>
                  <a:schemeClr val="tx1"/>
                </a:solidFill>
              </a:rPr>
              <a:t>john.holmes@sheffield.ac.uk</a:t>
            </a:r>
          </a:p>
          <a:p>
            <a:pPr eaLnBrk="1" hangingPunct="1">
              <a:buFontTx/>
              <a:buNone/>
            </a:pPr>
            <a:endParaRPr lang="en-GB" smtClean="0">
              <a:solidFill>
                <a:schemeClr val="tx1"/>
              </a:solidFill>
            </a:endParaRPr>
          </a:p>
        </p:txBody>
      </p:sp>
      <p:pic>
        <p:nvPicPr>
          <p:cNvPr id="104451" name="Picture 2" descr="C:\Documents and Settings\user\Local Settings\Temporary Internet Files\Content.IE5\CTQDEK7D\MC900433797[1].png"/>
          <p:cNvPicPr>
            <a:picLocks noChangeAspect="1" noChangeArrowheads="1"/>
          </p:cNvPicPr>
          <p:nvPr/>
        </p:nvPicPr>
        <p:blipFill>
          <a:blip r:embed="rId4"/>
          <a:srcRect/>
          <a:stretch>
            <a:fillRect/>
          </a:stretch>
        </p:blipFill>
        <p:spPr bwMode="auto">
          <a:xfrm>
            <a:off x="179388" y="1412875"/>
            <a:ext cx="3024187" cy="3024188"/>
          </a:xfrm>
          <a:prstGeom prst="rect">
            <a:avLst/>
          </a:prstGeom>
          <a:noFill/>
          <a:ln w="9525">
            <a:noFill/>
            <a:miter lim="800000"/>
            <a:headEnd/>
            <a:tailEnd/>
          </a:ln>
        </p:spPr>
      </p:pic>
      <p:sp>
        <p:nvSpPr>
          <p:cNvPr id="104452" name="Rectangle 1"/>
          <p:cNvSpPr>
            <a:spLocks noChangeArrowheads="1"/>
          </p:cNvSpPr>
          <p:nvPr/>
        </p:nvSpPr>
        <p:spPr bwMode="auto">
          <a:xfrm>
            <a:off x="3498850" y="3014663"/>
            <a:ext cx="5721350" cy="2554287"/>
          </a:xfrm>
          <a:prstGeom prst="rect">
            <a:avLst/>
          </a:prstGeom>
          <a:noFill/>
          <a:ln w="9525">
            <a:noFill/>
            <a:miter lim="800000"/>
            <a:headEnd/>
            <a:tailEnd/>
          </a:ln>
        </p:spPr>
        <p:txBody>
          <a:bodyPr>
            <a:spAutoFit/>
          </a:bodyPr>
          <a:lstStyle/>
          <a:p>
            <a:r>
              <a:rPr lang="en-GB" sz="2000">
                <a:latin typeface="Arial" charset="0"/>
              </a:rPr>
              <a:t>All results are taken from: Purshouse, R. et al. (2009) </a:t>
            </a:r>
            <a:r>
              <a:rPr lang="en-GB" sz="2000" b="1">
                <a:latin typeface="Arial" charset="0"/>
              </a:rPr>
              <a:t>‘</a:t>
            </a:r>
            <a:r>
              <a:rPr lang="en-GB" sz="2000">
                <a:latin typeface="Arial" charset="0"/>
              </a:rPr>
              <a:t>Modelling to assess the effectiveness and cost-effectiveness of public health related strategies and intervention to reduce alcohol attributable harm in England using the Sheffield Alcohol Policy Model version 2.0</a:t>
            </a:r>
            <a:r>
              <a:rPr lang="en-GB" sz="2000" b="1">
                <a:latin typeface="Arial" charset="0"/>
              </a:rPr>
              <a:t>’</a:t>
            </a:r>
            <a:r>
              <a:rPr lang="en-GB" sz="2000">
                <a:latin typeface="Arial" charset="0"/>
              </a:rPr>
              <a:t>, </a:t>
            </a:r>
            <a:r>
              <a:rPr lang="en-GB" sz="2000" i="1">
                <a:latin typeface="Arial" charset="0"/>
              </a:rPr>
              <a:t>Report to the NICE Public Health Programme Development Group</a:t>
            </a:r>
            <a:r>
              <a:rPr lang="en-GB" sz="2000">
                <a:latin typeface="Arial" charset="0"/>
              </a:rPr>
              <a:t> </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ctrTitle"/>
          </p:nvPr>
        </p:nvSpPr>
        <p:spPr/>
        <p:txBody>
          <a:bodyPr/>
          <a:lstStyle/>
          <a:p>
            <a:r>
              <a:rPr lang="en-GB" smtClean="0">
                <a:latin typeface="TUOS Blake"/>
              </a:rPr>
              <a:t>METHODS SLIDES</a:t>
            </a:r>
          </a:p>
        </p:txBody>
      </p:sp>
      <p:sp>
        <p:nvSpPr>
          <p:cNvPr id="106498" name="Subtitle 2"/>
          <p:cNvSpPr>
            <a:spLocks noGrp="1"/>
          </p:cNvSpPr>
          <p:nvPr>
            <p:ph type="subTitle" idx="1"/>
          </p:nvPr>
        </p:nvSpPr>
        <p:spPr/>
        <p:txBody>
          <a:bodyPr/>
          <a:lstStyle/>
          <a:p>
            <a:endParaRPr lang="en-US" smtClean="0"/>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395288" y="361950"/>
            <a:ext cx="6138862" cy="546100"/>
          </a:xfrm>
        </p:spPr>
        <p:txBody>
          <a:bodyPr/>
          <a:lstStyle/>
          <a:p>
            <a:r>
              <a:rPr lang="en-GB" sz="3600" smtClean="0"/>
              <a:t>UK price policy options</a:t>
            </a:r>
            <a:endParaRPr lang="en-US" sz="3600" smtClean="0"/>
          </a:p>
        </p:txBody>
      </p:sp>
      <p:sp>
        <p:nvSpPr>
          <p:cNvPr id="56323" name="Rectangle 3"/>
          <p:cNvSpPr>
            <a:spLocks noGrp="1" noChangeArrowheads="1"/>
          </p:cNvSpPr>
          <p:nvPr>
            <p:ph type="body" idx="1"/>
          </p:nvPr>
        </p:nvSpPr>
        <p:spPr>
          <a:xfrm>
            <a:off x="250825" y="981075"/>
            <a:ext cx="7921625" cy="5686425"/>
          </a:xfrm>
        </p:spPr>
        <p:txBody>
          <a:bodyPr/>
          <a:lstStyle/>
          <a:p>
            <a:pPr>
              <a:lnSpc>
                <a:spcPct val="80000"/>
              </a:lnSpc>
              <a:defRPr/>
            </a:pPr>
            <a:endParaRPr lang="en-GB" sz="2400" b="1" dirty="0" smtClean="0">
              <a:latin typeface="Arial" pitchFamily="34" charset="0"/>
              <a:cs typeface="Arial" pitchFamily="34" charset="0"/>
            </a:endParaRPr>
          </a:p>
          <a:p>
            <a:pPr>
              <a:lnSpc>
                <a:spcPct val="80000"/>
              </a:lnSpc>
              <a:defRPr/>
            </a:pPr>
            <a:r>
              <a:rPr lang="en-GB" sz="2400" b="1" dirty="0" smtClean="0">
                <a:latin typeface="Arial" pitchFamily="34" charset="0"/>
                <a:cs typeface="Arial" pitchFamily="34" charset="0"/>
              </a:rPr>
              <a:t>Excise duty</a:t>
            </a:r>
            <a:r>
              <a:rPr lang="en-GB" sz="2400" dirty="0" smtClean="0">
                <a:latin typeface="Arial" pitchFamily="34" charset="0"/>
                <a:cs typeface="Arial" pitchFamily="34" charset="0"/>
              </a:rPr>
              <a:t>: strong evidence of effectiveness but...</a:t>
            </a:r>
          </a:p>
          <a:p>
            <a:pPr>
              <a:lnSpc>
                <a:spcPct val="80000"/>
              </a:lnSpc>
              <a:defRPr/>
            </a:pPr>
            <a:endParaRPr lang="en-GB" sz="2400" b="1" dirty="0">
              <a:latin typeface="Arial" pitchFamily="34" charset="0"/>
              <a:cs typeface="Arial" pitchFamily="34" charset="0"/>
            </a:endParaRPr>
          </a:p>
          <a:p>
            <a:pPr>
              <a:lnSpc>
                <a:spcPct val="80000"/>
              </a:lnSpc>
              <a:defRPr/>
            </a:pPr>
            <a:r>
              <a:rPr lang="en-GB" sz="2400" b="1" dirty="0" smtClean="0">
                <a:latin typeface="Arial" pitchFamily="34" charset="0"/>
                <a:cs typeface="Arial" pitchFamily="34" charset="0"/>
              </a:rPr>
              <a:t>Minimum </a:t>
            </a:r>
            <a:r>
              <a:rPr lang="en-GB" sz="2400" b="1" dirty="0">
                <a:latin typeface="Arial" pitchFamily="34" charset="0"/>
                <a:cs typeface="Arial" pitchFamily="34" charset="0"/>
              </a:rPr>
              <a:t>unit taxation:</a:t>
            </a:r>
            <a:r>
              <a:rPr lang="en-GB" sz="2400" dirty="0">
                <a:latin typeface="Arial" pitchFamily="34" charset="0"/>
                <a:cs typeface="Arial" pitchFamily="34" charset="0"/>
              </a:rPr>
              <a:t> </a:t>
            </a:r>
            <a:r>
              <a:rPr lang="en-GB" sz="2400" dirty="0" smtClean="0">
                <a:latin typeface="Arial" pitchFamily="34" charset="0"/>
                <a:cs typeface="Arial" pitchFamily="34" charset="0"/>
              </a:rPr>
              <a:t>revenue goes </a:t>
            </a:r>
            <a:r>
              <a:rPr lang="en-GB" sz="2400" dirty="0">
                <a:latin typeface="Arial" pitchFamily="34" charset="0"/>
                <a:cs typeface="Arial" pitchFamily="34" charset="0"/>
              </a:rPr>
              <a:t>to state but...</a:t>
            </a:r>
            <a:endParaRPr lang="en-GB" sz="2400" b="1" dirty="0">
              <a:latin typeface="Arial" pitchFamily="34" charset="0"/>
              <a:cs typeface="Arial" pitchFamily="34" charset="0"/>
            </a:endParaRPr>
          </a:p>
          <a:p>
            <a:pPr>
              <a:lnSpc>
                <a:spcPct val="80000"/>
              </a:lnSpc>
              <a:defRPr/>
            </a:pPr>
            <a:endParaRPr lang="en-GB" sz="2400" b="1" dirty="0" smtClean="0">
              <a:latin typeface="Arial" pitchFamily="34" charset="0"/>
              <a:cs typeface="Arial" pitchFamily="34" charset="0"/>
            </a:endParaRPr>
          </a:p>
          <a:p>
            <a:pPr>
              <a:lnSpc>
                <a:spcPct val="80000"/>
              </a:lnSpc>
              <a:defRPr/>
            </a:pPr>
            <a:r>
              <a:rPr lang="en-GB" sz="2400" b="1" dirty="0" smtClean="0">
                <a:latin typeface="Arial" pitchFamily="34" charset="0"/>
                <a:cs typeface="Arial" pitchFamily="34" charset="0"/>
              </a:rPr>
              <a:t>Minimum unit price (MUP)</a:t>
            </a:r>
            <a:r>
              <a:rPr lang="en-GB" sz="2400" dirty="0" smtClean="0">
                <a:latin typeface="Arial" pitchFamily="34" charset="0"/>
                <a:cs typeface="Arial" pitchFamily="34" charset="0"/>
              </a:rPr>
              <a:t>: guaranteed threshold linked to alcohol content but...</a:t>
            </a:r>
          </a:p>
          <a:p>
            <a:pPr marL="0" indent="0">
              <a:lnSpc>
                <a:spcPct val="80000"/>
              </a:lnSpc>
              <a:buFontTx/>
              <a:buNone/>
              <a:defRPr/>
            </a:pPr>
            <a:endParaRPr lang="en-GB" sz="2400" b="1" dirty="0" smtClean="0">
              <a:latin typeface="Arial" pitchFamily="34" charset="0"/>
              <a:cs typeface="Arial" pitchFamily="34" charset="0"/>
            </a:endParaRPr>
          </a:p>
          <a:p>
            <a:pPr>
              <a:lnSpc>
                <a:spcPct val="80000"/>
              </a:lnSpc>
              <a:defRPr/>
            </a:pPr>
            <a:r>
              <a:rPr lang="en-GB" sz="2400" b="1" dirty="0" smtClean="0">
                <a:latin typeface="Arial" pitchFamily="34" charset="0"/>
                <a:cs typeface="Arial" pitchFamily="34" charset="0"/>
              </a:rPr>
              <a:t>Discount bans</a:t>
            </a:r>
            <a:r>
              <a:rPr lang="en-GB" sz="2400" dirty="0" smtClean="0">
                <a:latin typeface="Arial" pitchFamily="34" charset="0"/>
                <a:cs typeface="Arial" pitchFamily="34" charset="0"/>
              </a:rPr>
              <a:t>: Removes incentive to overbuy but...</a:t>
            </a:r>
          </a:p>
          <a:p>
            <a:pPr>
              <a:lnSpc>
                <a:spcPct val="80000"/>
              </a:lnSpc>
              <a:defRPr/>
            </a:pPr>
            <a:endParaRPr lang="en-GB" sz="2400" b="1" dirty="0">
              <a:latin typeface="Arial" pitchFamily="34" charset="0"/>
              <a:cs typeface="Arial" pitchFamily="34" charset="0"/>
            </a:endParaRPr>
          </a:p>
          <a:p>
            <a:pPr>
              <a:lnSpc>
                <a:spcPct val="80000"/>
              </a:lnSpc>
              <a:defRPr/>
            </a:pPr>
            <a:r>
              <a:rPr lang="en-GB" sz="2400" b="1" dirty="0" smtClean="0">
                <a:latin typeface="Arial" pitchFamily="34" charset="0"/>
                <a:cs typeface="Arial" pitchFamily="34" charset="0"/>
              </a:rPr>
              <a:t>Ban below cost selling</a:t>
            </a:r>
            <a:r>
              <a:rPr lang="en-GB" sz="2400" dirty="0" smtClean="0">
                <a:latin typeface="Arial" pitchFamily="34" charset="0"/>
                <a:cs typeface="Arial" pitchFamily="34" charset="0"/>
              </a:rPr>
              <a:t>: prevents loss-leading but...</a:t>
            </a:r>
          </a:p>
          <a:p>
            <a:pPr marL="457200" lvl="1" indent="0">
              <a:lnSpc>
                <a:spcPct val="80000"/>
              </a:lnSpc>
              <a:buFont typeface="TUOS Stephenson" pitchFamily="18" charset="0"/>
              <a:buNone/>
              <a:defRPr/>
            </a:pPr>
            <a:endParaRPr lang="en-GB" sz="1800" dirty="0" smtClean="0">
              <a:latin typeface="Arial" pitchFamily="34" charset="0"/>
              <a:cs typeface="Arial" pitchFamily="34" charset="0"/>
            </a:endParaRPr>
          </a:p>
        </p:txBody>
      </p:sp>
      <p:pic>
        <p:nvPicPr>
          <p:cNvPr id="53251" name="Picture 4" descr="MC900078711[1]"/>
          <p:cNvPicPr>
            <a:picLocks noChangeAspect="1" noChangeArrowheads="1"/>
          </p:cNvPicPr>
          <p:nvPr/>
        </p:nvPicPr>
        <p:blipFill>
          <a:blip r:embed="rId4"/>
          <a:srcRect/>
          <a:stretch>
            <a:fillRect/>
          </a:stretch>
        </p:blipFill>
        <p:spPr bwMode="auto">
          <a:xfrm>
            <a:off x="7759700" y="2349500"/>
            <a:ext cx="1384300" cy="3357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611188" y="2636838"/>
            <a:ext cx="8229600" cy="762000"/>
          </a:xfrm>
        </p:spPr>
        <p:txBody>
          <a:bodyPr/>
          <a:lstStyle/>
          <a:p>
            <a:r>
              <a:rPr lang="en-GB" smtClean="0"/>
              <a:t>Step one: Modelling the effect of price changes on consumption</a:t>
            </a:r>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395288" y="260350"/>
            <a:ext cx="8353425" cy="914400"/>
          </a:xfrm>
        </p:spPr>
        <p:txBody>
          <a:bodyPr/>
          <a:lstStyle/>
          <a:p>
            <a:r>
              <a:rPr lang="en-GB" smtClean="0"/>
              <a:t>MODELLING CONSUMPTION (RISK FACTOR)</a:t>
            </a:r>
          </a:p>
        </p:txBody>
      </p:sp>
      <p:sp>
        <p:nvSpPr>
          <p:cNvPr id="109570" name="Content Placeholder 2"/>
          <p:cNvSpPr>
            <a:spLocks noGrp="1"/>
          </p:cNvSpPr>
          <p:nvPr>
            <p:ph idx="1"/>
          </p:nvPr>
        </p:nvSpPr>
        <p:spPr>
          <a:xfrm>
            <a:off x="0" y="1484313"/>
            <a:ext cx="7451725" cy="4897437"/>
          </a:xfrm>
        </p:spPr>
        <p:txBody>
          <a:bodyPr/>
          <a:lstStyle/>
          <a:p>
            <a:pPr>
              <a:buFontTx/>
              <a:buNone/>
            </a:pPr>
            <a:r>
              <a:rPr lang="en-GB" smtClean="0"/>
              <a:t>	3 main mechanisms:</a:t>
            </a:r>
          </a:p>
          <a:p>
            <a:pPr marL="968375" lvl="1" indent="-514350">
              <a:buSzPct val="130000"/>
              <a:buFontTx/>
              <a:buAutoNum type="arabicPeriod"/>
            </a:pPr>
            <a:r>
              <a:rPr lang="en-GB" smtClean="0"/>
              <a:t>Average volume drunk over time  (chronic harms, e.g. throat cancer) – survey data</a:t>
            </a:r>
          </a:p>
          <a:p>
            <a:pPr marL="968375" lvl="1" indent="-514350">
              <a:buSzPct val="130000"/>
              <a:buFontTx/>
              <a:buAutoNum type="arabicPeriod"/>
            </a:pPr>
            <a:r>
              <a:rPr lang="en-GB" smtClean="0"/>
              <a:t>Level of intoxication (acute, e.g. injuries) – survey data</a:t>
            </a:r>
          </a:p>
          <a:p>
            <a:pPr marL="968375" lvl="1" indent="-514350">
              <a:buSzPct val="130000"/>
              <a:buFontTx/>
              <a:buAutoNum type="arabicPeriod"/>
            </a:pPr>
            <a:r>
              <a:rPr lang="en-GB" smtClean="0"/>
              <a:t>Setting:  Going out vs drinking at home (i.e. off-trade and on-trade consumption)  – modelled via EFS purchasing diary data and NDNS data</a:t>
            </a:r>
          </a:p>
          <a:p>
            <a:endParaRPr lang="en-GB" smtClean="0"/>
          </a:p>
        </p:txBody>
      </p:sp>
      <p:pic>
        <p:nvPicPr>
          <p:cNvPr id="109571" name="Picture 4" descr="xxl drink.jpg"/>
          <p:cNvPicPr>
            <a:picLocks noChangeAspect="1"/>
          </p:cNvPicPr>
          <p:nvPr/>
        </p:nvPicPr>
        <p:blipFill>
          <a:blip r:embed="rId4"/>
          <a:srcRect/>
          <a:stretch>
            <a:fillRect/>
          </a:stretch>
        </p:blipFill>
        <p:spPr bwMode="auto">
          <a:xfrm>
            <a:off x="7724775" y="2060575"/>
            <a:ext cx="1419225" cy="3228975"/>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idx="4294967295"/>
          </p:nvPr>
        </p:nvSpPr>
        <p:spPr>
          <a:xfrm>
            <a:off x="2916238" y="146050"/>
            <a:ext cx="6227762" cy="762000"/>
          </a:xfrm>
        </p:spPr>
        <p:txBody>
          <a:bodyPr/>
          <a:lstStyle/>
          <a:p>
            <a:r>
              <a:rPr lang="en-GB" smtClean="0">
                <a:latin typeface="TUOS Blake"/>
              </a:rPr>
              <a:t>BASELINE ALCOHOL PRICES PAID</a:t>
            </a:r>
            <a:br>
              <a:rPr lang="en-GB" smtClean="0">
                <a:latin typeface="TUOS Blake"/>
              </a:rPr>
            </a:br>
            <a:endParaRPr lang="en-GB" smtClean="0">
              <a:latin typeface="TUOS Blake"/>
            </a:endParaRPr>
          </a:p>
        </p:txBody>
      </p:sp>
      <p:sp>
        <p:nvSpPr>
          <p:cNvPr id="21507" name="Rectangle 3"/>
          <p:cNvSpPr>
            <a:spLocks noGrp="1" noChangeArrowheads="1"/>
          </p:cNvSpPr>
          <p:nvPr>
            <p:ph type="body" idx="4294967295"/>
          </p:nvPr>
        </p:nvSpPr>
        <p:spPr>
          <a:xfrm>
            <a:off x="468313" y="1528763"/>
            <a:ext cx="8424862" cy="5329237"/>
          </a:xfrm>
        </p:spPr>
        <p:txBody>
          <a:bodyPr/>
          <a:lstStyle/>
          <a:p>
            <a:pPr>
              <a:lnSpc>
                <a:spcPct val="90000"/>
              </a:lnSpc>
              <a:defRPr/>
            </a:pPr>
            <a:r>
              <a:rPr lang="en-GB" sz="2800" dirty="0" smtClean="0">
                <a:latin typeface="TUOS Blake" pitchFamily="34" charset="0"/>
              </a:rPr>
              <a:t>Prices paid using Expenditure and Food Survey 2 week purchasing diary</a:t>
            </a:r>
          </a:p>
          <a:p>
            <a:pPr lvl="1">
              <a:lnSpc>
                <a:spcPct val="90000"/>
              </a:lnSpc>
              <a:buFont typeface="TUOS Stephenson" pitchFamily="18" charset="0"/>
              <a:buChar char="•"/>
              <a:defRPr/>
            </a:pPr>
            <a:r>
              <a:rPr lang="en-GB" sz="2400" dirty="0" smtClean="0">
                <a:latin typeface="TUOS Blake" pitchFamily="34" charset="0"/>
              </a:rPr>
              <a:t>Diary of item ‘transactions’ for &gt;75,000 individuals, includes alcohol purchases</a:t>
            </a:r>
          </a:p>
          <a:p>
            <a:pPr lvl="1">
              <a:lnSpc>
                <a:spcPct val="90000"/>
              </a:lnSpc>
              <a:buFont typeface="TUOS Stephenson" pitchFamily="18" charset="0"/>
              <a:buChar char="•"/>
              <a:defRPr/>
            </a:pPr>
            <a:r>
              <a:rPr lang="en-GB" sz="2400" dirty="0" smtClean="0">
                <a:latin typeface="TUOS Blake" pitchFamily="34" charset="0"/>
              </a:rPr>
              <a:t>Generate baseline price per unit distribution for on-trade and off-trade purchasing</a:t>
            </a:r>
          </a:p>
          <a:p>
            <a:pPr lvl="1">
              <a:lnSpc>
                <a:spcPct val="90000"/>
              </a:lnSpc>
              <a:buFont typeface="TUOS Stephenson" pitchFamily="18" charset="0"/>
              <a:buChar char="•"/>
              <a:defRPr/>
            </a:pPr>
            <a:endParaRPr lang="en-GB" sz="1050" dirty="0" smtClean="0">
              <a:latin typeface="TUOS Blake" pitchFamily="34" charset="0"/>
            </a:endParaRPr>
          </a:p>
          <a:p>
            <a:pPr>
              <a:lnSpc>
                <a:spcPct val="90000"/>
              </a:lnSpc>
              <a:defRPr/>
            </a:pPr>
            <a:r>
              <a:rPr lang="en-GB" sz="2800" dirty="0" smtClean="0">
                <a:latin typeface="TUOS Blake" pitchFamily="34" charset="0"/>
              </a:rPr>
              <a:t>Price sensitivity varies by product &amp; setting</a:t>
            </a:r>
          </a:p>
          <a:p>
            <a:pPr lvl="1">
              <a:lnSpc>
                <a:spcPct val="90000"/>
              </a:lnSpc>
              <a:buFont typeface="TUOS Stephenson" pitchFamily="18" charset="0"/>
              <a:buChar char="•"/>
              <a:defRPr/>
            </a:pPr>
            <a:r>
              <a:rPr lang="en-GB" sz="2400" dirty="0" smtClean="0">
                <a:latin typeface="TUOS Blake" pitchFamily="34" charset="0"/>
              </a:rPr>
              <a:t>Beer, wines, spirits, </a:t>
            </a:r>
            <a:r>
              <a:rPr lang="en-GB" sz="2400" dirty="0" err="1" smtClean="0">
                <a:latin typeface="TUOS Blake" pitchFamily="34" charset="0"/>
              </a:rPr>
              <a:t>alcopops</a:t>
            </a:r>
            <a:endParaRPr lang="en-GB" sz="2400" dirty="0" smtClean="0">
              <a:latin typeface="TUOS Blake" pitchFamily="34" charset="0"/>
            </a:endParaRPr>
          </a:p>
          <a:p>
            <a:pPr lvl="1">
              <a:lnSpc>
                <a:spcPct val="90000"/>
              </a:lnSpc>
              <a:buFont typeface="TUOS Stephenson" pitchFamily="18" charset="0"/>
              <a:buChar char="•"/>
              <a:defRPr/>
            </a:pPr>
            <a:r>
              <a:rPr lang="en-GB" sz="2400" dirty="0" smtClean="0">
                <a:latin typeface="TUOS Blake" pitchFamily="34" charset="0"/>
              </a:rPr>
              <a:t>on-trade/off-trade (pub </a:t>
            </a:r>
            <a:r>
              <a:rPr lang="en-GB" sz="2400" dirty="0" err="1" smtClean="0">
                <a:latin typeface="TUOS Blake" pitchFamily="34" charset="0"/>
              </a:rPr>
              <a:t>vs</a:t>
            </a:r>
            <a:r>
              <a:rPr lang="en-GB" sz="2400" dirty="0" smtClean="0">
                <a:latin typeface="TUOS Blake" pitchFamily="34" charset="0"/>
              </a:rPr>
              <a:t> supermarket) </a:t>
            </a:r>
          </a:p>
          <a:p>
            <a:pPr lvl="1">
              <a:lnSpc>
                <a:spcPct val="90000"/>
              </a:lnSpc>
              <a:buFont typeface="TUOS Stephenson" pitchFamily="18" charset="0"/>
              <a:buNone/>
              <a:defRPr/>
            </a:pPr>
            <a:endParaRPr lang="en-GB" sz="2400" dirty="0" smtClean="0">
              <a:latin typeface="TUOS Blake" pitchFamily="34"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idx="4294967295"/>
          </p:nvPr>
        </p:nvSpPr>
        <p:spPr>
          <a:xfrm>
            <a:off x="2484438" y="146050"/>
            <a:ext cx="6659562" cy="762000"/>
          </a:xfrm>
        </p:spPr>
        <p:txBody>
          <a:bodyPr/>
          <a:lstStyle/>
          <a:p>
            <a:pPr algn="ctr"/>
            <a:r>
              <a:rPr lang="en-GB" sz="4000" smtClean="0">
                <a:latin typeface="TUOS Blake"/>
              </a:rPr>
              <a:t>PRICE ELASTICITIES:</a:t>
            </a:r>
            <a:br>
              <a:rPr lang="en-GB" sz="4000" smtClean="0">
                <a:latin typeface="TUOS Blake"/>
              </a:rPr>
            </a:br>
            <a:r>
              <a:rPr lang="en-GB" sz="4000" smtClean="0">
                <a:latin typeface="Tw Cen MT" pitchFamily="34" charset="0"/>
              </a:rPr>
              <a:t> </a:t>
            </a:r>
            <a:r>
              <a:rPr lang="en-GB" sz="3200" smtClean="0">
                <a:latin typeface="Tw Cen MT" pitchFamily="34" charset="0"/>
              </a:rPr>
              <a:t>∆</a:t>
            </a:r>
            <a:r>
              <a:rPr lang="en-GB" sz="3200" smtClean="0">
                <a:latin typeface="TUOS Blake"/>
              </a:rPr>
              <a:t>price </a:t>
            </a:r>
            <a:r>
              <a:rPr lang="en-GB" sz="3200" smtClean="0">
                <a:latin typeface="TUOS Blake"/>
                <a:sym typeface="Wingdings" pitchFamily="2" charset="2"/>
              </a:rPr>
              <a:t> </a:t>
            </a:r>
            <a:r>
              <a:rPr lang="en-GB" sz="3200" smtClean="0">
                <a:latin typeface="Tw Cen MT" pitchFamily="34" charset="0"/>
              </a:rPr>
              <a:t>∆</a:t>
            </a:r>
            <a:r>
              <a:rPr lang="en-GB" sz="3200" smtClean="0">
                <a:latin typeface="TUOS Blake"/>
                <a:sym typeface="Wingdings" pitchFamily="2" charset="2"/>
              </a:rPr>
              <a:t> consumption</a:t>
            </a:r>
            <a:endParaRPr lang="en-GB" sz="3200" smtClean="0">
              <a:latin typeface="TUOS Blake"/>
            </a:endParaRPr>
          </a:p>
        </p:txBody>
      </p:sp>
      <p:sp>
        <p:nvSpPr>
          <p:cNvPr id="23555" name="Rectangle 3"/>
          <p:cNvSpPr>
            <a:spLocks noGrp="1" noChangeArrowheads="1"/>
          </p:cNvSpPr>
          <p:nvPr>
            <p:ph type="body" idx="4294967295"/>
          </p:nvPr>
        </p:nvSpPr>
        <p:spPr>
          <a:xfrm>
            <a:off x="468313" y="1412875"/>
            <a:ext cx="8424862" cy="5329238"/>
          </a:xfrm>
        </p:spPr>
        <p:txBody>
          <a:bodyPr/>
          <a:lstStyle/>
          <a:p>
            <a:pPr>
              <a:defRPr/>
            </a:pPr>
            <a:r>
              <a:rPr lang="en-GB" sz="2800" dirty="0" smtClean="0">
                <a:latin typeface="TUOS Blake" pitchFamily="34" charset="0"/>
              </a:rPr>
              <a:t>Econometric model tells us the following</a:t>
            </a:r>
          </a:p>
          <a:p>
            <a:pPr marL="457200" lvl="1" indent="0">
              <a:buFont typeface="TUOS Stephenson" pitchFamily="18" charset="0"/>
              <a:buNone/>
              <a:defRPr/>
            </a:pPr>
            <a:r>
              <a:rPr lang="en-GB" sz="2400" dirty="0" smtClean="0">
                <a:latin typeface="TUOS Blake" pitchFamily="34" charset="0"/>
              </a:rPr>
              <a:t>All else being equal, within each population group</a:t>
            </a:r>
          </a:p>
          <a:p>
            <a:pPr lvl="1">
              <a:buFont typeface="TUOS Stephenson" pitchFamily="18" charset="0"/>
              <a:buChar char="•"/>
              <a:defRPr/>
            </a:pPr>
            <a:r>
              <a:rPr lang="en-GB" sz="2400" dirty="0" smtClean="0">
                <a:latin typeface="TUOS Blake" pitchFamily="34" charset="0"/>
              </a:rPr>
              <a:t>“if the price of supermarket/off-license beer rises by x%, how much less off-trade beer do people purchase?” and also on other product categories: “what effect does this have on pub beer, or supermarket cider </a:t>
            </a:r>
            <a:r>
              <a:rPr lang="en-GB" sz="2400" dirty="0" err="1" smtClean="0">
                <a:latin typeface="TUOS Blake" pitchFamily="34" charset="0"/>
              </a:rPr>
              <a:t>etc</a:t>
            </a:r>
            <a:r>
              <a:rPr lang="en-GB" sz="2400" dirty="0" smtClean="0">
                <a:latin typeface="TUOS Blake" pitchFamily="34" charset="0"/>
              </a:rPr>
              <a:t>”</a:t>
            </a:r>
          </a:p>
        </p:txBody>
      </p:sp>
    </p:spTree>
    <p:custDataLst>
      <p:tags r:id="rId1"/>
    </p:custData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3"/>
          <p:cNvSpPr>
            <a:spLocks noGrp="1"/>
          </p:cNvSpPr>
          <p:nvPr>
            <p:ph type="title" idx="4294967295"/>
          </p:nvPr>
        </p:nvSpPr>
        <p:spPr>
          <a:xfrm>
            <a:off x="323850" y="260350"/>
            <a:ext cx="8496300" cy="647700"/>
          </a:xfrm>
        </p:spPr>
        <p:txBody>
          <a:bodyPr/>
          <a:lstStyle/>
          <a:p>
            <a:pPr eaLnBrk="1" hangingPunct="1"/>
            <a:r>
              <a:rPr lang="en-US" sz="2800" smtClean="0"/>
              <a:t>MODELLING WHO IS AFFECTED BY A POLICY </a:t>
            </a:r>
          </a:p>
        </p:txBody>
      </p:sp>
      <p:sp>
        <p:nvSpPr>
          <p:cNvPr id="114690" name="Content Placeholder 4"/>
          <p:cNvSpPr>
            <a:spLocks noGrp="1"/>
          </p:cNvSpPr>
          <p:nvPr>
            <p:ph idx="4294967295"/>
          </p:nvPr>
        </p:nvSpPr>
        <p:spPr>
          <a:xfrm>
            <a:off x="0" y="765175"/>
            <a:ext cx="7632700" cy="2879725"/>
          </a:xfrm>
        </p:spPr>
        <p:txBody>
          <a:bodyPr/>
          <a:lstStyle/>
          <a:p>
            <a:pPr eaLnBrk="1" hangingPunct="1"/>
            <a:r>
              <a:rPr lang="en-GB" sz="2400" smtClean="0"/>
              <a:t>Different alcohol buying and drinking preferences</a:t>
            </a:r>
          </a:p>
          <a:p>
            <a:pPr lvl="1" eaLnBrk="1" hangingPunct="1"/>
            <a:r>
              <a:rPr lang="en-GB" sz="2400" smtClean="0"/>
              <a:t>Beer, wine, spirits…</a:t>
            </a:r>
          </a:p>
          <a:p>
            <a:pPr lvl="1" eaLnBrk="1" hangingPunct="1"/>
            <a:r>
              <a:rPr lang="en-GB" sz="2400" smtClean="0"/>
              <a:t>Going out vs drinking at home</a:t>
            </a:r>
          </a:p>
          <a:p>
            <a:pPr lvl="1" eaLnBrk="1" hangingPunct="1"/>
            <a:r>
              <a:rPr lang="en-GB" sz="2400" smtClean="0"/>
              <a:t>“Quality experience”</a:t>
            </a:r>
          </a:p>
          <a:p>
            <a:pPr lvl="1" eaLnBrk="1" hangingPunct="1"/>
            <a:endParaRPr lang="en-GB" sz="2400" smtClean="0"/>
          </a:p>
          <a:p>
            <a:pPr eaLnBrk="1" hangingPunct="1"/>
            <a:r>
              <a:rPr lang="en-GB" sz="2400" smtClean="0"/>
              <a:t>Different risks</a:t>
            </a:r>
          </a:p>
          <a:p>
            <a:pPr lvl="1" eaLnBrk="1" hangingPunct="1"/>
            <a:r>
              <a:rPr lang="en-GB" sz="2400" smtClean="0"/>
              <a:t>Acute vs chronic harms</a:t>
            </a:r>
          </a:p>
          <a:p>
            <a:pPr lvl="1" eaLnBrk="1" hangingPunct="1"/>
            <a:r>
              <a:rPr lang="en-GB" sz="2400" smtClean="0"/>
              <a:t>Health vs crime vs workplace harms</a:t>
            </a:r>
          </a:p>
          <a:p>
            <a:pPr lvl="1" algn="ctr" eaLnBrk="1" hangingPunct="1">
              <a:buFont typeface="TUOS Stephenson"/>
              <a:buNone/>
            </a:pPr>
            <a:r>
              <a:rPr lang="en-GB" sz="2400" smtClean="0"/>
              <a:t>(Meier et al. 2009: Addiction)</a:t>
            </a:r>
          </a:p>
          <a:p>
            <a:pPr lvl="1" eaLnBrk="1" hangingPunct="1">
              <a:buFont typeface="TUOS Stephenson"/>
              <a:buNone/>
            </a:pPr>
            <a:r>
              <a:rPr lang="en-GB" sz="2400" smtClean="0"/>
              <a:t>In Model V1 and V2: Gender, age, drinking</a:t>
            </a:r>
          </a:p>
          <a:p>
            <a:pPr lvl="1" eaLnBrk="1" hangingPunct="1">
              <a:buFont typeface="TUOS Stephenson"/>
              <a:buNone/>
            </a:pPr>
            <a:r>
              <a:rPr lang="en-GB" sz="2400" smtClean="0"/>
              <a:t>V3 will be individual level consumption – </a:t>
            </a:r>
          </a:p>
          <a:p>
            <a:pPr lvl="1" eaLnBrk="1" hangingPunct="1">
              <a:buFont typeface="TUOS Stephenson"/>
              <a:buNone/>
            </a:pPr>
            <a:r>
              <a:rPr lang="en-GB" sz="2400" smtClean="0"/>
              <a:t>e.g. can consider income, geography…</a:t>
            </a:r>
          </a:p>
          <a:p>
            <a:pPr lvl="1" algn="ctr" eaLnBrk="1" hangingPunct="1">
              <a:buFont typeface="TUOS Stephenson"/>
              <a:buNone/>
            </a:pPr>
            <a:endParaRPr lang="en-GB" sz="2400" smtClean="0"/>
          </a:p>
        </p:txBody>
      </p:sp>
      <p:pic>
        <p:nvPicPr>
          <p:cNvPr id="114691" name="Picture 4" descr="bigne"/>
          <p:cNvPicPr>
            <a:picLocks noChangeAspect="1" noChangeArrowheads="1"/>
          </p:cNvPicPr>
          <p:nvPr/>
        </p:nvPicPr>
        <p:blipFill>
          <a:blip r:embed="rId4"/>
          <a:srcRect/>
          <a:stretch>
            <a:fillRect/>
          </a:stretch>
        </p:blipFill>
        <p:spPr bwMode="auto">
          <a:xfrm>
            <a:off x="6804025" y="1341438"/>
            <a:ext cx="2339975" cy="1597025"/>
          </a:xfrm>
          <a:prstGeom prst="rect">
            <a:avLst/>
          </a:prstGeom>
          <a:noFill/>
          <a:ln w="9525">
            <a:noFill/>
            <a:miter lim="800000"/>
            <a:headEnd/>
            <a:tailEnd/>
          </a:ln>
        </p:spPr>
      </p:pic>
      <p:pic>
        <p:nvPicPr>
          <p:cNvPr id="114692" name="Picture 5" descr="oktoberfest2"/>
          <p:cNvPicPr>
            <a:picLocks noChangeAspect="1" noChangeArrowheads="1"/>
          </p:cNvPicPr>
          <p:nvPr/>
        </p:nvPicPr>
        <p:blipFill>
          <a:blip r:embed="rId5"/>
          <a:srcRect/>
          <a:stretch>
            <a:fillRect/>
          </a:stretch>
        </p:blipFill>
        <p:spPr bwMode="auto">
          <a:xfrm>
            <a:off x="6804025" y="3028950"/>
            <a:ext cx="2339975" cy="1730375"/>
          </a:xfrm>
          <a:prstGeom prst="rect">
            <a:avLst/>
          </a:prstGeom>
          <a:noFill/>
          <a:ln w="9525">
            <a:noFill/>
            <a:miter lim="800000"/>
            <a:headEnd/>
            <a:tailEnd/>
          </a:ln>
        </p:spPr>
      </p:pic>
      <p:pic>
        <p:nvPicPr>
          <p:cNvPr id="114693" name="Picture 6" descr="wine and cheese"/>
          <p:cNvPicPr>
            <a:picLocks noChangeAspect="1" noChangeArrowheads="1"/>
          </p:cNvPicPr>
          <p:nvPr/>
        </p:nvPicPr>
        <p:blipFill>
          <a:blip r:embed="rId6"/>
          <a:srcRect/>
          <a:stretch>
            <a:fillRect/>
          </a:stretch>
        </p:blipFill>
        <p:spPr bwMode="auto">
          <a:xfrm>
            <a:off x="6804025" y="4905375"/>
            <a:ext cx="2339975" cy="1692275"/>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GB" sz="3200" smtClean="0"/>
              <a:t>Therefore, model gives answers to questions such as</a:t>
            </a:r>
          </a:p>
        </p:txBody>
      </p:sp>
      <p:sp>
        <p:nvSpPr>
          <p:cNvPr id="116738" name="Content Placeholder 2"/>
          <p:cNvSpPr>
            <a:spLocks noGrp="1"/>
          </p:cNvSpPr>
          <p:nvPr>
            <p:ph idx="1"/>
          </p:nvPr>
        </p:nvSpPr>
        <p:spPr/>
        <p:txBody>
          <a:bodyPr/>
          <a:lstStyle/>
          <a:p>
            <a:pPr marL="342900" lvl="1" indent="-342900">
              <a:buFontTx/>
              <a:buChar char="•"/>
            </a:pPr>
            <a:r>
              <a:rPr lang="en-GB" smtClean="0">
                <a:latin typeface="TUOS Blake"/>
              </a:rPr>
              <a:t>All else being equal, “if beer prices in supermarkets rose by 10%, how much less beer, wine etc would 18-24 year old male heavy drinkers be expected to purchase?” </a:t>
            </a:r>
          </a:p>
          <a:p>
            <a:endParaRPr lang="en-GB" smtClean="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611188" y="2636838"/>
            <a:ext cx="8229600" cy="762000"/>
          </a:xfrm>
        </p:spPr>
        <p:txBody>
          <a:bodyPr/>
          <a:lstStyle/>
          <a:p>
            <a:r>
              <a:rPr lang="en-GB" smtClean="0"/>
              <a:t>Step two: Modelling the effect of consumption changes on alcohol harm</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3"/>
          <p:cNvSpPr>
            <a:spLocks noGrp="1"/>
          </p:cNvSpPr>
          <p:nvPr>
            <p:ph type="title" idx="4294967295"/>
          </p:nvPr>
        </p:nvSpPr>
        <p:spPr>
          <a:xfrm>
            <a:off x="250825" y="1700213"/>
            <a:ext cx="6408738" cy="762000"/>
          </a:xfrm>
        </p:spPr>
        <p:txBody>
          <a:bodyPr/>
          <a:lstStyle/>
          <a:p>
            <a:pPr eaLnBrk="1" hangingPunct="1"/>
            <a:r>
              <a:rPr lang="en-US" sz="3200" smtClean="0"/>
              <a:t>ALCOHOL-RELATED HARM</a:t>
            </a:r>
            <a:br>
              <a:rPr lang="en-US" sz="3200" smtClean="0"/>
            </a:br>
            <a:endParaRPr lang="en-US" sz="3200" smtClean="0"/>
          </a:p>
        </p:txBody>
      </p:sp>
      <p:sp>
        <p:nvSpPr>
          <p:cNvPr id="15364" name="Content Placeholder 4"/>
          <p:cNvSpPr>
            <a:spLocks noGrp="1"/>
          </p:cNvSpPr>
          <p:nvPr>
            <p:ph idx="4294967295"/>
          </p:nvPr>
        </p:nvSpPr>
        <p:spPr>
          <a:xfrm>
            <a:off x="0" y="2708275"/>
            <a:ext cx="6732588" cy="3600450"/>
          </a:xfrm>
        </p:spPr>
        <p:txBody>
          <a:bodyPr>
            <a:normAutofit fontScale="92500" lnSpcReduction="10000"/>
          </a:bodyPr>
          <a:lstStyle/>
          <a:p>
            <a:pPr lvl="1">
              <a:buFont typeface="TUOS Stephenson" pitchFamily="18" charset="0"/>
              <a:buChar char="•"/>
              <a:defRPr/>
            </a:pPr>
            <a:r>
              <a:rPr lang="en-GB" dirty="0" smtClean="0">
                <a:solidFill>
                  <a:schemeClr val="tx1"/>
                </a:solidFill>
              </a:rPr>
              <a:t>Acute </a:t>
            </a:r>
            <a:r>
              <a:rPr lang="en-GB" dirty="0" err="1" smtClean="0">
                <a:solidFill>
                  <a:schemeClr val="tx1"/>
                </a:solidFill>
              </a:rPr>
              <a:t>vs</a:t>
            </a:r>
            <a:r>
              <a:rPr lang="en-GB" dirty="0" smtClean="0">
                <a:solidFill>
                  <a:schemeClr val="tx1"/>
                </a:solidFill>
              </a:rPr>
              <a:t> chronic harms (e.g. accidents </a:t>
            </a:r>
            <a:r>
              <a:rPr lang="en-GB" dirty="0" err="1" smtClean="0">
                <a:solidFill>
                  <a:schemeClr val="tx1"/>
                </a:solidFill>
              </a:rPr>
              <a:t>vs</a:t>
            </a:r>
            <a:r>
              <a:rPr lang="en-GB" dirty="0" smtClean="0">
                <a:solidFill>
                  <a:schemeClr val="tx1"/>
                </a:solidFill>
              </a:rPr>
              <a:t> cancers)</a:t>
            </a:r>
          </a:p>
          <a:p>
            <a:pPr lvl="1">
              <a:buFont typeface="TUOS Stephenson" pitchFamily="18" charset="0"/>
              <a:buChar char="•"/>
              <a:defRPr/>
            </a:pPr>
            <a:endParaRPr lang="en-GB" dirty="0" smtClean="0">
              <a:solidFill>
                <a:schemeClr val="tx1"/>
              </a:solidFill>
            </a:endParaRPr>
          </a:p>
          <a:p>
            <a:pPr lvl="1">
              <a:buFont typeface="TUOS Stephenson" pitchFamily="18" charset="0"/>
              <a:buChar char="•"/>
              <a:defRPr/>
            </a:pPr>
            <a:r>
              <a:rPr lang="en-GB" dirty="0" smtClean="0">
                <a:solidFill>
                  <a:schemeClr val="tx1"/>
                </a:solidFill>
              </a:rPr>
              <a:t>Health </a:t>
            </a:r>
            <a:r>
              <a:rPr lang="en-GB" dirty="0" err="1" smtClean="0">
                <a:solidFill>
                  <a:schemeClr val="tx1"/>
                </a:solidFill>
              </a:rPr>
              <a:t>vs</a:t>
            </a:r>
            <a:r>
              <a:rPr lang="en-GB" dirty="0" smtClean="0">
                <a:solidFill>
                  <a:schemeClr val="tx1"/>
                </a:solidFill>
              </a:rPr>
              <a:t> crime </a:t>
            </a:r>
            <a:r>
              <a:rPr lang="en-GB" dirty="0" err="1" smtClean="0">
                <a:solidFill>
                  <a:schemeClr val="tx1"/>
                </a:solidFill>
              </a:rPr>
              <a:t>vs</a:t>
            </a:r>
            <a:r>
              <a:rPr lang="en-GB" dirty="0" smtClean="0">
                <a:solidFill>
                  <a:schemeClr val="tx1"/>
                </a:solidFill>
              </a:rPr>
              <a:t> workplace harms </a:t>
            </a:r>
          </a:p>
          <a:p>
            <a:pPr lvl="1">
              <a:buFont typeface="TUOS Stephenson" pitchFamily="18" charset="0"/>
              <a:buChar char="•"/>
              <a:defRPr/>
            </a:pPr>
            <a:endParaRPr lang="en-GB" dirty="0" smtClean="0">
              <a:solidFill>
                <a:schemeClr val="tx1"/>
              </a:solidFill>
            </a:endParaRPr>
          </a:p>
          <a:p>
            <a:pPr lvl="1">
              <a:buFont typeface="TUOS Stephenson" pitchFamily="18" charset="0"/>
              <a:buChar char="•"/>
              <a:defRPr/>
            </a:pPr>
            <a:r>
              <a:rPr lang="en-GB" dirty="0" smtClean="0">
                <a:solidFill>
                  <a:schemeClr val="tx1"/>
                </a:solidFill>
              </a:rPr>
              <a:t>Micro-level (e.g. drinker, family) and macro-level (e.g. lost productivity, NHS resource implications)</a:t>
            </a:r>
          </a:p>
          <a:p>
            <a:pPr lvl="1">
              <a:buFont typeface="TUOS Stephenson" pitchFamily="18" charset="0"/>
              <a:buChar char="•"/>
              <a:defRPr/>
            </a:pPr>
            <a:endParaRPr lang="en-GB" sz="2400" dirty="0" smtClean="0">
              <a:solidFill>
                <a:schemeClr val="tx1"/>
              </a:solidFill>
            </a:endParaRPr>
          </a:p>
          <a:p>
            <a:pPr lvl="1" eaLnBrk="1" hangingPunct="1">
              <a:buFont typeface="TUOS Stephenson" pitchFamily="18" charset="0"/>
              <a:buChar char="•"/>
              <a:defRPr/>
            </a:pPr>
            <a:endParaRPr lang="en-GB" sz="1000" dirty="0" smtClean="0">
              <a:solidFill>
                <a:schemeClr val="tx1"/>
              </a:solidFill>
            </a:endParaRPr>
          </a:p>
        </p:txBody>
      </p:sp>
      <p:pic>
        <p:nvPicPr>
          <p:cNvPr id="118787" name="Picture 7" descr="kelseyHolstenKNP_450x441"/>
          <p:cNvPicPr>
            <a:picLocks noChangeAspect="1" noChangeArrowheads="1"/>
          </p:cNvPicPr>
          <p:nvPr/>
        </p:nvPicPr>
        <p:blipFill>
          <a:blip r:embed="rId3"/>
          <a:srcRect/>
          <a:stretch>
            <a:fillRect/>
          </a:stretch>
        </p:blipFill>
        <p:spPr bwMode="auto">
          <a:xfrm>
            <a:off x="0" y="-26988"/>
            <a:ext cx="1403350" cy="1376363"/>
          </a:xfrm>
          <a:prstGeom prst="rect">
            <a:avLst/>
          </a:prstGeom>
          <a:noFill/>
          <a:ln w="9525">
            <a:noFill/>
            <a:miter lim="800000"/>
            <a:headEnd/>
            <a:tailEnd/>
          </a:ln>
        </p:spPr>
      </p:pic>
      <p:pic>
        <p:nvPicPr>
          <p:cNvPr id="118788" name="Picture 8" descr="cirrhosis"/>
          <p:cNvPicPr>
            <a:picLocks noChangeAspect="1" noChangeArrowheads="1"/>
          </p:cNvPicPr>
          <p:nvPr/>
        </p:nvPicPr>
        <p:blipFill>
          <a:blip r:embed="rId4"/>
          <a:srcRect/>
          <a:stretch>
            <a:fillRect/>
          </a:stretch>
        </p:blipFill>
        <p:spPr bwMode="auto">
          <a:xfrm>
            <a:off x="7235825" y="836613"/>
            <a:ext cx="1800225" cy="1346200"/>
          </a:xfrm>
          <a:prstGeom prst="rect">
            <a:avLst/>
          </a:prstGeom>
          <a:noFill/>
          <a:ln w="9525">
            <a:noFill/>
            <a:miter lim="800000"/>
            <a:headEnd/>
            <a:tailEnd/>
          </a:ln>
        </p:spPr>
      </p:pic>
      <p:pic>
        <p:nvPicPr>
          <p:cNvPr id="118789" name="Picture 9" descr="homeless"/>
          <p:cNvPicPr>
            <a:picLocks noChangeAspect="1" noChangeArrowheads="1"/>
          </p:cNvPicPr>
          <p:nvPr/>
        </p:nvPicPr>
        <p:blipFill>
          <a:blip r:embed="rId5"/>
          <a:srcRect/>
          <a:stretch>
            <a:fillRect/>
          </a:stretch>
        </p:blipFill>
        <p:spPr bwMode="auto">
          <a:xfrm>
            <a:off x="7235825" y="4884738"/>
            <a:ext cx="1728788" cy="1352550"/>
          </a:xfrm>
          <a:prstGeom prst="rect">
            <a:avLst/>
          </a:prstGeom>
          <a:noFill/>
          <a:ln w="9525">
            <a:noFill/>
            <a:miter lim="800000"/>
            <a:headEnd/>
            <a:tailEnd/>
          </a:ln>
        </p:spPr>
      </p:pic>
      <p:pic>
        <p:nvPicPr>
          <p:cNvPr id="118790" name="Picture 10" descr="rta"/>
          <p:cNvPicPr>
            <a:picLocks noChangeAspect="1" noChangeArrowheads="1"/>
          </p:cNvPicPr>
          <p:nvPr/>
        </p:nvPicPr>
        <p:blipFill>
          <a:blip r:embed="rId6"/>
          <a:srcRect/>
          <a:stretch>
            <a:fillRect/>
          </a:stretch>
        </p:blipFill>
        <p:spPr bwMode="auto">
          <a:xfrm>
            <a:off x="1403350" y="4763"/>
            <a:ext cx="2016125" cy="1344612"/>
          </a:xfrm>
          <a:prstGeom prst="rect">
            <a:avLst/>
          </a:prstGeom>
          <a:noFill/>
          <a:ln w="9525">
            <a:noFill/>
            <a:miter lim="800000"/>
            <a:headEnd/>
            <a:tailEnd/>
          </a:ln>
        </p:spPr>
      </p:pic>
      <p:pic>
        <p:nvPicPr>
          <p:cNvPr id="118791" name="Picture 11" descr="unemployment.jpg"/>
          <p:cNvPicPr>
            <a:picLocks noChangeAspect="1"/>
          </p:cNvPicPr>
          <p:nvPr/>
        </p:nvPicPr>
        <p:blipFill>
          <a:blip r:embed="rId7"/>
          <a:srcRect/>
          <a:stretch>
            <a:fillRect/>
          </a:stretch>
        </p:blipFill>
        <p:spPr bwMode="auto">
          <a:xfrm>
            <a:off x="7235825" y="2349500"/>
            <a:ext cx="1766888" cy="2368550"/>
          </a:xfrm>
          <a:prstGeom prst="rect">
            <a:avLst/>
          </a:prstGeom>
          <a:noFill/>
          <a:ln w="9525">
            <a:noFill/>
            <a:miter lim="800000"/>
            <a:headEnd/>
            <a:tailEnd/>
          </a:ln>
        </p:spPr>
      </p:pic>
      <p:pic>
        <p:nvPicPr>
          <p:cNvPr id="118792" name="Picture 4" descr="bigne"/>
          <p:cNvPicPr>
            <a:picLocks noChangeAspect="1" noChangeArrowheads="1"/>
          </p:cNvPicPr>
          <p:nvPr/>
        </p:nvPicPr>
        <p:blipFill>
          <a:blip r:embed="rId8"/>
          <a:srcRect/>
          <a:stretch>
            <a:fillRect/>
          </a:stretch>
        </p:blipFill>
        <p:spPr bwMode="auto">
          <a:xfrm>
            <a:off x="3348038" y="0"/>
            <a:ext cx="1909762" cy="1346200"/>
          </a:xfrm>
          <a:prstGeom prst="rect">
            <a:avLst/>
          </a:prstGeom>
          <a:noFill/>
          <a:ln w="9525">
            <a:noFill/>
            <a:miter lim="800000"/>
            <a:headEnd/>
            <a:tailEnd/>
          </a:ln>
        </p:spPr>
      </p:pic>
      <p:pic>
        <p:nvPicPr>
          <p:cNvPr id="118793" name="Picture 7" descr="kelseyHolstenKNP_450x441"/>
          <p:cNvPicPr>
            <a:picLocks noChangeAspect="1" noChangeArrowheads="1"/>
          </p:cNvPicPr>
          <p:nvPr/>
        </p:nvPicPr>
        <p:blipFill>
          <a:blip r:embed="rId3"/>
          <a:srcRect/>
          <a:stretch>
            <a:fillRect/>
          </a:stretch>
        </p:blipFill>
        <p:spPr bwMode="auto">
          <a:xfrm>
            <a:off x="0" y="0"/>
            <a:ext cx="1403350" cy="1376363"/>
          </a:xfrm>
          <a:prstGeom prst="rect">
            <a:avLst/>
          </a:prstGeom>
          <a:noFill/>
          <a:ln w="9525">
            <a:noFill/>
            <a:miter lim="800000"/>
            <a:headEnd/>
            <a:tailEnd/>
          </a:ln>
        </p:spPr>
      </p:pic>
      <p:pic>
        <p:nvPicPr>
          <p:cNvPr id="118794" name="Picture 10" descr="rta"/>
          <p:cNvPicPr>
            <a:picLocks noChangeAspect="1" noChangeArrowheads="1"/>
          </p:cNvPicPr>
          <p:nvPr/>
        </p:nvPicPr>
        <p:blipFill>
          <a:blip r:embed="rId6"/>
          <a:srcRect/>
          <a:stretch>
            <a:fillRect/>
          </a:stretch>
        </p:blipFill>
        <p:spPr bwMode="auto">
          <a:xfrm>
            <a:off x="1403350" y="31750"/>
            <a:ext cx="2016125" cy="1344613"/>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539750" y="404813"/>
            <a:ext cx="8229600" cy="762000"/>
          </a:xfrm>
        </p:spPr>
        <p:txBody>
          <a:bodyPr/>
          <a:lstStyle/>
          <a:p>
            <a:r>
              <a:rPr lang="en-GB" smtClean="0"/>
              <a:t>GETTING RISK FUNCTIONS</a:t>
            </a:r>
          </a:p>
        </p:txBody>
      </p:sp>
      <p:sp>
        <p:nvSpPr>
          <p:cNvPr id="25603" name="Content Placeholder 2"/>
          <p:cNvSpPr>
            <a:spLocks noGrp="1"/>
          </p:cNvSpPr>
          <p:nvPr>
            <p:ph idx="1"/>
          </p:nvPr>
        </p:nvSpPr>
        <p:spPr>
          <a:xfrm>
            <a:off x="611188" y="1557338"/>
            <a:ext cx="8229600" cy="3733800"/>
          </a:xfrm>
        </p:spPr>
        <p:txBody>
          <a:bodyPr/>
          <a:lstStyle/>
          <a:p>
            <a:pPr marL="0" indent="0">
              <a:buFontTx/>
              <a:buNone/>
              <a:defRPr/>
            </a:pPr>
            <a:r>
              <a:rPr lang="en-GB" sz="2400" dirty="0" smtClean="0">
                <a:latin typeface="TUOS Blake" pitchFamily="34" charset="0"/>
              </a:rPr>
              <a:t>Risk functions are needed to link alcohol consumption levels to harm levels.</a:t>
            </a:r>
          </a:p>
          <a:p>
            <a:pPr marL="457200" indent="-457200">
              <a:buFontTx/>
              <a:buAutoNum type="arabicParenR"/>
              <a:defRPr/>
            </a:pPr>
            <a:r>
              <a:rPr lang="en-GB" sz="2400" dirty="0" smtClean="0">
                <a:latin typeface="TUOS Blake" pitchFamily="34" charset="0"/>
              </a:rPr>
              <a:t>Evidence direct from literature - risk functions relating mean consumption to relative risk (RR) of mortality or disease prevalence or</a:t>
            </a:r>
            <a:endParaRPr lang="en-GB" sz="2400" dirty="0">
              <a:latin typeface="TUOS Blake" pitchFamily="34" charset="0"/>
            </a:endParaRPr>
          </a:p>
          <a:p>
            <a:pPr marL="457200" indent="-457200">
              <a:buFontTx/>
              <a:buAutoNum type="arabicParenR"/>
              <a:defRPr/>
            </a:pPr>
            <a:r>
              <a:rPr lang="en-GB" sz="2400" dirty="0" smtClean="0">
                <a:latin typeface="TUOS Blake" pitchFamily="34" charset="0"/>
              </a:rPr>
              <a:t>If published risk functions unavailable  </a:t>
            </a:r>
          </a:p>
          <a:p>
            <a:pPr>
              <a:defRPr/>
            </a:pPr>
            <a:r>
              <a:rPr lang="en-GB" sz="2400" dirty="0" smtClean="0">
                <a:latin typeface="TUOS Blake" pitchFamily="34" charset="0"/>
              </a:rPr>
              <a:t>use published alcohol attributable fraction estimates</a:t>
            </a:r>
          </a:p>
          <a:p>
            <a:pPr>
              <a:defRPr/>
            </a:pPr>
            <a:r>
              <a:rPr lang="en-GB" sz="2400" dirty="0" smtClean="0">
                <a:latin typeface="TUOS Blake" pitchFamily="34" charset="0"/>
              </a:rPr>
              <a:t>Assume no elevated risk up to a threshold (moderate drinkers), then fit regression to match actual age/gender specific England data on levels of harm</a:t>
            </a:r>
          </a:p>
          <a:p>
            <a:pPr marL="0" indent="0">
              <a:buFontTx/>
              <a:buNone/>
              <a:defRPr/>
            </a:pPr>
            <a:r>
              <a:rPr lang="en-GB" sz="2400" dirty="0" smtClean="0">
                <a:latin typeface="TUOS Blake" pitchFamily="34" charset="0"/>
              </a:rPr>
              <a:t>For chronic harms, we assume an average time lag of 10 years to full effect. </a:t>
            </a:r>
            <a:endParaRPr lang="en-GB" dirty="0" smtClean="0">
              <a:latin typeface="TUOS Blake" pitchFamily="34" charset="0"/>
            </a:endParaRPr>
          </a:p>
          <a:p>
            <a:pPr>
              <a:defRPr/>
            </a:pPr>
            <a:endParaRPr lang="en-GB" dirty="0" smtClean="0">
              <a:latin typeface="Arial" pitchFamily="34" charset="0"/>
            </a:endParaRPr>
          </a:p>
        </p:txBody>
      </p:sp>
    </p:spTree>
    <p:custDataLst>
      <p:tags r:id="rId1"/>
    </p:custData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2"/>
          <p:cNvSpPr>
            <a:spLocks noGrp="1"/>
          </p:cNvSpPr>
          <p:nvPr>
            <p:ph idx="1"/>
          </p:nvPr>
        </p:nvSpPr>
        <p:spPr>
          <a:xfrm>
            <a:off x="468313" y="981075"/>
            <a:ext cx="8229600" cy="3733800"/>
          </a:xfrm>
        </p:spPr>
        <p:txBody>
          <a:bodyPr/>
          <a:lstStyle/>
          <a:p>
            <a:pPr marL="0" indent="0">
              <a:buFontTx/>
              <a:buNone/>
            </a:pPr>
            <a:r>
              <a:rPr lang="en-GB" smtClean="0"/>
              <a:t>The model provides answers to questions such as </a:t>
            </a:r>
          </a:p>
          <a:p>
            <a:pPr marL="0" indent="0">
              <a:buFontTx/>
              <a:buNone/>
            </a:pPr>
            <a:r>
              <a:rPr lang="en-GB" smtClean="0"/>
              <a:t>All else being equal, “if the average weekly consumption of alcohol in 55-64 year old women dropped by 10%, what effect would that have on the incidence of breast cancer over the next 10 years?”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539750" y="260350"/>
            <a:ext cx="8229600" cy="762000"/>
          </a:xfrm>
        </p:spPr>
        <p:txBody>
          <a:bodyPr/>
          <a:lstStyle/>
          <a:p>
            <a:r>
              <a:rPr lang="en-GB" smtClean="0"/>
              <a:t>Policy developments</a:t>
            </a:r>
          </a:p>
        </p:txBody>
      </p:sp>
      <p:sp>
        <p:nvSpPr>
          <p:cNvPr id="3" name="Content Placeholder 2"/>
          <p:cNvSpPr>
            <a:spLocks noGrp="1"/>
          </p:cNvSpPr>
          <p:nvPr>
            <p:ph idx="1"/>
          </p:nvPr>
        </p:nvSpPr>
        <p:spPr>
          <a:xfrm>
            <a:off x="611188" y="1412875"/>
            <a:ext cx="8229600" cy="3733800"/>
          </a:xfrm>
        </p:spPr>
        <p:txBody>
          <a:bodyPr/>
          <a:lstStyle/>
          <a:p>
            <a:pPr>
              <a:defRPr/>
            </a:pPr>
            <a:r>
              <a:rPr lang="en-GB" sz="2400" dirty="0" smtClean="0"/>
              <a:t>Alcohol duty escalator of 2% above inflation since 2008. Backbench MPs debate on 1 Nov following a petition</a:t>
            </a:r>
          </a:p>
          <a:p>
            <a:pPr>
              <a:defRPr/>
            </a:pPr>
            <a:endParaRPr lang="en-GB" sz="2400" dirty="0" smtClean="0"/>
          </a:p>
          <a:p>
            <a:pPr>
              <a:defRPr/>
            </a:pPr>
            <a:r>
              <a:rPr lang="en-GB" sz="2400" dirty="0" smtClean="0"/>
              <a:t>Below cost ban – plans abandoned</a:t>
            </a:r>
          </a:p>
          <a:p>
            <a:pPr>
              <a:defRPr/>
            </a:pPr>
            <a:endParaRPr lang="en-GB" sz="2400" dirty="0" smtClean="0"/>
          </a:p>
          <a:p>
            <a:pPr marL="342900" lvl="1" indent="-342900">
              <a:buFontTx/>
              <a:buChar char="•"/>
              <a:defRPr/>
            </a:pPr>
            <a:r>
              <a:rPr lang="en-GB" sz="2400" dirty="0" smtClean="0"/>
              <a:t>England &amp; </a:t>
            </a:r>
            <a:r>
              <a:rPr lang="en-GB" sz="2400" dirty="0" smtClean="0">
                <a:ea typeface="+mn-ea"/>
                <a:cs typeface="+mn-cs"/>
              </a:rPr>
              <a:t>Wales</a:t>
            </a:r>
            <a:r>
              <a:rPr lang="en-GB" sz="2400" dirty="0">
                <a:ea typeface="+mn-ea"/>
                <a:cs typeface="+mn-cs"/>
              </a:rPr>
              <a:t>: Government committed to MUP with a consultation on the level imminent </a:t>
            </a:r>
            <a:endParaRPr lang="en-GB" sz="2400" dirty="0" smtClean="0">
              <a:ea typeface="+mn-ea"/>
              <a:cs typeface="+mn-cs"/>
            </a:endParaRPr>
          </a:p>
          <a:p>
            <a:pPr marL="342900" lvl="1" indent="-342900">
              <a:buFontTx/>
              <a:buChar char="•"/>
              <a:defRPr/>
            </a:pPr>
            <a:endParaRPr lang="en-GB" sz="2400" dirty="0" smtClean="0">
              <a:ea typeface="+mn-ea"/>
              <a:cs typeface="+mn-cs"/>
            </a:endParaRPr>
          </a:p>
          <a:p>
            <a:pPr marL="342900" lvl="1" indent="-342900">
              <a:buFontTx/>
              <a:buChar char="•"/>
              <a:defRPr/>
            </a:pPr>
            <a:r>
              <a:rPr lang="en-GB" sz="2400" dirty="0" smtClean="0"/>
              <a:t>Scotland bill to implement a MUP. Ministers set level </a:t>
            </a:r>
            <a:r>
              <a:rPr lang="en-GB" sz="2400" dirty="0"/>
              <a:t>- SWA legal </a:t>
            </a:r>
            <a:r>
              <a:rPr lang="en-GB" sz="2400" dirty="0" smtClean="0"/>
              <a:t>challenge</a:t>
            </a:r>
            <a:endParaRPr lang="en-GB" sz="2400"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ctrTitle" idx="4294967295"/>
          </p:nvPr>
        </p:nvSpPr>
        <p:spPr>
          <a:xfrm>
            <a:off x="685800" y="2130425"/>
            <a:ext cx="7772400" cy="1470025"/>
          </a:xfrm>
        </p:spPr>
        <p:txBody>
          <a:bodyPr/>
          <a:lstStyle/>
          <a:p>
            <a:pPr algn="ctr"/>
            <a:r>
              <a:rPr lang="en-GB" smtClean="0">
                <a:latin typeface="TUOS Blake"/>
              </a:rPr>
              <a:t>Step 3: Health economics</a:t>
            </a:r>
          </a:p>
        </p:txBody>
      </p:sp>
      <p:sp>
        <p:nvSpPr>
          <p:cNvPr id="121858" name="Rectangle 3"/>
          <p:cNvSpPr>
            <a:spLocks noGrp="1" noChangeArrowheads="1"/>
          </p:cNvSpPr>
          <p:nvPr>
            <p:ph type="subTitle" idx="4294967295"/>
          </p:nvPr>
        </p:nvSpPr>
        <p:spPr>
          <a:xfrm>
            <a:off x="1371600" y="3886200"/>
            <a:ext cx="6400800" cy="1752600"/>
          </a:xfrm>
        </p:spPr>
        <p:txBody>
          <a:bodyPr/>
          <a:lstStyle/>
          <a:p>
            <a:pPr marL="0" indent="0" algn="ctr">
              <a:buFontTx/>
              <a:buNone/>
            </a:pPr>
            <a:endParaRPr lang="en-US" smtClean="0"/>
          </a:p>
        </p:txBody>
      </p:sp>
    </p:spTree>
    <p:custDataLst>
      <p:tags r:id="rId1"/>
    </p:custData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idx="4294967295"/>
          </p:nvPr>
        </p:nvSpPr>
        <p:spPr>
          <a:xfrm>
            <a:off x="2484438" y="363538"/>
            <a:ext cx="6659562" cy="762000"/>
          </a:xfrm>
        </p:spPr>
        <p:txBody>
          <a:bodyPr/>
          <a:lstStyle/>
          <a:p>
            <a:pPr algn="ctr"/>
            <a:r>
              <a:rPr lang="en-GB" sz="3600" smtClean="0">
                <a:latin typeface="TUOS Blake"/>
              </a:rPr>
              <a:t>MONETARY VALUATION</a:t>
            </a:r>
            <a:r>
              <a:rPr lang="en-GB" smtClean="0">
                <a:latin typeface="TUOS Blake"/>
              </a:rPr>
              <a:t/>
            </a:r>
            <a:br>
              <a:rPr lang="en-GB" smtClean="0">
                <a:latin typeface="TUOS Blake"/>
              </a:rPr>
            </a:br>
            <a:endParaRPr lang="en-GB" smtClean="0">
              <a:latin typeface="TUOS Blake"/>
            </a:endParaRPr>
          </a:p>
        </p:txBody>
      </p:sp>
      <p:sp>
        <p:nvSpPr>
          <p:cNvPr id="123906" name="Rectangle 3"/>
          <p:cNvSpPr>
            <a:spLocks noGrp="1" noChangeArrowheads="1"/>
          </p:cNvSpPr>
          <p:nvPr>
            <p:ph type="body" idx="4294967295"/>
          </p:nvPr>
        </p:nvSpPr>
        <p:spPr>
          <a:xfrm>
            <a:off x="468313" y="1268413"/>
            <a:ext cx="8424862" cy="5329237"/>
          </a:xfrm>
        </p:spPr>
        <p:txBody>
          <a:bodyPr/>
          <a:lstStyle/>
          <a:p>
            <a:pPr>
              <a:lnSpc>
                <a:spcPct val="90000"/>
              </a:lnSpc>
            </a:pPr>
            <a:r>
              <a:rPr lang="en-GB" sz="2800" smtClean="0"/>
              <a:t>Government and industry – loss in revenue</a:t>
            </a:r>
          </a:p>
          <a:p>
            <a:pPr>
              <a:lnSpc>
                <a:spcPct val="90000"/>
              </a:lnSpc>
            </a:pPr>
            <a:r>
              <a:rPr lang="en-GB" sz="2800" smtClean="0"/>
              <a:t>Health harms</a:t>
            </a:r>
          </a:p>
          <a:p>
            <a:pPr lvl="1">
              <a:lnSpc>
                <a:spcPct val="90000"/>
              </a:lnSpc>
            </a:pPr>
            <a:r>
              <a:rPr lang="en-GB" sz="2400" smtClean="0"/>
              <a:t>direct costs (NHS &amp; social care)</a:t>
            </a:r>
          </a:p>
          <a:p>
            <a:pPr lvl="1">
              <a:lnSpc>
                <a:spcPct val="90000"/>
              </a:lnSpc>
            </a:pPr>
            <a:r>
              <a:rPr lang="en-GB" sz="2400" smtClean="0"/>
              <a:t>QALYs</a:t>
            </a:r>
          </a:p>
          <a:p>
            <a:pPr>
              <a:lnSpc>
                <a:spcPct val="90000"/>
              </a:lnSpc>
            </a:pPr>
            <a:r>
              <a:rPr lang="en-GB" sz="2800" smtClean="0"/>
              <a:t>Crime </a:t>
            </a:r>
          </a:p>
          <a:p>
            <a:pPr lvl="1">
              <a:lnSpc>
                <a:spcPct val="90000"/>
              </a:lnSpc>
            </a:pPr>
            <a:r>
              <a:rPr lang="en-GB" sz="2400" smtClean="0"/>
              <a:t>unit cost of a crime from literature</a:t>
            </a:r>
          </a:p>
          <a:p>
            <a:pPr lvl="1">
              <a:lnSpc>
                <a:spcPct val="90000"/>
              </a:lnSpc>
            </a:pPr>
            <a:r>
              <a:rPr lang="en-GB" sz="2400" smtClean="0"/>
              <a:t>crime victim QALY loss</a:t>
            </a:r>
          </a:p>
          <a:p>
            <a:pPr>
              <a:lnSpc>
                <a:spcPct val="90000"/>
              </a:lnSpc>
            </a:pPr>
            <a:r>
              <a:rPr lang="en-GB" sz="2800" smtClean="0"/>
              <a:t>Workplace </a:t>
            </a:r>
          </a:p>
          <a:p>
            <a:pPr lvl="1">
              <a:lnSpc>
                <a:spcPct val="90000"/>
              </a:lnSpc>
            </a:pPr>
            <a:r>
              <a:rPr lang="en-GB" sz="2400" smtClean="0"/>
              <a:t>Sickness absence &amp; unemployment valued based on average earnings in each subgroup</a:t>
            </a:r>
          </a:p>
          <a:p>
            <a:pPr lvl="1">
              <a:lnSpc>
                <a:spcPct val="90000"/>
              </a:lnSpc>
            </a:pPr>
            <a:endParaRPr lang="en-GB" smtClean="0">
              <a:latin typeface="TUOS Blake"/>
            </a:endParaRPr>
          </a:p>
        </p:txBody>
      </p:sp>
    </p:spTree>
    <p:custDataLst>
      <p:tags r:id="rId1"/>
    </p:custData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609600" y="404813"/>
            <a:ext cx="8229600" cy="762000"/>
          </a:xfrm>
        </p:spPr>
        <p:txBody>
          <a:bodyPr/>
          <a:lstStyle/>
          <a:p>
            <a:r>
              <a:rPr lang="en-GB" smtClean="0"/>
              <a:t>MAIN POLICY OPTIONS</a:t>
            </a:r>
          </a:p>
        </p:txBody>
      </p:sp>
      <p:sp>
        <p:nvSpPr>
          <p:cNvPr id="3" name="Subtitle 2"/>
          <p:cNvSpPr>
            <a:spLocks noGrp="1"/>
          </p:cNvSpPr>
          <p:nvPr>
            <p:ph idx="1"/>
          </p:nvPr>
        </p:nvSpPr>
        <p:spPr>
          <a:xfrm>
            <a:off x="609600" y="1125538"/>
            <a:ext cx="8229600" cy="3733800"/>
          </a:xfrm>
        </p:spPr>
        <p:txBody>
          <a:bodyPr/>
          <a:lstStyle/>
          <a:p>
            <a:pPr marL="514350" indent="-514350">
              <a:buFont typeface="+mj-lt"/>
              <a:buAutoNum type="arabicPeriod"/>
              <a:defRPr/>
            </a:pPr>
            <a:r>
              <a:rPr lang="en-GB" sz="3600" dirty="0" smtClean="0"/>
              <a:t>Pricing and taxation</a:t>
            </a:r>
          </a:p>
          <a:p>
            <a:pPr marL="514350" indent="-514350">
              <a:buFont typeface="+mj-lt"/>
              <a:buAutoNum type="arabicPeriod"/>
              <a:defRPr/>
            </a:pPr>
            <a:r>
              <a:rPr lang="en-GB" sz="3600" dirty="0" smtClean="0"/>
              <a:t>Regulating  availability</a:t>
            </a:r>
          </a:p>
          <a:p>
            <a:pPr marL="514350" indent="-514350">
              <a:buFont typeface="+mj-lt"/>
              <a:buAutoNum type="arabicPeriod"/>
              <a:defRPr/>
            </a:pPr>
            <a:r>
              <a:rPr lang="en-GB" sz="3600" dirty="0" smtClean="0"/>
              <a:t>Modifying the drinking environment</a:t>
            </a:r>
          </a:p>
          <a:p>
            <a:pPr marL="514350" indent="-514350">
              <a:buFont typeface="+mj-lt"/>
              <a:buAutoNum type="arabicPeriod"/>
              <a:defRPr/>
            </a:pPr>
            <a:r>
              <a:rPr lang="en-GB" sz="3600" dirty="0" smtClean="0"/>
              <a:t>Drink driving measures</a:t>
            </a:r>
          </a:p>
          <a:p>
            <a:pPr marL="514350" indent="-514350">
              <a:buFont typeface="+mj-lt"/>
              <a:buAutoNum type="arabicPeriod"/>
              <a:defRPr/>
            </a:pPr>
            <a:r>
              <a:rPr lang="en-GB" sz="3600" dirty="0" smtClean="0"/>
              <a:t>Restrictions on marketing</a:t>
            </a:r>
          </a:p>
          <a:p>
            <a:pPr marL="514350" indent="-514350">
              <a:buFont typeface="+mj-lt"/>
              <a:buAutoNum type="arabicPeriod"/>
              <a:defRPr/>
            </a:pPr>
            <a:r>
              <a:rPr lang="en-GB" sz="3600" dirty="0" smtClean="0"/>
              <a:t>Education and persuasion</a:t>
            </a:r>
          </a:p>
          <a:p>
            <a:pPr marL="514350" indent="-514350">
              <a:buFont typeface="+mj-lt"/>
              <a:buAutoNum type="arabicPeriod"/>
              <a:defRPr/>
            </a:pPr>
            <a:r>
              <a:rPr lang="en-GB" sz="3600" dirty="0" smtClean="0"/>
              <a:t>Treatment and early intervention</a:t>
            </a:r>
          </a:p>
          <a:p>
            <a:pPr>
              <a:defRPr/>
            </a:pPr>
            <a:endParaRPr lang="en-GB" sz="3600" dirty="0" smtClean="0"/>
          </a:p>
          <a:p>
            <a:pPr>
              <a:defRPr/>
            </a:pPr>
            <a:endParaRPr lang="en-GB" sz="3600" dirty="0" smtClean="0"/>
          </a:p>
          <a:p>
            <a:pPr>
              <a:defRPr/>
            </a:pPr>
            <a:endParaRPr lang="en-GB" sz="3600" dirty="0" smtClean="0"/>
          </a:p>
          <a:p>
            <a:pPr>
              <a:defRPr/>
            </a:pPr>
            <a:endParaRPr lang="en-GB" sz="3600"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PRICING: key evidence</a:t>
            </a:r>
            <a:endParaRPr lang="en-GB" dirty="0"/>
          </a:p>
        </p:txBody>
      </p:sp>
      <p:sp>
        <p:nvSpPr>
          <p:cNvPr id="128002" name="Text Placeholder 3"/>
          <p:cNvSpPr>
            <a:spLocks noGrp="1"/>
          </p:cNvSpPr>
          <p:nvPr>
            <p:ph type="body" idx="1"/>
          </p:nvPr>
        </p:nvSpPr>
        <p:spPr/>
        <p:txBody>
          <a:bodyPr/>
          <a:lstStyle/>
          <a:p>
            <a:endParaRPr lang="en-US" smtClean="0"/>
          </a:p>
        </p:txBody>
      </p:sp>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ChangeArrowheads="1"/>
          </p:cNvSpPr>
          <p:nvPr/>
        </p:nvSpPr>
        <p:spPr bwMode="auto">
          <a:xfrm>
            <a:off x="28575" y="58738"/>
            <a:ext cx="3455988" cy="5040312"/>
          </a:xfrm>
          <a:prstGeom prst="rect">
            <a:avLst/>
          </a:prstGeom>
          <a:noFill/>
          <a:ln w="9525">
            <a:noFill/>
            <a:miter lim="800000"/>
            <a:headEnd/>
            <a:tailEnd/>
          </a:ln>
        </p:spPr>
        <p:txBody>
          <a:bodyPr/>
          <a:lstStyle/>
          <a:p>
            <a:pPr eaLnBrk="0" hangingPunct="0"/>
            <a:r>
              <a:rPr lang="en-US" sz="2200" b="1">
                <a:latin typeface="Arial" charset="0"/>
              </a:rPr>
              <a:t>Effects of Price on Alcohol Consumption: </a:t>
            </a:r>
            <a:br>
              <a:rPr lang="en-US" sz="2200" b="1">
                <a:latin typeface="Arial" charset="0"/>
              </a:rPr>
            </a:br>
            <a:r>
              <a:rPr lang="en-US" sz="2200" b="1">
                <a:latin typeface="Arial" charset="0"/>
              </a:rPr>
              <a:t>A meta-analysis of 112 studies</a:t>
            </a:r>
          </a:p>
          <a:p>
            <a:pPr eaLnBrk="0" hangingPunct="0"/>
            <a:r>
              <a:rPr lang="en-GB" sz="2200" i="1">
                <a:latin typeface="Arial" charset="0"/>
              </a:rPr>
              <a:t>   Wagenaar et al 2009</a:t>
            </a:r>
          </a:p>
          <a:p>
            <a:pPr eaLnBrk="0" hangingPunct="0"/>
            <a:endParaRPr lang="en-GB" b="1">
              <a:latin typeface="Arial" charset="0"/>
            </a:endParaRPr>
          </a:p>
          <a:p>
            <a:pPr eaLnBrk="0" hangingPunct="0"/>
            <a:endParaRPr lang="en-GB" b="1">
              <a:latin typeface="Arial" charset="0"/>
            </a:endParaRPr>
          </a:p>
        </p:txBody>
      </p:sp>
      <p:sp>
        <p:nvSpPr>
          <p:cNvPr id="130050" name="Rectangle 5"/>
          <p:cNvSpPr>
            <a:spLocks noChangeArrowheads="1"/>
          </p:cNvSpPr>
          <p:nvPr/>
        </p:nvSpPr>
        <p:spPr bwMode="auto">
          <a:xfrm>
            <a:off x="3708400" y="6022975"/>
            <a:ext cx="5435600" cy="708025"/>
          </a:xfrm>
          <a:prstGeom prst="rect">
            <a:avLst/>
          </a:prstGeom>
          <a:noFill/>
          <a:ln w="9525">
            <a:noFill/>
            <a:miter lim="800000"/>
            <a:headEnd/>
            <a:tailEnd/>
          </a:ln>
        </p:spPr>
        <p:txBody>
          <a:bodyPr>
            <a:spAutoFit/>
          </a:bodyPr>
          <a:lstStyle/>
          <a:p>
            <a:pPr eaLnBrk="0" hangingPunct="0"/>
            <a:r>
              <a:rPr lang="en-GB" sz="2000" b="1">
                <a:solidFill>
                  <a:srgbClr val="FFFFFF"/>
                </a:solidFill>
                <a:latin typeface="Arial" charset="0"/>
              </a:rPr>
              <a:t>Example:</a:t>
            </a:r>
            <a:r>
              <a:rPr lang="en-US" sz="2000" b="1">
                <a:solidFill>
                  <a:srgbClr val="FFFFFF"/>
                </a:solidFill>
                <a:latin typeface="Arial" charset="0"/>
              </a:rPr>
              <a:t> Average effect of a price increase on the consumption of all beverages</a:t>
            </a:r>
            <a:endParaRPr lang="en-US" sz="2000">
              <a:solidFill>
                <a:srgbClr val="FFFF33"/>
              </a:solidFill>
              <a:latin typeface="Arial" charset="0"/>
            </a:endParaRPr>
          </a:p>
        </p:txBody>
      </p:sp>
      <p:pic>
        <p:nvPicPr>
          <p:cNvPr id="130051" name="Picture 4"/>
          <p:cNvPicPr>
            <a:picLocks noChangeAspect="1" noChangeArrowheads="1"/>
          </p:cNvPicPr>
          <p:nvPr/>
        </p:nvPicPr>
        <p:blipFill>
          <a:blip r:embed="rId4"/>
          <a:srcRect/>
          <a:stretch>
            <a:fillRect/>
          </a:stretch>
        </p:blipFill>
        <p:spPr bwMode="auto">
          <a:xfrm>
            <a:off x="3635375" y="115888"/>
            <a:ext cx="5368925" cy="5867400"/>
          </a:xfrm>
          <a:prstGeom prst="rect">
            <a:avLst/>
          </a:prstGeom>
          <a:noFill/>
          <a:ln w="25400">
            <a:noFill/>
            <a:miter lim="800000"/>
            <a:headEnd/>
            <a:tailEnd/>
          </a:ln>
        </p:spPr>
      </p:pic>
      <p:sp>
        <p:nvSpPr>
          <p:cNvPr id="130052" name="Oval 8"/>
          <p:cNvSpPr>
            <a:spLocks noChangeArrowheads="1"/>
          </p:cNvSpPr>
          <p:nvPr/>
        </p:nvSpPr>
        <p:spPr bwMode="auto">
          <a:xfrm>
            <a:off x="4932363" y="5445125"/>
            <a:ext cx="503237" cy="287338"/>
          </a:xfrm>
          <a:prstGeom prst="ellipse">
            <a:avLst/>
          </a:prstGeom>
          <a:noFill/>
          <a:ln w="25400" algn="ctr">
            <a:solidFill>
              <a:srgbClr val="FF0000"/>
            </a:solidFill>
            <a:round/>
            <a:headEnd/>
            <a:tailEnd/>
          </a:ln>
        </p:spPr>
        <p:txBody>
          <a:bodyPr/>
          <a:lstStyle/>
          <a:p>
            <a:pPr eaLnBrk="0" hangingPunct="0"/>
            <a:endParaRPr lang="en-US"/>
          </a:p>
        </p:txBody>
      </p:sp>
      <p:sp>
        <p:nvSpPr>
          <p:cNvPr id="130053" name="Oval 9"/>
          <p:cNvSpPr>
            <a:spLocks noChangeArrowheads="1"/>
          </p:cNvSpPr>
          <p:nvPr/>
        </p:nvSpPr>
        <p:spPr bwMode="auto">
          <a:xfrm>
            <a:off x="6084888" y="5445125"/>
            <a:ext cx="503237" cy="287338"/>
          </a:xfrm>
          <a:prstGeom prst="ellipse">
            <a:avLst/>
          </a:prstGeom>
          <a:noFill/>
          <a:ln w="25400" algn="ctr">
            <a:solidFill>
              <a:srgbClr val="FF0000"/>
            </a:solidFill>
            <a:round/>
            <a:headEnd/>
            <a:tailEnd/>
          </a:ln>
        </p:spPr>
        <p:txBody>
          <a:bodyPr/>
          <a:lstStyle/>
          <a:p>
            <a:pPr eaLnBrk="0" hangingPunct="0"/>
            <a:endParaRPr lang="en-US"/>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p:cNvSpPr>
          <p:nvPr/>
        </p:nvSpPr>
        <p:spPr bwMode="auto">
          <a:xfrm>
            <a:off x="684213" y="274638"/>
            <a:ext cx="8135937" cy="1143000"/>
          </a:xfrm>
          <a:prstGeom prst="rect">
            <a:avLst/>
          </a:prstGeom>
          <a:noFill/>
          <a:ln w="9525">
            <a:noFill/>
            <a:miter lim="800000"/>
            <a:headEnd/>
            <a:tailEnd/>
          </a:ln>
        </p:spPr>
        <p:txBody>
          <a:bodyPr/>
          <a:lstStyle/>
          <a:p>
            <a:pPr eaLnBrk="0" hangingPunct="0"/>
            <a:r>
              <a:rPr lang="en-US" sz="3600" b="1">
                <a:latin typeface="Arial" charset="0"/>
              </a:rPr>
              <a:t>Conclusions – Effect of Price on Consumption and Harm</a:t>
            </a:r>
            <a:endParaRPr lang="en-US" sz="4400">
              <a:solidFill>
                <a:schemeClr val="tx2"/>
              </a:solidFill>
              <a:latin typeface="Arial" charset="0"/>
            </a:endParaRPr>
          </a:p>
        </p:txBody>
      </p:sp>
      <p:sp>
        <p:nvSpPr>
          <p:cNvPr id="132098" name="Content Placeholder 2"/>
          <p:cNvSpPr>
            <a:spLocks/>
          </p:cNvSpPr>
          <p:nvPr/>
        </p:nvSpPr>
        <p:spPr bwMode="auto">
          <a:xfrm>
            <a:off x="265113" y="2133600"/>
            <a:ext cx="8737600" cy="4175125"/>
          </a:xfrm>
          <a:prstGeom prst="rect">
            <a:avLst/>
          </a:prstGeom>
          <a:noFill/>
          <a:ln w="9525">
            <a:noFill/>
            <a:miter lim="800000"/>
            <a:headEnd/>
            <a:tailEnd/>
          </a:ln>
        </p:spPr>
        <p:txBody>
          <a:bodyPr/>
          <a:lstStyle/>
          <a:p>
            <a:pPr marL="342900" indent="-342900" eaLnBrk="0" hangingPunct="0">
              <a:spcBef>
                <a:spcPct val="20000"/>
              </a:spcBef>
              <a:buClr>
                <a:schemeClr val="tx1"/>
              </a:buClr>
              <a:buSzPts val="2400"/>
              <a:buFontTx/>
              <a:buChar char="•"/>
            </a:pPr>
            <a:r>
              <a:rPr lang="en-US">
                <a:latin typeface="Arial" charset="0"/>
              </a:rPr>
              <a:t>Similar results from meta-analysis for effects of price changes on alcohol related harm</a:t>
            </a:r>
          </a:p>
          <a:p>
            <a:pPr marL="342900" indent="-342900" eaLnBrk="0" hangingPunct="0">
              <a:spcBef>
                <a:spcPct val="20000"/>
              </a:spcBef>
              <a:buClr>
                <a:schemeClr val="tx1"/>
              </a:buClr>
              <a:buSzPts val="2400"/>
              <a:buFontTx/>
              <a:buChar char="•"/>
            </a:pPr>
            <a:r>
              <a:rPr lang="en-US">
                <a:latin typeface="Arial" charset="0"/>
              </a:rPr>
              <a:t>Evidence for relationship between alcohol price and drinking/harm is </a:t>
            </a:r>
            <a:r>
              <a:rPr lang="en-US" b="1">
                <a:latin typeface="Arial" charset="0"/>
              </a:rPr>
              <a:t>consistent</a:t>
            </a:r>
          </a:p>
          <a:p>
            <a:pPr marL="342900" indent="-342900" eaLnBrk="0" hangingPunct="0">
              <a:spcBef>
                <a:spcPct val="20000"/>
              </a:spcBef>
              <a:buClr>
                <a:schemeClr val="tx1"/>
              </a:buClr>
              <a:buSzPts val="2400"/>
              <a:buFontTx/>
              <a:buChar char="•"/>
            </a:pPr>
            <a:r>
              <a:rPr lang="en-US">
                <a:latin typeface="Arial" charset="0"/>
              </a:rPr>
              <a:t>10% increase in price reduces drinking by 4.4% on average</a:t>
            </a:r>
          </a:p>
          <a:p>
            <a:pPr marL="342900" indent="-342900" eaLnBrk="0" hangingPunct="0">
              <a:spcBef>
                <a:spcPct val="20000"/>
              </a:spcBef>
              <a:buClr>
                <a:schemeClr val="tx1"/>
              </a:buClr>
              <a:buSzPts val="2400"/>
              <a:buFontTx/>
              <a:buChar char="•"/>
            </a:pPr>
            <a:r>
              <a:rPr lang="en-US">
                <a:latin typeface="Arial" charset="0"/>
              </a:rPr>
              <a:t>Magnitude of observed effects is </a:t>
            </a:r>
            <a:r>
              <a:rPr lang="en-US" b="1">
                <a:latin typeface="Arial" charset="0"/>
              </a:rPr>
              <a:t>large</a:t>
            </a:r>
            <a:r>
              <a:rPr lang="en-US">
                <a:latin typeface="Arial" charset="0"/>
              </a:rPr>
              <a:t> compared to other policies </a:t>
            </a:r>
          </a:p>
          <a:p>
            <a:pPr marL="342900" indent="-342900" eaLnBrk="0" hangingPunct="0">
              <a:spcBef>
                <a:spcPct val="20000"/>
              </a:spcBef>
              <a:buClr>
                <a:schemeClr val="tx1"/>
              </a:buClr>
              <a:buSzPts val="2400"/>
              <a:buFontTx/>
              <a:buChar char="•"/>
            </a:pPr>
            <a:r>
              <a:rPr lang="en-US">
                <a:latin typeface="Arial" charset="0"/>
              </a:rPr>
              <a:t>Many more studies than on other prevention efforts</a:t>
            </a: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a:xfrm>
            <a:off x="601663" y="1000125"/>
            <a:ext cx="8229600" cy="762000"/>
          </a:xfrm>
        </p:spPr>
        <p:txBody>
          <a:bodyPr/>
          <a:lstStyle/>
          <a:p>
            <a:r>
              <a:rPr lang="en-GB" sz="2400" smtClean="0">
                <a:cs typeface="Arial" charset="0"/>
              </a:rPr>
              <a:t>Public health policymakers are interested in how much alcohol we drink…</a:t>
            </a:r>
            <a:endParaRPr lang="en-US" sz="2400" smtClean="0">
              <a:cs typeface="Arial" charset="0"/>
            </a:endParaRPr>
          </a:p>
        </p:txBody>
      </p:sp>
      <p:sp>
        <p:nvSpPr>
          <p:cNvPr id="134146" name="Rounded Rectangle 5"/>
          <p:cNvSpPr>
            <a:spLocks noChangeArrowheads="1"/>
          </p:cNvSpPr>
          <p:nvPr/>
        </p:nvSpPr>
        <p:spPr bwMode="auto">
          <a:xfrm>
            <a:off x="1403350" y="1773238"/>
            <a:ext cx="2665413" cy="936625"/>
          </a:xfrm>
          <a:prstGeom prst="roundRect">
            <a:avLst>
              <a:gd name="adj" fmla="val 16667"/>
            </a:avLst>
          </a:prstGeom>
          <a:solidFill>
            <a:schemeClr val="accent1"/>
          </a:solidFill>
          <a:ln w="9525" algn="ctr">
            <a:solidFill>
              <a:schemeClr val="tx1"/>
            </a:solidFill>
            <a:round/>
            <a:headEnd/>
            <a:tailEnd/>
          </a:ln>
        </p:spPr>
        <p:txBody>
          <a:bodyPr lIns="36000" tIns="0" rIns="36000" bIns="0" anchor="ctr" anchorCtr="1"/>
          <a:lstStyle/>
          <a:p>
            <a:pPr algn="ctr" eaLnBrk="0" hangingPunct="0"/>
            <a:r>
              <a:rPr lang="en-GB">
                <a:solidFill>
                  <a:srgbClr val="FF0000"/>
                </a:solidFill>
                <a:latin typeface="Arial" charset="0"/>
              </a:rPr>
              <a:t>Consumption of alcohol</a:t>
            </a:r>
            <a:endParaRPr lang="en-GB" sz="2000">
              <a:solidFill>
                <a:srgbClr val="FF0000"/>
              </a:solidFill>
              <a:latin typeface="Arial" charset="0"/>
            </a:endParaRPr>
          </a:p>
        </p:txBody>
      </p:sp>
      <p:sp>
        <p:nvSpPr>
          <p:cNvPr id="134147" name="Rounded Rectangle 5"/>
          <p:cNvSpPr>
            <a:spLocks noChangeArrowheads="1"/>
          </p:cNvSpPr>
          <p:nvPr/>
        </p:nvSpPr>
        <p:spPr bwMode="auto">
          <a:xfrm>
            <a:off x="4716463" y="1773238"/>
            <a:ext cx="2665412" cy="936625"/>
          </a:xfrm>
          <a:prstGeom prst="roundRect">
            <a:avLst>
              <a:gd name="adj" fmla="val 16667"/>
            </a:avLst>
          </a:prstGeom>
          <a:solidFill>
            <a:schemeClr val="accent1"/>
          </a:solidFill>
          <a:ln w="9525" algn="ctr">
            <a:solidFill>
              <a:schemeClr val="tx1"/>
            </a:solidFill>
            <a:round/>
            <a:headEnd/>
            <a:tailEnd/>
          </a:ln>
        </p:spPr>
        <p:txBody>
          <a:bodyPr lIns="36000" tIns="0" rIns="36000" bIns="0" anchor="ctr" anchorCtr="1"/>
          <a:lstStyle/>
          <a:p>
            <a:pPr algn="ctr" eaLnBrk="0" hangingPunct="0"/>
            <a:r>
              <a:rPr lang="en-GB">
                <a:solidFill>
                  <a:srgbClr val="FF0000"/>
                </a:solidFill>
                <a:latin typeface="Arial" charset="0"/>
              </a:rPr>
              <a:t>Harmful outcomes</a:t>
            </a:r>
            <a:endParaRPr lang="en-GB" sz="2000">
              <a:solidFill>
                <a:srgbClr val="FF0000"/>
              </a:solidFill>
              <a:latin typeface="Arial" charset="0"/>
            </a:endParaRPr>
          </a:p>
        </p:txBody>
      </p:sp>
      <p:sp>
        <p:nvSpPr>
          <p:cNvPr id="134148" name="Down Arrow 8"/>
          <p:cNvSpPr>
            <a:spLocks noChangeArrowheads="1"/>
          </p:cNvSpPr>
          <p:nvPr/>
        </p:nvSpPr>
        <p:spPr bwMode="auto">
          <a:xfrm rot="16200000" flipH="1">
            <a:off x="4283869" y="1916906"/>
            <a:ext cx="215900" cy="649288"/>
          </a:xfrm>
          <a:prstGeom prst="downArrow">
            <a:avLst>
              <a:gd name="adj1" fmla="val 50000"/>
              <a:gd name="adj2" fmla="val 90221"/>
            </a:avLst>
          </a:prstGeom>
          <a:solidFill>
            <a:schemeClr val="accent1"/>
          </a:solidFill>
          <a:ln w="9525" algn="ctr">
            <a:solidFill>
              <a:schemeClr val="tx1"/>
            </a:solidFill>
            <a:round/>
            <a:headEnd/>
            <a:tailEnd/>
          </a:ln>
        </p:spPr>
        <p:txBody>
          <a:bodyPr vert="eaVert"/>
          <a:lstStyle/>
          <a:p>
            <a:pPr algn="r" eaLnBrk="0" hangingPunct="0"/>
            <a:endParaRPr lang="en-US">
              <a:latin typeface="Arial" charset="0"/>
            </a:endParaRPr>
          </a:p>
        </p:txBody>
      </p:sp>
      <p:sp>
        <p:nvSpPr>
          <p:cNvPr id="134149" name="AutoShape 6"/>
          <p:cNvSpPr>
            <a:spLocks noChangeArrowheads="1"/>
          </p:cNvSpPr>
          <p:nvPr/>
        </p:nvSpPr>
        <p:spPr bwMode="auto">
          <a:xfrm flipV="1">
            <a:off x="755650" y="3068638"/>
            <a:ext cx="1584325" cy="576262"/>
          </a:xfrm>
          <a:prstGeom prst="wedgeRectCallout">
            <a:avLst>
              <a:gd name="adj1" fmla="val 33764"/>
              <a:gd name="adj2" fmla="val 132644"/>
            </a:avLst>
          </a:prstGeom>
          <a:solidFill>
            <a:schemeClr val="folHlink"/>
          </a:solidFill>
          <a:ln w="9525">
            <a:solidFill>
              <a:schemeClr val="tx1"/>
            </a:solidFill>
            <a:miter lim="800000"/>
            <a:headEnd/>
            <a:tailEnd/>
          </a:ln>
        </p:spPr>
        <p:txBody>
          <a:bodyPr rot="10800000" anchor="ctr" anchorCtr="1"/>
          <a:lstStyle/>
          <a:p>
            <a:pPr algn="ctr" eaLnBrk="0" hangingPunct="0"/>
            <a:r>
              <a:rPr lang="en-GB" sz="1800">
                <a:latin typeface="Arial" charset="0"/>
              </a:rPr>
              <a:t>Average consumption</a:t>
            </a:r>
            <a:endParaRPr lang="en-US" sz="1800">
              <a:latin typeface="Arial" charset="0"/>
            </a:endParaRPr>
          </a:p>
        </p:txBody>
      </p:sp>
      <p:sp>
        <p:nvSpPr>
          <p:cNvPr id="134150" name="AutoShape 7"/>
          <p:cNvSpPr>
            <a:spLocks noChangeArrowheads="1"/>
          </p:cNvSpPr>
          <p:nvPr/>
        </p:nvSpPr>
        <p:spPr bwMode="auto">
          <a:xfrm flipV="1">
            <a:off x="2627313" y="3284538"/>
            <a:ext cx="1584325" cy="1152525"/>
          </a:xfrm>
          <a:prstGeom prst="wedgeRectCallout">
            <a:avLst>
              <a:gd name="adj1" fmla="val 1699"/>
              <a:gd name="adj2" fmla="val 105093"/>
            </a:avLst>
          </a:prstGeom>
          <a:solidFill>
            <a:schemeClr val="folHlink"/>
          </a:solidFill>
          <a:ln w="9525">
            <a:solidFill>
              <a:schemeClr val="tx1"/>
            </a:solidFill>
            <a:miter lim="800000"/>
            <a:headEnd/>
            <a:tailEnd/>
          </a:ln>
        </p:spPr>
        <p:txBody>
          <a:bodyPr rot="10800000" anchor="ctr" anchorCtr="1"/>
          <a:lstStyle/>
          <a:p>
            <a:pPr algn="ctr" eaLnBrk="0" hangingPunct="0"/>
            <a:r>
              <a:rPr lang="en-GB" sz="1800">
                <a:latin typeface="Arial" charset="0"/>
              </a:rPr>
              <a:t>Heavy episodic drinking (binges)</a:t>
            </a:r>
            <a:endParaRPr lang="en-US" sz="1800">
              <a:latin typeface="Arial" charset="0"/>
            </a:endParaRPr>
          </a:p>
        </p:txBody>
      </p:sp>
      <p:sp>
        <p:nvSpPr>
          <p:cNvPr id="134151" name="AutoShape 8"/>
          <p:cNvSpPr>
            <a:spLocks noChangeArrowheads="1"/>
          </p:cNvSpPr>
          <p:nvPr/>
        </p:nvSpPr>
        <p:spPr bwMode="auto">
          <a:xfrm flipV="1">
            <a:off x="4572000" y="3284538"/>
            <a:ext cx="1584325" cy="576262"/>
          </a:xfrm>
          <a:prstGeom prst="wedgeRectCallout">
            <a:avLst>
              <a:gd name="adj1" fmla="val 296"/>
              <a:gd name="adj2" fmla="val 162944"/>
            </a:avLst>
          </a:prstGeom>
          <a:solidFill>
            <a:schemeClr val="folHlink"/>
          </a:solidFill>
          <a:ln w="9525">
            <a:solidFill>
              <a:schemeClr val="tx1"/>
            </a:solidFill>
            <a:miter lim="800000"/>
            <a:headEnd/>
            <a:tailEnd/>
          </a:ln>
        </p:spPr>
        <p:txBody>
          <a:bodyPr rot="10800000" anchor="ctr" anchorCtr="1"/>
          <a:lstStyle/>
          <a:p>
            <a:pPr algn="ctr" eaLnBrk="0" hangingPunct="0"/>
            <a:r>
              <a:rPr lang="en-GB" sz="1800">
                <a:latin typeface="Arial" charset="0"/>
              </a:rPr>
              <a:t>Health</a:t>
            </a:r>
            <a:endParaRPr lang="en-US" sz="1800">
              <a:latin typeface="Arial" charset="0"/>
            </a:endParaRPr>
          </a:p>
        </p:txBody>
      </p:sp>
      <p:sp>
        <p:nvSpPr>
          <p:cNvPr id="134152" name="AutoShape 9"/>
          <p:cNvSpPr>
            <a:spLocks noChangeArrowheads="1"/>
          </p:cNvSpPr>
          <p:nvPr/>
        </p:nvSpPr>
        <p:spPr bwMode="auto">
          <a:xfrm flipV="1">
            <a:off x="5364163" y="4292600"/>
            <a:ext cx="1584325" cy="576263"/>
          </a:xfrm>
          <a:prstGeom prst="wedgeRectCallout">
            <a:avLst>
              <a:gd name="adj1" fmla="val 12222"/>
              <a:gd name="adj2" fmla="val 349444"/>
            </a:avLst>
          </a:prstGeom>
          <a:solidFill>
            <a:schemeClr val="folHlink"/>
          </a:solidFill>
          <a:ln w="9525">
            <a:solidFill>
              <a:schemeClr val="tx1"/>
            </a:solidFill>
            <a:miter lim="800000"/>
            <a:headEnd/>
            <a:tailEnd/>
          </a:ln>
        </p:spPr>
        <p:txBody>
          <a:bodyPr rot="10800000" anchor="ctr" anchorCtr="1"/>
          <a:lstStyle/>
          <a:p>
            <a:pPr algn="ctr" eaLnBrk="0" hangingPunct="0"/>
            <a:r>
              <a:rPr lang="en-GB" sz="1800">
                <a:latin typeface="Arial" charset="0"/>
              </a:rPr>
              <a:t>Workplace</a:t>
            </a:r>
            <a:endParaRPr lang="en-US" sz="1800">
              <a:latin typeface="Arial" charset="0"/>
            </a:endParaRPr>
          </a:p>
        </p:txBody>
      </p:sp>
      <p:sp>
        <p:nvSpPr>
          <p:cNvPr id="134153" name="AutoShape 10"/>
          <p:cNvSpPr>
            <a:spLocks noChangeArrowheads="1"/>
          </p:cNvSpPr>
          <p:nvPr/>
        </p:nvSpPr>
        <p:spPr bwMode="auto">
          <a:xfrm flipV="1">
            <a:off x="6877050" y="3284538"/>
            <a:ext cx="1584325" cy="576262"/>
          </a:xfrm>
          <a:prstGeom prst="wedgeRectCallout">
            <a:avLst>
              <a:gd name="adj1" fmla="val -29463"/>
              <a:gd name="adj2" fmla="val 172588"/>
            </a:avLst>
          </a:prstGeom>
          <a:solidFill>
            <a:schemeClr val="folHlink"/>
          </a:solidFill>
          <a:ln w="9525">
            <a:solidFill>
              <a:schemeClr val="tx1"/>
            </a:solidFill>
            <a:miter lim="800000"/>
            <a:headEnd/>
            <a:tailEnd/>
          </a:ln>
        </p:spPr>
        <p:txBody>
          <a:bodyPr rot="10800000" anchor="ctr" anchorCtr="1"/>
          <a:lstStyle/>
          <a:p>
            <a:pPr algn="ctr" eaLnBrk="0" hangingPunct="0"/>
            <a:r>
              <a:rPr lang="en-GB" sz="1800">
                <a:latin typeface="Arial" charset="0"/>
              </a:rPr>
              <a:t>Crime</a:t>
            </a:r>
            <a:endParaRPr lang="en-US" sz="1800">
              <a:latin typeface="Arial" charset="0"/>
            </a:endParaRPr>
          </a:p>
        </p:txBody>
      </p:sp>
      <p:sp>
        <p:nvSpPr>
          <p:cNvPr id="134154" name="Rectangle 2"/>
          <p:cNvSpPr txBox="1">
            <a:spLocks noChangeArrowheads="1"/>
          </p:cNvSpPr>
          <p:nvPr/>
        </p:nvSpPr>
        <p:spPr bwMode="auto">
          <a:xfrm>
            <a:off x="457200" y="5157788"/>
            <a:ext cx="8229600" cy="762000"/>
          </a:xfrm>
          <a:prstGeom prst="rect">
            <a:avLst/>
          </a:prstGeom>
          <a:noFill/>
          <a:ln w="9525">
            <a:noFill/>
            <a:miter lim="800000"/>
            <a:headEnd/>
            <a:tailEnd/>
          </a:ln>
        </p:spPr>
        <p:txBody>
          <a:bodyPr/>
          <a:lstStyle/>
          <a:p>
            <a:pPr eaLnBrk="0" hangingPunct="0">
              <a:lnSpc>
                <a:spcPct val="83000"/>
              </a:lnSpc>
            </a:pPr>
            <a:r>
              <a:rPr lang="en-GB">
                <a:latin typeface="Arial" charset="0"/>
              </a:rPr>
              <a:t>… and in using </a:t>
            </a:r>
            <a:r>
              <a:rPr lang="en-GB" b="1">
                <a:latin typeface="Arial" charset="0"/>
              </a:rPr>
              <a:t>price</a:t>
            </a:r>
            <a:r>
              <a:rPr lang="en-GB">
                <a:latin typeface="Arial" charset="0"/>
              </a:rPr>
              <a:t> as an intervention</a:t>
            </a:r>
            <a:endParaRPr lang="en-US">
              <a:latin typeface="Arial" charset="0"/>
            </a:endParaRPr>
          </a:p>
        </p:txBody>
      </p:sp>
      <p:sp>
        <p:nvSpPr>
          <p:cNvPr id="134155" name="Rounded Rectangle 5"/>
          <p:cNvSpPr>
            <a:spLocks noChangeArrowheads="1"/>
          </p:cNvSpPr>
          <p:nvPr/>
        </p:nvSpPr>
        <p:spPr bwMode="auto">
          <a:xfrm>
            <a:off x="250825" y="5702300"/>
            <a:ext cx="2665413" cy="936625"/>
          </a:xfrm>
          <a:prstGeom prst="roundRect">
            <a:avLst>
              <a:gd name="adj" fmla="val 16667"/>
            </a:avLst>
          </a:prstGeom>
          <a:solidFill>
            <a:schemeClr val="accent1"/>
          </a:solidFill>
          <a:ln w="9525" algn="ctr">
            <a:solidFill>
              <a:schemeClr val="tx1"/>
            </a:solidFill>
            <a:round/>
            <a:headEnd/>
            <a:tailEnd/>
          </a:ln>
        </p:spPr>
        <p:txBody>
          <a:bodyPr lIns="36000" tIns="0" rIns="36000" bIns="0" anchor="ctr" anchorCtr="1"/>
          <a:lstStyle/>
          <a:p>
            <a:pPr algn="ctr" eaLnBrk="0" hangingPunct="0"/>
            <a:r>
              <a:rPr lang="en-GB">
                <a:solidFill>
                  <a:srgbClr val="FF0000"/>
                </a:solidFill>
                <a:latin typeface="Arial" charset="0"/>
              </a:rPr>
              <a:t>Change in price</a:t>
            </a:r>
            <a:endParaRPr lang="en-GB" sz="2000">
              <a:solidFill>
                <a:srgbClr val="FF0000"/>
              </a:solidFill>
              <a:latin typeface="Arial" charset="0"/>
            </a:endParaRPr>
          </a:p>
        </p:txBody>
      </p:sp>
      <p:sp>
        <p:nvSpPr>
          <p:cNvPr id="134156" name="Rounded Rectangle 5"/>
          <p:cNvSpPr>
            <a:spLocks noChangeArrowheads="1"/>
          </p:cNvSpPr>
          <p:nvPr/>
        </p:nvSpPr>
        <p:spPr bwMode="auto">
          <a:xfrm>
            <a:off x="3309938" y="5702300"/>
            <a:ext cx="2665412" cy="936625"/>
          </a:xfrm>
          <a:prstGeom prst="roundRect">
            <a:avLst>
              <a:gd name="adj" fmla="val 16667"/>
            </a:avLst>
          </a:prstGeom>
          <a:solidFill>
            <a:schemeClr val="accent1"/>
          </a:solidFill>
          <a:ln w="9525" algn="ctr">
            <a:solidFill>
              <a:schemeClr val="tx1"/>
            </a:solidFill>
            <a:round/>
            <a:headEnd/>
            <a:tailEnd/>
          </a:ln>
        </p:spPr>
        <p:txBody>
          <a:bodyPr lIns="36000" tIns="0" rIns="36000" bIns="0" anchor="ctr" anchorCtr="1"/>
          <a:lstStyle/>
          <a:p>
            <a:pPr algn="ctr" eaLnBrk="0" hangingPunct="0"/>
            <a:r>
              <a:rPr lang="en-GB">
                <a:solidFill>
                  <a:srgbClr val="FF0000"/>
                </a:solidFill>
                <a:latin typeface="Arial" charset="0"/>
              </a:rPr>
              <a:t>Change in alcohol consumption</a:t>
            </a:r>
            <a:endParaRPr lang="en-GB" sz="2000">
              <a:solidFill>
                <a:srgbClr val="FF0000"/>
              </a:solidFill>
              <a:latin typeface="Arial" charset="0"/>
            </a:endParaRPr>
          </a:p>
        </p:txBody>
      </p:sp>
      <p:sp>
        <p:nvSpPr>
          <p:cNvPr id="134157" name="Rounded Rectangle 5"/>
          <p:cNvSpPr>
            <a:spLocks noChangeArrowheads="1"/>
          </p:cNvSpPr>
          <p:nvPr/>
        </p:nvSpPr>
        <p:spPr bwMode="auto">
          <a:xfrm>
            <a:off x="6370638" y="5702300"/>
            <a:ext cx="2665412" cy="936625"/>
          </a:xfrm>
          <a:prstGeom prst="roundRect">
            <a:avLst>
              <a:gd name="adj" fmla="val 16667"/>
            </a:avLst>
          </a:prstGeom>
          <a:solidFill>
            <a:schemeClr val="accent1"/>
          </a:solidFill>
          <a:ln w="9525" algn="ctr">
            <a:solidFill>
              <a:schemeClr val="tx1"/>
            </a:solidFill>
            <a:round/>
            <a:headEnd/>
            <a:tailEnd/>
          </a:ln>
        </p:spPr>
        <p:txBody>
          <a:bodyPr lIns="36000" tIns="0" rIns="36000" bIns="0" anchor="ctr" anchorCtr="1"/>
          <a:lstStyle/>
          <a:p>
            <a:pPr algn="ctr" eaLnBrk="0" hangingPunct="0"/>
            <a:r>
              <a:rPr lang="en-GB">
                <a:solidFill>
                  <a:srgbClr val="FF0000"/>
                </a:solidFill>
                <a:latin typeface="Arial" charset="0"/>
              </a:rPr>
              <a:t>Change in volume of harm</a:t>
            </a:r>
            <a:endParaRPr lang="en-GB" sz="2000">
              <a:solidFill>
                <a:srgbClr val="FF0000"/>
              </a:solidFill>
              <a:latin typeface="Arial" charset="0"/>
            </a:endParaRPr>
          </a:p>
        </p:txBody>
      </p:sp>
      <p:sp>
        <p:nvSpPr>
          <p:cNvPr id="134158" name="Down Arrow 8"/>
          <p:cNvSpPr>
            <a:spLocks noChangeArrowheads="1"/>
          </p:cNvSpPr>
          <p:nvPr/>
        </p:nvSpPr>
        <p:spPr bwMode="auto">
          <a:xfrm rot="16200000" flipH="1">
            <a:off x="2988469" y="6063457"/>
            <a:ext cx="215900" cy="360362"/>
          </a:xfrm>
          <a:prstGeom prst="downArrow">
            <a:avLst>
              <a:gd name="adj1" fmla="val 50000"/>
              <a:gd name="adj2" fmla="val 50073"/>
            </a:avLst>
          </a:prstGeom>
          <a:solidFill>
            <a:schemeClr val="accent1"/>
          </a:solidFill>
          <a:ln w="9525" algn="ctr">
            <a:solidFill>
              <a:schemeClr val="tx1"/>
            </a:solidFill>
            <a:round/>
            <a:headEnd/>
            <a:tailEnd/>
          </a:ln>
        </p:spPr>
        <p:txBody>
          <a:bodyPr vert="eaVert"/>
          <a:lstStyle/>
          <a:p>
            <a:pPr algn="r" eaLnBrk="0" hangingPunct="0"/>
            <a:endParaRPr lang="en-US">
              <a:latin typeface="Arial" charset="0"/>
            </a:endParaRPr>
          </a:p>
        </p:txBody>
      </p:sp>
      <p:sp>
        <p:nvSpPr>
          <p:cNvPr id="134159" name="Down Arrow 8"/>
          <p:cNvSpPr>
            <a:spLocks noChangeArrowheads="1"/>
          </p:cNvSpPr>
          <p:nvPr/>
        </p:nvSpPr>
        <p:spPr bwMode="auto">
          <a:xfrm rot="16200000" flipH="1">
            <a:off x="6084094" y="6063457"/>
            <a:ext cx="215900" cy="360362"/>
          </a:xfrm>
          <a:prstGeom prst="downArrow">
            <a:avLst>
              <a:gd name="adj1" fmla="val 50000"/>
              <a:gd name="adj2" fmla="val 50073"/>
            </a:avLst>
          </a:prstGeom>
          <a:solidFill>
            <a:schemeClr val="accent1"/>
          </a:solidFill>
          <a:ln w="9525" algn="ctr">
            <a:solidFill>
              <a:schemeClr val="tx1"/>
            </a:solidFill>
            <a:round/>
            <a:headEnd/>
            <a:tailEnd/>
          </a:ln>
        </p:spPr>
        <p:txBody>
          <a:bodyPr vert="eaVert"/>
          <a:lstStyle/>
          <a:p>
            <a:pPr algn="r" eaLnBrk="0" hangingPunct="0"/>
            <a:endParaRPr lang="en-US">
              <a:latin typeface="Arial" charset="0"/>
            </a:endParaRPr>
          </a:p>
        </p:txBody>
      </p:sp>
    </p:spTree>
    <p:custDataLst>
      <p:tags r:id="rId1"/>
    </p:custData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3"/>
          <p:cNvSpPr>
            <a:spLocks noGrp="1"/>
          </p:cNvSpPr>
          <p:nvPr>
            <p:ph type="title"/>
          </p:nvPr>
        </p:nvSpPr>
        <p:spPr>
          <a:xfrm>
            <a:off x="395288" y="188913"/>
            <a:ext cx="8497887" cy="762000"/>
          </a:xfrm>
        </p:spPr>
        <p:txBody>
          <a:bodyPr/>
          <a:lstStyle/>
          <a:p>
            <a:r>
              <a:rPr lang="en-GB" sz="3600" smtClean="0"/>
              <a:t>Minimum pricing in an international context</a:t>
            </a:r>
          </a:p>
        </p:txBody>
      </p:sp>
      <p:sp>
        <p:nvSpPr>
          <p:cNvPr id="57346" name="Content Placeholder 4"/>
          <p:cNvSpPr>
            <a:spLocks noGrp="1"/>
          </p:cNvSpPr>
          <p:nvPr>
            <p:ph idx="1"/>
          </p:nvPr>
        </p:nvSpPr>
        <p:spPr>
          <a:xfrm>
            <a:off x="323850" y="1338263"/>
            <a:ext cx="8640763" cy="4899025"/>
          </a:xfrm>
        </p:spPr>
        <p:txBody>
          <a:bodyPr/>
          <a:lstStyle/>
          <a:p>
            <a:r>
              <a:rPr lang="en-GB" sz="2400" b="1" smtClean="0"/>
              <a:t>Republic of Ireland and Northern Ireland</a:t>
            </a:r>
          </a:p>
          <a:p>
            <a:pPr lvl="1"/>
            <a:r>
              <a:rPr lang="en-GB" sz="1800" smtClean="0"/>
              <a:t>Cross-border strategy on MUP agreed with legislation to follow</a:t>
            </a:r>
          </a:p>
          <a:p>
            <a:r>
              <a:rPr lang="en-GB" sz="2400" b="1" smtClean="0"/>
              <a:t>Australia</a:t>
            </a:r>
          </a:p>
          <a:p>
            <a:pPr lvl="1"/>
            <a:r>
              <a:rPr lang="en-GB" sz="1800" smtClean="0"/>
              <a:t>In Oct, government consultation recommended taxation by volume rather than MUP to ensure money goes to state. </a:t>
            </a:r>
          </a:p>
          <a:p>
            <a:r>
              <a:rPr lang="en-GB" sz="2400" b="1" smtClean="0"/>
              <a:t>New Zealand</a:t>
            </a:r>
          </a:p>
          <a:p>
            <a:pPr lvl="1"/>
            <a:r>
              <a:rPr lang="en-GB" sz="1800" smtClean="0"/>
              <a:t>In 2010, Law Commission recommended MUP but not included in Alcohol Reform Bill, which is currently in Parliament but opposition unsuccessful in introducing MUP amendment</a:t>
            </a:r>
          </a:p>
          <a:p>
            <a:r>
              <a:rPr lang="en-GB" sz="2400" b="1" smtClean="0"/>
              <a:t>Canada</a:t>
            </a:r>
          </a:p>
          <a:p>
            <a:pPr lvl="1"/>
            <a:r>
              <a:rPr lang="en-GB" sz="1800" smtClean="0"/>
              <a:t>Minimum pricing policies vary by province. Ongoing research evaluates different strategies </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9394" name="Title 1"/>
          <p:cNvSpPr txBox="1">
            <a:spLocks/>
          </p:cNvSpPr>
          <p:nvPr/>
        </p:nvSpPr>
        <p:spPr bwMode="auto">
          <a:xfrm>
            <a:off x="582613" y="2997200"/>
            <a:ext cx="8229600" cy="762000"/>
          </a:xfrm>
          <a:prstGeom prst="rect">
            <a:avLst/>
          </a:prstGeom>
          <a:noFill/>
          <a:ln w="9525">
            <a:noFill/>
            <a:miter lim="800000"/>
            <a:headEnd/>
            <a:tailEnd/>
          </a:ln>
        </p:spPr>
        <p:txBody>
          <a:bodyPr anchor="ctr"/>
          <a:lstStyle/>
          <a:p>
            <a:pPr>
              <a:lnSpc>
                <a:spcPct val="83000"/>
              </a:lnSpc>
            </a:pPr>
            <a:r>
              <a:rPr lang="en-GB" sz="5400">
                <a:solidFill>
                  <a:srgbClr val="336699"/>
                </a:solidFill>
              </a:rPr>
              <a:t>UK Trends</a:t>
            </a: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323850" y="260350"/>
            <a:ext cx="8280400" cy="546100"/>
          </a:xfrm>
        </p:spPr>
        <p:txBody>
          <a:bodyPr/>
          <a:lstStyle/>
          <a:p>
            <a:r>
              <a:rPr lang="en-GB" sz="2800" smtClean="0">
                <a:latin typeface="TUOS Blake"/>
              </a:rPr>
              <a:t>Duty in £ per 1 unit of alcohol: substantial differences between beverage types</a:t>
            </a:r>
            <a:endParaRPr lang="en-US" sz="2000" smtClean="0">
              <a:latin typeface="TUOS Blake"/>
            </a:endParaRPr>
          </a:p>
        </p:txBody>
      </p:sp>
      <p:pic>
        <p:nvPicPr>
          <p:cNvPr id="61442" name="Picture 4"/>
          <p:cNvPicPr>
            <a:picLocks noChangeAspect="1" noChangeArrowheads="1"/>
          </p:cNvPicPr>
          <p:nvPr/>
        </p:nvPicPr>
        <p:blipFill>
          <a:blip r:embed="rId4"/>
          <a:srcRect/>
          <a:stretch>
            <a:fillRect/>
          </a:stretch>
        </p:blipFill>
        <p:spPr bwMode="auto">
          <a:xfrm>
            <a:off x="323850" y="1196975"/>
            <a:ext cx="8280400" cy="54546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nvGraphicFramePr>
        <p:xfrm>
          <a:off x="-31750" y="622011"/>
          <a:ext cx="9207500" cy="5613977"/>
        </p:xfrm>
        <a:graphic>
          <a:graphicData uri="http://schemas.openxmlformats.org/drawingml/2006/chart">
            <c:chart xmlns:c="http://schemas.openxmlformats.org/drawingml/2006/chart" xmlns:r="http://schemas.openxmlformats.org/officeDocument/2006/relationships" r:id="rId4"/>
          </a:graphicData>
        </a:graphic>
      </p:graphicFrame>
      <p:sp>
        <p:nvSpPr>
          <p:cNvPr id="63490" name="Rectangle 5"/>
          <p:cNvSpPr>
            <a:spLocks noGrp="1" noChangeArrowheads="1"/>
          </p:cNvSpPr>
          <p:nvPr>
            <p:ph type="title" idx="4294967295"/>
          </p:nvPr>
        </p:nvSpPr>
        <p:spPr>
          <a:xfrm>
            <a:off x="323850" y="188913"/>
            <a:ext cx="8443913" cy="546100"/>
          </a:xfrm>
        </p:spPr>
        <p:txBody>
          <a:bodyPr/>
          <a:lstStyle/>
          <a:p>
            <a:pPr eaLnBrk="1" hangingPunct="1"/>
            <a:r>
              <a:rPr lang="en-GB" sz="3600" smtClean="0"/>
              <a:t>Affordability: Off-sales vs on-sales </a:t>
            </a:r>
            <a:r>
              <a:rPr lang="en-GB" sz="2400" smtClean="0"/>
              <a:t>(price relative to income and inflation)</a:t>
            </a:r>
          </a:p>
        </p:txBody>
      </p:sp>
      <p:sp>
        <p:nvSpPr>
          <p:cNvPr id="63491" name="Line 8"/>
          <p:cNvSpPr>
            <a:spLocks noChangeShapeType="1"/>
          </p:cNvSpPr>
          <p:nvPr/>
        </p:nvSpPr>
        <p:spPr bwMode="auto">
          <a:xfrm flipV="1">
            <a:off x="7416800" y="1557338"/>
            <a:ext cx="684213" cy="1150937"/>
          </a:xfrm>
          <a:prstGeom prst="line">
            <a:avLst/>
          </a:prstGeom>
          <a:noFill/>
          <a:ln w="28575">
            <a:solidFill>
              <a:srgbClr val="000000"/>
            </a:solidFill>
            <a:round/>
            <a:headEnd/>
            <a:tailEnd type="triangle" w="lg" len="lg"/>
          </a:ln>
        </p:spPr>
        <p:txBody>
          <a:bodyPr/>
          <a:lstStyle/>
          <a:p>
            <a:endParaRPr lang="en-US"/>
          </a:p>
        </p:txBody>
      </p:sp>
      <p:sp>
        <p:nvSpPr>
          <p:cNvPr id="63492" name="Line 9"/>
          <p:cNvSpPr>
            <a:spLocks noChangeShapeType="1"/>
          </p:cNvSpPr>
          <p:nvPr/>
        </p:nvSpPr>
        <p:spPr bwMode="auto">
          <a:xfrm>
            <a:off x="7140575" y="3386138"/>
            <a:ext cx="936625" cy="763587"/>
          </a:xfrm>
          <a:prstGeom prst="line">
            <a:avLst/>
          </a:prstGeom>
          <a:noFill/>
          <a:ln w="28575">
            <a:solidFill>
              <a:srgbClr val="000000"/>
            </a:solidFill>
            <a:round/>
            <a:headEnd/>
            <a:tailEnd type="triangle" w="lg" len="lg"/>
          </a:ln>
        </p:spPr>
        <p:txBody>
          <a:bodyPr/>
          <a:lstStyle/>
          <a:p>
            <a:endParaRPr lang="en-US"/>
          </a:p>
        </p:txBody>
      </p:sp>
      <p:sp>
        <p:nvSpPr>
          <p:cNvPr id="63493" name="Text Box 11"/>
          <p:cNvSpPr txBox="1">
            <a:spLocks noChangeArrowheads="1"/>
          </p:cNvSpPr>
          <p:nvPr/>
        </p:nvSpPr>
        <p:spPr bwMode="auto">
          <a:xfrm>
            <a:off x="5410200" y="2924175"/>
            <a:ext cx="2105025" cy="831850"/>
          </a:xfrm>
          <a:prstGeom prst="rect">
            <a:avLst/>
          </a:prstGeom>
          <a:solidFill>
            <a:schemeClr val="accent1"/>
          </a:solidFill>
          <a:ln w="9525">
            <a:noFill/>
            <a:miter lim="800000"/>
            <a:headEnd/>
            <a:tailEnd/>
          </a:ln>
        </p:spPr>
        <p:txBody>
          <a:bodyPr wrap="none">
            <a:spAutoFit/>
          </a:bodyPr>
          <a:lstStyle/>
          <a:p>
            <a:r>
              <a:rPr lang="en-GB">
                <a:solidFill>
                  <a:schemeClr val="bg1"/>
                </a:solidFill>
              </a:rPr>
              <a:t>Recession?</a:t>
            </a:r>
            <a:endParaRPr lang="en-US">
              <a:solidFill>
                <a:schemeClr val="bg1"/>
              </a:solidFill>
            </a:endParaRPr>
          </a:p>
          <a:p>
            <a:r>
              <a:rPr lang="en-GB">
                <a:solidFill>
                  <a:schemeClr val="bg1"/>
                </a:solidFill>
              </a:rPr>
              <a:t>Duty escalator?</a:t>
            </a:r>
          </a:p>
        </p:txBody>
      </p:sp>
      <p:sp>
        <p:nvSpPr>
          <p:cNvPr id="63494" name="Rounded Rectangle 8"/>
          <p:cNvSpPr>
            <a:spLocks noChangeArrowheads="1"/>
          </p:cNvSpPr>
          <p:nvPr/>
        </p:nvSpPr>
        <p:spPr bwMode="auto">
          <a:xfrm>
            <a:off x="5399088" y="6180138"/>
            <a:ext cx="3744912" cy="792162"/>
          </a:xfrm>
          <a:prstGeom prst="roundRect">
            <a:avLst>
              <a:gd name="adj" fmla="val 16667"/>
            </a:avLst>
          </a:prstGeom>
          <a:solidFill>
            <a:schemeClr val="accent1"/>
          </a:solidFill>
          <a:ln w="9525" algn="ctr">
            <a:solidFill>
              <a:schemeClr val="tx1"/>
            </a:solidFill>
            <a:round/>
            <a:headEnd/>
            <a:tailEnd/>
          </a:ln>
        </p:spPr>
        <p:txBody>
          <a:bodyPr/>
          <a:lstStyle/>
          <a:p>
            <a:pPr algn="ctr"/>
            <a:r>
              <a:rPr lang="en-US" sz="1800">
                <a:solidFill>
                  <a:srgbClr val="002060"/>
                </a:solidFill>
              </a:rPr>
              <a:t>70% of alcohol now bought in supermarkets</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66" name="Rectangle 2"/>
          <p:cNvSpPr>
            <a:spLocks noGrp="1" noChangeArrowheads="1"/>
          </p:cNvSpPr>
          <p:nvPr>
            <p:ph type="title" idx="4294967295"/>
          </p:nvPr>
        </p:nvSpPr>
        <p:spPr>
          <a:xfrm>
            <a:off x="374650" y="5734050"/>
            <a:ext cx="8229600" cy="762000"/>
          </a:xfrm>
        </p:spPr>
        <p:txBody>
          <a:bodyPr/>
          <a:lstStyle/>
          <a:p>
            <a:pPr eaLnBrk="1" hangingPunct="1"/>
            <a:r>
              <a:rPr lang="en-GB" sz="3200" smtClean="0"/>
              <a:t>Around 80% consumption is concentrated in 30% heaviest drinkers</a:t>
            </a:r>
          </a:p>
        </p:txBody>
      </p:sp>
      <p:graphicFrame>
        <p:nvGraphicFramePr>
          <p:cNvPr id="50265" name="Object 89"/>
          <p:cNvGraphicFramePr>
            <a:graphicFrameLocks noGrp="1" noChangeAspect="1"/>
          </p:cNvGraphicFramePr>
          <p:nvPr>
            <p:ph sz="half" idx="4294967295"/>
          </p:nvPr>
        </p:nvGraphicFramePr>
        <p:xfrm>
          <a:off x="396875" y="34925"/>
          <a:ext cx="8278813" cy="5403850"/>
        </p:xfrm>
        <a:graphic>
          <a:graphicData uri="http://schemas.openxmlformats.org/presentationml/2006/ole">
            <p:oleObj spid="_x0000_s50265" name="Worksheet" r:id="rId5" imgW="8026400" imgH="5238750" progId="Excel.Sheet.8">
              <p:embed/>
            </p:oleObj>
          </a:graphicData>
        </a:graphic>
      </p:graphicFrame>
    </p:spTree>
    <p:custDataLst>
      <p:tags r:id="rId2"/>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COLORS" val="0"/>
  <p:tag name="MULTIRESPDIVISOR" val="1"/>
  <p:tag name="INCORRECTPOINTVALUE" val="0"/>
  <p:tag name="CHARTSCALE" val="True"/>
  <p:tag name="FIBINCLUDEOTHER" val="True"/>
  <p:tag name="PRRESPONSE3" val="8"/>
  <p:tag name="PRRESPONSE7" val="4"/>
  <p:tag name="SHOWFLASHWARNING" val="True"/>
  <p:tag name="SHOWBARVISIBLE" val="True"/>
  <p:tag name="ANSWERNOWSTYLE" val="-1"/>
  <p:tag name="RESPTABLESTYLE" val="-1"/>
  <p:tag name="BACKUPSESSIONS" val="True"/>
  <p:tag name="AUTOUPDATEALIASES" val="True"/>
  <p:tag name="SKIPREMAININGRACESLIDES" val="True"/>
  <p:tag name="BUBBLESIZEVISIBLE" val="True"/>
  <p:tag name="CUSTOMCELLBACKCOLOR1" val="-657956"/>
  <p:tag name="DISPLAYNAME" val="True"/>
  <p:tag name="AUTOSIZEGRID" val="True"/>
  <p:tag name="CHARTLABELS" val="1"/>
  <p:tag name="ALLOWUSERFEEDBACK" val="True"/>
  <p:tag name="AUTOADJUSTPARTRANGE" val="True"/>
  <p:tag name="FIBDISPLAYKEYWORDS" val="True"/>
  <p:tag name="PRRESPONSE5" val="6"/>
  <p:tag name="PRRESPONSE10" val="1"/>
  <p:tag name="USESECONDARYMONITOR" val="True"/>
  <p:tag name="COUNTDOWNSTYLE" val="-1"/>
  <p:tag name="ALLOWDUPLICATES" val="False"/>
  <p:tag name="STDCHART" val="1"/>
  <p:tag name="MAXRESPONDERS" val="5"/>
  <p:tag name="CUSTOMGRIDBACKCOLOR" val="-2830136"/>
  <p:tag name="DISPLAYDEVICENUMBER" val="True"/>
  <p:tag name="GRIDFONTSIZE" val="12"/>
  <p:tag name="INCLUDEPPT" val="True"/>
  <p:tag name="ADVANCEDSETTINGSVIEW" val="False"/>
  <p:tag name="PRRESPONSE2" val="9"/>
  <p:tag name="PRRESPONSE9" val="2"/>
  <p:tag name="SAVECSVWITHSESSION" val="True"/>
  <p:tag name="COUNTDOWNSECONDS" val="10"/>
  <p:tag name="REVIEWONLY" val="False"/>
  <p:tag name="BUBBLENAMEVISIBLE" val="True"/>
  <p:tag name="CUSTOMCELLBACKCOLOR3" val="-268652"/>
  <p:tag name="GRIDPOSITION" val="1"/>
  <p:tag name="CORRECTPOINTVALUE" val="1"/>
  <p:tag name="FIBNUMRESULTS" val="5"/>
  <p:tag name="PRRESPONSE8" val="3"/>
  <p:tag name="CSVFORMAT" val="0"/>
  <p:tag name="CHARTVALUEFORMAT" val="0%"/>
  <p:tag name="PARTICIPANTSINLEADERBOARD" val="5"/>
  <p:tag name="USESCHEMECOLORS" val="True"/>
  <p:tag name="RESETCHARTS" val="True"/>
  <p:tag name="FIBDISPLAYRESULTS" val="True"/>
  <p:tag name="ALWAYSOPENPOLL" val="False"/>
  <p:tag name="RESPCOUNTERFORMAT" val="0"/>
  <p:tag name="RACEANIMATIONSPEED" val="3"/>
  <p:tag name="GRIDOPACITY" val="90"/>
  <p:tag name="REALTIMEBACKUP" val="False"/>
  <p:tag name="PRRESPONSE6" val="5"/>
  <p:tag name="NUMRESPONSES" val="1"/>
  <p:tag name="DEFAULTNUMTEAMS" val="5"/>
  <p:tag name="INCLUDENONRESPONDERS" val="False"/>
  <p:tag name="TPVERSION" val="2008"/>
  <p:tag name="RACEENDPOINTS" val="100"/>
  <p:tag name="POLLINGCYCLE" val="2"/>
  <p:tag name="POWERPOINTVERSION" val="11.0"/>
  <p:tag name="CUSTOMCELLBACKCOLOR2" val="-13395457"/>
  <p:tag name="PRRESPONSE4" val="7"/>
  <p:tag name="GRIDROTATIONINTERVAL" val="2"/>
  <p:tag name="AUTOADVANCE" val="False"/>
  <p:tag name="ANSWERNOWTEXT" val="Answer Now"/>
  <p:tag name="BUBBLEGROUPING" val="3"/>
  <p:tag name="PRRESPONSE1" val="10"/>
  <p:tag name="ZEROBASED" val="False"/>
  <p:tag name="DELIMITERS" val="3.1"/>
  <p:tag name="TPFULLVERSION" val="4.3.2.1200"/>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UoS Template for Slides[1]">
  <a:themeElements>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fontScheme name="1_UoS Template for Slide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8" charset="0"/>
          </a:defRPr>
        </a:defPPr>
      </a:lstStyle>
    </a:lnDef>
  </a:objectDefaults>
  <a:extraClrSchemeLst>
    <a:extraClrScheme>
      <a:clrScheme name="UoS Template for Slides[1]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uos_ppt_template_colour">
  <a:themeElements>
    <a:clrScheme name="Office Theme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fontScheme name="Office Theme">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Office Theme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uos_ppt_template_colour">
  <a:themeElements>
    <a:clrScheme name="Office Theme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fontScheme name="Office Theme">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Office Theme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uos_ppt_template_colour">
  <a:themeElements>
    <a:clrScheme name="Office Theme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fontScheme name="Office Theme">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Office Theme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 Template for Slides[1]</Template>
  <TotalTime>10598</TotalTime>
  <Words>2289</Words>
  <Application>Microsoft Office PowerPoint</Application>
  <PresentationFormat>On-screen Show (4:3)</PresentationFormat>
  <Paragraphs>373</Paragraphs>
  <Slides>46</Slides>
  <Notes>38</Notes>
  <HiddenSlides>0</HiddenSlides>
  <MMClips>0</MMClips>
  <ScaleCrop>false</ScaleCrop>
  <HeadingPairs>
    <vt:vector size="8" baseType="variant">
      <vt:variant>
        <vt:lpstr>Fonts Used</vt:lpstr>
      </vt:variant>
      <vt:variant>
        <vt:i4>6</vt:i4>
      </vt:variant>
      <vt:variant>
        <vt:lpstr>Design Template</vt:lpstr>
      </vt:variant>
      <vt:variant>
        <vt:i4>23</vt:i4>
      </vt:variant>
      <vt:variant>
        <vt:lpstr>Embedded OLE Servers</vt:lpstr>
      </vt:variant>
      <vt:variant>
        <vt:i4>2</vt:i4>
      </vt:variant>
      <vt:variant>
        <vt:lpstr>Slide Titles</vt:lpstr>
      </vt:variant>
      <vt:variant>
        <vt:i4>46</vt:i4>
      </vt:variant>
    </vt:vector>
  </HeadingPairs>
  <TitlesOfParts>
    <vt:vector size="77" baseType="lpstr">
      <vt:lpstr>TUOS Stephenson</vt:lpstr>
      <vt:lpstr>Arial</vt:lpstr>
      <vt:lpstr>TUOS Blake</vt:lpstr>
      <vt:lpstr>Calibri</vt:lpstr>
      <vt:lpstr>Tw Cen MT</vt:lpstr>
      <vt:lpstr>Wingdings</vt:lpstr>
      <vt:lpstr>1_UoS Template for Slides[1]</vt:lpstr>
      <vt:lpstr>tuos_ppt_template_colour</vt:lpstr>
      <vt:lpstr>1_tuos_ppt_template_colour</vt:lpstr>
      <vt:lpstr>2_tuos_ppt_template_colour</vt:lpstr>
      <vt:lpstr>1_UoS Template for Slides[1]</vt:lpstr>
      <vt:lpstr>1_UoS Template for Slides[1]</vt:lpstr>
      <vt:lpstr>1_UoS Template for Slides[1]</vt:lpstr>
      <vt:lpstr>1_UoS Template for Slides[1]</vt:lpstr>
      <vt:lpstr>1_UoS Template for Slides[1]</vt:lpstr>
      <vt:lpstr>tuos_ppt_template_colour</vt:lpstr>
      <vt:lpstr>tuos_ppt_template_colour</vt:lpstr>
      <vt:lpstr>tuos_ppt_template_colour</vt:lpstr>
      <vt:lpstr>tuos_ppt_template_colour</vt:lpstr>
      <vt:lpstr>tuos_ppt_template_colour</vt:lpstr>
      <vt:lpstr>tuos_ppt_template_colour</vt:lpstr>
      <vt:lpstr>tuos_ppt_template_colour</vt:lpstr>
      <vt:lpstr>tuos_ppt_template_colour</vt:lpstr>
      <vt:lpstr>tuos_ppt_template_colour</vt:lpstr>
      <vt:lpstr>tuos_ppt_template_colour</vt:lpstr>
      <vt:lpstr>tuos_ppt_template_colour</vt:lpstr>
      <vt:lpstr>tuos_ppt_template_colour</vt:lpstr>
      <vt:lpstr>1_tuos_ppt_template_colour</vt:lpstr>
      <vt:lpstr>2_tuos_ppt_template_colour</vt:lpstr>
      <vt:lpstr>Worksheet</vt:lpstr>
      <vt:lpstr>Microsoft Excel Chart</vt:lpstr>
      <vt:lpstr>Slide 1</vt:lpstr>
      <vt:lpstr>Slide 2</vt:lpstr>
      <vt:lpstr>UK price policy options</vt:lpstr>
      <vt:lpstr>Policy developments</vt:lpstr>
      <vt:lpstr>Minimum pricing in an international context</vt:lpstr>
      <vt:lpstr>Slide 6</vt:lpstr>
      <vt:lpstr>Duty in £ per 1 unit of alcohol: substantial differences between beverage types</vt:lpstr>
      <vt:lpstr>Affordability: Off-sales vs on-sales (price relative to income and inflation)</vt:lpstr>
      <vt:lpstr>Around 80% consumption is concentrated in 30% heaviest drinkers</vt:lpstr>
      <vt:lpstr>Slide 10</vt:lpstr>
      <vt:lpstr>Average price paid per unit of alcohol (in 2005/6)</vt:lpstr>
      <vt:lpstr>Slide 12</vt:lpstr>
      <vt:lpstr>THE SHEFFIELD ALCOHOL POLICY MODEL</vt:lpstr>
      <vt:lpstr>Sheffield model structure</vt:lpstr>
      <vt:lpstr>Structure and evidence base</vt:lpstr>
      <vt:lpstr>Work for DH and NICE</vt:lpstr>
      <vt:lpstr>Selected Findings</vt:lpstr>
      <vt:lpstr>Price policy effects on consumption</vt:lpstr>
      <vt:lpstr>Policy effects on consumption: by drinker type</vt:lpstr>
      <vt:lpstr>Policy effects on health harms: by drinker type (example: hospital admissions)</vt:lpstr>
      <vt:lpstr>Estimated effects: wider impacts</vt:lpstr>
      <vt:lpstr>The annual cost of minimum pricing to drinkers: by drinker type</vt:lpstr>
      <vt:lpstr>Take home messages</vt:lpstr>
      <vt:lpstr>Filling evidence gaps: Work programme</vt:lpstr>
      <vt:lpstr>Filling evidence gaps II</vt:lpstr>
      <vt:lpstr>Some concluding remarks</vt:lpstr>
      <vt:lpstr>Slide 27</vt:lpstr>
      <vt:lpstr>Any questions? </vt:lpstr>
      <vt:lpstr>METHODS SLIDES</vt:lpstr>
      <vt:lpstr>Step one: Modelling the effect of price changes on consumption</vt:lpstr>
      <vt:lpstr>MODELLING CONSUMPTION (RISK FACTOR)</vt:lpstr>
      <vt:lpstr>BASELINE ALCOHOL PRICES PAID </vt:lpstr>
      <vt:lpstr>PRICE ELASTICITIES:  ∆price  ∆ consumption</vt:lpstr>
      <vt:lpstr>MODELLING WHO IS AFFECTED BY A POLICY </vt:lpstr>
      <vt:lpstr>Therefore, model gives answers to questions such as</vt:lpstr>
      <vt:lpstr>Step two: Modelling the effect of consumption changes on alcohol harm</vt:lpstr>
      <vt:lpstr>ALCOHOL-RELATED HARM </vt:lpstr>
      <vt:lpstr>GETTING RISK FUNCTIONS</vt:lpstr>
      <vt:lpstr>Slide 39</vt:lpstr>
      <vt:lpstr>Step 3: Health economics</vt:lpstr>
      <vt:lpstr>MONETARY VALUATION </vt:lpstr>
      <vt:lpstr>MAIN POLICY OPTIONS</vt:lpstr>
      <vt:lpstr>PRICING: KEY EVIDENCE</vt:lpstr>
      <vt:lpstr>Slide 44</vt:lpstr>
      <vt:lpstr>Slide 45</vt:lpstr>
      <vt:lpstr>Public health policymakers are interested in how much alcohol we drink…</vt:lpstr>
    </vt:vector>
  </TitlesOfParts>
  <Manager>Design team</Manager>
  <Company>Authorised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PowerPoint Template</dc:title>
  <dc:subject>PowerPoint template</dc:subject>
  <dc:creator>Authorised User</dc:creator>
  <cp:keywords>tuos, sheffield, university, powerpoint, ppt, template, i-d, 2005, colour, dmc</cp:keywords>
  <dc:description>Please use this template for all your screen presentation requirements - adapting as necessary to the audience and facility in which it might be seen._x000d_
_x000d_
© 2005  The Univeristy of Sheffield</dc:description>
  <cp:lastModifiedBy>PSAV</cp:lastModifiedBy>
  <cp:revision>614</cp:revision>
  <cp:lastPrinted>2005-02-24T11:31:10Z</cp:lastPrinted>
  <dcterms:created xsi:type="dcterms:W3CDTF">2006-03-17T17:27:58Z</dcterms:created>
  <dcterms:modified xsi:type="dcterms:W3CDTF">2012-11-09T08:56:02Z</dcterms:modified>
  <cp:category>templates, identity</cp:category>
</cp:coreProperties>
</file>