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81" r:id="rId2"/>
    <p:sldId id="257" r:id="rId3"/>
    <p:sldId id="268" r:id="rId4"/>
    <p:sldId id="277" r:id="rId5"/>
    <p:sldId id="278" r:id="rId6"/>
    <p:sldId id="317" r:id="rId7"/>
    <p:sldId id="320" r:id="rId8"/>
    <p:sldId id="321" r:id="rId9"/>
    <p:sldId id="322" r:id="rId10"/>
    <p:sldId id="323" r:id="rId11"/>
    <p:sldId id="325" r:id="rId12"/>
    <p:sldId id="332" r:id="rId13"/>
    <p:sldId id="326" r:id="rId14"/>
    <p:sldId id="328" r:id="rId15"/>
    <p:sldId id="329" r:id="rId16"/>
    <p:sldId id="330" r:id="rId17"/>
    <p:sldId id="284" r:id="rId18"/>
    <p:sldId id="331" r:id="rId19"/>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D00"/>
    <a:srgbClr val="8028A8"/>
    <a:srgbClr val="FF5050"/>
    <a:srgbClr val="712AA6"/>
    <a:srgbClr val="7A29A7"/>
    <a:srgbClr val="892EA2"/>
    <a:srgbClr val="9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4404" autoAdjust="0"/>
  </p:normalViewPr>
  <p:slideViewPr>
    <p:cSldViewPr>
      <p:cViewPr>
        <p:scale>
          <a:sx n="90" d="100"/>
          <a:sy n="90" d="100"/>
        </p:scale>
        <p:origin x="1264" y="288"/>
      </p:cViewPr>
      <p:guideLst>
        <p:guide orient="horz" pos="2160"/>
        <p:guide pos="2880"/>
      </p:guideLst>
    </p:cSldViewPr>
  </p:slideViewPr>
  <p:notesTextViewPr>
    <p:cViewPr>
      <p:scale>
        <a:sx n="1" d="1"/>
        <a:sy n="1" d="1"/>
      </p:scale>
      <p:origin x="0" y="0"/>
    </p:cViewPr>
  </p:notesTextViewPr>
  <p:sorterViewPr>
    <p:cViewPr>
      <p:scale>
        <a:sx n="158" d="100"/>
        <a:sy n="158" d="100"/>
      </p:scale>
      <p:origin x="0" y="1317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localhost/Users/RebeccaMcDonald/Dropbox/Conference%20submissions/OD%20tab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lumMod val="65000"/>
                    <a:lumOff val="35000"/>
                  </a:schemeClr>
                </a:solidFill>
                <a:latin typeface="+mn-lt"/>
                <a:ea typeface="+mn-ea"/>
                <a:cs typeface="+mn-cs"/>
              </a:defRPr>
            </a:pPr>
            <a:r>
              <a:rPr lang="en-US" sz="1100" b="1"/>
              <a:t>England</a:t>
            </a:r>
            <a:r>
              <a:rPr lang="en-US" sz="1100" b="1" baseline="0"/>
              <a:t> &amp; Wales: Heroin/morphine deaths </a:t>
            </a:r>
            <a:endParaRPr lang="en-US" sz="1100" b="1"/>
          </a:p>
        </c:rich>
      </c:tx>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rgbClr val="FF0000"/>
              </a:solidFill>
              <a:round/>
            </a:ln>
            <a:effectLst/>
          </c:spPr>
          <c:marker>
            <c:symbol val="none"/>
          </c:marker>
          <c:cat>
            <c:numRef>
              <c:f>Sheet2!$A$1:$A$5</c:f>
              <c:numCache>
                <c:formatCode>General</c:formatCode>
                <c:ptCount val="5"/>
                <c:pt idx="0">
                  <c:v>2010.0</c:v>
                </c:pt>
                <c:pt idx="1">
                  <c:v>2011.0</c:v>
                </c:pt>
                <c:pt idx="2">
                  <c:v>2012.0</c:v>
                </c:pt>
                <c:pt idx="3">
                  <c:v>2013.0</c:v>
                </c:pt>
                <c:pt idx="4">
                  <c:v>2014.0</c:v>
                </c:pt>
              </c:numCache>
            </c:numRef>
          </c:cat>
          <c:val>
            <c:numRef>
              <c:f>Sheet2!$B$1:$B$5</c:f>
              <c:numCache>
                <c:formatCode>General</c:formatCode>
                <c:ptCount val="5"/>
                <c:pt idx="0">
                  <c:v>791.0</c:v>
                </c:pt>
                <c:pt idx="1">
                  <c:v>596.0</c:v>
                </c:pt>
                <c:pt idx="2">
                  <c:v>579.0</c:v>
                </c:pt>
                <c:pt idx="3">
                  <c:v>765.0</c:v>
                </c:pt>
                <c:pt idx="4">
                  <c:v>952.0</c:v>
                </c:pt>
              </c:numCache>
            </c:numRef>
          </c:val>
          <c:smooth val="0"/>
        </c:ser>
        <c:dLbls>
          <c:showLegendKey val="0"/>
          <c:showVal val="0"/>
          <c:showCatName val="0"/>
          <c:showSerName val="0"/>
          <c:showPercent val="0"/>
          <c:showBubbleSize val="0"/>
        </c:dLbls>
        <c:smooth val="0"/>
        <c:axId val="-2079486672"/>
        <c:axId val="-2079443264"/>
      </c:lineChart>
      <c:catAx>
        <c:axId val="-2079486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079443264"/>
        <c:crosses val="autoZero"/>
        <c:auto val="1"/>
        <c:lblAlgn val="ctr"/>
        <c:lblOffset val="100"/>
        <c:noMultiLvlLbl val="0"/>
      </c:catAx>
      <c:valAx>
        <c:axId val="-2079443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9486672"/>
        <c:crosses val="autoZero"/>
        <c:crossBetween val="between"/>
      </c:valAx>
      <c:spPr>
        <a:noFill/>
        <a:ln>
          <a:noFill/>
        </a:ln>
        <a:effectLst/>
      </c:spPr>
    </c:plotArea>
    <c:plotVisOnly val="1"/>
    <c:dispBlanksAs val="gap"/>
    <c:showDLblsOverMax val="0"/>
  </c:chart>
  <c:spPr>
    <a:noFill/>
    <a:ln>
      <a:solidFill>
        <a:schemeClr val="tx1">
          <a:lumMod val="50000"/>
          <a:lumOff val="50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814E4E75-61FB-48E8-B9E4-5E4C3A7DD6F7}" type="datetimeFigureOut">
              <a:rPr lang="en-GB" altLang="en-US"/>
              <a:pPr>
                <a:defRPr/>
              </a:pPr>
              <a:t>04/11/2015</a:t>
            </a:fld>
            <a:endParaRPr lang="en-GB" altLang="en-US"/>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GB"/>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0060483-17EA-4CDD-8A39-AF864ECAD8DC}" type="slidenum">
              <a:rPr lang="en-GB" altLang="en-US"/>
              <a:pPr>
                <a:defRPr/>
              </a:pPr>
              <a:t>‹#›</a:t>
            </a:fld>
            <a:endParaRPr lang="en-GB" altLang="en-US"/>
          </a:p>
        </p:txBody>
      </p:sp>
    </p:spTree>
    <p:extLst>
      <p:ext uri="{BB962C8B-B14F-4D97-AF65-F5344CB8AC3E}">
        <p14:creationId xmlns:p14="http://schemas.microsoft.com/office/powerpoint/2010/main" val="912092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704456FE-5083-4348-BBC2-F32CE36E2420}" type="datetimeFigureOut">
              <a:rPr lang="en-GB" altLang="en-US"/>
              <a:pPr>
                <a:defRPr/>
              </a:pPr>
              <a:t>04/11/2015</a:t>
            </a:fld>
            <a:endParaRPr lang="en-GB" alt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GB"/>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85FFBAF-257B-4471-819C-8B8233A78256}" type="slidenum">
              <a:rPr lang="en-GB" altLang="en-US"/>
              <a:pPr>
                <a:defRPr/>
              </a:pPr>
              <a:t>‹#›</a:t>
            </a:fld>
            <a:endParaRPr lang="en-GB" altLang="en-US"/>
          </a:p>
        </p:txBody>
      </p:sp>
    </p:spTree>
    <p:extLst>
      <p:ext uri="{BB962C8B-B14F-4D97-AF65-F5344CB8AC3E}">
        <p14:creationId xmlns:p14="http://schemas.microsoft.com/office/powerpoint/2010/main" val="36754019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Presenting</a:t>
            </a:r>
            <a:r>
              <a:rPr lang="en-GB" altLang="en-US" baseline="0" dirty="0" smtClean="0"/>
              <a:t> a </a:t>
            </a:r>
            <a:r>
              <a:rPr lang="en-GB" altLang="en-US" baseline="0" dirty="0" err="1" smtClean="0"/>
              <a:t>syst</a:t>
            </a:r>
            <a:r>
              <a:rPr lang="en-GB" altLang="en-US" baseline="0" dirty="0" smtClean="0"/>
              <a:t> review on the effectiveness of THN today</a:t>
            </a:r>
            <a:r>
              <a:rPr lang="en-GB" altLang="en-US" dirty="0" smtClean="0"/>
              <a:t> </a:t>
            </a:r>
            <a:endParaRPr lang="en-GB"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A3D88C4-BE7C-4B24-A8E7-0ECDA1CFC3A2}" type="slidenum">
              <a:rPr lang="en-GB" altLang="en-US" smtClean="0">
                <a:solidFill>
                  <a:srgbClr val="000000"/>
                </a:solidFill>
              </a:rPr>
              <a:pPr eaLnBrk="1" hangingPunct="1">
                <a:spcBef>
                  <a:spcPct val="0"/>
                </a:spcBef>
              </a:pPr>
              <a:t>1</a:t>
            </a:fld>
            <a:endParaRPr lang="en-GB" altLang="en-US" smtClean="0">
              <a:solidFill>
                <a:srgbClr val="000000"/>
              </a:solidFill>
            </a:endParaRPr>
          </a:p>
        </p:txBody>
      </p:sp>
    </p:spTree>
    <p:extLst>
      <p:ext uri="{BB962C8B-B14F-4D97-AF65-F5344CB8AC3E}">
        <p14:creationId xmlns:p14="http://schemas.microsoft.com/office/powerpoint/2010/main" val="438311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10</a:t>
            </a:fld>
            <a:endParaRPr lang="en-GB" altLang="en-US"/>
          </a:p>
        </p:txBody>
      </p:sp>
    </p:spTree>
    <p:extLst>
      <p:ext uri="{BB962C8B-B14F-4D97-AF65-F5344CB8AC3E}">
        <p14:creationId xmlns:p14="http://schemas.microsoft.com/office/powerpoint/2010/main" val="4166012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11</a:t>
            </a:fld>
            <a:endParaRPr lang="en-GB" altLang="en-US"/>
          </a:p>
        </p:txBody>
      </p:sp>
    </p:spTree>
    <p:extLst>
      <p:ext uri="{BB962C8B-B14F-4D97-AF65-F5344CB8AC3E}">
        <p14:creationId xmlns:p14="http://schemas.microsoft.com/office/powerpoint/2010/main" val="811548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12</a:t>
            </a:fld>
            <a:endParaRPr lang="en-GB" altLang="en-US"/>
          </a:p>
        </p:txBody>
      </p:sp>
    </p:spTree>
    <p:extLst>
      <p:ext uri="{BB962C8B-B14F-4D97-AF65-F5344CB8AC3E}">
        <p14:creationId xmlns:p14="http://schemas.microsoft.com/office/powerpoint/2010/main" val="3026722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13</a:t>
            </a:fld>
            <a:endParaRPr lang="en-GB" altLang="en-US"/>
          </a:p>
        </p:txBody>
      </p:sp>
    </p:spTree>
    <p:extLst>
      <p:ext uri="{BB962C8B-B14F-4D97-AF65-F5344CB8AC3E}">
        <p14:creationId xmlns:p14="http://schemas.microsoft.com/office/powerpoint/2010/main" val="297677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S PGothic" pitchFamily="34" charset="-128"/>
                <a:cs typeface="+mn-cs"/>
              </a:rPr>
              <a:t>Half-life: oxycodone: 2-4 </a:t>
            </a:r>
            <a:r>
              <a:rPr lang="en-US" sz="1200" b="0" i="0" kern="1200" dirty="0" err="1" smtClean="0">
                <a:solidFill>
                  <a:schemeClr val="tx1"/>
                </a:solidFill>
                <a:effectLst/>
                <a:latin typeface="+mn-lt"/>
                <a:ea typeface="MS PGothic" pitchFamily="34" charset="-128"/>
                <a:cs typeface="+mn-cs"/>
              </a:rPr>
              <a:t>hrs</a:t>
            </a:r>
            <a:r>
              <a:rPr lang="en-US" sz="1200" b="0" i="0" kern="1200" dirty="0" smtClean="0">
                <a:solidFill>
                  <a:schemeClr val="tx1"/>
                </a:solidFill>
                <a:effectLst/>
                <a:latin typeface="+mn-lt"/>
                <a:ea typeface="MS PGothic" pitchFamily="34" charset="-128"/>
                <a:cs typeface="+mn-cs"/>
              </a:rPr>
              <a:t>: Methadone half-life &gt;7</a:t>
            </a:r>
            <a:r>
              <a:rPr lang="en-US" sz="1200" b="0" i="0" kern="1200" baseline="0" dirty="0" smtClean="0">
                <a:solidFill>
                  <a:schemeClr val="tx1"/>
                </a:solidFill>
                <a:effectLst/>
                <a:latin typeface="+mn-lt"/>
                <a:ea typeface="MS PGothic" pitchFamily="34" charset="-128"/>
                <a:cs typeface="+mn-cs"/>
              </a:rPr>
              <a:t> </a:t>
            </a:r>
            <a:r>
              <a:rPr lang="en-US" sz="1200" b="0" i="0" kern="1200" baseline="0" dirty="0" err="1" smtClean="0">
                <a:solidFill>
                  <a:schemeClr val="tx1"/>
                </a:solidFill>
                <a:effectLst/>
                <a:latin typeface="+mn-lt"/>
                <a:ea typeface="MS PGothic" pitchFamily="34" charset="-128"/>
                <a:cs typeface="+mn-cs"/>
              </a:rPr>
              <a:t>hrs</a:t>
            </a:r>
            <a:r>
              <a:rPr lang="en-US" sz="1200" b="0" i="0" kern="1200" baseline="0" dirty="0" smtClean="0">
                <a:solidFill>
                  <a:schemeClr val="tx1"/>
                </a:solidFill>
                <a:effectLst/>
                <a:latin typeface="+mn-lt"/>
                <a:ea typeface="MS PGothic" pitchFamily="34" charset="-128"/>
                <a:cs typeface="+mn-cs"/>
              </a:rPr>
              <a:t>; </a:t>
            </a:r>
            <a:endParaRPr lang="en-US" sz="1200" b="0" i="0" kern="1200" dirty="0" smtClean="0">
              <a:solidFill>
                <a:schemeClr val="tx1"/>
              </a:solidFill>
              <a:effectLst/>
              <a:latin typeface="+mn-lt"/>
              <a:ea typeface="MS PGothic" pitchFamily="34" charset="-128"/>
              <a:cs typeface="+mn-cs"/>
            </a:endParaRPr>
          </a:p>
          <a:p>
            <a:endParaRPr lang="en-US" sz="1200" b="0" i="0" kern="1200" dirty="0" smtClean="0">
              <a:solidFill>
                <a:schemeClr val="tx1"/>
              </a:solidFill>
              <a:effectLst/>
              <a:latin typeface="+mn-lt"/>
              <a:ea typeface="MS PGothic" pitchFamily="34" charset="-128"/>
              <a:cs typeface="+mn-cs"/>
            </a:endParaRPr>
          </a:p>
          <a:p>
            <a:r>
              <a:rPr lang="en-US" sz="1200" b="0" i="0" kern="1200" dirty="0" smtClean="0">
                <a:solidFill>
                  <a:schemeClr val="tx1"/>
                </a:solidFill>
                <a:effectLst/>
                <a:latin typeface="+mn-lt"/>
                <a:ea typeface="MS PGothic" pitchFamily="34" charset="-128"/>
                <a:cs typeface="+mn-cs"/>
              </a:rPr>
              <a:t>Scottish National Naloxone </a:t>
            </a:r>
            <a:r>
              <a:rPr lang="en-US" sz="1200" b="0" i="0" kern="1200" dirty="0" err="1" smtClean="0">
                <a:solidFill>
                  <a:schemeClr val="tx1"/>
                </a:solidFill>
                <a:effectLst/>
                <a:latin typeface="+mn-lt"/>
                <a:ea typeface="MS PGothic" pitchFamily="34" charset="-128"/>
                <a:cs typeface="+mn-cs"/>
              </a:rPr>
              <a:t>Programme</a:t>
            </a:r>
            <a:r>
              <a:rPr lang="en-US" sz="1200" b="0" i="0" kern="1200" dirty="0" smtClean="0">
                <a:solidFill>
                  <a:schemeClr val="tx1"/>
                </a:solidFill>
                <a:effectLst/>
                <a:latin typeface="+mn-lt"/>
                <a:ea typeface="MS PGothic" pitchFamily="34" charset="-128"/>
                <a:cs typeface="+mn-cs"/>
              </a:rPr>
              <a:t>: where (since</a:t>
            </a:r>
            <a:r>
              <a:rPr lang="en-US" sz="1200" b="0" i="0" kern="1200" baseline="0" dirty="0" smtClean="0">
                <a:solidFill>
                  <a:schemeClr val="tx1"/>
                </a:solidFill>
                <a:effectLst/>
                <a:latin typeface="+mn-lt"/>
                <a:ea typeface="MS PGothic" pitchFamily="34" charset="-128"/>
                <a:cs typeface="+mn-cs"/>
              </a:rPr>
              <a:t> 2011) t</a:t>
            </a:r>
            <a:r>
              <a:rPr lang="en-US" sz="1200" b="0" i="0" kern="1200" dirty="0" smtClean="0">
                <a:solidFill>
                  <a:schemeClr val="tx1"/>
                </a:solidFill>
                <a:effectLst/>
                <a:latin typeface="+mn-lt"/>
                <a:ea typeface="MS PGothic" pitchFamily="34" charset="-128"/>
                <a:cs typeface="+mn-cs"/>
              </a:rPr>
              <a:t>he percentage of opioid-related deaths that occurred within four weeks of prison release has fallen consecutively for the 4</a:t>
            </a:r>
            <a:r>
              <a:rPr lang="en-US" sz="1200" b="0" i="0" kern="1200" baseline="30000" dirty="0" smtClean="0">
                <a:solidFill>
                  <a:schemeClr val="tx1"/>
                </a:solidFill>
                <a:effectLst/>
                <a:latin typeface="+mn-lt"/>
                <a:ea typeface="MS PGothic" pitchFamily="34" charset="-128"/>
                <a:cs typeface="+mn-cs"/>
              </a:rPr>
              <a:t>th</a:t>
            </a:r>
            <a:r>
              <a:rPr lang="en-US" sz="1200" b="0" i="0" kern="1200" dirty="0" smtClean="0">
                <a:solidFill>
                  <a:schemeClr val="tx1"/>
                </a:solidFill>
                <a:effectLst/>
                <a:latin typeface="+mn-lt"/>
                <a:ea typeface="MS PGothic" pitchFamily="34" charset="-128"/>
                <a:cs typeface="+mn-cs"/>
              </a:rPr>
              <a:t> year</a:t>
            </a:r>
            <a:r>
              <a:rPr lang="en-US" sz="1200" b="0" i="0" kern="1200" baseline="0" dirty="0" smtClean="0">
                <a:solidFill>
                  <a:schemeClr val="tx1"/>
                </a:solidFill>
                <a:effectLst/>
                <a:latin typeface="+mn-lt"/>
                <a:ea typeface="MS PGothic" pitchFamily="34" charset="-128"/>
                <a:cs typeface="+mn-cs"/>
              </a:rPr>
              <a:t> in a row </a:t>
            </a:r>
            <a:r>
              <a:rPr lang="en-US" sz="1200" b="0" i="0" kern="1200" dirty="0" smtClean="0">
                <a:solidFill>
                  <a:schemeClr val="tx1"/>
                </a:solidFill>
                <a:effectLst/>
                <a:latin typeface="+mn-lt"/>
                <a:ea typeface="MS PGothic" pitchFamily="34" charset="-128"/>
                <a:cs typeface="+mn-cs"/>
              </a:rPr>
              <a:t>fell from almost 10% at baseline to 3% in 2014. </a:t>
            </a:r>
            <a:endParaRPr lang="en-US"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14</a:t>
            </a:fld>
            <a:endParaRPr lang="en-GB" altLang="en-US"/>
          </a:p>
        </p:txBody>
      </p:sp>
    </p:spTree>
    <p:extLst>
      <p:ext uri="{BB962C8B-B14F-4D97-AF65-F5344CB8AC3E}">
        <p14:creationId xmlns:p14="http://schemas.microsoft.com/office/powerpoint/2010/main" val="118951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finally, there is no reason not to prescribe</a:t>
            </a:r>
            <a:r>
              <a:rPr lang="en-US" baseline="0" dirty="0" smtClean="0"/>
              <a:t> this potentially life-saving antidote to opioid users: take-home naloxone should be ….</a:t>
            </a:r>
            <a:endParaRPr lang="en-US"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15</a:t>
            </a:fld>
            <a:endParaRPr lang="en-GB" altLang="en-US"/>
          </a:p>
        </p:txBody>
      </p:sp>
    </p:spTree>
    <p:extLst>
      <p:ext uri="{BB962C8B-B14F-4D97-AF65-F5344CB8AC3E}">
        <p14:creationId xmlns:p14="http://schemas.microsoft.com/office/powerpoint/2010/main" val="1189511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A3D88C4-BE7C-4B24-A8E7-0ECDA1CFC3A2}" type="slidenum">
              <a:rPr lang="en-GB" altLang="en-US" smtClean="0">
                <a:solidFill>
                  <a:srgbClr val="000000"/>
                </a:solidFill>
              </a:rPr>
              <a:pPr eaLnBrk="1" hangingPunct="1">
                <a:spcBef>
                  <a:spcPct val="0"/>
                </a:spcBef>
              </a:pPr>
              <a:t>16</a:t>
            </a:fld>
            <a:endParaRPr lang="en-GB" altLang="en-US" smtClean="0">
              <a:solidFill>
                <a:srgbClr val="000000"/>
              </a:solidFill>
            </a:endParaRPr>
          </a:p>
        </p:txBody>
      </p:sp>
    </p:spTree>
    <p:extLst>
      <p:ext uri="{BB962C8B-B14F-4D97-AF65-F5344CB8AC3E}">
        <p14:creationId xmlns:p14="http://schemas.microsoft.com/office/powerpoint/2010/main" val="9443029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17</a:t>
            </a:fld>
            <a:endParaRPr lang="en-GB" altLang="en-US"/>
          </a:p>
        </p:txBody>
      </p:sp>
    </p:spTree>
    <p:extLst>
      <p:ext uri="{BB962C8B-B14F-4D97-AF65-F5344CB8AC3E}">
        <p14:creationId xmlns:p14="http://schemas.microsoft.com/office/powerpoint/2010/main" val="3911367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18</a:t>
            </a:fld>
            <a:endParaRPr lang="en-GB" altLang="en-US"/>
          </a:p>
        </p:txBody>
      </p:sp>
    </p:spTree>
    <p:extLst>
      <p:ext uri="{BB962C8B-B14F-4D97-AF65-F5344CB8AC3E}">
        <p14:creationId xmlns:p14="http://schemas.microsoft.com/office/powerpoint/2010/main" val="71460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2</a:t>
            </a:fld>
            <a:endParaRPr lang="en-GB" altLang="en-US"/>
          </a:p>
        </p:txBody>
      </p:sp>
    </p:spTree>
    <p:extLst>
      <p:ext uri="{BB962C8B-B14F-4D97-AF65-F5344CB8AC3E}">
        <p14:creationId xmlns:p14="http://schemas.microsoft.com/office/powerpoint/2010/main" val="175667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Wingdings" charset="0"/>
              <a:buNone/>
              <a:tabLst/>
              <a:defRPr/>
            </a:pPr>
            <a:r>
              <a:rPr lang="en-GB" sz="1200" b="0" i="0" kern="1200" dirty="0" smtClean="0">
                <a:solidFill>
                  <a:schemeClr val="tx1"/>
                </a:solidFill>
                <a:effectLst/>
                <a:latin typeface="+mn-lt"/>
                <a:ea typeface="MS PGothic" pitchFamily="34" charset="-128"/>
                <a:cs typeface="+mn-cs"/>
              </a:rPr>
              <a:t>That’s 952 deaths for</a:t>
            </a:r>
            <a:r>
              <a:rPr lang="en-GB" sz="1200" b="0" i="0" kern="1200" baseline="0" dirty="0" smtClean="0">
                <a:solidFill>
                  <a:schemeClr val="tx1"/>
                </a:solidFill>
                <a:effectLst/>
                <a:latin typeface="+mn-lt"/>
                <a:ea typeface="MS PGothic" pitchFamily="34" charset="-128"/>
                <a:cs typeface="+mn-cs"/>
              </a:rPr>
              <a:t> 2014 alone</a:t>
            </a:r>
            <a:r>
              <a:rPr lang="en-GB" sz="1200" b="0" i="0" kern="1200" dirty="0" smtClean="0">
                <a:solidFill>
                  <a:schemeClr val="tx1"/>
                </a:solidFill>
                <a:effectLst/>
                <a:latin typeface="+mn-lt"/>
                <a:ea typeface="MS PGothic" pitchFamily="34" charset="-128"/>
                <a:cs typeface="+mn-cs"/>
              </a:rPr>
              <a:t>.</a:t>
            </a:r>
          </a:p>
          <a:p>
            <a:pPr marL="0" marR="0" indent="0" algn="l" defTabSz="914400" rtl="0" eaLnBrk="1" fontAlgn="base" latinLnBrk="0" hangingPunct="1">
              <a:lnSpc>
                <a:spcPct val="100000"/>
              </a:lnSpc>
              <a:spcBef>
                <a:spcPct val="0"/>
              </a:spcBef>
              <a:spcAft>
                <a:spcPct val="0"/>
              </a:spcAft>
              <a:buClrTx/>
              <a:buSzTx/>
              <a:buFont typeface="Wingdings" charset="0"/>
              <a:buNone/>
              <a:tabLst/>
              <a:defRPr/>
            </a:pPr>
            <a:endParaRPr lang="en-GB" sz="1200" b="0" i="0" kern="1200" dirty="0" smtClean="0">
              <a:solidFill>
                <a:schemeClr val="tx1"/>
              </a:solidFill>
              <a:effectLst/>
              <a:latin typeface="+mn-lt"/>
              <a:ea typeface="MS PGothic" pitchFamily="34" charset="-128"/>
              <a:cs typeface="+mn-cs"/>
            </a:endParaRPr>
          </a:p>
          <a:p>
            <a:pPr marL="0" marR="0" indent="0" algn="l" defTabSz="914400" rtl="0" eaLnBrk="1" fontAlgn="base" latinLnBrk="0" hangingPunct="1">
              <a:lnSpc>
                <a:spcPct val="100000"/>
              </a:lnSpc>
              <a:spcBef>
                <a:spcPct val="0"/>
              </a:spcBef>
              <a:spcAft>
                <a:spcPct val="0"/>
              </a:spcAft>
              <a:buClrTx/>
              <a:buSzTx/>
              <a:buFont typeface="Wingdings" charset="0"/>
              <a:buNone/>
              <a:tabLst/>
              <a:defRPr/>
            </a:pPr>
            <a:r>
              <a:rPr lang="en-GB" sz="1200" b="0" i="0" kern="1200" dirty="0" smtClean="0">
                <a:solidFill>
                  <a:schemeClr val="tx1"/>
                </a:solidFill>
                <a:effectLst/>
                <a:latin typeface="+mn-lt"/>
                <a:ea typeface="MS PGothic" pitchFamily="34" charset="-128"/>
                <a:cs typeface="+mn-cs"/>
              </a:rPr>
              <a:t>Obviously, fatal outcome</a:t>
            </a:r>
            <a:r>
              <a:rPr lang="en-GB" sz="1200" b="0" i="0" kern="1200" baseline="0" dirty="0" smtClean="0">
                <a:solidFill>
                  <a:schemeClr val="tx1"/>
                </a:solidFill>
                <a:effectLst/>
                <a:latin typeface="+mn-lt"/>
                <a:ea typeface="MS PGothic" pitchFamily="34" charset="-128"/>
                <a:cs typeface="+mn-cs"/>
              </a:rPr>
              <a:t> can be prevented through….  Naloxone has been available in emergency medical care since the early 1970s, and in 1996 individual providers then started prescribing THN directly to opioid users to make the antidote immediately available if an OD occurred. THN provision has been widely expanded since, and now exists in over 15 countries worldwide, though often on a pilot basis.</a:t>
            </a:r>
          </a:p>
          <a:p>
            <a:pPr marL="0" marR="0" indent="0" algn="l" defTabSz="914400" rtl="0" eaLnBrk="1" fontAlgn="base" latinLnBrk="0" hangingPunct="1">
              <a:lnSpc>
                <a:spcPct val="100000"/>
              </a:lnSpc>
              <a:spcBef>
                <a:spcPct val="0"/>
              </a:spcBef>
              <a:spcAft>
                <a:spcPct val="0"/>
              </a:spcAft>
              <a:buClrTx/>
              <a:buSzTx/>
              <a:buFont typeface="Wingdings" charset="0"/>
              <a:buNone/>
              <a:tabLst/>
              <a:defRPr/>
            </a:pPr>
            <a:r>
              <a:rPr lang="en-GB" sz="1200" b="0" i="0" kern="1200" baseline="0" dirty="0" smtClean="0">
                <a:solidFill>
                  <a:schemeClr val="tx1"/>
                </a:solidFill>
                <a:effectLst/>
                <a:latin typeface="+mn-lt"/>
                <a:ea typeface="MS PGothic" pitchFamily="34" charset="-128"/>
                <a:cs typeface="+mn-cs"/>
              </a:rPr>
              <a:t>Two systematic reviews found that THN programs were effective at training users and were associated with overdose reversals, and in 2014 the WHO released new guidelines…</a:t>
            </a:r>
          </a:p>
          <a:p>
            <a:pPr marL="0" marR="0" indent="0" algn="l" defTabSz="914400" rtl="0" eaLnBrk="1" fontAlgn="base" latinLnBrk="0" hangingPunct="1">
              <a:lnSpc>
                <a:spcPct val="100000"/>
              </a:lnSpc>
              <a:spcBef>
                <a:spcPct val="0"/>
              </a:spcBef>
              <a:spcAft>
                <a:spcPct val="0"/>
              </a:spcAft>
              <a:buClrTx/>
              <a:buSzTx/>
              <a:buFont typeface="Wingdings" charset="0"/>
              <a:buNone/>
              <a:tabLst/>
              <a:defRPr/>
            </a:pPr>
            <a:r>
              <a:rPr lang="en-GB" sz="1200" b="0" i="0" kern="1200" baseline="0" dirty="0" smtClean="0">
                <a:solidFill>
                  <a:schemeClr val="tx1"/>
                </a:solidFill>
                <a:effectLst/>
                <a:latin typeface="+mn-lt"/>
                <a:ea typeface="MS PGothic" pitchFamily="34" charset="-128"/>
                <a:cs typeface="+mn-cs"/>
              </a:rPr>
              <a:t>Nonetheless, critics or sceptics argue that no data from RCTs has been published to date, unclear if THN is safe or if it works.</a:t>
            </a:r>
            <a:endParaRPr lang="en-GB" sz="1200" b="0" i="0" kern="1200" dirty="0" smtClean="0">
              <a:solidFill>
                <a:schemeClr val="tx1"/>
              </a:solidFill>
              <a:effectLst/>
              <a:latin typeface="+mn-lt"/>
              <a:ea typeface="MS PGothic" pitchFamily="34" charset="-128"/>
              <a:cs typeface="+mn-cs"/>
            </a:endParaRPr>
          </a:p>
          <a:p>
            <a:pPr marL="0" indent="0" eaLnBrk="1" hangingPunct="1">
              <a:spcBef>
                <a:spcPct val="0"/>
              </a:spcBef>
              <a:buFont typeface="Wingdings" charset="0"/>
              <a:buNone/>
            </a:pPr>
            <a:endParaRPr lang="en-GB" altLang="en-US"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F0C3436F-2104-41DB-A4F9-D374046F45F9}" type="slidenum">
              <a:rPr lang="en-GB" altLang="en-US" smtClean="0"/>
              <a:pPr eaLnBrk="1" hangingPunct="1">
                <a:spcBef>
                  <a:spcPct val="0"/>
                </a:spcBef>
              </a:pPr>
              <a:t>3</a:t>
            </a:fld>
            <a:endParaRPr lang="en-GB" altLang="en-US" smtClean="0"/>
          </a:p>
        </p:txBody>
      </p:sp>
    </p:spTree>
    <p:extLst>
      <p:ext uri="{BB962C8B-B14F-4D97-AF65-F5344CB8AC3E}">
        <p14:creationId xmlns:p14="http://schemas.microsoft.com/office/powerpoint/2010/main" val="832706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4</a:t>
            </a:fld>
            <a:endParaRPr lang="en-GB" altLang="en-US"/>
          </a:p>
        </p:txBody>
      </p:sp>
    </p:spTree>
    <p:extLst>
      <p:ext uri="{BB962C8B-B14F-4D97-AF65-F5344CB8AC3E}">
        <p14:creationId xmlns:p14="http://schemas.microsoft.com/office/powerpoint/2010/main" val="2555003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5</a:t>
            </a:fld>
            <a:endParaRPr lang="en-GB" altLang="en-US"/>
          </a:p>
        </p:txBody>
      </p:sp>
    </p:spTree>
    <p:extLst>
      <p:ext uri="{BB962C8B-B14F-4D97-AF65-F5344CB8AC3E}">
        <p14:creationId xmlns:p14="http://schemas.microsoft.com/office/powerpoint/2010/main" val="2946410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Have been applied to public health interventions</a:t>
            </a:r>
            <a:endParaRPr lang="en-GB"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6</a:t>
            </a:fld>
            <a:endParaRPr lang="en-GB" altLang="en-US"/>
          </a:p>
        </p:txBody>
      </p:sp>
    </p:spTree>
    <p:extLst>
      <p:ext uri="{BB962C8B-B14F-4D97-AF65-F5344CB8AC3E}">
        <p14:creationId xmlns:p14="http://schemas.microsoft.com/office/powerpoint/2010/main" val="657659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2) Served as their own time controls</a:t>
            </a:r>
            <a:endParaRPr lang="en-GB"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7</a:t>
            </a:fld>
            <a:endParaRPr lang="en-GB" altLang="en-US"/>
          </a:p>
        </p:txBody>
      </p:sp>
    </p:spTree>
    <p:extLst>
      <p:ext uri="{BB962C8B-B14F-4D97-AF65-F5344CB8AC3E}">
        <p14:creationId xmlns:p14="http://schemas.microsoft.com/office/powerpoint/2010/main" val="1940954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8</a:t>
            </a:fld>
            <a:endParaRPr lang="en-GB" altLang="en-US"/>
          </a:p>
        </p:txBody>
      </p:sp>
    </p:spTree>
    <p:extLst>
      <p:ext uri="{BB962C8B-B14F-4D97-AF65-F5344CB8AC3E}">
        <p14:creationId xmlns:p14="http://schemas.microsoft.com/office/powerpoint/2010/main" val="1650610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a:t>
            </a:r>
            <a:endParaRPr lang="en-GB" dirty="0"/>
          </a:p>
        </p:txBody>
      </p:sp>
      <p:sp>
        <p:nvSpPr>
          <p:cNvPr id="4" name="Slide Number Placeholder 3"/>
          <p:cNvSpPr>
            <a:spLocks noGrp="1"/>
          </p:cNvSpPr>
          <p:nvPr>
            <p:ph type="sldNum" sz="quarter" idx="10"/>
          </p:nvPr>
        </p:nvSpPr>
        <p:spPr/>
        <p:txBody>
          <a:bodyPr/>
          <a:lstStyle/>
          <a:p>
            <a:pPr>
              <a:defRPr/>
            </a:pPr>
            <a:fld id="{685FFBAF-257B-4471-819C-8B8233A78256}" type="slidenum">
              <a:rPr lang="en-GB" altLang="en-US" smtClean="0"/>
              <a:pPr>
                <a:defRPr/>
              </a:pPr>
              <a:t>9</a:t>
            </a:fld>
            <a:endParaRPr lang="en-GB" altLang="en-US"/>
          </a:p>
        </p:txBody>
      </p:sp>
    </p:spTree>
    <p:extLst>
      <p:ext uri="{BB962C8B-B14F-4D97-AF65-F5344CB8AC3E}">
        <p14:creationId xmlns:p14="http://schemas.microsoft.com/office/powerpoint/2010/main" val="2758004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pPr>
              <a:defRPr/>
            </a:pPr>
            <a:fld id="{7581BEB1-D85B-4332-8616-0534E787BEC7}" type="datetime1">
              <a:rPr lang="en-GB" altLang="en-US" smtClean="0"/>
              <a:t>04/11/2015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0D63B93-C50D-4905-9F99-2ED371C4D5AA}" type="slidenum">
              <a:rPr lang="en-GB" altLang="en-US"/>
              <a:pPr>
                <a:defRPr/>
              </a:pPr>
              <a:t>‹#›</a:t>
            </a:fld>
            <a:endParaRPr lang="en-GB" altLang="en-US"/>
          </a:p>
        </p:txBody>
      </p:sp>
    </p:spTree>
    <p:extLst>
      <p:ext uri="{BB962C8B-B14F-4D97-AF65-F5344CB8AC3E}">
        <p14:creationId xmlns:p14="http://schemas.microsoft.com/office/powerpoint/2010/main" val="186795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8A2D312-C630-4C6F-B85C-37419FD1B874}" type="datetime1">
              <a:rPr lang="en-GB" altLang="en-US" smtClean="0"/>
              <a:t>04/11/2015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A88A55D-A600-4943-ADB2-AECC2B520FFF}" type="slidenum">
              <a:rPr lang="en-GB" altLang="en-US"/>
              <a:pPr>
                <a:defRPr/>
              </a:pPr>
              <a:t>‹#›</a:t>
            </a:fld>
            <a:endParaRPr lang="en-GB" altLang="en-US"/>
          </a:p>
        </p:txBody>
      </p:sp>
    </p:spTree>
    <p:extLst>
      <p:ext uri="{BB962C8B-B14F-4D97-AF65-F5344CB8AC3E}">
        <p14:creationId xmlns:p14="http://schemas.microsoft.com/office/powerpoint/2010/main" val="388429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D13F74A-3E16-4786-A170-0872DC6C5002}" type="datetime1">
              <a:rPr lang="en-GB" altLang="en-US" smtClean="0"/>
              <a:t>04/11/2015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FE228DD-E6AB-4FCD-89EE-6228EE819AE7}" type="slidenum">
              <a:rPr lang="en-GB" altLang="en-US"/>
              <a:pPr>
                <a:defRPr/>
              </a:pPr>
              <a:t>‹#›</a:t>
            </a:fld>
            <a:endParaRPr lang="en-GB" altLang="en-US"/>
          </a:p>
        </p:txBody>
      </p:sp>
    </p:spTree>
    <p:extLst>
      <p:ext uri="{BB962C8B-B14F-4D97-AF65-F5344CB8AC3E}">
        <p14:creationId xmlns:p14="http://schemas.microsoft.com/office/powerpoint/2010/main" val="276825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4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83779549-A630-437C-BD09-797EBDFF6E5A}" type="datetime1">
              <a:rPr lang="en-GB" altLang="en-US" smtClean="0"/>
              <a:t>04/11/2015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83774DC-3EA4-430D-92A2-977417434128}" type="slidenum">
              <a:rPr lang="en-GB" altLang="en-US"/>
              <a:pPr>
                <a:defRPr/>
              </a:pPr>
              <a:t>‹#›</a:t>
            </a:fld>
            <a:endParaRPr lang="en-GB" altLang="en-US"/>
          </a:p>
        </p:txBody>
      </p:sp>
    </p:spTree>
    <p:extLst>
      <p:ext uri="{BB962C8B-B14F-4D97-AF65-F5344CB8AC3E}">
        <p14:creationId xmlns:p14="http://schemas.microsoft.com/office/powerpoint/2010/main" val="102153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673C33-75DE-4F55-9B77-FA4D16964DFD}" type="datetime1">
              <a:rPr lang="en-GB" altLang="en-US" smtClean="0"/>
              <a:t>04/11/2015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AEC4ED3-56B1-4D14-A14F-C808A2C9F45B}" type="slidenum">
              <a:rPr lang="en-GB" altLang="en-US"/>
              <a:pPr>
                <a:defRPr/>
              </a:pPr>
              <a:t>‹#›</a:t>
            </a:fld>
            <a:endParaRPr lang="en-GB" altLang="en-US"/>
          </a:p>
        </p:txBody>
      </p:sp>
    </p:spTree>
    <p:extLst>
      <p:ext uri="{BB962C8B-B14F-4D97-AF65-F5344CB8AC3E}">
        <p14:creationId xmlns:p14="http://schemas.microsoft.com/office/powerpoint/2010/main" val="261844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7069FCA-26DE-40B0-8093-DAC7FCB7676B}" type="datetime1">
              <a:rPr lang="en-GB" altLang="en-US" smtClean="0"/>
              <a:t>04/11/2015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B49D663-4204-425B-97A7-4A98F55ACE18}" type="slidenum">
              <a:rPr lang="en-GB" altLang="en-US"/>
              <a:pPr>
                <a:defRPr/>
              </a:pPr>
              <a:t>‹#›</a:t>
            </a:fld>
            <a:endParaRPr lang="en-GB" altLang="en-US"/>
          </a:p>
        </p:txBody>
      </p:sp>
    </p:spTree>
    <p:extLst>
      <p:ext uri="{BB962C8B-B14F-4D97-AF65-F5344CB8AC3E}">
        <p14:creationId xmlns:p14="http://schemas.microsoft.com/office/powerpoint/2010/main" val="327487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D6CD456-6F0E-446C-A018-ED67FBD26130}" type="datetime1">
              <a:rPr lang="en-GB" altLang="en-US" smtClean="0"/>
              <a:t>04/11/2015</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27A8B6D-1C16-436E-8917-D396DAA61FF6}" type="slidenum">
              <a:rPr lang="en-GB" altLang="en-US"/>
              <a:pPr>
                <a:defRPr/>
              </a:pPr>
              <a:t>‹#›</a:t>
            </a:fld>
            <a:endParaRPr lang="en-GB" altLang="en-US"/>
          </a:p>
        </p:txBody>
      </p:sp>
    </p:spTree>
    <p:extLst>
      <p:ext uri="{BB962C8B-B14F-4D97-AF65-F5344CB8AC3E}">
        <p14:creationId xmlns:p14="http://schemas.microsoft.com/office/powerpoint/2010/main" val="118727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FC5AAED-539D-40A3-8791-6B37F16B6DBE}" type="datetime1">
              <a:rPr lang="en-GB" altLang="en-US" smtClean="0"/>
              <a:t>04/11/2015</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BF1BCFA-2B34-48FA-A168-DBA68C9D2D30}" type="slidenum">
              <a:rPr lang="en-GB" altLang="en-US"/>
              <a:pPr>
                <a:defRPr/>
              </a:pPr>
              <a:t>‹#›</a:t>
            </a:fld>
            <a:endParaRPr lang="en-GB" altLang="en-US"/>
          </a:p>
        </p:txBody>
      </p:sp>
    </p:spTree>
    <p:extLst>
      <p:ext uri="{BB962C8B-B14F-4D97-AF65-F5344CB8AC3E}">
        <p14:creationId xmlns:p14="http://schemas.microsoft.com/office/powerpoint/2010/main" val="3593577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390C96-D894-4E70-B743-AAB600384203}" type="datetime1">
              <a:rPr lang="en-GB" altLang="en-US" smtClean="0"/>
              <a:t>04/11/2015</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0553AE3-EF7C-4979-9DB4-7115854743AD}" type="slidenum">
              <a:rPr lang="en-GB" altLang="en-US"/>
              <a:pPr>
                <a:defRPr/>
              </a:pPr>
              <a:t>‹#›</a:t>
            </a:fld>
            <a:endParaRPr lang="en-GB" altLang="en-US"/>
          </a:p>
        </p:txBody>
      </p:sp>
    </p:spTree>
    <p:extLst>
      <p:ext uri="{BB962C8B-B14F-4D97-AF65-F5344CB8AC3E}">
        <p14:creationId xmlns:p14="http://schemas.microsoft.com/office/powerpoint/2010/main" val="1365492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1459B-A108-48B8-83B8-14DFF8DE9BD2}" type="datetime1">
              <a:rPr lang="en-GB" altLang="en-US" smtClean="0"/>
              <a:t>04/11/2015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03B45C1-BBC8-4AF3-9571-6CBD674EE220}" type="slidenum">
              <a:rPr lang="en-GB" altLang="en-US"/>
              <a:pPr>
                <a:defRPr/>
              </a:pPr>
              <a:t>‹#›</a:t>
            </a:fld>
            <a:endParaRPr lang="en-GB" altLang="en-US"/>
          </a:p>
        </p:txBody>
      </p:sp>
    </p:spTree>
    <p:extLst>
      <p:ext uri="{BB962C8B-B14F-4D97-AF65-F5344CB8AC3E}">
        <p14:creationId xmlns:p14="http://schemas.microsoft.com/office/powerpoint/2010/main" val="72279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14E6D1-E813-4431-A262-12B4C1DB9BB0}" type="datetime1">
              <a:rPr lang="en-GB" altLang="en-US" smtClean="0"/>
              <a:t>04/11/2015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AC6FB2B-393D-4906-B9F0-406AE589EDB9}" type="slidenum">
              <a:rPr lang="en-GB" altLang="en-US"/>
              <a:pPr>
                <a:defRPr/>
              </a:pPr>
              <a:t>‹#›</a:t>
            </a:fld>
            <a:endParaRPr lang="en-GB" altLang="en-US"/>
          </a:p>
        </p:txBody>
      </p:sp>
    </p:spTree>
    <p:extLst>
      <p:ext uri="{BB962C8B-B14F-4D97-AF65-F5344CB8AC3E}">
        <p14:creationId xmlns:p14="http://schemas.microsoft.com/office/powerpoint/2010/main" val="14515829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25413"/>
            <a:ext cx="8218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E311AEA1-DAAF-482D-AC52-5890A201A280}" type="datetime1">
              <a:rPr lang="en-GB" altLang="en-US" smtClean="0"/>
              <a:t>04/11/2015</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4F88847-D4CA-45E2-90E2-334EBFD9A14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400" b="1" kern="1200">
          <a:solidFill>
            <a:schemeClr val="tx2"/>
          </a:solidFill>
          <a:latin typeface="+mj-lt"/>
          <a:ea typeface="MS PGothic" pitchFamily="34" charset="-128"/>
          <a:cs typeface="+mj-cs"/>
        </a:defRPr>
      </a:lvl1pPr>
      <a:lvl2pPr algn="l" rtl="0" eaLnBrk="0" fontAlgn="base" hangingPunct="0">
        <a:spcBef>
          <a:spcPct val="0"/>
        </a:spcBef>
        <a:spcAft>
          <a:spcPct val="0"/>
        </a:spcAft>
        <a:defRPr sz="3400" b="1">
          <a:solidFill>
            <a:schemeClr val="tx2"/>
          </a:solidFill>
          <a:latin typeface="Calibri" pitchFamily="34" charset="0"/>
          <a:ea typeface="MS PGothic" pitchFamily="34" charset="-128"/>
        </a:defRPr>
      </a:lvl2pPr>
      <a:lvl3pPr algn="l" rtl="0" eaLnBrk="0" fontAlgn="base" hangingPunct="0">
        <a:spcBef>
          <a:spcPct val="0"/>
        </a:spcBef>
        <a:spcAft>
          <a:spcPct val="0"/>
        </a:spcAft>
        <a:defRPr sz="3400" b="1">
          <a:solidFill>
            <a:schemeClr val="tx2"/>
          </a:solidFill>
          <a:latin typeface="Calibri" pitchFamily="34" charset="0"/>
          <a:ea typeface="MS PGothic" pitchFamily="34" charset="-128"/>
        </a:defRPr>
      </a:lvl3pPr>
      <a:lvl4pPr algn="l" rtl="0" eaLnBrk="0" fontAlgn="base" hangingPunct="0">
        <a:spcBef>
          <a:spcPct val="0"/>
        </a:spcBef>
        <a:spcAft>
          <a:spcPct val="0"/>
        </a:spcAft>
        <a:defRPr sz="3400" b="1">
          <a:solidFill>
            <a:schemeClr val="tx2"/>
          </a:solidFill>
          <a:latin typeface="Calibri" pitchFamily="34" charset="0"/>
          <a:ea typeface="MS PGothic" pitchFamily="34" charset="-128"/>
        </a:defRPr>
      </a:lvl4pPr>
      <a:lvl5pPr algn="l" rtl="0" eaLnBrk="0" fontAlgn="base" hangingPunct="0">
        <a:spcBef>
          <a:spcPct val="0"/>
        </a:spcBef>
        <a:spcAft>
          <a:spcPct val="0"/>
        </a:spcAft>
        <a:defRPr sz="3400" b="1">
          <a:solidFill>
            <a:schemeClr val="tx2"/>
          </a:solidFill>
          <a:latin typeface="Calibri" pitchFamily="34" charset="0"/>
          <a:ea typeface="MS PGothic" pitchFamily="34" charset="-128"/>
        </a:defRPr>
      </a:lvl5pPr>
      <a:lvl6pPr marL="457200" algn="l" rtl="0" fontAlgn="base">
        <a:spcBef>
          <a:spcPct val="0"/>
        </a:spcBef>
        <a:spcAft>
          <a:spcPct val="0"/>
        </a:spcAft>
        <a:defRPr sz="3400" b="1">
          <a:solidFill>
            <a:schemeClr val="tx2"/>
          </a:solidFill>
          <a:latin typeface="Calibri" pitchFamily="34" charset="0"/>
          <a:ea typeface="MS PGothic" pitchFamily="34" charset="-128"/>
        </a:defRPr>
      </a:lvl6pPr>
      <a:lvl7pPr marL="914400" algn="l" rtl="0" fontAlgn="base">
        <a:spcBef>
          <a:spcPct val="0"/>
        </a:spcBef>
        <a:spcAft>
          <a:spcPct val="0"/>
        </a:spcAft>
        <a:defRPr sz="3400" b="1">
          <a:solidFill>
            <a:schemeClr val="tx2"/>
          </a:solidFill>
          <a:latin typeface="Calibri" pitchFamily="34" charset="0"/>
          <a:ea typeface="MS PGothic" pitchFamily="34" charset="-128"/>
        </a:defRPr>
      </a:lvl7pPr>
      <a:lvl8pPr marL="1371600" algn="l" rtl="0" fontAlgn="base">
        <a:spcBef>
          <a:spcPct val="0"/>
        </a:spcBef>
        <a:spcAft>
          <a:spcPct val="0"/>
        </a:spcAft>
        <a:defRPr sz="3400" b="1">
          <a:solidFill>
            <a:schemeClr val="tx2"/>
          </a:solidFill>
          <a:latin typeface="Calibri" pitchFamily="34" charset="0"/>
          <a:ea typeface="MS PGothic" pitchFamily="34" charset="-128"/>
        </a:defRPr>
      </a:lvl8pPr>
      <a:lvl9pPr marL="1828800" algn="l" rtl="0" fontAlgn="base">
        <a:spcBef>
          <a:spcPct val="0"/>
        </a:spcBef>
        <a:spcAft>
          <a:spcPct val="0"/>
        </a:spcAft>
        <a:defRPr sz="3400" b="1">
          <a:solidFill>
            <a:schemeClr val="tx2"/>
          </a:solidFill>
          <a:latin typeface="Calibri" pitchFamily="34" charset="0"/>
          <a:ea typeface="MS PGothic" pitchFamily="34" charset="-128"/>
        </a:defRPr>
      </a:lvl9pPr>
    </p:titleStyle>
    <p:bodyStyle>
      <a:lvl1pPr marL="342900" indent="-34290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404040"/>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rgbClr val="404040"/>
          </a:solidFill>
          <a:latin typeface="+mn-lt"/>
          <a:ea typeface="MS PGothic"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chart" Target="../charts/chart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KCL no UoL +IoP_A4 red box 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51638" y="0"/>
            <a:ext cx="239236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288" y="61913"/>
            <a:ext cx="1543050" cy="76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2050" y="6130925"/>
            <a:ext cx="7981950"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2"/>
          <p:cNvSpPr txBox="1">
            <a:spLocks noChangeArrowheads="1"/>
          </p:cNvSpPr>
          <p:nvPr/>
        </p:nvSpPr>
        <p:spPr>
          <a:xfrm>
            <a:off x="683567" y="1844825"/>
            <a:ext cx="7704857" cy="2016224"/>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000" b="1" dirty="0" smtClean="0"/>
              <a:t>How </a:t>
            </a:r>
            <a:r>
              <a:rPr lang="en-US" sz="3000" b="1" dirty="0"/>
              <a:t>strong is the evidence for benefit from take-home naloxone</a:t>
            </a:r>
            <a:r>
              <a:rPr lang="en-US" sz="3000" b="1" dirty="0" smtClean="0"/>
              <a:t>? </a:t>
            </a:r>
          </a:p>
          <a:p>
            <a:pPr fontAlgn="auto">
              <a:spcBef>
                <a:spcPts val="1800"/>
              </a:spcBef>
              <a:spcAft>
                <a:spcPts val="0"/>
              </a:spcAft>
              <a:defRPr/>
            </a:pPr>
            <a:r>
              <a:rPr lang="en-US" sz="2700" dirty="0" smtClean="0"/>
              <a:t>Findings </a:t>
            </a:r>
            <a:r>
              <a:rPr lang="en-US" sz="2700" dirty="0"/>
              <a:t>from application of the </a:t>
            </a:r>
            <a:r>
              <a:rPr lang="en-US" sz="2700" dirty="0" smtClean="0"/>
              <a:t>Bradford </a:t>
            </a:r>
            <a:r>
              <a:rPr lang="en-US" sz="2700" dirty="0"/>
              <a:t>Hill </a:t>
            </a:r>
            <a:r>
              <a:rPr lang="en-US" sz="2700" dirty="0" smtClean="0"/>
              <a:t>criteria</a:t>
            </a:r>
            <a:endParaRPr lang="en-US" sz="2700" dirty="0">
              <a:solidFill>
                <a:schemeClr val="tx1">
                  <a:lumMod val="75000"/>
                  <a:lumOff val="25000"/>
                </a:schemeClr>
              </a:solidFill>
            </a:endParaRPr>
          </a:p>
        </p:txBody>
      </p:sp>
      <p:sp>
        <p:nvSpPr>
          <p:cNvPr id="3078" name="Rectangle 3"/>
          <p:cNvSpPr txBox="1">
            <a:spLocks noChangeArrowheads="1"/>
          </p:cNvSpPr>
          <p:nvPr/>
        </p:nvSpPr>
        <p:spPr bwMode="auto">
          <a:xfrm>
            <a:off x="1615008" y="3991000"/>
            <a:ext cx="6629400"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2400">
                <a:solidFill>
                  <a:srgbClr val="404040"/>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400">
                <a:solidFill>
                  <a:srgbClr val="404040"/>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rgbClr val="404040"/>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rgbClr val="404040"/>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rgbClr val="404040"/>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9pPr>
          </a:lstStyle>
          <a:p>
            <a:pPr algn="r" eaLnBrk="1" hangingPunct="1">
              <a:spcBef>
                <a:spcPct val="0"/>
              </a:spcBef>
              <a:buFontTx/>
              <a:buNone/>
            </a:pPr>
            <a:endParaRPr lang="en-GB" altLang="en-US" dirty="0">
              <a:solidFill>
                <a:srgbClr val="17375E"/>
              </a:solidFill>
            </a:endParaRPr>
          </a:p>
          <a:p>
            <a:pPr algn="r" eaLnBrk="1" hangingPunct="1">
              <a:spcBef>
                <a:spcPct val="0"/>
              </a:spcBef>
              <a:buFontTx/>
              <a:buNone/>
            </a:pPr>
            <a:endParaRPr lang="en-GB" altLang="en-US" b="1" dirty="0" smtClean="0">
              <a:solidFill>
                <a:srgbClr val="17375E"/>
              </a:solidFill>
            </a:endParaRPr>
          </a:p>
          <a:p>
            <a:pPr algn="r" eaLnBrk="1" hangingPunct="1">
              <a:spcBef>
                <a:spcPct val="0"/>
              </a:spcBef>
              <a:buFontTx/>
              <a:buNone/>
            </a:pPr>
            <a:r>
              <a:rPr lang="en-GB" altLang="en-US" b="1" dirty="0" smtClean="0">
                <a:solidFill>
                  <a:schemeClr val="tx1">
                    <a:lumMod val="65000"/>
                    <a:lumOff val="35000"/>
                  </a:schemeClr>
                </a:solidFill>
              </a:rPr>
              <a:t>Rebecca McDonald</a:t>
            </a:r>
          </a:p>
          <a:p>
            <a:pPr algn="r" eaLnBrk="1" hangingPunct="1">
              <a:spcBef>
                <a:spcPct val="0"/>
              </a:spcBef>
              <a:buFontTx/>
              <a:buNone/>
            </a:pPr>
            <a:r>
              <a:rPr lang="en-GB" altLang="en-US" dirty="0" smtClean="0">
                <a:solidFill>
                  <a:schemeClr val="tx1">
                    <a:lumMod val="65000"/>
                    <a:lumOff val="35000"/>
                  </a:schemeClr>
                </a:solidFill>
              </a:rPr>
              <a:t>PhD student</a:t>
            </a:r>
          </a:p>
          <a:p>
            <a:pPr algn="r" eaLnBrk="1" hangingPunct="1">
              <a:spcBef>
                <a:spcPct val="0"/>
              </a:spcBef>
              <a:buFontTx/>
              <a:buNone/>
            </a:pPr>
            <a:r>
              <a:rPr lang="en-GB" altLang="en-US" dirty="0" smtClean="0">
                <a:solidFill>
                  <a:schemeClr val="tx1">
                    <a:lumMod val="65000"/>
                    <a:lumOff val="35000"/>
                  </a:schemeClr>
                </a:solidFill>
              </a:rPr>
              <a:t>Addictions Department</a:t>
            </a:r>
            <a:endParaRPr lang="en-GB" altLang="en-US" b="1"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3.4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a:t>
            </a:r>
            <a:r>
              <a:rPr lang="en-GB" altLang="en-US" dirty="0" smtClean="0">
                <a:solidFill>
                  <a:srgbClr val="000000"/>
                </a:solidFill>
              </a:rPr>
              <a:t>Criteria  (cont’d)</a:t>
            </a:r>
            <a:endParaRPr lang="en-GB" dirty="0"/>
          </a:p>
        </p:txBody>
      </p:sp>
      <p:sp>
        <p:nvSpPr>
          <p:cNvPr id="7" name="Content Placeholder 2"/>
          <p:cNvSpPr txBox="1">
            <a:spLocks/>
          </p:cNvSpPr>
          <p:nvPr/>
        </p:nvSpPr>
        <p:spPr bwMode="auto">
          <a:xfrm>
            <a:off x="528637" y="1412776"/>
            <a:ext cx="7927627"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800" b="0" u="sng" dirty="0" smtClean="0">
                <a:solidFill>
                  <a:schemeClr val="tx1"/>
                </a:solidFill>
              </a:rPr>
              <a:t>7</a:t>
            </a:r>
            <a:r>
              <a:rPr lang="en-US" sz="1800" b="0" u="sng" dirty="0">
                <a:solidFill>
                  <a:schemeClr val="tx1"/>
                </a:solidFill>
              </a:rPr>
              <a:t>) Dose-response Relationship </a:t>
            </a:r>
            <a:endParaRPr lang="en-GB" sz="1800" b="0" dirty="0">
              <a:solidFill>
                <a:schemeClr val="tx1"/>
              </a:solidFill>
            </a:endParaRPr>
          </a:p>
          <a:p>
            <a:r>
              <a:rPr lang="en-US" sz="1800" b="0" i="1" dirty="0">
                <a:solidFill>
                  <a:schemeClr val="tx1"/>
                </a:solidFill>
              </a:rPr>
              <a:t>If a dose-response relationship can be observed </a:t>
            </a:r>
            <a:r>
              <a:rPr lang="en-US" sz="1800" b="0" i="1" dirty="0" smtClean="0">
                <a:solidFill>
                  <a:schemeClr val="tx1"/>
                </a:solidFill>
              </a:rPr>
              <a:t>for </a:t>
            </a:r>
            <a:r>
              <a:rPr lang="en-US" sz="1800" b="0" i="1" dirty="0">
                <a:solidFill>
                  <a:schemeClr val="tx1"/>
                </a:solidFill>
              </a:rPr>
              <a:t>the cause-and-effect hypothesis, increased exposure to a </a:t>
            </a:r>
            <a:r>
              <a:rPr lang="en-US" sz="1800" b="0" i="1" dirty="0" smtClean="0">
                <a:solidFill>
                  <a:schemeClr val="tx1"/>
                </a:solidFill>
              </a:rPr>
              <a:t>treatment </a:t>
            </a:r>
            <a:r>
              <a:rPr lang="en-US" sz="1800" b="0" i="1" dirty="0">
                <a:solidFill>
                  <a:schemeClr val="tx1"/>
                </a:solidFill>
              </a:rPr>
              <a:t>will proportionally impact the clinical outcome.</a:t>
            </a:r>
            <a:endParaRPr lang="en-GB" sz="1800" b="0" i="1" dirty="0">
              <a:solidFill>
                <a:schemeClr val="tx1"/>
              </a:solidFill>
            </a:endParaRPr>
          </a:p>
          <a:p>
            <a:pPr marL="285750" indent="-285750">
              <a:buFont typeface="Arial" panose="020B0604020202020204" pitchFamily="34" charset="0"/>
              <a:buChar char="•"/>
            </a:pPr>
            <a:r>
              <a:rPr lang="en-US" sz="1800" b="0" dirty="0">
                <a:solidFill>
                  <a:schemeClr val="tx1"/>
                </a:solidFill>
              </a:rPr>
              <a:t>1/22 studies </a:t>
            </a:r>
            <a:r>
              <a:rPr lang="en-US" sz="1800" b="0" dirty="0" smtClean="0">
                <a:solidFill>
                  <a:schemeClr val="tx1"/>
                </a:solidFill>
              </a:rPr>
              <a:t>assessed </a:t>
            </a:r>
            <a:r>
              <a:rPr lang="en-US" sz="1800" b="0" dirty="0">
                <a:solidFill>
                  <a:schemeClr val="tx1"/>
                </a:solidFill>
              </a:rPr>
              <a:t>dose </a:t>
            </a:r>
            <a:r>
              <a:rPr lang="en-US" sz="1800" b="0" dirty="0" smtClean="0">
                <a:solidFill>
                  <a:schemeClr val="tx1"/>
                </a:solidFill>
              </a:rPr>
              <a:t>response </a:t>
            </a:r>
            <a:r>
              <a:rPr lang="en-US" sz="1600" b="0" dirty="0" smtClean="0">
                <a:solidFill>
                  <a:schemeClr val="bg1">
                    <a:lumMod val="50000"/>
                  </a:schemeClr>
                </a:solidFill>
              </a:rPr>
              <a:t>(</a:t>
            </a:r>
            <a:r>
              <a:rPr lang="en-US" sz="1600" b="0" dirty="0" err="1" smtClean="0">
                <a:solidFill>
                  <a:schemeClr val="bg1">
                    <a:lumMod val="50000"/>
                  </a:schemeClr>
                </a:solidFill>
              </a:rPr>
              <a:t>Walley</a:t>
            </a:r>
            <a:r>
              <a:rPr lang="en-US" sz="1600" b="0" dirty="0" smtClean="0">
                <a:solidFill>
                  <a:schemeClr val="bg1">
                    <a:lumMod val="50000"/>
                  </a:schemeClr>
                </a:solidFill>
              </a:rPr>
              <a:t> et al 2013a)</a:t>
            </a:r>
            <a:endParaRPr lang="en-GB" sz="1600" b="0" dirty="0">
              <a:solidFill>
                <a:schemeClr val="bg1">
                  <a:lumMod val="50000"/>
                </a:schemeClr>
              </a:solidFill>
            </a:endParaRPr>
          </a:p>
          <a:p>
            <a:pPr marL="742950" lvl="1" indent="-285750">
              <a:buFont typeface="Courier New" panose="02070309020205020404" pitchFamily="49" charset="0"/>
              <a:buChar char="o"/>
            </a:pPr>
            <a:r>
              <a:rPr lang="en-US" sz="1800" b="0" dirty="0" smtClean="0">
                <a:solidFill>
                  <a:schemeClr val="tx1"/>
                </a:solidFill>
              </a:rPr>
              <a:t>19 communities split </a:t>
            </a:r>
            <a:r>
              <a:rPr lang="en-US" sz="1800" b="0" dirty="0">
                <a:solidFill>
                  <a:schemeClr val="tx1"/>
                </a:solidFill>
              </a:rPr>
              <a:t>into 3 </a:t>
            </a:r>
            <a:r>
              <a:rPr lang="en-US" sz="1800" b="0" dirty="0" smtClean="0">
                <a:solidFill>
                  <a:schemeClr val="tx1"/>
                </a:solidFill>
              </a:rPr>
              <a:t>groups by enrollment</a:t>
            </a:r>
          </a:p>
          <a:p>
            <a:pPr marL="742950" lvl="1" indent="-285750">
              <a:buFont typeface="Courier New" panose="02070309020205020404" pitchFamily="49" charset="0"/>
              <a:buChar char="o"/>
            </a:pPr>
            <a:r>
              <a:rPr lang="en-US" sz="1800" b="0" dirty="0" smtClean="0">
                <a:solidFill>
                  <a:schemeClr val="tx1"/>
                </a:solidFill>
              </a:rPr>
              <a:t>Significant implementation-dose relation</a:t>
            </a:r>
          </a:p>
          <a:p>
            <a:pPr lvl="1"/>
            <a:endParaRPr lang="en-GB" sz="1800" b="0" dirty="0">
              <a:solidFill>
                <a:schemeClr val="tx1"/>
              </a:solidFill>
            </a:endParaRPr>
          </a:p>
          <a:p>
            <a:r>
              <a:rPr lang="en-US" sz="1800" b="0" u="sng" dirty="0">
                <a:solidFill>
                  <a:schemeClr val="tx1"/>
                </a:solidFill>
              </a:rPr>
              <a:t>8) Experimental Evidence</a:t>
            </a:r>
            <a:endParaRPr lang="en-GB" sz="1800" b="0" dirty="0">
              <a:solidFill>
                <a:schemeClr val="tx1"/>
              </a:solidFill>
            </a:endParaRPr>
          </a:p>
          <a:p>
            <a:r>
              <a:rPr lang="en-US" sz="1800" b="0" i="1" dirty="0">
                <a:solidFill>
                  <a:schemeClr val="tx1"/>
                </a:solidFill>
              </a:rPr>
              <a:t>If experimental manipulation of the exposure-outcome association </a:t>
            </a:r>
            <a:r>
              <a:rPr lang="en-US" sz="1800" b="0" i="1" dirty="0" smtClean="0">
                <a:solidFill>
                  <a:schemeClr val="tx1"/>
                </a:solidFill>
              </a:rPr>
              <a:t>impacts </a:t>
            </a:r>
            <a:r>
              <a:rPr lang="en-US" sz="1800" b="0" i="1" dirty="0">
                <a:solidFill>
                  <a:schemeClr val="tx1"/>
                </a:solidFill>
              </a:rPr>
              <a:t>the </a:t>
            </a:r>
            <a:r>
              <a:rPr lang="en-US" sz="1800" b="0" i="1" dirty="0" smtClean="0">
                <a:solidFill>
                  <a:schemeClr val="tx1"/>
                </a:solidFill>
              </a:rPr>
              <a:t>outcome, </a:t>
            </a:r>
            <a:r>
              <a:rPr lang="en-US" sz="1800" b="0" i="1" dirty="0">
                <a:solidFill>
                  <a:schemeClr val="tx1"/>
                </a:solidFill>
              </a:rPr>
              <a:t>(</a:t>
            </a:r>
            <a:r>
              <a:rPr lang="en-US" sz="1800" b="0" i="1" dirty="0" smtClean="0">
                <a:solidFill>
                  <a:schemeClr val="tx1"/>
                </a:solidFill>
              </a:rPr>
              <a:t>semi)experimental </a:t>
            </a:r>
            <a:r>
              <a:rPr lang="en-US" sz="1800" b="0" i="1" dirty="0">
                <a:solidFill>
                  <a:schemeClr val="tx1"/>
                </a:solidFill>
              </a:rPr>
              <a:t>evidence is given. </a:t>
            </a:r>
            <a:r>
              <a:rPr lang="en-US" sz="1800" b="0" i="1" dirty="0" smtClean="0">
                <a:solidFill>
                  <a:schemeClr val="tx1"/>
                </a:solidFill>
              </a:rPr>
              <a:t>This delivers </a:t>
            </a:r>
            <a:r>
              <a:rPr lang="en-US" sz="1800" b="0" i="1" dirty="0">
                <a:solidFill>
                  <a:schemeClr val="tx1"/>
                </a:solidFill>
              </a:rPr>
              <a:t>the strongest support for causation.</a:t>
            </a:r>
            <a:endParaRPr lang="en-GB" sz="1800" b="0" i="1" dirty="0">
              <a:solidFill>
                <a:schemeClr val="tx1"/>
              </a:solidFill>
            </a:endParaRPr>
          </a:p>
          <a:p>
            <a:pPr marL="285750" indent="-285750">
              <a:buFont typeface="Arial" panose="020B0604020202020204" pitchFamily="34" charset="0"/>
              <a:buChar char="•"/>
            </a:pPr>
            <a:r>
              <a:rPr lang="en-US" sz="1800" b="0" dirty="0">
                <a:solidFill>
                  <a:schemeClr val="tx1"/>
                </a:solidFill>
              </a:rPr>
              <a:t>Experimental evidence: 0/22 studies</a:t>
            </a:r>
            <a:endParaRPr lang="en-GB" sz="1800" b="0" dirty="0">
              <a:solidFill>
                <a:schemeClr val="tx1"/>
              </a:solidFill>
            </a:endParaRPr>
          </a:p>
          <a:p>
            <a:pPr marL="285750" lvl="1" indent="-285750">
              <a:buFont typeface="Arial" pitchFamily="34" charset="0"/>
              <a:buChar char="•"/>
            </a:pPr>
            <a:r>
              <a:rPr lang="en-US" sz="1800" b="0" dirty="0">
                <a:solidFill>
                  <a:schemeClr val="tx1"/>
                </a:solidFill>
              </a:rPr>
              <a:t>Quasi-experimental evidence: 1/22 </a:t>
            </a:r>
            <a:r>
              <a:rPr lang="en-US" sz="1800" b="0" dirty="0" smtClean="0">
                <a:solidFill>
                  <a:schemeClr val="tx1"/>
                </a:solidFill>
              </a:rPr>
              <a:t>studies </a:t>
            </a:r>
            <a:r>
              <a:rPr lang="en-US" sz="1600" b="0" dirty="0">
                <a:solidFill>
                  <a:schemeClr val="bg1">
                    <a:lumMod val="50000"/>
                  </a:schemeClr>
                </a:solidFill>
              </a:rPr>
              <a:t>(</a:t>
            </a:r>
            <a:r>
              <a:rPr lang="en-US" sz="1600" b="0" dirty="0" err="1">
                <a:solidFill>
                  <a:schemeClr val="bg1">
                    <a:lumMod val="50000"/>
                  </a:schemeClr>
                </a:solidFill>
              </a:rPr>
              <a:t>Walley</a:t>
            </a:r>
            <a:r>
              <a:rPr lang="en-US" sz="1600" b="0" dirty="0">
                <a:solidFill>
                  <a:schemeClr val="bg1">
                    <a:lumMod val="50000"/>
                  </a:schemeClr>
                </a:solidFill>
              </a:rPr>
              <a:t> et al 2013a)</a:t>
            </a:r>
            <a:endParaRPr lang="en-GB" sz="1600" b="0" dirty="0">
              <a:solidFill>
                <a:schemeClr val="bg1">
                  <a:lumMod val="50000"/>
                </a:schemeClr>
              </a:solidFill>
            </a:endParaRPr>
          </a:p>
          <a:p>
            <a:endParaRPr lang="en-GB" sz="1800" b="0" dirty="0"/>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10</a:t>
            </a:fld>
            <a:endParaRPr lang="en-GB" altLang="en-US"/>
          </a:p>
        </p:txBody>
      </p:sp>
    </p:spTree>
    <p:extLst>
      <p:ext uri="{BB962C8B-B14F-4D97-AF65-F5344CB8AC3E}">
        <p14:creationId xmlns:p14="http://schemas.microsoft.com/office/powerpoint/2010/main" val="2665102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3.5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a:t>
            </a:r>
            <a:r>
              <a:rPr lang="en-GB" altLang="en-US" dirty="0" smtClean="0">
                <a:solidFill>
                  <a:srgbClr val="000000"/>
                </a:solidFill>
              </a:rPr>
              <a:t>Criteria  (cont’d)</a:t>
            </a:r>
            <a:endParaRPr lang="en-GB" dirty="0"/>
          </a:p>
        </p:txBody>
      </p:sp>
      <p:sp>
        <p:nvSpPr>
          <p:cNvPr id="7" name="Content Placeholder 2"/>
          <p:cNvSpPr txBox="1">
            <a:spLocks/>
          </p:cNvSpPr>
          <p:nvPr/>
        </p:nvSpPr>
        <p:spPr bwMode="auto">
          <a:xfrm>
            <a:off x="528637" y="1412776"/>
            <a:ext cx="7927627"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800" b="0" u="sng" dirty="0">
                <a:solidFill>
                  <a:schemeClr val="tx1"/>
                </a:solidFill>
              </a:rPr>
              <a:t>9) Analogy </a:t>
            </a:r>
            <a:endParaRPr lang="en-GB" sz="1800" b="0" dirty="0">
              <a:solidFill>
                <a:schemeClr val="tx1"/>
              </a:solidFill>
            </a:endParaRPr>
          </a:p>
          <a:p>
            <a:r>
              <a:rPr lang="en-US" sz="1800" b="0" i="1" dirty="0">
                <a:solidFill>
                  <a:schemeClr val="tx1"/>
                </a:solidFill>
              </a:rPr>
              <a:t>If a </a:t>
            </a:r>
            <a:r>
              <a:rPr lang="en-US" sz="1800" b="0" i="1" dirty="0" smtClean="0">
                <a:solidFill>
                  <a:schemeClr val="tx1"/>
                </a:solidFill>
              </a:rPr>
              <a:t>treatment </a:t>
            </a:r>
            <a:r>
              <a:rPr lang="en-US" sz="1800" b="0" i="1" dirty="0">
                <a:solidFill>
                  <a:schemeClr val="tx1"/>
                </a:solidFill>
              </a:rPr>
              <a:t>similar to A leads to a clinical outcome similar to B, then this analogy counts as evidence in support of our hypothesis that A causes B.</a:t>
            </a:r>
            <a:endParaRPr lang="en-GB" sz="1800" b="0" i="1" dirty="0">
              <a:solidFill>
                <a:schemeClr val="tx1"/>
              </a:solidFill>
            </a:endParaRPr>
          </a:p>
          <a:p>
            <a:pPr marL="285750" indent="-285750">
              <a:buFont typeface="Arial" panose="020B0604020202020204" pitchFamily="34" charset="0"/>
              <a:buChar char="•"/>
            </a:pPr>
            <a:r>
              <a:rPr lang="en-US" sz="1800" b="0" dirty="0">
                <a:solidFill>
                  <a:schemeClr val="tx1"/>
                </a:solidFill>
              </a:rPr>
              <a:t>THN </a:t>
            </a:r>
            <a:r>
              <a:rPr lang="en-US" sz="1800" b="0" dirty="0" smtClean="0">
                <a:solidFill>
                  <a:schemeClr val="tx1"/>
                </a:solidFill>
              </a:rPr>
              <a:t>compared </a:t>
            </a:r>
            <a:r>
              <a:rPr lang="en-US" sz="1800" b="0" dirty="0">
                <a:solidFill>
                  <a:schemeClr val="tx1"/>
                </a:solidFill>
              </a:rPr>
              <a:t>to emergency medications for family </a:t>
            </a:r>
            <a:r>
              <a:rPr lang="en-US" sz="1800" b="0" dirty="0" smtClean="0">
                <a:solidFill>
                  <a:schemeClr val="tx1"/>
                </a:solidFill>
              </a:rPr>
              <a:t>use (</a:t>
            </a:r>
            <a:r>
              <a:rPr lang="en-US" sz="1800" b="0" dirty="0">
                <a:solidFill>
                  <a:schemeClr val="tx1"/>
                </a:solidFill>
              </a:rPr>
              <a:t>e.g. </a:t>
            </a:r>
            <a:r>
              <a:rPr lang="en-US" sz="1800" b="0" dirty="0" err="1" smtClean="0">
                <a:solidFill>
                  <a:schemeClr val="tx1"/>
                </a:solidFill>
              </a:rPr>
              <a:t>EpiPen</a:t>
            </a:r>
            <a:r>
              <a:rPr lang="en-US" sz="1800" b="0" dirty="0" smtClean="0">
                <a:solidFill>
                  <a:schemeClr val="tx1"/>
                </a:solidFill>
              </a:rPr>
              <a:t>, </a:t>
            </a:r>
            <a:r>
              <a:rPr lang="en-US" sz="1800" b="0" dirty="0" err="1" smtClean="0">
                <a:solidFill>
                  <a:schemeClr val="tx1"/>
                </a:solidFill>
              </a:rPr>
              <a:t>Buccolam</a:t>
            </a:r>
            <a:r>
              <a:rPr lang="en-US" sz="1800" b="0" dirty="0">
                <a:solidFill>
                  <a:schemeClr val="tx1"/>
                </a:solidFill>
              </a:rPr>
              <a:t>)</a:t>
            </a:r>
            <a:endParaRPr lang="en-GB" sz="1800" b="0" dirty="0">
              <a:solidFill>
                <a:schemeClr val="tx1"/>
              </a:solidFill>
            </a:endParaRPr>
          </a:p>
          <a:p>
            <a:pPr marL="285750" indent="-285750">
              <a:buFont typeface="Arial" panose="020B0604020202020204" pitchFamily="34" charset="0"/>
              <a:buChar char="•"/>
            </a:pPr>
            <a:r>
              <a:rPr lang="en-US" sz="1800" b="0" dirty="0">
                <a:solidFill>
                  <a:schemeClr val="tx1"/>
                </a:solidFill>
              </a:rPr>
              <a:t>0/22 studies provide empirical </a:t>
            </a:r>
            <a:r>
              <a:rPr lang="en-US" sz="1800" b="0" dirty="0" smtClean="0">
                <a:solidFill>
                  <a:schemeClr val="tx1"/>
                </a:solidFill>
              </a:rPr>
              <a:t>data</a:t>
            </a:r>
            <a:endParaRPr lang="en-GB" sz="1800" b="0" dirty="0">
              <a:solidFill>
                <a:schemeClr val="tx1"/>
              </a:solidFill>
            </a:endParaRPr>
          </a:p>
          <a:p>
            <a:r>
              <a:rPr lang="en-US" sz="1600" b="0" dirty="0"/>
              <a:t> </a:t>
            </a:r>
            <a:endParaRPr lang="en-US" sz="1600" b="0" dirty="0" smtClean="0"/>
          </a:p>
          <a:p>
            <a:endParaRPr lang="en-US" sz="200" dirty="0" smtClean="0">
              <a:solidFill>
                <a:srgbClr val="FF0000"/>
              </a:solidFill>
            </a:endParaRPr>
          </a:p>
        </p:txBody>
      </p:sp>
      <p:sp>
        <p:nvSpPr>
          <p:cNvPr id="10" name="Slide Number Placeholder 9"/>
          <p:cNvSpPr>
            <a:spLocks noGrp="1"/>
          </p:cNvSpPr>
          <p:nvPr>
            <p:ph type="sldNum" sz="quarter" idx="12"/>
          </p:nvPr>
        </p:nvSpPr>
        <p:spPr/>
        <p:txBody>
          <a:bodyPr/>
          <a:lstStyle/>
          <a:p>
            <a:pPr>
              <a:defRPr/>
            </a:pPr>
            <a:fld id="{727A8B6D-1C16-436E-8917-D396DAA61FF6}" type="slidenum">
              <a:rPr lang="en-GB" altLang="en-US" smtClean="0"/>
              <a:pPr>
                <a:defRPr/>
              </a:pPr>
              <a:t>11</a:t>
            </a:fld>
            <a:endParaRPr lang="en-GB" altLang="en-US"/>
          </a:p>
        </p:txBody>
      </p:sp>
    </p:spTree>
    <p:extLst>
      <p:ext uri="{BB962C8B-B14F-4D97-AF65-F5344CB8AC3E}">
        <p14:creationId xmlns:p14="http://schemas.microsoft.com/office/powerpoint/2010/main" val="2739012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3.6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a:t>
            </a:r>
            <a:r>
              <a:rPr lang="en-GB" altLang="en-US" dirty="0" smtClean="0">
                <a:solidFill>
                  <a:srgbClr val="000000"/>
                </a:solidFill>
              </a:rPr>
              <a:t>Criteria  (cont’d)</a:t>
            </a:r>
            <a:endParaRPr lang="en-GB" dirty="0"/>
          </a:p>
        </p:txBody>
      </p:sp>
      <p:sp>
        <p:nvSpPr>
          <p:cNvPr id="7" name="Content Placeholder 2"/>
          <p:cNvSpPr txBox="1">
            <a:spLocks/>
          </p:cNvSpPr>
          <p:nvPr/>
        </p:nvSpPr>
        <p:spPr bwMode="auto">
          <a:xfrm>
            <a:off x="528637" y="1412776"/>
            <a:ext cx="7927627"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600" b="0" dirty="0"/>
              <a:t> </a:t>
            </a:r>
            <a:endParaRPr lang="en-US" sz="1600" b="0" dirty="0" smtClean="0"/>
          </a:p>
          <a:p>
            <a:endParaRPr lang="en-US" sz="200" dirty="0" smtClean="0">
              <a:solidFill>
                <a:srgbClr val="FF0000"/>
              </a:solidFill>
            </a:endParaRPr>
          </a:p>
          <a:p>
            <a:r>
              <a:rPr lang="en-US" sz="1800" dirty="0" smtClean="0">
                <a:solidFill>
                  <a:srgbClr val="FF0000"/>
                </a:solidFill>
              </a:rPr>
              <a:t>SUMMARY:</a:t>
            </a:r>
            <a:endParaRPr lang="en-GB" sz="1800" dirty="0">
              <a:solidFill>
                <a:srgbClr val="FF0000"/>
              </a:solidFill>
            </a:endParaRPr>
          </a:p>
        </p:txBody>
      </p:sp>
      <p:sp>
        <p:nvSpPr>
          <p:cNvPr id="4" name="Content Placeholder 3"/>
          <p:cNvSpPr>
            <a:spLocks noGrp="1"/>
          </p:cNvSpPr>
          <p:nvPr>
            <p:ph sz="half" idx="2"/>
          </p:nvPr>
        </p:nvSpPr>
        <p:spPr>
          <a:xfrm>
            <a:off x="683568" y="2604045"/>
            <a:ext cx="4032448" cy="2625155"/>
          </a:xfrm>
        </p:spPr>
        <p:txBody>
          <a:bodyPr/>
          <a:lstStyle/>
          <a:p>
            <a:pPr marL="457200" indent="-457200">
              <a:buFont typeface="+mj-lt"/>
              <a:buAutoNum type="arabicParenR"/>
            </a:pPr>
            <a:r>
              <a:rPr lang="en-US" sz="2200" dirty="0" smtClean="0">
                <a:solidFill>
                  <a:schemeClr val="tx1"/>
                </a:solidFill>
              </a:rPr>
              <a:t>Strength </a:t>
            </a:r>
            <a:r>
              <a:rPr lang="en-US" sz="2200" dirty="0">
                <a:solidFill>
                  <a:schemeClr val="tx1"/>
                </a:solidFill>
              </a:rPr>
              <a:t>of </a:t>
            </a:r>
            <a:r>
              <a:rPr lang="en-US" sz="2200" dirty="0" smtClean="0">
                <a:solidFill>
                  <a:schemeClr val="tx1"/>
                </a:solidFill>
              </a:rPr>
              <a:t>association </a:t>
            </a:r>
            <a:r>
              <a:rPr lang="en-GB" dirty="0" smtClean="0">
                <a:solidFill>
                  <a:srgbClr val="FF0000"/>
                </a:solidFill>
              </a:rPr>
              <a:t>✓</a:t>
            </a:r>
            <a:endParaRPr lang="en-US" dirty="0" smtClean="0">
              <a:solidFill>
                <a:srgbClr val="FF0000"/>
              </a:solidFill>
            </a:endParaRPr>
          </a:p>
          <a:p>
            <a:pPr marL="457200" indent="-457200">
              <a:buFont typeface="+mj-lt"/>
              <a:buAutoNum type="arabicParenR"/>
            </a:pPr>
            <a:r>
              <a:rPr lang="en-US" sz="2200" dirty="0">
                <a:solidFill>
                  <a:schemeClr val="tx1"/>
                </a:solidFill>
              </a:rPr>
              <a:t>Temporality </a:t>
            </a:r>
            <a:r>
              <a:rPr lang="en-GB" dirty="0" smtClean="0">
                <a:solidFill>
                  <a:srgbClr val="FF0000"/>
                </a:solidFill>
              </a:rPr>
              <a:t>✓</a:t>
            </a:r>
            <a:endParaRPr lang="en-US" dirty="0" smtClean="0"/>
          </a:p>
          <a:p>
            <a:pPr marL="457200" indent="-457200">
              <a:buFont typeface="+mj-lt"/>
              <a:buAutoNum type="arabicParenR"/>
            </a:pPr>
            <a:r>
              <a:rPr lang="en-US" sz="2200" dirty="0">
                <a:solidFill>
                  <a:schemeClr val="tx1"/>
                </a:solidFill>
              </a:rPr>
              <a:t>Consistency </a:t>
            </a:r>
            <a:r>
              <a:rPr lang="en-GB" dirty="0" smtClean="0">
                <a:solidFill>
                  <a:srgbClr val="FF0000"/>
                </a:solidFill>
              </a:rPr>
              <a:t>✓</a:t>
            </a:r>
            <a:endParaRPr lang="en-US" dirty="0" smtClean="0"/>
          </a:p>
          <a:p>
            <a:pPr marL="457200" indent="-457200">
              <a:buFont typeface="+mj-lt"/>
              <a:buAutoNum type="arabicParenR"/>
            </a:pPr>
            <a:r>
              <a:rPr lang="en-US" sz="2200" dirty="0">
                <a:solidFill>
                  <a:schemeClr val="tx1"/>
                </a:solidFill>
              </a:rPr>
              <a:t>Plausibility</a:t>
            </a:r>
            <a:r>
              <a:rPr lang="en-US" dirty="0">
                <a:solidFill>
                  <a:schemeClr val="tx1"/>
                </a:solidFill>
              </a:rPr>
              <a:t> </a:t>
            </a:r>
            <a:r>
              <a:rPr lang="en-GB" dirty="0" smtClean="0">
                <a:solidFill>
                  <a:srgbClr val="FF0000"/>
                </a:solidFill>
              </a:rPr>
              <a:t>✓</a:t>
            </a:r>
            <a:endParaRPr lang="en-US" dirty="0" smtClean="0"/>
          </a:p>
          <a:p>
            <a:pPr marL="457200" indent="-457200">
              <a:buFont typeface="+mj-lt"/>
              <a:buAutoNum type="arabicParenR"/>
            </a:pPr>
            <a:r>
              <a:rPr lang="en-US" sz="2200" dirty="0" smtClean="0">
                <a:solidFill>
                  <a:schemeClr val="tx1"/>
                </a:solidFill>
              </a:rPr>
              <a:t>Coherence</a:t>
            </a:r>
            <a:endParaRPr lang="en-US" dirty="0" smtClean="0">
              <a:solidFill>
                <a:srgbClr val="FF0000"/>
              </a:solidFill>
            </a:endParaRPr>
          </a:p>
          <a:p>
            <a:pPr marL="457200" indent="-457200">
              <a:buFont typeface="+mj-lt"/>
              <a:buAutoNum type="arabicParenR"/>
            </a:pPr>
            <a:endParaRPr lang="en-GB" dirty="0"/>
          </a:p>
        </p:txBody>
      </p:sp>
      <p:sp>
        <p:nvSpPr>
          <p:cNvPr id="5" name="Content Placeholder 5"/>
          <p:cNvSpPr>
            <a:spLocks noGrp="1"/>
          </p:cNvSpPr>
          <p:nvPr>
            <p:ph sz="quarter" idx="4"/>
          </p:nvPr>
        </p:nvSpPr>
        <p:spPr>
          <a:xfrm>
            <a:off x="4427984" y="2604045"/>
            <a:ext cx="4176464" cy="2625155"/>
          </a:xfrm>
        </p:spPr>
        <p:txBody>
          <a:bodyPr/>
          <a:lstStyle/>
          <a:p>
            <a:pPr marL="457200" indent="-457200">
              <a:buFont typeface="+mj-lt"/>
              <a:buAutoNum type="arabicParenR" startAt="6"/>
            </a:pPr>
            <a:r>
              <a:rPr lang="en-US" sz="2200" dirty="0">
                <a:solidFill>
                  <a:schemeClr val="tx1"/>
                </a:solidFill>
              </a:rPr>
              <a:t>Specificity </a:t>
            </a:r>
            <a:r>
              <a:rPr lang="en-GB" dirty="0" smtClean="0">
                <a:solidFill>
                  <a:srgbClr val="FF0000"/>
                </a:solidFill>
              </a:rPr>
              <a:t>✓</a:t>
            </a:r>
            <a:endParaRPr lang="en-US" dirty="0" smtClean="0"/>
          </a:p>
          <a:p>
            <a:pPr marL="457200" indent="-457200">
              <a:buFont typeface="+mj-lt"/>
              <a:buAutoNum type="arabicParenR" startAt="6"/>
            </a:pPr>
            <a:r>
              <a:rPr lang="en-US" sz="2200" dirty="0" smtClean="0">
                <a:solidFill>
                  <a:schemeClr val="tx1"/>
                </a:solidFill>
              </a:rPr>
              <a:t>Dose-response relationship </a:t>
            </a:r>
            <a:r>
              <a:rPr lang="en-GB" sz="2000" dirty="0">
                <a:solidFill>
                  <a:srgbClr val="FF0000"/>
                </a:solidFill>
              </a:rPr>
              <a:t>✓ </a:t>
            </a:r>
            <a:endParaRPr lang="en-GB" sz="2000" dirty="0" smtClean="0">
              <a:solidFill>
                <a:srgbClr val="FF0000"/>
              </a:solidFill>
            </a:endParaRPr>
          </a:p>
          <a:p>
            <a:pPr marL="457200" indent="-457200">
              <a:buFont typeface="+mj-lt"/>
              <a:buAutoNum type="arabicParenR" startAt="6"/>
            </a:pPr>
            <a:r>
              <a:rPr lang="en-US" sz="2200" dirty="0" smtClean="0">
                <a:solidFill>
                  <a:schemeClr val="tx1"/>
                </a:solidFill>
              </a:rPr>
              <a:t>Experimental evidence </a:t>
            </a:r>
            <a:r>
              <a:rPr lang="en-GB" dirty="0">
                <a:solidFill>
                  <a:srgbClr val="FF0000"/>
                </a:solidFill>
              </a:rPr>
              <a:t>✓</a:t>
            </a:r>
            <a:endParaRPr lang="en-US" dirty="0" smtClean="0"/>
          </a:p>
          <a:p>
            <a:pPr marL="457200" indent="-457200">
              <a:buFont typeface="+mj-lt"/>
              <a:buAutoNum type="arabicParenR" startAt="6"/>
            </a:pPr>
            <a:r>
              <a:rPr lang="en-US" sz="2200" dirty="0" smtClean="0">
                <a:solidFill>
                  <a:schemeClr val="tx1"/>
                </a:solidFill>
              </a:rPr>
              <a:t>Analogy </a:t>
            </a:r>
            <a:endParaRPr lang="en-GB" sz="2200" dirty="0">
              <a:solidFill>
                <a:schemeClr val="tx1"/>
              </a:solidFill>
            </a:endParaRPr>
          </a:p>
        </p:txBody>
      </p:sp>
      <p:sp>
        <p:nvSpPr>
          <p:cNvPr id="6" name="Rectangle 5"/>
          <p:cNvSpPr/>
          <p:nvPr/>
        </p:nvSpPr>
        <p:spPr>
          <a:xfrm>
            <a:off x="611560" y="2492896"/>
            <a:ext cx="7848872" cy="237626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lide Number Placeholder 7"/>
          <p:cNvSpPr>
            <a:spLocks noGrp="1"/>
          </p:cNvSpPr>
          <p:nvPr>
            <p:ph type="sldNum" sz="quarter" idx="12"/>
          </p:nvPr>
        </p:nvSpPr>
        <p:spPr/>
        <p:txBody>
          <a:bodyPr/>
          <a:lstStyle/>
          <a:p>
            <a:pPr>
              <a:defRPr/>
            </a:pPr>
            <a:fld id="{727A8B6D-1C16-436E-8917-D396DAA61FF6}" type="slidenum">
              <a:rPr lang="en-GB" altLang="en-US" smtClean="0"/>
              <a:pPr>
                <a:defRPr/>
              </a:pPr>
              <a:t>12</a:t>
            </a:fld>
            <a:endParaRPr lang="en-GB" altLang="en-US"/>
          </a:p>
        </p:txBody>
      </p:sp>
    </p:spTree>
    <p:extLst>
      <p:ext uri="{BB962C8B-B14F-4D97-AF65-F5344CB8AC3E}">
        <p14:creationId xmlns:p14="http://schemas.microsoft.com/office/powerpoint/2010/main" val="1088418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4.1 </a:t>
            </a:r>
            <a:r>
              <a:rPr lang="en-GB" altLang="en-US" dirty="0">
                <a:solidFill>
                  <a:srgbClr val="000000"/>
                </a:solidFill>
              </a:rPr>
              <a:t>| </a:t>
            </a:r>
            <a:r>
              <a:rPr lang="en-GB" altLang="en-US" dirty="0" smtClean="0">
                <a:solidFill>
                  <a:srgbClr val="000000"/>
                </a:solidFill>
              </a:rPr>
              <a:t>Discussion: Summary of Findings</a:t>
            </a:r>
            <a:endParaRPr lang="en-GB" dirty="0"/>
          </a:p>
        </p:txBody>
      </p:sp>
      <p:sp>
        <p:nvSpPr>
          <p:cNvPr id="7" name="Content Placeholder 2"/>
          <p:cNvSpPr txBox="1">
            <a:spLocks/>
          </p:cNvSpPr>
          <p:nvPr/>
        </p:nvSpPr>
        <p:spPr bwMode="auto">
          <a:xfrm>
            <a:off x="528637" y="1412776"/>
            <a:ext cx="7927627"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GB" sz="2000" b="0" dirty="0" smtClean="0">
                <a:solidFill>
                  <a:schemeClr val="tx1"/>
                </a:solidFill>
              </a:rPr>
              <a:t>Bradford Hill (1965): </a:t>
            </a:r>
            <a:r>
              <a:rPr lang="en-US" sz="2000" b="0" dirty="0" smtClean="0">
                <a:solidFill>
                  <a:schemeClr val="tx1"/>
                </a:solidFill>
              </a:rPr>
              <a:t>“</a:t>
            </a:r>
            <a:r>
              <a:rPr lang="en-US" sz="2000" b="0" i="1" dirty="0" smtClean="0">
                <a:solidFill>
                  <a:schemeClr val="tx1"/>
                </a:solidFill>
              </a:rPr>
              <a:t>[T]he </a:t>
            </a:r>
            <a:r>
              <a:rPr lang="en-US" sz="2000" b="0" i="1" dirty="0">
                <a:solidFill>
                  <a:schemeClr val="tx1"/>
                </a:solidFill>
              </a:rPr>
              <a:t>fundamental question - is there any other way of explaining the set of facts before us, is there any other answer equally, or more, likely than cause and effect</a:t>
            </a:r>
            <a:r>
              <a:rPr lang="en-US" sz="2000" b="0" i="1" dirty="0" smtClean="0">
                <a:solidFill>
                  <a:schemeClr val="tx1"/>
                </a:solidFill>
              </a:rPr>
              <a:t>?”</a:t>
            </a:r>
          </a:p>
          <a:p>
            <a:endParaRPr lang="en-GB" sz="1200" b="0" u="sng" dirty="0" smtClean="0">
              <a:solidFill>
                <a:schemeClr val="tx1"/>
              </a:solidFill>
            </a:endParaRPr>
          </a:p>
          <a:p>
            <a:pPr marL="285750" indent="-285750">
              <a:buFont typeface="Arial" panose="020B0604020202020204" pitchFamily="34" charset="0"/>
              <a:buChar char="•"/>
            </a:pPr>
            <a:r>
              <a:rPr lang="en-US" sz="2000" b="0" dirty="0" smtClean="0">
                <a:solidFill>
                  <a:schemeClr val="tx1"/>
                </a:solidFill>
              </a:rPr>
              <a:t>Strong </a:t>
            </a:r>
            <a:r>
              <a:rPr lang="en-US" sz="2000" b="0" dirty="0">
                <a:solidFill>
                  <a:schemeClr val="tx1"/>
                </a:solidFill>
              </a:rPr>
              <a:t>support of the causation </a:t>
            </a:r>
            <a:r>
              <a:rPr lang="en-US" sz="2000" b="0" dirty="0" smtClean="0">
                <a:solidFill>
                  <a:schemeClr val="tx1"/>
                </a:solidFill>
              </a:rPr>
              <a:t>hypothesis:</a:t>
            </a:r>
            <a:endParaRPr lang="en-GB" sz="2000" b="0" dirty="0">
              <a:solidFill>
                <a:schemeClr val="tx1"/>
              </a:solidFill>
            </a:endParaRPr>
          </a:p>
          <a:p>
            <a:pPr marL="800100" lvl="1" indent="-342900">
              <a:buFont typeface="Courier New" panose="02070309020205020404" pitchFamily="49" charset="0"/>
              <a:buChar char="o"/>
            </a:pPr>
            <a:r>
              <a:rPr lang="en-US" sz="1800" b="0" dirty="0">
                <a:solidFill>
                  <a:schemeClr val="tx1"/>
                </a:solidFill>
              </a:rPr>
              <a:t>THN reduced fatal </a:t>
            </a:r>
            <a:r>
              <a:rPr lang="en-US" sz="1800" b="0" dirty="0" smtClean="0">
                <a:solidFill>
                  <a:schemeClr val="tx1"/>
                </a:solidFill>
              </a:rPr>
              <a:t>OD outcomes </a:t>
            </a:r>
          </a:p>
          <a:p>
            <a:pPr marL="800100" lvl="1" indent="-342900">
              <a:buFont typeface="Courier New" panose="02070309020205020404" pitchFamily="49" charset="0"/>
              <a:buChar char="o"/>
            </a:pPr>
            <a:r>
              <a:rPr lang="en-US" sz="1800" b="0" dirty="0" smtClean="0">
                <a:solidFill>
                  <a:schemeClr val="tx1"/>
                </a:solidFill>
              </a:rPr>
              <a:t>Alternative </a:t>
            </a:r>
            <a:r>
              <a:rPr lang="en-US" sz="1800" b="0" dirty="0">
                <a:solidFill>
                  <a:schemeClr val="tx1"/>
                </a:solidFill>
              </a:rPr>
              <a:t>explanations </a:t>
            </a:r>
            <a:r>
              <a:rPr lang="en-US" sz="1800" b="0" dirty="0" smtClean="0">
                <a:solidFill>
                  <a:schemeClr val="tx1"/>
                </a:solidFill>
              </a:rPr>
              <a:t>unlikely</a:t>
            </a:r>
          </a:p>
          <a:p>
            <a:pPr lvl="1"/>
            <a:endParaRPr lang="en-US" sz="1400" b="0" dirty="0" smtClean="0">
              <a:solidFill>
                <a:schemeClr val="tx1"/>
              </a:solidFill>
            </a:endParaRPr>
          </a:p>
          <a:p>
            <a:pPr marL="342900" indent="-342900">
              <a:buFont typeface="Arial"/>
              <a:buChar char="•"/>
            </a:pPr>
            <a:r>
              <a:rPr lang="en-US" sz="2000" b="0" dirty="0" smtClean="0">
                <a:solidFill>
                  <a:schemeClr val="tx1"/>
                </a:solidFill>
              </a:rPr>
              <a:t>Low rate of adverse events: 1 death per 122 successful OD reversals</a:t>
            </a:r>
          </a:p>
          <a:p>
            <a:pPr marL="342900" indent="-342900">
              <a:buFont typeface="Arial"/>
              <a:buChar char="•"/>
            </a:pPr>
            <a:r>
              <a:rPr lang="en-US" sz="2000" b="0" dirty="0" smtClean="0">
                <a:solidFill>
                  <a:schemeClr val="tx1"/>
                </a:solidFill>
              </a:rPr>
              <a:t>High</a:t>
            </a:r>
            <a:r>
              <a:rPr lang="en-US" sz="2000" b="0" dirty="0">
                <a:solidFill>
                  <a:schemeClr val="tx1"/>
                </a:solidFill>
              </a:rPr>
              <a:t>-risk </a:t>
            </a:r>
            <a:r>
              <a:rPr lang="en-US" sz="2000" b="0" dirty="0" smtClean="0">
                <a:solidFill>
                  <a:schemeClr val="tx1"/>
                </a:solidFill>
              </a:rPr>
              <a:t>populations: </a:t>
            </a:r>
            <a:r>
              <a:rPr lang="en-GB" sz="2000" b="0" dirty="0">
                <a:solidFill>
                  <a:schemeClr val="tx1"/>
                </a:solidFill>
              </a:rPr>
              <a:t>detox </a:t>
            </a:r>
            <a:r>
              <a:rPr lang="en-GB" sz="2000" b="0" dirty="0" smtClean="0">
                <a:solidFill>
                  <a:schemeClr val="tx1"/>
                </a:solidFill>
              </a:rPr>
              <a:t>(2/22) and methadone patients (1/22), </a:t>
            </a:r>
            <a:r>
              <a:rPr lang="en-GB" sz="2000" b="0" dirty="0">
                <a:solidFill>
                  <a:schemeClr val="tx1"/>
                </a:solidFill>
              </a:rPr>
              <a:t>homeless </a:t>
            </a:r>
            <a:r>
              <a:rPr lang="en-GB" sz="2000" b="0" dirty="0" smtClean="0">
                <a:solidFill>
                  <a:schemeClr val="tx1"/>
                </a:solidFill>
              </a:rPr>
              <a:t>users (5/22), prison inmates (1/22)</a:t>
            </a:r>
          </a:p>
          <a:p>
            <a:endParaRPr lang="en-GB" sz="1600" b="0" dirty="0"/>
          </a:p>
          <a:p>
            <a:r>
              <a:rPr lang="en-US" sz="1600" b="0" dirty="0"/>
              <a:t> </a:t>
            </a:r>
            <a:endParaRPr lang="en-US" sz="1600" b="0" dirty="0" smtClean="0"/>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13</a:t>
            </a:fld>
            <a:endParaRPr lang="en-GB" altLang="en-US"/>
          </a:p>
        </p:txBody>
      </p:sp>
    </p:spTree>
    <p:extLst>
      <p:ext uri="{BB962C8B-B14F-4D97-AF65-F5344CB8AC3E}">
        <p14:creationId xmlns:p14="http://schemas.microsoft.com/office/powerpoint/2010/main" val="2084287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4.2 </a:t>
            </a:r>
            <a:r>
              <a:rPr lang="en-GB" altLang="en-US" dirty="0">
                <a:solidFill>
                  <a:srgbClr val="000000"/>
                </a:solidFill>
              </a:rPr>
              <a:t>| </a:t>
            </a:r>
            <a:r>
              <a:rPr lang="en-GB" altLang="en-US" dirty="0" smtClean="0">
                <a:solidFill>
                  <a:srgbClr val="000000"/>
                </a:solidFill>
              </a:rPr>
              <a:t>Discussion: Strengths &amp; Limitations</a:t>
            </a:r>
            <a:endParaRPr lang="en-GB" dirty="0"/>
          </a:p>
        </p:txBody>
      </p:sp>
      <p:sp>
        <p:nvSpPr>
          <p:cNvPr id="7" name="Content Placeholder 2"/>
          <p:cNvSpPr txBox="1">
            <a:spLocks/>
          </p:cNvSpPr>
          <p:nvPr/>
        </p:nvSpPr>
        <p:spPr bwMode="auto">
          <a:xfrm>
            <a:off x="528637" y="1412776"/>
            <a:ext cx="8075811"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pPr marL="285750" indent="-285750">
              <a:buFont typeface="Arial" panose="020B0604020202020204" pitchFamily="34" charset="0"/>
              <a:buChar char="•"/>
            </a:pPr>
            <a:r>
              <a:rPr lang="en-GB" sz="2000" b="0" dirty="0" smtClean="0">
                <a:solidFill>
                  <a:schemeClr val="tx1"/>
                </a:solidFill>
              </a:rPr>
              <a:t>First application of Bradford Hill criteria to int’l evidence base on THN </a:t>
            </a:r>
          </a:p>
          <a:p>
            <a:pPr marL="285750" indent="-285750">
              <a:buFont typeface="Arial" panose="020B0604020202020204" pitchFamily="34" charset="0"/>
              <a:buChar char="•"/>
            </a:pPr>
            <a:r>
              <a:rPr lang="en-US" sz="2000" b="0" dirty="0" smtClean="0">
                <a:solidFill>
                  <a:schemeClr val="tx1"/>
                </a:solidFill>
              </a:rPr>
              <a:t>Findings support 2014 </a:t>
            </a:r>
            <a:r>
              <a:rPr lang="en-US" sz="2000" b="0" dirty="0">
                <a:solidFill>
                  <a:schemeClr val="tx1"/>
                </a:solidFill>
              </a:rPr>
              <a:t>WHO Guidelines </a:t>
            </a:r>
            <a:r>
              <a:rPr lang="en-US" sz="2000" b="0" dirty="0" smtClean="0">
                <a:solidFill>
                  <a:schemeClr val="tx1"/>
                </a:solidFill>
              </a:rPr>
              <a:t>and previous </a:t>
            </a:r>
            <a:r>
              <a:rPr lang="en-US" sz="2000" b="0" dirty="0">
                <a:solidFill>
                  <a:schemeClr val="tx1"/>
                </a:solidFill>
              </a:rPr>
              <a:t>systematic </a:t>
            </a:r>
            <a:r>
              <a:rPr lang="en-US" sz="2000" b="0" dirty="0" smtClean="0">
                <a:solidFill>
                  <a:schemeClr val="tx1"/>
                </a:solidFill>
              </a:rPr>
              <a:t>reviews</a:t>
            </a:r>
          </a:p>
          <a:p>
            <a:endParaRPr lang="en-US" sz="2000" b="0" dirty="0">
              <a:solidFill>
                <a:schemeClr val="tx1"/>
              </a:solidFill>
            </a:endParaRPr>
          </a:p>
          <a:p>
            <a:r>
              <a:rPr lang="en-US" sz="2000" dirty="0" smtClean="0">
                <a:solidFill>
                  <a:schemeClr val="tx1"/>
                </a:solidFill>
              </a:rPr>
              <a:t>Limitations:</a:t>
            </a:r>
          </a:p>
          <a:p>
            <a:pPr marL="285750" indent="-285750">
              <a:buFont typeface="Arial" panose="020B0604020202020204" pitchFamily="34" charset="0"/>
              <a:buChar char="•"/>
            </a:pPr>
            <a:r>
              <a:rPr lang="en-US" sz="2000" b="0" dirty="0" smtClean="0">
                <a:solidFill>
                  <a:schemeClr val="tx1"/>
                </a:solidFill>
              </a:rPr>
              <a:t>Studies reported on heroin ODs </a:t>
            </a:r>
            <a:r>
              <a:rPr lang="en-US" sz="2000" b="0" dirty="0" smtClean="0">
                <a:solidFill>
                  <a:schemeClr val="tx1"/>
                </a:solidFill>
                <a:sym typeface="Wingdings"/>
              </a:rPr>
              <a:t> effectiveness for Rx opioids unclear</a:t>
            </a:r>
          </a:p>
          <a:p>
            <a:pPr marL="285750" indent="-285750">
              <a:buFont typeface="Arial" panose="020B0604020202020204" pitchFamily="34" charset="0"/>
              <a:buChar char="•"/>
            </a:pPr>
            <a:r>
              <a:rPr lang="en-US" sz="2000" b="0" dirty="0" smtClean="0">
                <a:solidFill>
                  <a:schemeClr val="tx1"/>
                </a:solidFill>
                <a:sym typeface="Wingdings"/>
              </a:rPr>
              <a:t>Comparability of naloxone injection vs. nasal spray unclear</a:t>
            </a:r>
            <a:endParaRPr lang="en-US" sz="2000" b="0" dirty="0">
              <a:solidFill>
                <a:schemeClr val="tx1"/>
              </a:solidFill>
              <a:sym typeface="Wingdings"/>
            </a:endParaRPr>
          </a:p>
          <a:p>
            <a:pPr marL="285750" indent="-285750">
              <a:buFont typeface="Arial" panose="020B0604020202020204" pitchFamily="34" charset="0"/>
              <a:buChar char="•"/>
            </a:pPr>
            <a:r>
              <a:rPr lang="en-US" sz="2000" b="0" dirty="0" smtClean="0">
                <a:solidFill>
                  <a:schemeClr val="tx1"/>
                </a:solidFill>
              </a:rPr>
              <a:t>21/22 studies: self-report data</a:t>
            </a:r>
          </a:p>
          <a:p>
            <a:pPr marL="285750" indent="-285750">
              <a:buFont typeface="Arial" panose="020B0604020202020204" pitchFamily="34" charset="0"/>
              <a:buChar char="•"/>
            </a:pPr>
            <a:r>
              <a:rPr lang="en-US" sz="2000" b="0" dirty="0">
                <a:solidFill>
                  <a:schemeClr val="tx1"/>
                </a:solidFill>
              </a:rPr>
              <a:t>Follow-up: 9/22 studies systematic; range 5%-100% </a:t>
            </a:r>
            <a:r>
              <a:rPr lang="en-US" sz="2000" b="0" dirty="0">
                <a:solidFill>
                  <a:schemeClr val="tx1"/>
                </a:solidFill>
                <a:sym typeface="Wingdings" panose="05000000000000000000" pitchFamily="2" charset="2"/>
              </a:rPr>
              <a:t> selection bias?</a:t>
            </a:r>
            <a:endParaRPr lang="en-GB" sz="2000" b="0" dirty="0">
              <a:solidFill>
                <a:schemeClr val="tx1"/>
              </a:solidFill>
              <a:sym typeface="Wingdings" panose="05000000000000000000" pitchFamily="2" charset="2"/>
            </a:endParaRPr>
          </a:p>
          <a:p>
            <a:endParaRPr lang="en-US" sz="2000" b="0" dirty="0" smtClean="0">
              <a:solidFill>
                <a:schemeClr val="tx1"/>
              </a:solidFill>
            </a:endParaRPr>
          </a:p>
          <a:p>
            <a:r>
              <a:rPr lang="en-US" sz="2000" dirty="0" smtClean="0">
                <a:solidFill>
                  <a:schemeClr val="tx1"/>
                </a:solidFill>
              </a:rPr>
              <a:t>Despite methodological limitations:</a:t>
            </a:r>
          </a:p>
          <a:p>
            <a:pPr marL="342900" indent="-342900">
              <a:buFont typeface="Arial"/>
              <a:buChar char="•"/>
            </a:pPr>
            <a:r>
              <a:rPr lang="en-US" sz="2000" b="0" dirty="0" smtClean="0">
                <a:solidFill>
                  <a:schemeClr val="tx1"/>
                </a:solidFill>
              </a:rPr>
              <a:t>Robust finding: THN </a:t>
            </a:r>
            <a:r>
              <a:rPr lang="en-US" sz="2000" b="0" dirty="0" smtClean="0">
                <a:solidFill>
                  <a:schemeClr val="tx1"/>
                </a:solidFill>
                <a:sym typeface="Wingdings" panose="05000000000000000000" pitchFamily="2" charset="2"/>
              </a:rPr>
              <a:t> reduction in OD deaths</a:t>
            </a:r>
            <a:endParaRPr lang="en-US" sz="2000" b="0" dirty="0" smtClean="0">
              <a:solidFill>
                <a:schemeClr val="tx1"/>
              </a:solidFill>
            </a:endParaRPr>
          </a:p>
          <a:p>
            <a:pPr marL="342900" indent="-342900">
              <a:buFont typeface="Arial"/>
              <a:buChar char="•"/>
            </a:pPr>
            <a:r>
              <a:rPr lang="en-US" sz="2000" b="0" dirty="0">
                <a:solidFill>
                  <a:schemeClr val="tx1"/>
                </a:solidFill>
              </a:rPr>
              <a:t>C</a:t>
            </a:r>
            <a:r>
              <a:rPr lang="en-US" sz="2000" b="0" dirty="0" smtClean="0">
                <a:solidFill>
                  <a:schemeClr val="tx1"/>
                </a:solidFill>
              </a:rPr>
              <a:t>onsistent with grey literature: e.g. Scotland prison release data </a:t>
            </a:r>
            <a:r>
              <a:rPr lang="en-US" sz="1600" b="0" dirty="0" smtClean="0">
                <a:solidFill>
                  <a:schemeClr val="tx1">
                    <a:lumMod val="50000"/>
                    <a:lumOff val="50000"/>
                  </a:schemeClr>
                </a:solidFill>
              </a:rPr>
              <a:t>(ISD 2014)</a:t>
            </a:r>
            <a:endParaRPr lang="en-US" sz="2000" b="0" dirty="0" smtClean="0">
              <a:solidFill>
                <a:schemeClr val="tx1">
                  <a:lumMod val="50000"/>
                  <a:lumOff val="50000"/>
                </a:schemeClr>
              </a:solidFill>
            </a:endParaRPr>
          </a:p>
          <a:p>
            <a:r>
              <a:rPr lang="en-US" sz="2000" b="0" dirty="0"/>
              <a:t> </a:t>
            </a:r>
            <a:endParaRPr lang="en-US" sz="2000" b="0" dirty="0" smtClean="0"/>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14</a:t>
            </a:fld>
            <a:endParaRPr lang="en-GB" altLang="en-US"/>
          </a:p>
        </p:txBody>
      </p:sp>
    </p:spTree>
    <p:extLst>
      <p:ext uri="{BB962C8B-B14F-4D97-AF65-F5344CB8AC3E}">
        <p14:creationId xmlns:p14="http://schemas.microsoft.com/office/powerpoint/2010/main" val="2027763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5 </a:t>
            </a:r>
            <a:r>
              <a:rPr lang="en-GB" altLang="en-US" dirty="0">
                <a:solidFill>
                  <a:srgbClr val="000000"/>
                </a:solidFill>
              </a:rPr>
              <a:t>| </a:t>
            </a:r>
            <a:r>
              <a:rPr lang="en-GB" altLang="en-US" dirty="0" smtClean="0">
                <a:solidFill>
                  <a:srgbClr val="000000"/>
                </a:solidFill>
              </a:rPr>
              <a:t>Conclusions</a:t>
            </a:r>
            <a:endParaRPr lang="en-GB" dirty="0"/>
          </a:p>
        </p:txBody>
      </p:sp>
      <p:sp>
        <p:nvSpPr>
          <p:cNvPr id="7" name="Content Placeholder 2"/>
          <p:cNvSpPr txBox="1">
            <a:spLocks/>
          </p:cNvSpPr>
          <p:nvPr/>
        </p:nvSpPr>
        <p:spPr bwMode="auto">
          <a:xfrm>
            <a:off x="528637" y="1412776"/>
            <a:ext cx="7927627"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2600" b="0" dirty="0" smtClean="0">
                <a:solidFill>
                  <a:schemeClr val="tx1"/>
                </a:solidFill>
              </a:rPr>
              <a:t>Take-home naloxone programs:</a:t>
            </a:r>
          </a:p>
          <a:p>
            <a:endParaRPr lang="en-US" sz="1200" b="0" dirty="0" smtClean="0">
              <a:solidFill>
                <a:schemeClr val="tx1"/>
              </a:solidFill>
            </a:endParaRPr>
          </a:p>
          <a:p>
            <a:pPr marL="457200" indent="-457200">
              <a:spcBef>
                <a:spcPts val="1776"/>
              </a:spcBef>
              <a:buFont typeface="+mj-ea"/>
              <a:buAutoNum type="circleNumDbPlain"/>
            </a:pPr>
            <a:r>
              <a:rPr lang="en-US" b="0" dirty="0">
                <a:solidFill>
                  <a:schemeClr val="tx1"/>
                </a:solidFill>
              </a:rPr>
              <a:t>F</a:t>
            </a:r>
            <a:r>
              <a:rPr lang="en-US" b="0" dirty="0" smtClean="0">
                <a:solidFill>
                  <a:schemeClr val="tx1"/>
                </a:solidFill>
              </a:rPr>
              <a:t>ulfill 7/9 Bradford Hill criteria for causation;</a:t>
            </a:r>
          </a:p>
          <a:p>
            <a:pPr marL="457200" indent="-457200">
              <a:spcBef>
                <a:spcPts val="1776"/>
              </a:spcBef>
              <a:buFont typeface="+mj-ea"/>
              <a:buAutoNum type="circleNumDbPlain"/>
            </a:pPr>
            <a:r>
              <a:rPr lang="en-US" b="0" dirty="0" smtClean="0">
                <a:solidFill>
                  <a:schemeClr val="tx1"/>
                </a:solidFill>
              </a:rPr>
              <a:t>Reduce </a:t>
            </a:r>
            <a:r>
              <a:rPr lang="en-US" b="0" dirty="0">
                <a:solidFill>
                  <a:schemeClr val="tx1"/>
                </a:solidFill>
              </a:rPr>
              <a:t>heroin </a:t>
            </a:r>
            <a:r>
              <a:rPr lang="en-US" b="0" dirty="0" smtClean="0">
                <a:solidFill>
                  <a:schemeClr val="tx1"/>
                </a:solidFill>
              </a:rPr>
              <a:t>OD mortality;</a:t>
            </a:r>
          </a:p>
          <a:p>
            <a:pPr marL="457200" indent="-457200">
              <a:spcBef>
                <a:spcPts val="1776"/>
              </a:spcBef>
              <a:buFont typeface="+mj-ea"/>
              <a:buAutoNum type="circleNumDbPlain"/>
            </a:pPr>
            <a:r>
              <a:rPr lang="en-US" b="0" dirty="0" smtClean="0">
                <a:solidFill>
                  <a:schemeClr val="tx1"/>
                </a:solidFill>
              </a:rPr>
              <a:t>Should </a:t>
            </a:r>
            <a:r>
              <a:rPr lang="en-US" b="0" dirty="0">
                <a:solidFill>
                  <a:schemeClr val="tx1"/>
                </a:solidFill>
              </a:rPr>
              <a:t>be </a:t>
            </a:r>
            <a:r>
              <a:rPr lang="en-US" b="0" dirty="0" smtClean="0">
                <a:solidFill>
                  <a:schemeClr val="tx1"/>
                </a:solidFill>
              </a:rPr>
              <a:t>standard </a:t>
            </a:r>
            <a:r>
              <a:rPr lang="en-US" b="0" dirty="0">
                <a:solidFill>
                  <a:schemeClr val="tx1"/>
                </a:solidFill>
              </a:rPr>
              <a:t>of care for </a:t>
            </a:r>
            <a:r>
              <a:rPr lang="en-US" b="0" dirty="0" smtClean="0">
                <a:solidFill>
                  <a:schemeClr val="tx1"/>
                </a:solidFill>
              </a:rPr>
              <a:t>community</a:t>
            </a:r>
            <a:r>
              <a:rPr lang="en-US" b="0" dirty="0">
                <a:solidFill>
                  <a:schemeClr val="tx1"/>
                </a:solidFill>
              </a:rPr>
              <a:t>-based prevention of heroin </a:t>
            </a:r>
            <a:r>
              <a:rPr lang="en-US" b="0" dirty="0" smtClean="0">
                <a:solidFill>
                  <a:schemeClr val="tx1"/>
                </a:solidFill>
              </a:rPr>
              <a:t>OD deaths.</a:t>
            </a:r>
            <a:endParaRPr lang="en-US" b="0" dirty="0">
              <a:solidFill>
                <a:schemeClr val="tx1"/>
              </a:solidFill>
            </a:endParaRPr>
          </a:p>
          <a:p>
            <a:r>
              <a:rPr lang="en-US" sz="1600" b="0" dirty="0"/>
              <a:t> </a:t>
            </a:r>
            <a:endParaRPr lang="en-US" sz="1600" b="0" dirty="0" smtClean="0"/>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15</a:t>
            </a:fld>
            <a:endParaRPr lang="en-GB" altLang="en-US"/>
          </a:p>
        </p:txBody>
      </p:sp>
    </p:spTree>
    <p:extLst>
      <p:ext uri="{BB962C8B-B14F-4D97-AF65-F5344CB8AC3E}">
        <p14:creationId xmlns:p14="http://schemas.microsoft.com/office/powerpoint/2010/main" val="681452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KCL no UoL +IoP_A4 red box 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51638" y="0"/>
            <a:ext cx="239236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288" y="61913"/>
            <a:ext cx="1543050" cy="76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2050" y="6130925"/>
            <a:ext cx="7981950"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2"/>
          <p:cNvSpPr txBox="1">
            <a:spLocks noChangeArrowheads="1"/>
          </p:cNvSpPr>
          <p:nvPr/>
        </p:nvSpPr>
        <p:spPr>
          <a:xfrm>
            <a:off x="683567" y="2316411"/>
            <a:ext cx="7704857" cy="154463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GB" sz="3600" b="1" dirty="0" smtClean="0">
                <a:solidFill>
                  <a:schemeClr val="tx1">
                    <a:lumMod val="75000"/>
                    <a:lumOff val="25000"/>
                  </a:schemeClr>
                </a:solidFill>
              </a:rPr>
              <a:t> </a:t>
            </a:r>
            <a:endParaRPr lang="en-US" sz="3600" b="1" dirty="0">
              <a:solidFill>
                <a:schemeClr val="tx1">
                  <a:lumMod val="75000"/>
                  <a:lumOff val="25000"/>
                </a:schemeClr>
              </a:solidFill>
              <a:latin typeface="Arial" charset="0"/>
            </a:endParaRPr>
          </a:p>
        </p:txBody>
      </p:sp>
      <p:sp>
        <p:nvSpPr>
          <p:cNvPr id="3078" name="Rectangle 3"/>
          <p:cNvSpPr txBox="1">
            <a:spLocks noChangeArrowheads="1"/>
          </p:cNvSpPr>
          <p:nvPr/>
        </p:nvSpPr>
        <p:spPr bwMode="auto">
          <a:xfrm>
            <a:off x="1615008" y="3991000"/>
            <a:ext cx="6629400"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2400">
                <a:solidFill>
                  <a:srgbClr val="404040"/>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400">
                <a:solidFill>
                  <a:srgbClr val="404040"/>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rgbClr val="404040"/>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rgbClr val="404040"/>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rgbClr val="404040"/>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rgbClr val="404040"/>
                </a:solidFill>
                <a:latin typeface="Calibri" pitchFamily="34" charset="0"/>
                <a:ea typeface="MS PGothic" pitchFamily="34" charset="-128"/>
              </a:defRPr>
            </a:lvl9pPr>
          </a:lstStyle>
          <a:p>
            <a:pPr algn="r" eaLnBrk="1" hangingPunct="1">
              <a:spcBef>
                <a:spcPct val="0"/>
              </a:spcBef>
              <a:buFontTx/>
              <a:buNone/>
            </a:pPr>
            <a:endParaRPr lang="en-GB" altLang="en-US" b="1" dirty="0">
              <a:solidFill>
                <a:schemeClr val="tx1">
                  <a:lumMod val="65000"/>
                  <a:lumOff val="35000"/>
                </a:schemeClr>
              </a:solidFill>
            </a:endParaRPr>
          </a:p>
        </p:txBody>
      </p:sp>
      <p:sp>
        <p:nvSpPr>
          <p:cNvPr id="7" name="Rectangle 3"/>
          <p:cNvSpPr txBox="1">
            <a:spLocks noChangeArrowheads="1"/>
          </p:cNvSpPr>
          <p:nvPr/>
        </p:nvSpPr>
        <p:spPr>
          <a:xfrm>
            <a:off x="1331639" y="1340768"/>
            <a:ext cx="6624737" cy="4250407"/>
          </a:xfrm>
          <a:prstGeom prst="rect">
            <a:avLst/>
          </a:prstGeom>
        </p:spPr>
        <p:txBody>
          <a:bodyPr/>
          <a:lstStyle>
            <a:lvl1pPr marL="342900" indent="-34290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rgbClr val="404040"/>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rgbClr val="404040"/>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rgbClr val="404040"/>
                </a:solidFill>
                <a:latin typeface="+mn-lt"/>
                <a:ea typeface="MS PGothic"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itchFamily="34" charset="0"/>
              <a:buNone/>
            </a:pPr>
            <a:endParaRPr lang="en-GB" altLang="en-US" sz="3600" b="1" u="sng" dirty="0" smtClean="0">
              <a:solidFill>
                <a:schemeClr val="tx1">
                  <a:lumMod val="75000"/>
                  <a:lumOff val="25000"/>
                </a:schemeClr>
              </a:solidFill>
              <a:latin typeface="Arial" pitchFamily="34" charset="0"/>
            </a:endParaRPr>
          </a:p>
          <a:p>
            <a:pPr marL="0" indent="0" eaLnBrk="1" hangingPunct="1">
              <a:buFont typeface="Arial" pitchFamily="34" charset="0"/>
              <a:buNone/>
            </a:pPr>
            <a:endParaRPr lang="en-GB" altLang="en-US" sz="3600" b="1" u="sng" dirty="0" smtClean="0">
              <a:solidFill>
                <a:schemeClr val="tx1">
                  <a:lumMod val="75000"/>
                  <a:lumOff val="25000"/>
                </a:schemeClr>
              </a:solidFill>
              <a:latin typeface="Arial" pitchFamily="34" charset="0"/>
            </a:endParaRPr>
          </a:p>
          <a:p>
            <a:pPr marL="0" indent="0" eaLnBrk="1" hangingPunct="1">
              <a:buFont typeface="Arial" pitchFamily="34" charset="0"/>
              <a:buNone/>
            </a:pPr>
            <a:r>
              <a:rPr lang="en-GB" altLang="en-US" sz="3400" b="1" u="sng" dirty="0" smtClean="0">
                <a:solidFill>
                  <a:schemeClr val="tx1">
                    <a:lumMod val="75000"/>
                    <a:lumOff val="25000"/>
                  </a:schemeClr>
                </a:solidFill>
                <a:latin typeface="Arial" pitchFamily="34" charset="0"/>
              </a:rPr>
              <a:t>Thank you </a:t>
            </a:r>
            <a:r>
              <a:rPr lang="en-GB" altLang="en-US" sz="3200" b="1" u="sng" dirty="0" smtClean="0">
                <a:solidFill>
                  <a:schemeClr val="tx1">
                    <a:lumMod val="75000"/>
                    <a:lumOff val="25000"/>
                  </a:schemeClr>
                </a:solidFill>
                <a:latin typeface="Arial" pitchFamily="34" charset="0"/>
              </a:rPr>
              <a:t>		</a:t>
            </a:r>
            <a:r>
              <a:rPr lang="en-GB" altLang="en-US" sz="3600" b="1" u="sng" dirty="0" smtClean="0">
                <a:solidFill>
                  <a:schemeClr val="tx1">
                    <a:lumMod val="75000"/>
                    <a:lumOff val="25000"/>
                  </a:schemeClr>
                </a:solidFill>
                <a:latin typeface="Arial" pitchFamily="34" charset="0"/>
              </a:rPr>
              <a:t>			</a:t>
            </a:r>
          </a:p>
          <a:p>
            <a:pPr marL="0" indent="0" eaLnBrk="1" hangingPunct="1">
              <a:spcBef>
                <a:spcPts val="1800"/>
              </a:spcBef>
              <a:buFont typeface="Arial" pitchFamily="34" charset="0"/>
              <a:buNone/>
            </a:pPr>
            <a:r>
              <a:rPr lang="en-GB" altLang="en-US" sz="2800" b="1" dirty="0" smtClean="0">
                <a:solidFill>
                  <a:schemeClr val="tx1">
                    <a:lumMod val="75000"/>
                    <a:lumOff val="25000"/>
                  </a:schemeClr>
                </a:solidFill>
                <a:latin typeface="Arial" pitchFamily="34" charset="0"/>
              </a:rPr>
              <a:t>Email: </a:t>
            </a:r>
            <a:r>
              <a:rPr lang="en-GB" altLang="en-US" sz="2800" dirty="0" err="1" smtClean="0">
                <a:solidFill>
                  <a:schemeClr val="tx1">
                    <a:lumMod val="75000"/>
                    <a:lumOff val="25000"/>
                  </a:schemeClr>
                </a:solidFill>
                <a:latin typeface="Arial" pitchFamily="34" charset="0"/>
              </a:rPr>
              <a:t>rebecca.s.mcdonald@kcl.ac.uk</a:t>
            </a:r>
            <a:r>
              <a:rPr lang="en-GB" altLang="en-US" sz="2800" dirty="0" smtClean="0">
                <a:solidFill>
                  <a:schemeClr val="tx1">
                    <a:lumMod val="75000"/>
                    <a:lumOff val="25000"/>
                  </a:schemeClr>
                </a:solidFill>
                <a:latin typeface="Arial" pitchFamily="34" charset="0"/>
              </a:rPr>
              <a:t> </a:t>
            </a:r>
          </a:p>
        </p:txBody>
      </p:sp>
    </p:spTree>
    <p:extLst>
      <p:ext uri="{BB962C8B-B14F-4D97-AF65-F5344CB8AC3E}">
        <p14:creationId xmlns:p14="http://schemas.microsoft.com/office/powerpoint/2010/main" val="2755086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683568" y="332656"/>
            <a:ext cx="7776863" cy="6264696"/>
          </a:xfrm>
        </p:spPr>
        <p:txBody>
          <a:bodyPr/>
          <a:lstStyle/>
          <a:p>
            <a:pPr marL="0" indent="0" eaLnBrk="1" hangingPunct="1">
              <a:buNone/>
            </a:pPr>
            <a:r>
              <a:rPr lang="en-GB" altLang="en-US" sz="2000" b="1" dirty="0" smtClean="0">
                <a:solidFill>
                  <a:schemeClr val="tx1">
                    <a:lumMod val="50000"/>
                    <a:lumOff val="50000"/>
                  </a:schemeClr>
                </a:solidFill>
                <a:latin typeface="Arial" pitchFamily="34" charset="0"/>
              </a:rPr>
              <a:t>References (A-L)</a:t>
            </a:r>
          </a:p>
          <a:p>
            <a:pPr marL="0" indent="0" eaLnBrk="1" hangingPunct="1">
              <a:spcBef>
                <a:spcPts val="0"/>
              </a:spcBef>
              <a:spcAft>
                <a:spcPts val="200"/>
              </a:spcAft>
              <a:buNone/>
            </a:pPr>
            <a:endParaRPr lang="en-GB" sz="800" dirty="0" smtClean="0"/>
          </a:p>
          <a:p>
            <a:pPr marL="0" indent="0" eaLnBrk="1" hangingPunct="1">
              <a:spcBef>
                <a:spcPts val="0"/>
              </a:spcBef>
              <a:spcAft>
                <a:spcPts val="200"/>
              </a:spcAft>
              <a:buNone/>
            </a:pPr>
            <a:r>
              <a:rPr lang="en-GB" sz="1000" dirty="0" smtClean="0"/>
              <a:t>Bennett </a:t>
            </a:r>
            <a:r>
              <a:rPr lang="en-GB" sz="1000" dirty="0"/>
              <a:t>T, Holloway K. The impact of take-home naloxone distribution and training on opiate overdose knowledge and response: An evaluation of the THN Project in Wales. Drugs: Education, Prevention and Policy. 2012;19(4):320-8.</a:t>
            </a:r>
            <a:r>
              <a:rPr lang="en-US" sz="1000" dirty="0"/>
              <a:t> </a:t>
            </a:r>
            <a:endParaRPr lang="en-US" sz="1000" dirty="0" smtClean="0"/>
          </a:p>
          <a:p>
            <a:pPr marL="0" indent="0" eaLnBrk="1" hangingPunct="1">
              <a:spcBef>
                <a:spcPts val="0"/>
              </a:spcBef>
              <a:spcAft>
                <a:spcPts val="200"/>
              </a:spcAft>
              <a:buNone/>
            </a:pPr>
            <a:r>
              <a:rPr lang="en-GB" sz="1000" dirty="0"/>
              <a:t>Bennett AS, Bell A, </a:t>
            </a:r>
            <a:r>
              <a:rPr lang="en-GB" sz="1000" dirty="0" err="1"/>
              <a:t>Tomedi</a:t>
            </a:r>
            <a:r>
              <a:rPr lang="en-GB" sz="1000" dirty="0"/>
              <a:t> L, Hulsey EG, </a:t>
            </a:r>
            <a:r>
              <a:rPr lang="en-GB" sz="1000" dirty="0" err="1"/>
              <a:t>Kral</a:t>
            </a:r>
            <a:r>
              <a:rPr lang="en-GB" sz="1000" dirty="0"/>
              <a:t> AH. Characteristics of an overdose prevention, response, and naloxone distribution program in Pittsburgh and Allegheny County, Pennsylvania. Journal of Urban Health. 2011 Dec;88(6):1020-30. </a:t>
            </a:r>
            <a:endParaRPr lang="en-GB" sz="1000" dirty="0" smtClean="0"/>
          </a:p>
          <a:p>
            <a:pPr marL="0" indent="0" eaLnBrk="1" hangingPunct="1">
              <a:spcBef>
                <a:spcPts val="0"/>
              </a:spcBef>
              <a:spcAft>
                <a:spcPts val="200"/>
              </a:spcAft>
              <a:buNone/>
            </a:pPr>
            <a:r>
              <a:rPr lang="en-GB" sz="1000" dirty="0" smtClean="0"/>
              <a:t>Best D, </a:t>
            </a:r>
            <a:r>
              <a:rPr lang="en-GB" sz="1000" dirty="0" err="1"/>
              <a:t>Gossop</a:t>
            </a:r>
            <a:r>
              <a:rPr lang="en-GB" sz="1000" dirty="0"/>
              <a:t>, </a:t>
            </a:r>
            <a:r>
              <a:rPr lang="en-GB" sz="1000" dirty="0" smtClean="0"/>
              <a:t>M, </a:t>
            </a:r>
            <a:r>
              <a:rPr lang="en-GB" sz="1000" dirty="0"/>
              <a:t>Man, </a:t>
            </a:r>
            <a:r>
              <a:rPr lang="en-GB" sz="1000" dirty="0" smtClean="0"/>
              <a:t>LH, Stillwell G, </a:t>
            </a:r>
            <a:r>
              <a:rPr lang="en-GB" sz="1000" dirty="0" err="1" smtClean="0"/>
              <a:t>Coomber</a:t>
            </a:r>
            <a:r>
              <a:rPr lang="en-GB" sz="1000" dirty="0" smtClean="0"/>
              <a:t> R, </a:t>
            </a:r>
            <a:r>
              <a:rPr lang="en-GB" sz="1000" dirty="0"/>
              <a:t>&amp; </a:t>
            </a:r>
            <a:r>
              <a:rPr lang="en-GB" sz="1000" dirty="0" err="1" smtClean="0"/>
              <a:t>Strang</a:t>
            </a:r>
            <a:r>
              <a:rPr lang="en-GB" sz="1000" dirty="0"/>
              <a:t> </a:t>
            </a:r>
            <a:r>
              <a:rPr lang="en-GB" sz="1000" dirty="0" smtClean="0"/>
              <a:t>J. Peer </a:t>
            </a:r>
            <a:r>
              <a:rPr lang="en-GB" sz="1000" dirty="0"/>
              <a:t>overdose resuscitation: multiple intervention strategies and time to response by drug users who witness overdose. Drug and Alcohol </a:t>
            </a:r>
            <a:r>
              <a:rPr lang="en-GB" sz="1000" dirty="0" smtClean="0"/>
              <a:t>Review. 2002. </a:t>
            </a:r>
            <a:r>
              <a:rPr lang="en-GB" sz="1000" dirty="0"/>
              <a:t>21(3), 269-274</a:t>
            </a:r>
            <a:r>
              <a:rPr lang="en-GB" sz="1000" dirty="0" smtClean="0"/>
              <a:t>.</a:t>
            </a:r>
          </a:p>
          <a:p>
            <a:pPr marL="0" indent="0">
              <a:spcBef>
                <a:spcPts val="0"/>
              </a:spcBef>
              <a:spcAft>
                <a:spcPts val="200"/>
              </a:spcAft>
              <a:buNone/>
            </a:pPr>
            <a:r>
              <a:rPr lang="en-GB" sz="1000" dirty="0" err="1" smtClean="0"/>
              <a:t>Bigg</a:t>
            </a:r>
            <a:r>
              <a:rPr lang="en-GB" sz="1000" dirty="0"/>
              <a:t> </a:t>
            </a:r>
            <a:r>
              <a:rPr lang="en-GB" sz="1000" dirty="0" smtClean="0"/>
              <a:t>D. </a:t>
            </a:r>
            <a:r>
              <a:rPr lang="en-GB" sz="1000" dirty="0"/>
              <a:t>Data on take home naloxone are unclear but not condemnatory. BMJ: British Medical </a:t>
            </a:r>
            <a:r>
              <a:rPr lang="en-GB" sz="1000" dirty="0" smtClean="0"/>
              <a:t>Journal. 2002.  </a:t>
            </a:r>
            <a:r>
              <a:rPr lang="en-GB" sz="1000" dirty="0"/>
              <a:t>324(7338), 678.</a:t>
            </a:r>
          </a:p>
          <a:p>
            <a:pPr marL="0" indent="0" eaLnBrk="1" hangingPunct="1">
              <a:spcBef>
                <a:spcPts val="0"/>
              </a:spcBef>
              <a:spcAft>
                <a:spcPts val="200"/>
              </a:spcAft>
              <a:buNone/>
            </a:pPr>
            <a:r>
              <a:rPr lang="en-GB" sz="1000" dirty="0" smtClean="0"/>
              <a:t>Bradford Hill A. </a:t>
            </a:r>
            <a:r>
              <a:rPr lang="en-GB" sz="1000" dirty="0"/>
              <a:t>The environment and disease: association or causation? Proceedings of the Royal Society of Medicine. 1965;58(5):295.</a:t>
            </a:r>
            <a:r>
              <a:rPr lang="en-US" sz="1000" dirty="0"/>
              <a:t> </a:t>
            </a:r>
            <a:endParaRPr lang="en-US" sz="1000" dirty="0" smtClean="0"/>
          </a:p>
          <a:p>
            <a:pPr marL="0" indent="0" eaLnBrk="1" hangingPunct="1">
              <a:spcBef>
                <a:spcPts val="0"/>
              </a:spcBef>
              <a:spcAft>
                <a:spcPts val="200"/>
              </a:spcAft>
              <a:buNone/>
            </a:pPr>
            <a:r>
              <a:rPr lang="en-GB" sz="1000" dirty="0"/>
              <a:t>Clark AK, Wilder CM, </a:t>
            </a:r>
            <a:r>
              <a:rPr lang="en-GB" sz="1000" dirty="0" err="1"/>
              <a:t>Winstanley</a:t>
            </a:r>
            <a:r>
              <a:rPr lang="en-GB" sz="1000" dirty="0"/>
              <a:t> EL. A systematic review of community opioid overdose prevention and naloxone distribution programs. Journal of Addiction Medicine. 2014;8(3):153-63.</a:t>
            </a:r>
            <a:r>
              <a:rPr lang="en-US" sz="1000" dirty="0"/>
              <a:t> </a:t>
            </a:r>
            <a:endParaRPr lang="en-US" sz="1000" dirty="0" smtClean="0"/>
          </a:p>
          <a:p>
            <a:pPr marL="0" indent="0" eaLnBrk="1" hangingPunct="1">
              <a:spcBef>
                <a:spcPts val="0"/>
              </a:spcBef>
              <a:spcAft>
                <a:spcPts val="200"/>
              </a:spcAft>
              <a:buNone/>
            </a:pPr>
            <a:r>
              <a:rPr lang="en-GB" sz="1000" dirty="0" err="1"/>
              <a:t>Degenhardt</a:t>
            </a:r>
            <a:r>
              <a:rPr lang="en-GB" sz="1000" dirty="0"/>
              <a:t> L, </a:t>
            </a:r>
            <a:r>
              <a:rPr lang="en-GB" sz="1000" dirty="0" err="1"/>
              <a:t>Bucello</a:t>
            </a:r>
            <a:r>
              <a:rPr lang="en-GB" sz="1000" dirty="0"/>
              <a:t> C, </a:t>
            </a:r>
            <a:r>
              <a:rPr lang="en-GB" sz="1000" dirty="0" err="1"/>
              <a:t>Mathers</a:t>
            </a:r>
            <a:r>
              <a:rPr lang="en-GB" sz="1000" dirty="0"/>
              <a:t> B, </a:t>
            </a:r>
            <a:r>
              <a:rPr lang="en-GB" sz="1000" dirty="0" err="1"/>
              <a:t>Briegleb</a:t>
            </a:r>
            <a:r>
              <a:rPr lang="en-GB" sz="1000" dirty="0"/>
              <a:t> C, Ali H, Hickman M, et al. Mortality among regular or dependent users of heroin and other opioids: a systematic review and meta</a:t>
            </a:r>
            <a:r>
              <a:rPr lang="en-US" sz="1000" dirty="0"/>
              <a:t>‐</a:t>
            </a:r>
            <a:r>
              <a:rPr lang="en-GB" sz="1000" dirty="0"/>
              <a:t>analysis of cohort studies. Addiction. 2011;106(1):32-51.</a:t>
            </a:r>
            <a:r>
              <a:rPr lang="en-US" sz="1000" dirty="0"/>
              <a:t> </a:t>
            </a:r>
            <a:endParaRPr lang="en-US" sz="1000" dirty="0" smtClean="0"/>
          </a:p>
          <a:p>
            <a:pPr marL="0" indent="0" eaLnBrk="1" hangingPunct="1">
              <a:spcBef>
                <a:spcPts val="0"/>
              </a:spcBef>
              <a:spcAft>
                <a:spcPts val="200"/>
              </a:spcAft>
              <a:buNone/>
            </a:pPr>
            <a:r>
              <a:rPr lang="en-GB" sz="1000" dirty="0" err="1" smtClean="0"/>
              <a:t>Dettmer</a:t>
            </a:r>
            <a:r>
              <a:rPr lang="en-GB" sz="1000" dirty="0" smtClean="0"/>
              <a:t> </a:t>
            </a:r>
            <a:r>
              <a:rPr lang="en-GB" sz="1000" dirty="0"/>
              <a:t>K, Saunders B, </a:t>
            </a:r>
            <a:r>
              <a:rPr lang="en-GB" sz="1000" dirty="0" err="1"/>
              <a:t>Strang</a:t>
            </a:r>
            <a:r>
              <a:rPr lang="en-GB" sz="1000" dirty="0"/>
              <a:t> J. Take home naloxone and the prevention of deaths from opiate overdose: Two pilot schemes. BMJ: British Medical Journal. 2001 Apr;322(7291):895-6. </a:t>
            </a:r>
            <a:endParaRPr lang="en-GB" sz="1000" dirty="0" smtClean="0"/>
          </a:p>
          <a:p>
            <a:pPr marL="0" indent="0" eaLnBrk="1" hangingPunct="1">
              <a:spcBef>
                <a:spcPts val="0"/>
              </a:spcBef>
              <a:spcAft>
                <a:spcPts val="200"/>
              </a:spcAft>
              <a:buNone/>
            </a:pPr>
            <a:r>
              <a:rPr lang="en-GB" sz="1000" dirty="0" smtClean="0"/>
              <a:t>Doe</a:t>
            </a:r>
            <a:r>
              <a:rPr lang="en-GB" sz="1000" dirty="0"/>
              <a:t>-</a:t>
            </a:r>
            <a:r>
              <a:rPr lang="en-GB" sz="1000" dirty="0" err="1"/>
              <a:t>Simkins</a:t>
            </a:r>
            <a:r>
              <a:rPr lang="en-GB" sz="1000" dirty="0"/>
              <a:t> M, </a:t>
            </a:r>
            <a:r>
              <a:rPr lang="en-GB" sz="1000" dirty="0" err="1"/>
              <a:t>Walley</a:t>
            </a:r>
            <a:r>
              <a:rPr lang="en-GB" sz="1000" dirty="0"/>
              <a:t> AY, Epstein A, Moyer P. Saved by the nose: Bystander-administered intranasal naloxone hydrochloride for opioid overdose. American journal of public health. 2009 May;99(5):788-91. </a:t>
            </a:r>
            <a:endParaRPr lang="en-GB" sz="1000" dirty="0" smtClean="0"/>
          </a:p>
          <a:p>
            <a:pPr marL="0" indent="0" eaLnBrk="1" hangingPunct="1">
              <a:spcBef>
                <a:spcPts val="0"/>
              </a:spcBef>
              <a:spcAft>
                <a:spcPts val="200"/>
              </a:spcAft>
              <a:buNone/>
            </a:pPr>
            <a:r>
              <a:rPr lang="en-GB" sz="1000" dirty="0"/>
              <a:t>Dwyer K, </a:t>
            </a:r>
            <a:r>
              <a:rPr lang="en-GB" sz="1000" dirty="0" err="1"/>
              <a:t>Walley</a:t>
            </a:r>
            <a:r>
              <a:rPr lang="en-GB" sz="1000" dirty="0"/>
              <a:t> AY, </a:t>
            </a:r>
            <a:r>
              <a:rPr lang="en-GB" sz="1000" dirty="0" err="1"/>
              <a:t>Langlois</a:t>
            </a:r>
            <a:r>
              <a:rPr lang="en-GB" sz="1000" dirty="0"/>
              <a:t> BK, Mitchell PM, Nelson KP, Cromwell J, et al. Opioid education and nasal naloxone rescue kits in the emergency department. The </a:t>
            </a:r>
            <a:r>
              <a:rPr lang="en-GB" sz="1000" dirty="0" smtClean="0"/>
              <a:t>Western </a:t>
            </a:r>
            <a:r>
              <a:rPr lang="en-GB" sz="1000" dirty="0"/>
              <a:t>J</a:t>
            </a:r>
            <a:r>
              <a:rPr lang="en-GB" sz="1000" dirty="0" smtClean="0"/>
              <a:t>ournal </a:t>
            </a:r>
            <a:r>
              <a:rPr lang="en-GB" sz="1000" dirty="0"/>
              <a:t>of </a:t>
            </a:r>
            <a:r>
              <a:rPr lang="en-GB" sz="1000" dirty="0" smtClean="0"/>
              <a:t>Emergency </a:t>
            </a:r>
            <a:r>
              <a:rPr lang="en-GB" sz="1000" dirty="0"/>
              <a:t>M</a:t>
            </a:r>
            <a:r>
              <a:rPr lang="en-GB" sz="1000" dirty="0" smtClean="0"/>
              <a:t>edicine</a:t>
            </a:r>
            <a:r>
              <a:rPr lang="en-GB" sz="1000" dirty="0"/>
              <a:t>. 2015 May;16(3):381-284.</a:t>
            </a:r>
            <a:r>
              <a:rPr lang="en-US" sz="1000" dirty="0"/>
              <a:t> </a:t>
            </a:r>
            <a:endParaRPr lang="en-US" sz="1000" dirty="0" smtClean="0"/>
          </a:p>
          <a:p>
            <a:pPr marL="0" indent="0" eaLnBrk="1" hangingPunct="1">
              <a:spcBef>
                <a:spcPts val="0"/>
              </a:spcBef>
              <a:spcAft>
                <a:spcPts val="200"/>
              </a:spcAft>
              <a:buNone/>
            </a:pPr>
            <a:r>
              <a:rPr lang="en-GB" altLang="en-US" sz="1000" dirty="0" smtClean="0"/>
              <a:t>EMCDDA. European Drug Report 2015. 2015. Lisbon: EMCDDA. </a:t>
            </a:r>
          </a:p>
          <a:p>
            <a:pPr marL="0" indent="0" eaLnBrk="1" hangingPunct="1">
              <a:spcBef>
                <a:spcPts val="0"/>
              </a:spcBef>
              <a:spcAft>
                <a:spcPts val="200"/>
              </a:spcAft>
              <a:buNone/>
            </a:pPr>
            <a:r>
              <a:rPr lang="en-GB" sz="1000" dirty="0" smtClean="0"/>
              <a:t>EMCDDA</a:t>
            </a:r>
            <a:r>
              <a:rPr lang="en-GB" sz="1000" dirty="0"/>
              <a:t>. Preventing fatal overdoses: a systematic review of the effectiveness of take-home </a:t>
            </a:r>
            <a:r>
              <a:rPr lang="en-GB" sz="1000" dirty="0" smtClean="0"/>
              <a:t>naloxone. 2015b. </a:t>
            </a:r>
            <a:r>
              <a:rPr lang="en-GB" sz="1000" dirty="0"/>
              <a:t>Available from: </a:t>
            </a:r>
            <a:r>
              <a:rPr lang="en-GB" sz="1000" u="sng" dirty="0"/>
              <a:t>http://www.emcdda.europa.eu/publications/emcdda-papers/naloxone-effectiveness</a:t>
            </a:r>
            <a:r>
              <a:rPr lang="en-GB" sz="1000" dirty="0"/>
              <a:t>.</a:t>
            </a:r>
            <a:endParaRPr lang="en-US" sz="1000" dirty="0"/>
          </a:p>
          <a:p>
            <a:pPr marL="0" indent="0" eaLnBrk="1" hangingPunct="1">
              <a:spcBef>
                <a:spcPts val="0"/>
              </a:spcBef>
              <a:spcAft>
                <a:spcPts val="200"/>
              </a:spcAft>
              <a:buNone/>
            </a:pPr>
            <a:r>
              <a:rPr lang="en-GB" sz="1000" dirty="0" err="1"/>
              <a:t>Enteen</a:t>
            </a:r>
            <a:r>
              <a:rPr lang="en-GB" sz="1000" dirty="0"/>
              <a:t> L, Bauer J, McLean R, Wheeler E, </a:t>
            </a:r>
            <a:r>
              <a:rPr lang="en-GB" sz="1000" dirty="0" err="1"/>
              <a:t>Huriaux</a:t>
            </a:r>
            <a:r>
              <a:rPr lang="en-GB" sz="1000" dirty="0"/>
              <a:t> E, </a:t>
            </a:r>
            <a:r>
              <a:rPr lang="en-GB" sz="1000" dirty="0" err="1"/>
              <a:t>Kral</a:t>
            </a:r>
            <a:r>
              <a:rPr lang="en-GB" sz="1000" dirty="0"/>
              <a:t> AH, et al. Overdose prevention and naloxone prescription for opioid users in San Francisco. Journal of Urban Health. </a:t>
            </a:r>
            <a:r>
              <a:rPr lang="en-GB" sz="1000" dirty="0" smtClean="0"/>
              <a:t>2010.</a:t>
            </a:r>
            <a:r>
              <a:rPr lang="en-US" sz="1000" dirty="0" smtClean="0"/>
              <a:t> </a:t>
            </a:r>
            <a:endParaRPr lang="en-GB" sz="1000" dirty="0" smtClean="0"/>
          </a:p>
          <a:p>
            <a:pPr marL="0" indent="0" eaLnBrk="1" hangingPunct="1">
              <a:spcBef>
                <a:spcPts val="0"/>
              </a:spcBef>
              <a:spcAft>
                <a:spcPts val="200"/>
              </a:spcAft>
              <a:buNone/>
            </a:pPr>
            <a:r>
              <a:rPr lang="en-GB" sz="1000" dirty="0" err="1"/>
              <a:t>Galea</a:t>
            </a:r>
            <a:r>
              <a:rPr lang="en-GB" sz="1000" dirty="0"/>
              <a:t> S, Worthington N, Piper TM, Nandi VV, Curtis M, Rosenthal DM. Provision of naloxone to injection drug users as an overdose prevention strategy: early evidence from a pilot study in New York City. Addictive </a:t>
            </a:r>
            <a:r>
              <a:rPr lang="en-GB" sz="1000" dirty="0" err="1"/>
              <a:t>behaviors</a:t>
            </a:r>
            <a:r>
              <a:rPr lang="en-GB" sz="1000" dirty="0"/>
              <a:t>. 2006 May;31(5):907-12. </a:t>
            </a:r>
            <a:endParaRPr lang="en-GB" sz="1000" dirty="0" smtClean="0"/>
          </a:p>
          <a:p>
            <a:pPr marL="0" indent="0">
              <a:spcBef>
                <a:spcPts val="0"/>
              </a:spcBef>
              <a:spcAft>
                <a:spcPts val="200"/>
              </a:spcAft>
              <a:buNone/>
            </a:pPr>
            <a:r>
              <a:rPr lang="en-GB" sz="1000" dirty="0"/>
              <a:t>ISD. National Naloxone Programme Scotland – naloxone kits issued in 2013/14 and trends in opioid-related deaths </a:t>
            </a:r>
            <a:r>
              <a:rPr lang="en-GB" sz="1000" dirty="0" smtClean="0"/>
              <a:t>2014. </a:t>
            </a:r>
            <a:r>
              <a:rPr lang="en-GB" sz="1000" dirty="0"/>
              <a:t>Available </a:t>
            </a:r>
            <a:r>
              <a:rPr lang="en-GB" sz="1000" dirty="0" smtClean="0"/>
              <a:t>at: </a:t>
            </a:r>
            <a:r>
              <a:rPr lang="en-GB" sz="1000" u="sng" dirty="0"/>
              <a:t>http://www.isdscotland.org/Health-Topics/Drugs-and-Alcohol-Misuse/Publications/2014-10-28/2014-10-28-Naloxone-Report.pdf</a:t>
            </a:r>
            <a:r>
              <a:rPr lang="en-GB" sz="1000" dirty="0"/>
              <a:t>.</a:t>
            </a:r>
            <a:endParaRPr lang="en-US" sz="1000" dirty="0"/>
          </a:p>
          <a:p>
            <a:pPr marL="0" indent="0" eaLnBrk="1" hangingPunct="1">
              <a:spcBef>
                <a:spcPts val="0"/>
              </a:spcBef>
              <a:spcAft>
                <a:spcPts val="200"/>
              </a:spcAft>
              <a:buNone/>
            </a:pPr>
            <a:r>
              <a:rPr lang="en-GB" sz="1000" dirty="0" err="1" smtClean="0"/>
              <a:t>Lankenau</a:t>
            </a:r>
            <a:r>
              <a:rPr lang="en-GB" sz="1000" dirty="0" smtClean="0"/>
              <a:t> </a:t>
            </a:r>
            <a:r>
              <a:rPr lang="en-GB" sz="1000" dirty="0"/>
              <a:t>SE, Wagner KD, Silva K, </a:t>
            </a:r>
            <a:r>
              <a:rPr lang="en-GB" sz="1000" dirty="0" err="1"/>
              <a:t>Kecojevic</a:t>
            </a:r>
            <a:r>
              <a:rPr lang="en-GB" sz="1000" dirty="0"/>
              <a:t> A, Iverson E, McNeely M, et al. Injection drug users trained by overdose prevention programs: Responses to witnessed overdoses. Journal of Community Health: The Publication for Health Promotion and Disease Prevention. 2013 Feb;38(1):133-41. </a:t>
            </a:r>
            <a:endParaRPr lang="en-US" sz="1000" dirty="0"/>
          </a:p>
          <a:p>
            <a:pPr marL="0" indent="0" eaLnBrk="1" hangingPunct="1">
              <a:spcBef>
                <a:spcPts val="0"/>
              </a:spcBef>
              <a:spcAft>
                <a:spcPts val="200"/>
              </a:spcAft>
              <a:buNone/>
            </a:pPr>
            <a:r>
              <a:rPr lang="en-US" sz="1000" dirty="0" err="1" smtClean="0"/>
              <a:t>Leece</a:t>
            </a:r>
            <a:r>
              <a:rPr lang="en-US" sz="1000" dirty="0"/>
              <a:t>, P. N., Hopkins, S., Marshall, C., </a:t>
            </a:r>
            <a:r>
              <a:rPr lang="en-US" sz="1000" dirty="0" err="1"/>
              <a:t>Orkin</a:t>
            </a:r>
            <a:r>
              <a:rPr lang="en-US" sz="1000" dirty="0"/>
              <a:t>, A., </a:t>
            </a:r>
            <a:r>
              <a:rPr lang="en-US" sz="1000" dirty="0" err="1"/>
              <a:t>Gassanov</a:t>
            </a:r>
            <a:r>
              <a:rPr lang="en-US" sz="1000" dirty="0"/>
              <a:t>, M. A., &amp; </a:t>
            </a:r>
            <a:r>
              <a:rPr lang="en-US" sz="1000" dirty="0" err="1"/>
              <a:t>Shahin</a:t>
            </a:r>
            <a:r>
              <a:rPr lang="en-US" sz="1000" dirty="0"/>
              <a:t>, R. M. (2013). Development and implementation of an opioid overdose prevention and response program in Toronto, Ontario. Can J Public Health, 104(3), e200-e204.</a:t>
            </a:r>
          </a:p>
          <a:p>
            <a:pPr marL="0" indent="0" eaLnBrk="1" hangingPunct="1">
              <a:spcBef>
                <a:spcPts val="0"/>
              </a:spcBef>
              <a:spcAft>
                <a:spcPts val="200"/>
              </a:spcAft>
              <a:buNone/>
            </a:pPr>
            <a:r>
              <a:rPr lang="en-US" sz="1000" dirty="0" smtClean="0"/>
              <a:t>L</a:t>
            </a:r>
            <a:r>
              <a:rPr lang="en-GB" sz="1000" dirty="0" err="1" smtClean="0"/>
              <a:t>opez</a:t>
            </a:r>
            <a:r>
              <a:rPr lang="en-GB" sz="1000" dirty="0"/>
              <a:t>-Gaston R, Best D, Manning V, Day E. Can we prevent drug related deaths by training opioid users to recognize and manage overdoses. Harm Reduction Journal. 2009;6(1):26.</a:t>
            </a:r>
            <a:r>
              <a:rPr lang="en-US" sz="1000" dirty="0"/>
              <a:t> </a:t>
            </a:r>
          </a:p>
          <a:p>
            <a:pPr marL="0" indent="0" eaLnBrk="1" hangingPunct="1">
              <a:spcBef>
                <a:spcPts val="0"/>
              </a:spcBef>
              <a:spcAft>
                <a:spcPts val="300"/>
              </a:spcAft>
              <a:buNone/>
            </a:pPr>
            <a:endParaRPr lang="en-GB" altLang="en-US" sz="1050" b="1" dirty="0" smtClean="0"/>
          </a:p>
          <a:p>
            <a:pPr marL="0" indent="0" eaLnBrk="1" hangingPunct="1">
              <a:spcBef>
                <a:spcPts val="0"/>
              </a:spcBef>
              <a:buFont typeface="Wingdings" charset="0"/>
              <a:buNone/>
            </a:pPr>
            <a:endParaRPr lang="en-GB" altLang="en-US" sz="1100" dirty="0" smtClean="0"/>
          </a:p>
          <a:p>
            <a:pPr marL="0" indent="0" eaLnBrk="1" hangingPunct="1">
              <a:spcBef>
                <a:spcPct val="0"/>
              </a:spcBef>
              <a:buFont typeface="Wingdings" charset="0"/>
              <a:buNone/>
            </a:pPr>
            <a:endParaRPr lang="en-GB" altLang="en-US" sz="1100" dirty="0"/>
          </a:p>
          <a:p>
            <a:pPr marL="0" indent="0" eaLnBrk="1" hangingPunct="1">
              <a:buFont typeface="Arial" pitchFamily="34" charset="0"/>
              <a:buNone/>
            </a:pPr>
            <a:endParaRPr lang="en-GB" altLang="en-US" sz="4800" b="1" dirty="0">
              <a:solidFill>
                <a:schemeClr val="accent4">
                  <a:lumMod val="75000"/>
                </a:schemeClr>
              </a:solidFill>
              <a:latin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683568" y="332656"/>
            <a:ext cx="7776863" cy="6336704"/>
          </a:xfrm>
        </p:spPr>
        <p:txBody>
          <a:bodyPr/>
          <a:lstStyle/>
          <a:p>
            <a:pPr marL="0" indent="0" eaLnBrk="1" hangingPunct="1">
              <a:buNone/>
            </a:pPr>
            <a:r>
              <a:rPr lang="en-GB" altLang="en-US" sz="2000" b="1" dirty="0" smtClean="0">
                <a:solidFill>
                  <a:srgbClr val="7F7F7F"/>
                </a:solidFill>
                <a:latin typeface="Arial" pitchFamily="34" charset="0"/>
              </a:rPr>
              <a:t>References (M-Z)</a:t>
            </a:r>
          </a:p>
          <a:p>
            <a:pPr marL="0" indent="0" eaLnBrk="1" hangingPunct="1">
              <a:buNone/>
            </a:pPr>
            <a:endParaRPr lang="en-GB" altLang="en-US" sz="800" b="1" dirty="0" smtClean="0">
              <a:solidFill>
                <a:schemeClr val="tx1">
                  <a:lumMod val="75000"/>
                  <a:lumOff val="25000"/>
                </a:schemeClr>
              </a:solidFill>
              <a:latin typeface="Arial" pitchFamily="34" charset="0"/>
            </a:endParaRPr>
          </a:p>
          <a:p>
            <a:pPr marL="0" indent="0" eaLnBrk="1" hangingPunct="1">
              <a:spcBef>
                <a:spcPts val="0"/>
              </a:spcBef>
              <a:spcAft>
                <a:spcPts val="200"/>
              </a:spcAft>
              <a:buNone/>
            </a:pPr>
            <a:r>
              <a:rPr lang="en-US" sz="1000" dirty="0" smtClean="0"/>
              <a:t>Markham-</a:t>
            </a:r>
            <a:r>
              <a:rPr lang="en-GB" sz="1000" dirty="0" smtClean="0"/>
              <a:t>Piper T, </a:t>
            </a:r>
            <a:r>
              <a:rPr lang="en-GB" sz="1000" dirty="0" err="1"/>
              <a:t>Stancliff</a:t>
            </a:r>
            <a:r>
              <a:rPr lang="en-GB" sz="1000" dirty="0"/>
              <a:t> S, </a:t>
            </a:r>
            <a:r>
              <a:rPr lang="en-GB" sz="1000" dirty="0" err="1"/>
              <a:t>Rudenstine</a:t>
            </a:r>
            <a:r>
              <a:rPr lang="en-GB" sz="1000" dirty="0"/>
              <a:t> S, Sherman S, Nandi V, Clear A, et al. Evaluation of a naloxone distribution and administration program in New York City. Substance use &amp; misuse. 2008;43(7):858-70. </a:t>
            </a:r>
            <a:endParaRPr lang="en-GB" sz="1000" dirty="0" smtClean="0"/>
          </a:p>
          <a:p>
            <a:pPr marL="0" indent="0" eaLnBrk="1" hangingPunct="1">
              <a:spcBef>
                <a:spcPts val="0"/>
              </a:spcBef>
              <a:spcAft>
                <a:spcPts val="200"/>
              </a:spcAft>
              <a:buNone/>
            </a:pPr>
            <a:r>
              <a:rPr lang="en-US" sz="1000" dirty="0" smtClean="0"/>
              <a:t>M</a:t>
            </a:r>
            <a:r>
              <a:rPr lang="en-GB" sz="1000" dirty="0" err="1" smtClean="0"/>
              <a:t>axwell</a:t>
            </a:r>
            <a:r>
              <a:rPr lang="en-GB" sz="1000" dirty="0" smtClean="0"/>
              <a:t> </a:t>
            </a:r>
            <a:r>
              <a:rPr lang="en-GB" sz="1000" dirty="0"/>
              <a:t>S, </a:t>
            </a:r>
            <a:r>
              <a:rPr lang="en-GB" sz="1000" dirty="0" err="1"/>
              <a:t>Bigg</a:t>
            </a:r>
            <a:r>
              <a:rPr lang="en-GB" sz="1000" dirty="0"/>
              <a:t> D, </a:t>
            </a:r>
            <a:r>
              <a:rPr lang="en-GB" sz="1000" dirty="0" err="1"/>
              <a:t>Stanczykiewicz</a:t>
            </a:r>
            <a:r>
              <a:rPr lang="en-GB" sz="1000" dirty="0"/>
              <a:t> K, </a:t>
            </a:r>
            <a:r>
              <a:rPr lang="en-GB" sz="1000" dirty="0" err="1"/>
              <a:t>Carlberg-Racich</a:t>
            </a:r>
            <a:r>
              <a:rPr lang="en-GB" sz="1000" dirty="0"/>
              <a:t> S. Prescribing naloxone to actively injecting heroin users: a program to reduce heroin overdose deaths. Journal of </a:t>
            </a:r>
            <a:r>
              <a:rPr lang="en-GB" sz="1000" dirty="0" smtClean="0"/>
              <a:t>Addictive </a:t>
            </a:r>
            <a:r>
              <a:rPr lang="en-GB" sz="1000" dirty="0"/>
              <a:t>D</a:t>
            </a:r>
            <a:r>
              <a:rPr lang="en-GB" sz="1000" dirty="0" smtClean="0"/>
              <a:t>iseases</a:t>
            </a:r>
            <a:r>
              <a:rPr lang="en-GB" sz="1000" dirty="0"/>
              <a:t>. 2006;25(3):89-96. </a:t>
            </a:r>
            <a:endParaRPr lang="en-US" sz="1000" dirty="0" smtClean="0"/>
          </a:p>
          <a:p>
            <a:pPr marL="0" indent="0">
              <a:spcBef>
                <a:spcPts val="0"/>
              </a:spcBef>
              <a:spcAft>
                <a:spcPts val="200"/>
              </a:spcAft>
              <a:buNone/>
            </a:pPr>
            <a:r>
              <a:rPr lang="en-GB" sz="1000" dirty="0" err="1"/>
              <a:t>McAuley</a:t>
            </a:r>
            <a:r>
              <a:rPr lang="en-GB" sz="1000" dirty="0"/>
              <a:t> A, Lindsay G, Woods M, </a:t>
            </a:r>
            <a:r>
              <a:rPr lang="en-GB" sz="1000" dirty="0" err="1"/>
              <a:t>Louttit</a:t>
            </a:r>
            <a:r>
              <a:rPr lang="en-GB" sz="1000" dirty="0"/>
              <a:t> D. Responsible management and use of a personal take-home naloxone supply: a pilot project. Drugs: Education, Prevention, and Policy. 2010;17(4):388-99.</a:t>
            </a:r>
            <a:r>
              <a:rPr lang="en-US" sz="1000" dirty="0"/>
              <a:t> </a:t>
            </a:r>
            <a:endParaRPr lang="en-US" sz="1000" dirty="0" smtClean="0"/>
          </a:p>
          <a:p>
            <a:pPr marL="0" indent="0">
              <a:spcBef>
                <a:spcPts val="0"/>
              </a:spcBef>
              <a:spcAft>
                <a:spcPts val="200"/>
              </a:spcAft>
              <a:buNone/>
            </a:pPr>
            <a:r>
              <a:rPr lang="en-US" sz="1000" dirty="0" smtClean="0"/>
              <a:t>McGregor C, </a:t>
            </a:r>
            <a:r>
              <a:rPr lang="en-US" sz="1000" dirty="0" err="1" smtClean="0"/>
              <a:t>Darke</a:t>
            </a:r>
            <a:r>
              <a:rPr lang="en-US" sz="1000" dirty="0" smtClean="0"/>
              <a:t> S, Ali</a:t>
            </a:r>
            <a:r>
              <a:rPr lang="en-US" sz="1000" dirty="0"/>
              <a:t> </a:t>
            </a:r>
            <a:r>
              <a:rPr lang="en-US" sz="1000" dirty="0" smtClean="0"/>
              <a:t>R, </a:t>
            </a:r>
            <a:r>
              <a:rPr lang="en-US" sz="1000" dirty="0"/>
              <a:t>&amp; </a:t>
            </a:r>
            <a:r>
              <a:rPr lang="en-US" sz="1000" dirty="0" smtClean="0"/>
              <a:t>Christie P. </a:t>
            </a:r>
            <a:r>
              <a:rPr lang="en-US" sz="1000" dirty="0"/>
              <a:t>Experience of non-fatal overdose among heroin users in Adelaide, Australia: circumstances and risk perceptions. </a:t>
            </a:r>
            <a:r>
              <a:rPr lang="en-US" sz="1000" dirty="0" smtClean="0"/>
              <a:t>Addiction. 1998. 93</a:t>
            </a:r>
            <a:r>
              <a:rPr lang="en-US" sz="1000" dirty="0"/>
              <a:t>(5), 701-711</a:t>
            </a:r>
            <a:r>
              <a:rPr lang="en-US" sz="1000" dirty="0" smtClean="0"/>
              <a:t>.</a:t>
            </a:r>
          </a:p>
          <a:p>
            <a:pPr marL="0" indent="0">
              <a:spcBef>
                <a:spcPts val="0"/>
              </a:spcBef>
              <a:spcAft>
                <a:spcPts val="200"/>
              </a:spcAft>
              <a:buNone/>
            </a:pPr>
            <a:r>
              <a:rPr lang="en-GB" sz="1000" dirty="0" smtClean="0"/>
              <a:t>Rowe </a:t>
            </a:r>
            <a:r>
              <a:rPr lang="en-GB" sz="1000" dirty="0"/>
              <a:t>C, Santos GM, </a:t>
            </a:r>
            <a:r>
              <a:rPr lang="en-GB" sz="1000" dirty="0" err="1"/>
              <a:t>Vittinghoff</a:t>
            </a:r>
            <a:r>
              <a:rPr lang="en-GB" sz="1000" dirty="0"/>
              <a:t> E, Wheeler E, Davidson P, Coffin PO. Predictors of participant engagement and naloxone utilization in a community-based naloxone distribution program. Addiction (Abingdon, England). 2015 Apr 27. </a:t>
            </a:r>
            <a:endParaRPr lang="en-GB" sz="1000" dirty="0" smtClean="0"/>
          </a:p>
          <a:p>
            <a:pPr marL="0" indent="0">
              <a:spcBef>
                <a:spcPts val="0"/>
              </a:spcBef>
              <a:spcAft>
                <a:spcPts val="200"/>
              </a:spcAft>
              <a:buNone/>
            </a:pPr>
            <a:r>
              <a:rPr lang="en-GB" sz="1000" dirty="0"/>
              <a:t>Seal KH, </a:t>
            </a:r>
            <a:r>
              <a:rPr lang="en-GB" sz="1000" dirty="0" err="1"/>
              <a:t>Thawley</a:t>
            </a:r>
            <a:r>
              <a:rPr lang="en-GB" sz="1000" dirty="0"/>
              <a:t> MR, Gee ML, Bamberger J, </a:t>
            </a:r>
            <a:r>
              <a:rPr lang="en-GB" sz="1000" dirty="0" err="1"/>
              <a:t>Kral</a:t>
            </a:r>
            <a:r>
              <a:rPr lang="en-GB" sz="1000" dirty="0"/>
              <a:t> AH, </a:t>
            </a:r>
            <a:r>
              <a:rPr lang="en-GB" sz="1000" dirty="0" err="1"/>
              <a:t>Ciccarone</a:t>
            </a:r>
            <a:r>
              <a:rPr lang="en-GB" sz="1000" dirty="0"/>
              <a:t> D, et al. Naloxone distribution and cardiopulmonary resuscitation training for injection drug users to prevent heroin overdose death: a pilot intervention study. Journal of Urban Health. 2005;82(2):303-11.</a:t>
            </a:r>
            <a:r>
              <a:rPr lang="en-US" sz="1000" dirty="0"/>
              <a:t> </a:t>
            </a:r>
            <a:endParaRPr lang="en-US" sz="1000" dirty="0" smtClean="0"/>
          </a:p>
          <a:p>
            <a:pPr marL="0" indent="0">
              <a:spcBef>
                <a:spcPts val="0"/>
              </a:spcBef>
              <a:spcAft>
                <a:spcPts val="200"/>
              </a:spcAft>
              <a:buNone/>
            </a:pPr>
            <a:r>
              <a:rPr lang="en-GB" sz="1000" dirty="0" err="1" smtClean="0"/>
              <a:t>Strang</a:t>
            </a:r>
            <a:r>
              <a:rPr lang="en-GB" sz="1000" dirty="0" smtClean="0"/>
              <a:t> </a:t>
            </a:r>
            <a:r>
              <a:rPr lang="en-GB" sz="1000" dirty="0"/>
              <a:t>J, </a:t>
            </a:r>
            <a:r>
              <a:rPr lang="en-GB" sz="1000" dirty="0" err="1"/>
              <a:t>Darke</a:t>
            </a:r>
            <a:r>
              <a:rPr lang="en-GB" sz="1000" dirty="0"/>
              <a:t> S, Hall W, Farrell M, Ali R. Heroin overdose: the case for take-home naloxone. </a:t>
            </a:r>
            <a:r>
              <a:rPr lang="en-GB" sz="1000" dirty="0" smtClean="0"/>
              <a:t>BMJ. </a:t>
            </a:r>
            <a:r>
              <a:rPr lang="en-GB" sz="1000" dirty="0"/>
              <a:t>1996;312(7044):1435.</a:t>
            </a:r>
            <a:r>
              <a:rPr lang="en-US" sz="1000" dirty="0"/>
              <a:t> </a:t>
            </a:r>
            <a:endParaRPr lang="en-US" sz="1000" dirty="0" smtClean="0"/>
          </a:p>
          <a:p>
            <a:pPr marL="0" indent="0">
              <a:spcBef>
                <a:spcPts val="0"/>
              </a:spcBef>
              <a:spcAft>
                <a:spcPts val="200"/>
              </a:spcAft>
              <a:buNone/>
            </a:pPr>
            <a:r>
              <a:rPr lang="en-US" sz="1000" dirty="0" err="1" smtClean="0"/>
              <a:t>Strang</a:t>
            </a:r>
            <a:r>
              <a:rPr lang="en-US" sz="1000" dirty="0" smtClean="0"/>
              <a:t> J, </a:t>
            </a:r>
            <a:r>
              <a:rPr lang="en-US" sz="1000" dirty="0" err="1" smtClean="0"/>
              <a:t>Powis</a:t>
            </a:r>
            <a:r>
              <a:rPr lang="en-US" sz="1000" dirty="0"/>
              <a:t> </a:t>
            </a:r>
            <a:r>
              <a:rPr lang="en-US" sz="1000" dirty="0" smtClean="0"/>
              <a:t>B, Best</a:t>
            </a:r>
            <a:r>
              <a:rPr lang="en-US" sz="1000" dirty="0"/>
              <a:t> </a:t>
            </a:r>
            <a:r>
              <a:rPr lang="en-US" sz="1000" dirty="0" smtClean="0"/>
              <a:t>D, </a:t>
            </a:r>
            <a:r>
              <a:rPr lang="en-US" sz="1000" dirty="0" err="1" smtClean="0"/>
              <a:t>Vingoe</a:t>
            </a:r>
            <a:r>
              <a:rPr lang="en-US" sz="1000" dirty="0" smtClean="0"/>
              <a:t> L, Griffiths P, Taylor C, </a:t>
            </a:r>
            <a:r>
              <a:rPr lang="en-US" sz="1000" dirty="0"/>
              <a:t>... &amp; </a:t>
            </a:r>
            <a:r>
              <a:rPr lang="en-US" sz="1000" dirty="0" err="1" smtClean="0"/>
              <a:t>Gossop</a:t>
            </a:r>
            <a:r>
              <a:rPr lang="en-US" sz="1000" dirty="0" smtClean="0"/>
              <a:t> M </a:t>
            </a:r>
            <a:r>
              <a:rPr lang="en-US" sz="1000" dirty="0"/>
              <a:t>(1999). Preventing opiate overdose fatalities with take‐home naloxone: pre‐launch study of possible impact and acceptability. </a:t>
            </a:r>
            <a:r>
              <a:rPr lang="en-US" sz="1000" i="1" dirty="0"/>
              <a:t>Addiction</a:t>
            </a:r>
            <a:r>
              <a:rPr lang="en-US" sz="1000" dirty="0"/>
              <a:t>, </a:t>
            </a:r>
            <a:r>
              <a:rPr lang="en-US" sz="1000" i="1" dirty="0"/>
              <a:t>94</a:t>
            </a:r>
            <a:r>
              <a:rPr lang="en-US" sz="1000" dirty="0"/>
              <a:t>(2), 199-204.</a:t>
            </a:r>
          </a:p>
          <a:p>
            <a:pPr marL="0" indent="0">
              <a:spcBef>
                <a:spcPts val="0"/>
              </a:spcBef>
              <a:spcAft>
                <a:spcPts val="200"/>
              </a:spcAft>
              <a:buNone/>
            </a:pPr>
            <a:r>
              <a:rPr lang="en-US" sz="1000" dirty="0" err="1"/>
              <a:t>Strang</a:t>
            </a:r>
            <a:r>
              <a:rPr lang="en-US" sz="1000" dirty="0"/>
              <a:t>, J., Manning, V., </a:t>
            </a:r>
            <a:r>
              <a:rPr lang="en-US" sz="1000" dirty="0" err="1"/>
              <a:t>Mayet</a:t>
            </a:r>
            <a:r>
              <a:rPr lang="en-US" sz="1000" dirty="0"/>
              <a:t>, S., Best, D., </a:t>
            </a:r>
            <a:r>
              <a:rPr lang="en-US" sz="1000" dirty="0" err="1"/>
              <a:t>Titherington</a:t>
            </a:r>
            <a:r>
              <a:rPr lang="en-US" sz="1000" dirty="0"/>
              <a:t>, E., </a:t>
            </a:r>
            <a:r>
              <a:rPr lang="en-US" sz="1000" dirty="0" smtClean="0"/>
              <a:t>et al. Overdose </a:t>
            </a:r>
            <a:r>
              <a:rPr lang="en-US" sz="1000" dirty="0"/>
              <a:t>training and take‐home naloxone for opiate users: prospective cohort study of impact on knowledge and attitudes and subsequent management of overdoses. </a:t>
            </a:r>
            <a:r>
              <a:rPr lang="en-US" sz="1000" i="1" dirty="0" smtClean="0"/>
              <a:t>Addiction</a:t>
            </a:r>
            <a:r>
              <a:rPr lang="en-US" sz="1000" dirty="0" smtClean="0"/>
              <a:t>. 2008. </a:t>
            </a:r>
            <a:r>
              <a:rPr lang="en-US" sz="1000" i="1" dirty="0"/>
              <a:t>103</a:t>
            </a:r>
            <a:r>
              <a:rPr lang="en-US" sz="1000" dirty="0"/>
              <a:t>(10), 1648-1657.</a:t>
            </a:r>
          </a:p>
          <a:p>
            <a:pPr marL="0" indent="0">
              <a:spcBef>
                <a:spcPts val="0"/>
              </a:spcBef>
              <a:spcAft>
                <a:spcPts val="200"/>
              </a:spcAft>
              <a:buNone/>
            </a:pPr>
            <a:r>
              <a:rPr lang="en-GB" sz="1000" dirty="0" err="1" smtClean="0"/>
              <a:t>Strang</a:t>
            </a:r>
            <a:r>
              <a:rPr lang="en-GB" sz="1000" dirty="0" smtClean="0"/>
              <a:t> </a:t>
            </a:r>
            <a:r>
              <a:rPr lang="en-GB" sz="1000" dirty="0"/>
              <a:t>J, Manning V, </a:t>
            </a:r>
            <a:r>
              <a:rPr lang="en-GB" sz="1000" dirty="0" err="1"/>
              <a:t>Mayet</a:t>
            </a:r>
            <a:r>
              <a:rPr lang="en-GB" sz="1000" dirty="0"/>
              <a:t> S, Best D, </a:t>
            </a:r>
            <a:r>
              <a:rPr lang="en-GB" sz="1000" dirty="0" err="1"/>
              <a:t>Titherington</a:t>
            </a:r>
            <a:r>
              <a:rPr lang="en-GB" sz="1000" dirty="0"/>
              <a:t> E, </a:t>
            </a:r>
            <a:r>
              <a:rPr lang="en-GB" sz="1000" dirty="0" smtClean="0"/>
              <a:t>et </a:t>
            </a:r>
            <a:r>
              <a:rPr lang="en-GB" sz="1000" dirty="0"/>
              <a:t>al. Overdose training and take</a:t>
            </a:r>
            <a:r>
              <a:rPr lang="en-US" sz="1000" dirty="0"/>
              <a:t>‐</a:t>
            </a:r>
            <a:r>
              <a:rPr lang="en-GB" sz="1000" dirty="0"/>
              <a:t>home naloxone for opiate users: prospective cohort study of impact on knowledge and attitudes and subsequent management of overdoses. Addiction. </a:t>
            </a:r>
            <a:r>
              <a:rPr lang="en-GB" sz="1000" dirty="0" smtClean="0"/>
              <a:t>2008b;</a:t>
            </a:r>
            <a:r>
              <a:rPr lang="en-GB" sz="1000" dirty="0"/>
              <a:t>103(10):1648-57.</a:t>
            </a:r>
            <a:r>
              <a:rPr lang="en-US" sz="1000" dirty="0"/>
              <a:t> </a:t>
            </a:r>
            <a:endParaRPr lang="en-US" sz="1000" dirty="0" smtClean="0"/>
          </a:p>
          <a:p>
            <a:pPr marL="0" indent="0">
              <a:spcBef>
                <a:spcPts val="0"/>
              </a:spcBef>
              <a:spcAft>
                <a:spcPts val="200"/>
              </a:spcAft>
              <a:buNone/>
            </a:pPr>
            <a:r>
              <a:rPr lang="en-US" sz="1000" dirty="0" smtClean="0"/>
              <a:t>Tobin KE, Sherman</a:t>
            </a:r>
            <a:r>
              <a:rPr lang="en-US" sz="1000" dirty="0"/>
              <a:t> </a:t>
            </a:r>
            <a:r>
              <a:rPr lang="en-US" sz="1000" dirty="0" smtClean="0"/>
              <a:t>SG, </a:t>
            </a:r>
            <a:r>
              <a:rPr lang="en-US" sz="1000" dirty="0" err="1" smtClean="0"/>
              <a:t>Beilenson</a:t>
            </a:r>
            <a:r>
              <a:rPr lang="en-US" sz="1000" dirty="0" smtClean="0"/>
              <a:t> P, Welsh C, </a:t>
            </a:r>
            <a:r>
              <a:rPr lang="en-US" sz="1000" dirty="0"/>
              <a:t>&amp; </a:t>
            </a:r>
            <a:r>
              <a:rPr lang="en-US" sz="1000" dirty="0" err="1"/>
              <a:t>Latkin</a:t>
            </a:r>
            <a:r>
              <a:rPr lang="en-US" sz="1000" dirty="0"/>
              <a:t>, </a:t>
            </a:r>
            <a:r>
              <a:rPr lang="en-US" sz="1000" dirty="0" smtClean="0"/>
              <a:t>CA </a:t>
            </a:r>
            <a:r>
              <a:rPr lang="en-US" sz="1000" dirty="0"/>
              <a:t>(2009). Evaluation of the Staying Alive </a:t>
            </a:r>
            <a:r>
              <a:rPr lang="en-US" sz="1000" dirty="0" err="1"/>
              <a:t>programme</a:t>
            </a:r>
            <a:r>
              <a:rPr lang="en-US" sz="1000" dirty="0"/>
              <a:t>: training injection drug users to properly administer naloxone and save lives. </a:t>
            </a:r>
            <a:r>
              <a:rPr lang="en-US" sz="1000" i="1" dirty="0"/>
              <a:t>International Journal of Drug Policy</a:t>
            </a:r>
            <a:r>
              <a:rPr lang="en-US" sz="1000" dirty="0"/>
              <a:t>, </a:t>
            </a:r>
            <a:r>
              <a:rPr lang="en-US" sz="1000" i="1" dirty="0"/>
              <a:t>20</a:t>
            </a:r>
            <a:r>
              <a:rPr lang="en-US" sz="1000" dirty="0"/>
              <a:t>(2), 131-136.</a:t>
            </a:r>
          </a:p>
          <a:p>
            <a:pPr marL="0" indent="0">
              <a:spcBef>
                <a:spcPts val="0"/>
              </a:spcBef>
              <a:spcAft>
                <a:spcPts val="200"/>
              </a:spcAft>
              <a:buNone/>
            </a:pPr>
            <a:r>
              <a:rPr lang="en-GB" sz="1000" dirty="0" smtClean="0"/>
              <a:t>UNODC</a:t>
            </a:r>
            <a:r>
              <a:rPr lang="en-GB" sz="1000" dirty="0"/>
              <a:t>/WHO. Opioid Overdose: Preventing and Reducing Opioid Overdose Mortality Vienna: United Nations; </a:t>
            </a:r>
            <a:r>
              <a:rPr lang="en-GB" sz="1000" dirty="0" smtClean="0"/>
              <a:t>2013. </a:t>
            </a:r>
            <a:r>
              <a:rPr lang="en-GB" sz="1000" dirty="0"/>
              <a:t>Available from: </a:t>
            </a:r>
            <a:r>
              <a:rPr lang="en-GB" sz="1000" u="sng" dirty="0"/>
              <a:t>http://www.unodc.org/docs/treatment/overdose.pdf</a:t>
            </a:r>
            <a:r>
              <a:rPr lang="en-US" sz="1000" dirty="0"/>
              <a:t> </a:t>
            </a:r>
            <a:endParaRPr lang="en-US" sz="1000" dirty="0" smtClean="0"/>
          </a:p>
          <a:p>
            <a:pPr marL="0" indent="0">
              <a:spcBef>
                <a:spcPts val="0"/>
              </a:spcBef>
              <a:spcAft>
                <a:spcPts val="200"/>
              </a:spcAft>
              <a:buNone/>
            </a:pPr>
            <a:r>
              <a:rPr lang="en-GB" sz="1000" dirty="0"/>
              <a:t>Wagner KD, Valente TW, Casanova M, </a:t>
            </a:r>
            <a:r>
              <a:rPr lang="en-GB" sz="1000" dirty="0" err="1"/>
              <a:t>Partovi</a:t>
            </a:r>
            <a:r>
              <a:rPr lang="en-GB" sz="1000" dirty="0"/>
              <a:t> SM, Mendenhall BM, Hundley JH, et al. Evaluation of an overdose prevention and response training programme for injection drug users in the Skid Row area of Los Angeles, CA. International Journal of Drug Policy. 2010 May;21(3):186-93. </a:t>
            </a:r>
            <a:endParaRPr lang="en-GB" sz="1000" dirty="0" smtClean="0"/>
          </a:p>
          <a:p>
            <a:pPr marL="0" indent="0">
              <a:spcBef>
                <a:spcPts val="0"/>
              </a:spcBef>
              <a:spcAft>
                <a:spcPts val="200"/>
              </a:spcAft>
              <a:buNone/>
            </a:pPr>
            <a:r>
              <a:rPr lang="en-GB" sz="1000" dirty="0" err="1"/>
              <a:t>Walley</a:t>
            </a:r>
            <a:r>
              <a:rPr lang="en-GB" sz="1000" dirty="0"/>
              <a:t> AY, </a:t>
            </a:r>
            <a:r>
              <a:rPr lang="en-GB" sz="1000" dirty="0" err="1"/>
              <a:t>Xuan</a:t>
            </a:r>
            <a:r>
              <a:rPr lang="en-GB" sz="1000" dirty="0"/>
              <a:t> Z, Hackman HH, Quinn E, Doe-</a:t>
            </a:r>
            <a:r>
              <a:rPr lang="en-GB" sz="1000" dirty="0" err="1"/>
              <a:t>Simkins</a:t>
            </a:r>
            <a:r>
              <a:rPr lang="en-GB" sz="1000" dirty="0"/>
              <a:t> M, Sorensen-</a:t>
            </a:r>
            <a:r>
              <a:rPr lang="en-GB" sz="1000" dirty="0" err="1"/>
              <a:t>Alawad</a:t>
            </a:r>
            <a:r>
              <a:rPr lang="en-GB" sz="1000" dirty="0"/>
              <a:t> A, et al. Opioid overdose rates and implementation of overdose education and nasal naloxone distribution in Massachusetts: interrupted time series analysis. </a:t>
            </a:r>
            <a:r>
              <a:rPr lang="en-GB" sz="1000" dirty="0" smtClean="0"/>
              <a:t>BMJ. 2013a;</a:t>
            </a:r>
            <a:r>
              <a:rPr lang="en-GB" sz="1000" dirty="0"/>
              <a:t>346:f174. </a:t>
            </a:r>
            <a:endParaRPr lang="en-GB" sz="1000" dirty="0" smtClean="0"/>
          </a:p>
          <a:p>
            <a:pPr marL="0" indent="0">
              <a:spcBef>
                <a:spcPts val="0"/>
              </a:spcBef>
              <a:spcAft>
                <a:spcPts val="200"/>
              </a:spcAft>
              <a:buNone/>
            </a:pPr>
            <a:r>
              <a:rPr lang="en-GB" sz="1000" dirty="0" err="1" smtClean="0"/>
              <a:t>Walley</a:t>
            </a:r>
            <a:r>
              <a:rPr lang="en-GB" sz="1000" dirty="0" smtClean="0"/>
              <a:t> </a:t>
            </a:r>
            <a:r>
              <a:rPr lang="en-GB" sz="1000" dirty="0"/>
              <a:t>AY, Doe-</a:t>
            </a:r>
            <a:r>
              <a:rPr lang="en-GB" sz="1000" dirty="0" err="1"/>
              <a:t>Simkins</a:t>
            </a:r>
            <a:r>
              <a:rPr lang="en-GB" sz="1000" dirty="0"/>
              <a:t> M, Quinn E, Pierce C, </a:t>
            </a:r>
            <a:r>
              <a:rPr lang="en-GB" sz="1000" dirty="0" err="1"/>
              <a:t>Xuan</a:t>
            </a:r>
            <a:r>
              <a:rPr lang="en-GB" sz="1000" dirty="0"/>
              <a:t> Z, </a:t>
            </a:r>
            <a:r>
              <a:rPr lang="en-GB" sz="1000" dirty="0" err="1"/>
              <a:t>Ozonoff</a:t>
            </a:r>
            <a:r>
              <a:rPr lang="en-GB" sz="1000" dirty="0"/>
              <a:t> A. Opioid overdose prevention with intranasal naloxone among people who take methadone. Journal of </a:t>
            </a:r>
            <a:r>
              <a:rPr lang="en-GB" sz="1000" dirty="0" smtClean="0"/>
              <a:t>Substance </a:t>
            </a:r>
            <a:r>
              <a:rPr lang="en-GB" sz="1000" dirty="0"/>
              <a:t>A</a:t>
            </a:r>
            <a:r>
              <a:rPr lang="en-GB" sz="1000" dirty="0" smtClean="0"/>
              <a:t>buse </a:t>
            </a:r>
            <a:r>
              <a:rPr lang="en-GB" sz="1000" dirty="0"/>
              <a:t>T</a:t>
            </a:r>
            <a:r>
              <a:rPr lang="en-GB" sz="1000" dirty="0" smtClean="0"/>
              <a:t>reatment</a:t>
            </a:r>
            <a:r>
              <a:rPr lang="en-GB" sz="1000" dirty="0"/>
              <a:t>. </a:t>
            </a:r>
            <a:r>
              <a:rPr lang="en-GB" sz="1000" dirty="0" smtClean="0"/>
              <a:t>2013b </a:t>
            </a:r>
            <a:r>
              <a:rPr lang="en-GB" sz="1000" dirty="0"/>
              <a:t>Feb;44(2):241-7. </a:t>
            </a:r>
            <a:endParaRPr lang="en-GB" sz="1000" dirty="0" smtClean="0"/>
          </a:p>
          <a:p>
            <a:pPr marL="0" indent="0">
              <a:spcBef>
                <a:spcPts val="0"/>
              </a:spcBef>
              <a:spcAft>
                <a:spcPts val="200"/>
              </a:spcAft>
              <a:buNone/>
            </a:pPr>
            <a:r>
              <a:rPr lang="en-GB" sz="1000" dirty="0" smtClean="0"/>
              <a:t>WHO. </a:t>
            </a:r>
            <a:r>
              <a:rPr lang="en-GB" sz="1000" dirty="0"/>
              <a:t>Community management of opioid overdose </a:t>
            </a:r>
            <a:r>
              <a:rPr lang="en-GB" sz="1000" dirty="0" smtClean="0"/>
              <a:t>2014. </a:t>
            </a:r>
            <a:r>
              <a:rPr lang="en-GB" sz="1000" dirty="0"/>
              <a:t>Available from: </a:t>
            </a:r>
            <a:r>
              <a:rPr lang="en-GB" sz="1000" u="sng" dirty="0"/>
              <a:t>http://apps.who.int/iris/bitstream/10665/137462/1/9789241548816_eng.pdf?ua=1&amp;ua=1</a:t>
            </a:r>
            <a:r>
              <a:rPr lang="en-GB" sz="1000" dirty="0"/>
              <a:t>.</a:t>
            </a:r>
            <a:endParaRPr lang="en-US" sz="1000" dirty="0"/>
          </a:p>
          <a:p>
            <a:pPr marL="0" indent="0">
              <a:spcBef>
                <a:spcPts val="0"/>
              </a:spcBef>
              <a:spcAft>
                <a:spcPts val="200"/>
              </a:spcAft>
              <a:buNone/>
            </a:pPr>
            <a:r>
              <a:rPr lang="en-US" sz="1000" dirty="0" smtClean="0"/>
              <a:t>Williams AV, </a:t>
            </a:r>
            <a:r>
              <a:rPr lang="en-US" sz="1000" dirty="0" err="1" smtClean="0"/>
              <a:t>Strang</a:t>
            </a:r>
            <a:r>
              <a:rPr lang="en-US" sz="1000" dirty="0" smtClean="0"/>
              <a:t> J, Marsden J. </a:t>
            </a:r>
            <a:r>
              <a:rPr lang="en-US" sz="1000" dirty="0"/>
              <a:t>Training family members to manage heroin overdose and administer naloxone: randomized trial of effects on knowledge and attitudes</a:t>
            </a:r>
            <a:r>
              <a:rPr lang="en-US" sz="1000" dirty="0" smtClean="0"/>
              <a:t>. Addiction. 2014</a:t>
            </a:r>
            <a:r>
              <a:rPr lang="en-US" sz="1000" dirty="0"/>
              <a:t>, 109(2), 250-259.</a:t>
            </a:r>
            <a:endParaRPr lang="en-US" sz="1000" dirty="0" smtClean="0"/>
          </a:p>
          <a:p>
            <a:pPr marL="0" indent="0">
              <a:spcBef>
                <a:spcPts val="0"/>
              </a:spcBef>
              <a:spcAft>
                <a:spcPts val="200"/>
              </a:spcAft>
              <a:buNone/>
            </a:pPr>
            <a:r>
              <a:rPr lang="en-GB" sz="1000" dirty="0" err="1" smtClean="0"/>
              <a:t>Yokell</a:t>
            </a:r>
            <a:r>
              <a:rPr lang="en-GB" sz="1000" dirty="0" smtClean="0"/>
              <a:t> </a:t>
            </a:r>
            <a:r>
              <a:rPr lang="en-GB" sz="1000" dirty="0"/>
              <a:t>MA, Green TC, Bowman S, McKenzie M, Rich JD. Opioid overdose prevention and naloxone distribution in Rhode Island. Medicine &amp; Health, Rhode Island. 2011 Aug;94(8):240-2.</a:t>
            </a:r>
            <a:endParaRPr lang="en-US" sz="1000" dirty="0"/>
          </a:p>
          <a:p>
            <a:pPr marL="0" indent="0" eaLnBrk="1" hangingPunct="1">
              <a:spcBef>
                <a:spcPts val="0"/>
              </a:spcBef>
              <a:buFont typeface="Wingdings" charset="0"/>
              <a:buNone/>
            </a:pPr>
            <a:endParaRPr lang="en-GB" altLang="en-US" sz="1600" dirty="0" smtClean="0"/>
          </a:p>
          <a:p>
            <a:pPr marL="0" indent="0" eaLnBrk="1" hangingPunct="1">
              <a:spcBef>
                <a:spcPct val="0"/>
              </a:spcBef>
              <a:buFont typeface="Wingdings" charset="0"/>
              <a:buNone/>
            </a:pPr>
            <a:endParaRPr lang="en-GB" altLang="en-US" sz="4800" dirty="0"/>
          </a:p>
          <a:p>
            <a:pPr marL="0" indent="0" eaLnBrk="1" hangingPunct="1">
              <a:buFont typeface="Arial" pitchFamily="34" charset="0"/>
              <a:buNone/>
            </a:pPr>
            <a:endParaRPr lang="en-GB" altLang="en-US" sz="4800" b="1" dirty="0">
              <a:solidFill>
                <a:schemeClr val="accent4">
                  <a:lumMod val="75000"/>
                </a:schemeClr>
              </a:solidFill>
              <a:latin typeface="Arial" pitchFamily="34" charset="0"/>
            </a:endParaRPr>
          </a:p>
        </p:txBody>
      </p:sp>
    </p:spTree>
    <p:extLst>
      <p:ext uri="{BB962C8B-B14F-4D97-AF65-F5344CB8AC3E}">
        <p14:creationId xmlns:p14="http://schemas.microsoft.com/office/powerpoint/2010/main" val="33604016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n-US" dirty="0" smtClean="0">
                <a:solidFill>
                  <a:schemeClr val="tx1"/>
                </a:solidFill>
              </a:rPr>
              <a:t>Overview</a:t>
            </a:r>
          </a:p>
        </p:txBody>
      </p:sp>
      <p:sp>
        <p:nvSpPr>
          <p:cNvPr id="3" name="Content Placeholder 2"/>
          <p:cNvSpPr>
            <a:spLocks noGrp="1"/>
          </p:cNvSpPr>
          <p:nvPr>
            <p:ph idx="1"/>
          </p:nvPr>
        </p:nvSpPr>
        <p:spPr>
          <a:xfrm>
            <a:off x="395288" y="2060575"/>
            <a:ext cx="8229600" cy="4525963"/>
          </a:xfrm>
        </p:spPr>
        <p:txBody>
          <a:bodyPr rtlCol="0">
            <a:normAutofit/>
          </a:bodyPr>
          <a:lstStyle/>
          <a:p>
            <a:pPr marL="457200" indent="-457200" eaLnBrk="1" fontAlgn="auto" hangingPunct="1">
              <a:spcBef>
                <a:spcPts val="1800"/>
              </a:spcBef>
              <a:spcAft>
                <a:spcPts val="0"/>
              </a:spcAft>
              <a:buFont typeface="+mj-lt"/>
              <a:buAutoNum type="arabicPeriod"/>
              <a:defRPr/>
            </a:pPr>
            <a:r>
              <a:rPr lang="en-GB" sz="2800" dirty="0" smtClean="0">
                <a:solidFill>
                  <a:schemeClr val="tx1"/>
                </a:solidFill>
                <a:ea typeface="+mn-ea"/>
              </a:rPr>
              <a:t>Introduction: opioid overdose deaths and naloxone</a:t>
            </a:r>
          </a:p>
          <a:p>
            <a:pPr marL="457200" indent="-457200" eaLnBrk="1" fontAlgn="auto" hangingPunct="1">
              <a:spcBef>
                <a:spcPts val="1800"/>
              </a:spcBef>
              <a:spcAft>
                <a:spcPts val="0"/>
              </a:spcAft>
              <a:buFont typeface="+mj-lt"/>
              <a:buAutoNum type="arabicPeriod"/>
              <a:defRPr/>
            </a:pPr>
            <a:r>
              <a:rPr lang="en-GB" sz="2800" dirty="0" smtClean="0">
                <a:solidFill>
                  <a:schemeClr val="tx1"/>
                </a:solidFill>
                <a:ea typeface="+mn-ea"/>
              </a:rPr>
              <a:t>Methods: identification of eligible studies</a:t>
            </a:r>
          </a:p>
          <a:p>
            <a:pPr marL="457200" indent="-457200" eaLnBrk="1" fontAlgn="auto" hangingPunct="1">
              <a:spcBef>
                <a:spcPts val="1800"/>
              </a:spcBef>
              <a:spcAft>
                <a:spcPts val="0"/>
              </a:spcAft>
              <a:buFont typeface="+mj-lt"/>
              <a:buAutoNum type="arabicPeriod"/>
              <a:defRPr/>
            </a:pPr>
            <a:r>
              <a:rPr lang="en-GB" sz="2800" dirty="0" smtClean="0">
                <a:solidFill>
                  <a:schemeClr val="tx1"/>
                </a:solidFill>
                <a:ea typeface="+mn-ea"/>
              </a:rPr>
              <a:t>Results: evaluation using the Bradford Hill criteria </a:t>
            </a:r>
          </a:p>
          <a:p>
            <a:pPr marL="457200" indent="-457200" eaLnBrk="1" fontAlgn="auto" hangingPunct="1">
              <a:spcBef>
                <a:spcPts val="1800"/>
              </a:spcBef>
              <a:spcAft>
                <a:spcPts val="0"/>
              </a:spcAft>
              <a:buFont typeface="+mj-lt"/>
              <a:buAutoNum type="arabicPeriod"/>
              <a:defRPr/>
            </a:pPr>
            <a:r>
              <a:rPr lang="en-GB" sz="2800" dirty="0" smtClean="0">
                <a:solidFill>
                  <a:schemeClr val="tx1"/>
                </a:solidFill>
                <a:ea typeface="+mn-ea"/>
              </a:rPr>
              <a:t>Limitations and strengths of this review</a:t>
            </a:r>
          </a:p>
          <a:p>
            <a:pPr marL="457200" indent="-457200" eaLnBrk="1" fontAlgn="auto" hangingPunct="1">
              <a:spcBef>
                <a:spcPts val="1800"/>
              </a:spcBef>
              <a:spcAft>
                <a:spcPts val="0"/>
              </a:spcAft>
              <a:buFont typeface="+mj-lt"/>
              <a:buAutoNum type="arabicPeriod"/>
              <a:defRPr/>
            </a:pPr>
            <a:r>
              <a:rPr lang="en-GB" sz="2800" dirty="0" smtClean="0">
                <a:solidFill>
                  <a:schemeClr val="tx1"/>
                </a:solidFill>
                <a:ea typeface="+mn-ea"/>
              </a:rPr>
              <a:t>Conclusion</a:t>
            </a:r>
          </a:p>
          <a:p>
            <a:pPr marL="0" indent="0" eaLnBrk="1" fontAlgn="auto" hangingPunct="1">
              <a:spcAft>
                <a:spcPts val="0"/>
              </a:spcAft>
              <a:buFont typeface="Arial" pitchFamily="34" charset="0"/>
              <a:buNone/>
              <a:defRPr/>
            </a:pPr>
            <a:endParaRPr lang="en-GB" dirty="0" smtClean="0">
              <a:solidFill>
                <a:schemeClr val="tx1">
                  <a:lumMod val="75000"/>
                  <a:lumOff val="25000"/>
                </a:schemeClr>
              </a:solidFill>
              <a:ea typeface="+mn-ea"/>
            </a:endParaRPr>
          </a:p>
          <a:p>
            <a:pPr marL="457200" lvl="1" indent="0" eaLnBrk="1" fontAlgn="auto" hangingPunct="1">
              <a:spcAft>
                <a:spcPts val="0"/>
              </a:spcAft>
              <a:buFont typeface="Arial" pitchFamily="34" charset="0"/>
              <a:buNone/>
              <a:defRPr/>
            </a:pPr>
            <a:endParaRPr lang="en-GB" dirty="0">
              <a:solidFill>
                <a:schemeClr val="tx1">
                  <a:lumMod val="75000"/>
                  <a:lumOff val="25000"/>
                </a:schemeClr>
              </a:solidFill>
              <a:ea typeface="+mn-ea"/>
            </a:endParaRPr>
          </a:p>
        </p:txBody>
      </p:sp>
      <p:sp>
        <p:nvSpPr>
          <p:cNvPr id="4" name="Slide Number Placeholder 3"/>
          <p:cNvSpPr>
            <a:spLocks noGrp="1"/>
          </p:cNvSpPr>
          <p:nvPr>
            <p:ph type="sldNum" sz="quarter" idx="12"/>
          </p:nvPr>
        </p:nvSpPr>
        <p:spPr/>
        <p:txBody>
          <a:bodyPr/>
          <a:lstStyle/>
          <a:p>
            <a:pPr>
              <a:defRPr/>
            </a:pPr>
            <a:fld id="{B83774DC-3EA4-430D-92A2-977417434128}" type="slidenum">
              <a:rPr lang="en-GB" altLang="en-US" smtClean="0"/>
              <a:pPr>
                <a:defRPr/>
              </a:pPr>
              <a:t>2</a:t>
            </a:fld>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altLang="en-US" dirty="0" smtClean="0">
                <a:solidFill>
                  <a:srgbClr val="000000"/>
                </a:solidFill>
              </a:rPr>
              <a:t>1 | Introduction</a:t>
            </a:r>
          </a:p>
        </p:txBody>
      </p:sp>
      <p:sp>
        <p:nvSpPr>
          <p:cNvPr id="10" name="TextBox 9"/>
          <p:cNvSpPr txBox="1"/>
          <p:nvPr/>
        </p:nvSpPr>
        <p:spPr>
          <a:xfrm>
            <a:off x="539552" y="1412776"/>
            <a:ext cx="4968552" cy="4708981"/>
          </a:xfrm>
          <a:prstGeom prst="rect">
            <a:avLst/>
          </a:prstGeom>
          <a:noFill/>
        </p:spPr>
        <p:txBody>
          <a:bodyPr wrap="square" rtlCol="0">
            <a:spAutoFit/>
          </a:bodyPr>
          <a:lstStyle/>
          <a:p>
            <a:pPr marL="457200" indent="-457200">
              <a:buFont typeface="Arial"/>
              <a:buChar char="•"/>
            </a:pPr>
            <a:r>
              <a:rPr lang="en-GB" sz="2000" dirty="0" smtClean="0"/>
              <a:t>Opioid use </a:t>
            </a:r>
            <a:r>
              <a:rPr lang="en-GB" sz="2000" dirty="0"/>
              <a:t>=</a:t>
            </a:r>
            <a:r>
              <a:rPr lang="en-GB" sz="2000" dirty="0" smtClean="0"/>
              <a:t> int’l public health problem </a:t>
            </a:r>
            <a:r>
              <a:rPr lang="en-GB" sz="1600" dirty="0" smtClean="0">
                <a:solidFill>
                  <a:schemeClr val="tx1">
                    <a:lumMod val="50000"/>
                    <a:lumOff val="50000"/>
                  </a:schemeClr>
                </a:solidFill>
              </a:rPr>
              <a:t>(UNODC/WHO 2013)</a:t>
            </a:r>
            <a:endParaRPr lang="en-GB" sz="2200" dirty="0" smtClean="0">
              <a:solidFill>
                <a:schemeClr val="tx1">
                  <a:lumMod val="50000"/>
                  <a:lumOff val="50000"/>
                </a:schemeClr>
              </a:solidFill>
            </a:endParaRPr>
          </a:p>
          <a:p>
            <a:pPr marL="457200" indent="-457200">
              <a:buFont typeface="Arial"/>
              <a:buChar char="•"/>
            </a:pPr>
            <a:r>
              <a:rPr lang="en-GB" sz="2000" dirty="0" smtClean="0"/>
              <a:t>England &amp; Wales: 64</a:t>
            </a:r>
            <a:r>
              <a:rPr lang="en-GB" sz="2000" dirty="0"/>
              <a:t>% rise in </a:t>
            </a:r>
            <a:r>
              <a:rPr lang="en-GB" sz="2000" dirty="0" smtClean="0"/>
              <a:t>heroin / morphine </a:t>
            </a:r>
            <a:r>
              <a:rPr lang="en-GB" sz="2000" dirty="0"/>
              <a:t>deaths </a:t>
            </a:r>
            <a:r>
              <a:rPr lang="en-GB" sz="2000" dirty="0" smtClean="0"/>
              <a:t>in 2012-14 </a:t>
            </a:r>
            <a:r>
              <a:rPr lang="en-GB" sz="1600" dirty="0" smtClean="0">
                <a:solidFill>
                  <a:schemeClr val="tx1">
                    <a:lumMod val="50000"/>
                    <a:lumOff val="50000"/>
                  </a:schemeClr>
                </a:solidFill>
              </a:rPr>
              <a:t>(ONS, 2015) </a:t>
            </a:r>
          </a:p>
          <a:p>
            <a:pPr marL="457200" indent="-457200">
              <a:buFont typeface="Arial"/>
              <a:buChar char="•"/>
            </a:pPr>
            <a:r>
              <a:rPr lang="en-GB" sz="2000" dirty="0"/>
              <a:t>T</a:t>
            </a:r>
            <a:r>
              <a:rPr lang="en-GB" sz="2000" dirty="0" smtClean="0"/>
              <a:t>ake-home naloxone (THN) since 1996 </a:t>
            </a:r>
            <a:r>
              <a:rPr lang="en-GB" sz="1600" dirty="0" smtClean="0">
                <a:solidFill>
                  <a:schemeClr val="tx1">
                    <a:lumMod val="50000"/>
                    <a:lumOff val="50000"/>
                  </a:schemeClr>
                </a:solidFill>
              </a:rPr>
              <a:t>(</a:t>
            </a:r>
            <a:r>
              <a:rPr lang="en-GB" sz="1600" dirty="0" err="1" smtClean="0">
                <a:solidFill>
                  <a:schemeClr val="tx1">
                    <a:lumMod val="50000"/>
                    <a:lumOff val="50000"/>
                  </a:schemeClr>
                </a:solidFill>
              </a:rPr>
              <a:t>Bigg</a:t>
            </a:r>
            <a:r>
              <a:rPr lang="en-GB" sz="1600" dirty="0" smtClean="0">
                <a:solidFill>
                  <a:schemeClr val="tx1">
                    <a:lumMod val="50000"/>
                    <a:lumOff val="50000"/>
                  </a:schemeClr>
                </a:solidFill>
              </a:rPr>
              <a:t> 2002; Strang et al 1996)</a:t>
            </a:r>
            <a:endParaRPr lang="en-GB" dirty="0" smtClean="0">
              <a:solidFill>
                <a:schemeClr val="tx1">
                  <a:lumMod val="50000"/>
                  <a:lumOff val="50000"/>
                </a:schemeClr>
              </a:solidFill>
            </a:endParaRPr>
          </a:p>
          <a:p>
            <a:pPr marL="457200" indent="-457200">
              <a:buFont typeface="Arial"/>
              <a:buChar char="•"/>
            </a:pPr>
            <a:r>
              <a:rPr lang="en-GB" sz="2000" dirty="0" smtClean="0"/>
              <a:t>Systematic reviews </a:t>
            </a:r>
            <a:r>
              <a:rPr lang="en-GB" sz="1600" dirty="0" smtClean="0">
                <a:solidFill>
                  <a:schemeClr val="tx1">
                    <a:lumMod val="50000"/>
                    <a:lumOff val="50000"/>
                  </a:schemeClr>
                </a:solidFill>
              </a:rPr>
              <a:t>(Clark 2014; EMCDDA 2015)</a:t>
            </a:r>
          </a:p>
          <a:p>
            <a:pPr marL="457200" indent="-457200">
              <a:buFont typeface="Arial"/>
              <a:buChar char="•"/>
            </a:pPr>
            <a:r>
              <a:rPr lang="en-GB" sz="2000" dirty="0"/>
              <a:t>2014 WHO Guidelines</a:t>
            </a:r>
          </a:p>
          <a:p>
            <a:pPr marL="457200" indent="-457200">
              <a:buFont typeface="Arial"/>
              <a:buChar char="•"/>
            </a:pPr>
            <a:endParaRPr lang="en-GB" sz="1600" dirty="0" smtClean="0">
              <a:solidFill>
                <a:schemeClr val="tx1">
                  <a:lumMod val="50000"/>
                  <a:lumOff val="50000"/>
                </a:schemeClr>
              </a:solidFill>
            </a:endParaRPr>
          </a:p>
          <a:p>
            <a:endParaRPr lang="en-GB" sz="1600" dirty="0" smtClean="0">
              <a:solidFill>
                <a:schemeClr val="tx1">
                  <a:lumMod val="50000"/>
                  <a:lumOff val="50000"/>
                </a:schemeClr>
              </a:solidFill>
            </a:endParaRPr>
          </a:p>
          <a:p>
            <a:endParaRPr lang="en-GB" sz="1600" dirty="0">
              <a:solidFill>
                <a:schemeClr val="tx1">
                  <a:lumMod val="50000"/>
                  <a:lumOff val="50000"/>
                </a:schemeClr>
              </a:solidFill>
            </a:endParaRPr>
          </a:p>
          <a:p>
            <a:r>
              <a:rPr lang="en-GB" sz="2000" b="1" dirty="0" smtClean="0"/>
              <a:t>Study aim:</a:t>
            </a:r>
          </a:p>
          <a:p>
            <a:pPr marL="457200" indent="-457200">
              <a:buFont typeface="Arial"/>
              <a:buChar char="•"/>
            </a:pPr>
            <a:r>
              <a:rPr lang="pt-PT" sz="2000" dirty="0">
                <a:solidFill>
                  <a:schemeClr val="tx1">
                    <a:lumMod val="75000"/>
                    <a:lumOff val="25000"/>
                  </a:schemeClr>
                </a:solidFill>
              </a:rPr>
              <a:t>A</a:t>
            </a:r>
            <a:r>
              <a:rPr lang="en-GB" sz="2000" dirty="0" err="1" smtClean="0"/>
              <a:t>pply</a:t>
            </a:r>
            <a:r>
              <a:rPr lang="en-GB" sz="2000" dirty="0" smtClean="0"/>
              <a:t> established </a:t>
            </a:r>
            <a:r>
              <a:rPr lang="en-GB" sz="2000" dirty="0"/>
              <a:t>criteria to </a:t>
            </a:r>
            <a:r>
              <a:rPr lang="en-GB" sz="2000" dirty="0" smtClean="0"/>
              <a:t>address:  </a:t>
            </a:r>
            <a:r>
              <a:rPr lang="en-GB" sz="2000" dirty="0"/>
              <a:t> </a:t>
            </a:r>
            <a:r>
              <a:rPr lang="en-GB" sz="2000" i="1" dirty="0" smtClean="0"/>
              <a:t>‘Are THN </a:t>
            </a:r>
            <a:r>
              <a:rPr lang="en-GB" sz="2000" i="1" dirty="0"/>
              <a:t>programs effective at reducing opioid overdose deaths?’</a:t>
            </a:r>
            <a:r>
              <a:rPr lang="en-US" sz="2000" i="1" dirty="0"/>
              <a:t> </a:t>
            </a:r>
            <a:endParaRPr lang="pt-PT" sz="2000" i="1" dirty="0">
              <a:solidFill>
                <a:schemeClr val="tx1">
                  <a:lumMod val="75000"/>
                  <a:lumOff val="25000"/>
                </a:schemeClr>
              </a:solidFill>
            </a:endParaRPr>
          </a:p>
          <a:p>
            <a:pPr marL="457200" indent="-457200">
              <a:buFont typeface="Arial"/>
              <a:buChar char="•"/>
            </a:pPr>
            <a:endParaRPr lang="en-GB" sz="2000" dirty="0" smtClean="0"/>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3645024"/>
            <a:ext cx="3240360" cy="2223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B83774DC-3EA4-430D-92A2-977417434128}" type="slidenum">
              <a:rPr lang="en-GB" altLang="en-US" smtClean="0"/>
              <a:pPr>
                <a:defRPr/>
              </a:pPr>
              <a:t>3</a:t>
            </a:fld>
            <a:endParaRPr lang="en-GB" altLang="en-US"/>
          </a:p>
        </p:txBody>
      </p:sp>
      <p:graphicFrame>
        <p:nvGraphicFramePr>
          <p:cNvPr id="8" name="Chart 7"/>
          <p:cNvGraphicFramePr>
            <a:graphicFrameLocks/>
          </p:cNvGraphicFramePr>
          <p:nvPr>
            <p:extLst>
              <p:ext uri="{D42A27DB-BD31-4B8C-83A1-F6EECF244321}">
                <p14:modId xmlns:p14="http://schemas.microsoft.com/office/powerpoint/2010/main" val="1109172104"/>
              </p:ext>
            </p:extLst>
          </p:nvPr>
        </p:nvGraphicFramePr>
        <p:xfrm>
          <a:off x="5724128" y="1412776"/>
          <a:ext cx="3240360" cy="205993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altLang="en-US" dirty="0" smtClean="0">
                <a:solidFill>
                  <a:srgbClr val="000000"/>
                </a:solidFill>
              </a:rPr>
              <a:t>2.1 | Systematic Search</a:t>
            </a:r>
          </a:p>
        </p:txBody>
      </p:sp>
      <p:sp>
        <p:nvSpPr>
          <p:cNvPr id="3" name="Content Placeholder 2"/>
          <p:cNvSpPr>
            <a:spLocks noGrp="1"/>
          </p:cNvSpPr>
          <p:nvPr>
            <p:ph idx="1"/>
          </p:nvPr>
        </p:nvSpPr>
        <p:spPr>
          <a:xfrm>
            <a:off x="528638" y="1412776"/>
            <a:ext cx="8003802" cy="4713387"/>
          </a:xfrm>
        </p:spPr>
        <p:txBody>
          <a:bodyPr rtlCol="0">
            <a:normAutofit fontScale="85000" lnSpcReduction="20000"/>
          </a:bodyPr>
          <a:lstStyle/>
          <a:p>
            <a:pPr marL="0" indent="0">
              <a:buNone/>
            </a:pPr>
            <a:r>
              <a:rPr lang="en-US" u="sng" dirty="0" smtClean="0">
                <a:solidFill>
                  <a:schemeClr val="tx1"/>
                </a:solidFill>
              </a:rPr>
              <a:t>Replication of </a:t>
            </a:r>
            <a:r>
              <a:rPr lang="en-US" u="sng" dirty="0">
                <a:solidFill>
                  <a:schemeClr val="tx1"/>
                </a:solidFill>
              </a:rPr>
              <a:t>search strategy </a:t>
            </a:r>
            <a:r>
              <a:rPr lang="en-US" u="sng" dirty="0" smtClean="0">
                <a:solidFill>
                  <a:schemeClr val="tx1"/>
                </a:solidFill>
              </a:rPr>
              <a:t>by </a:t>
            </a:r>
            <a:r>
              <a:rPr lang="en-US" u="sng" dirty="0">
                <a:solidFill>
                  <a:schemeClr val="tx1"/>
                </a:solidFill>
              </a:rPr>
              <a:t>Clark et al. (2014</a:t>
            </a:r>
            <a:r>
              <a:rPr lang="en-US" u="sng" dirty="0" smtClean="0">
                <a:solidFill>
                  <a:schemeClr val="tx1"/>
                </a:solidFill>
              </a:rPr>
              <a:t>):</a:t>
            </a:r>
          </a:p>
          <a:p>
            <a:pPr marL="457200" indent="-457200">
              <a:buFont typeface="+mj-lt"/>
              <a:buAutoNum type="arabicPeriod"/>
            </a:pPr>
            <a:r>
              <a:rPr lang="en-US" dirty="0" smtClean="0">
                <a:solidFill>
                  <a:schemeClr val="tx1"/>
                </a:solidFill>
              </a:rPr>
              <a:t>MEDLINE</a:t>
            </a:r>
            <a:r>
              <a:rPr lang="en-US" dirty="0">
                <a:solidFill>
                  <a:schemeClr val="tx1"/>
                </a:solidFill>
              </a:rPr>
              <a:t>, </a:t>
            </a:r>
            <a:r>
              <a:rPr lang="en-US" dirty="0" err="1">
                <a:solidFill>
                  <a:schemeClr val="tx1"/>
                </a:solidFill>
              </a:rPr>
              <a:t>PsychINFO</a:t>
            </a:r>
            <a:r>
              <a:rPr lang="en-US" dirty="0">
                <a:solidFill>
                  <a:schemeClr val="tx1"/>
                </a:solidFill>
              </a:rPr>
              <a:t>,  and PubMed </a:t>
            </a:r>
            <a:endParaRPr lang="en-US" dirty="0" smtClean="0">
              <a:solidFill>
                <a:schemeClr val="tx1"/>
              </a:solidFill>
            </a:endParaRPr>
          </a:p>
          <a:p>
            <a:pPr marL="857250" lvl="1" indent="-457200">
              <a:buFont typeface="Arial"/>
              <a:buChar char="•"/>
            </a:pPr>
            <a:r>
              <a:rPr lang="en-US" dirty="0" smtClean="0">
                <a:solidFill>
                  <a:schemeClr val="tx1"/>
                </a:solidFill>
              </a:rPr>
              <a:t>January </a:t>
            </a:r>
            <a:r>
              <a:rPr lang="en-US" dirty="0">
                <a:solidFill>
                  <a:schemeClr val="tx1"/>
                </a:solidFill>
              </a:rPr>
              <a:t>1946 and June (3</a:t>
            </a:r>
            <a:r>
              <a:rPr lang="en-US" baseline="30000" dirty="0">
                <a:solidFill>
                  <a:schemeClr val="tx1"/>
                </a:solidFill>
              </a:rPr>
              <a:t>rd</a:t>
            </a:r>
            <a:r>
              <a:rPr lang="en-US" dirty="0">
                <a:solidFill>
                  <a:schemeClr val="tx1"/>
                </a:solidFill>
              </a:rPr>
              <a:t> week) </a:t>
            </a:r>
            <a:r>
              <a:rPr lang="en-US" dirty="0" smtClean="0">
                <a:solidFill>
                  <a:schemeClr val="tx1"/>
                </a:solidFill>
              </a:rPr>
              <a:t>2015</a:t>
            </a:r>
          </a:p>
          <a:p>
            <a:pPr marL="857250" lvl="1" indent="-457200">
              <a:buFont typeface="Arial"/>
              <a:buChar char="•"/>
            </a:pPr>
            <a:r>
              <a:rPr lang="en-US" dirty="0" smtClean="0">
                <a:solidFill>
                  <a:schemeClr val="tx1"/>
                </a:solidFill>
              </a:rPr>
              <a:t>Boolean </a:t>
            </a:r>
            <a:r>
              <a:rPr lang="en-US" dirty="0">
                <a:solidFill>
                  <a:schemeClr val="tx1"/>
                </a:solidFill>
              </a:rPr>
              <a:t>search query: (opioid OR opiate) AND overdose AND </a:t>
            </a:r>
            <a:r>
              <a:rPr lang="en-US" dirty="0" smtClean="0">
                <a:solidFill>
                  <a:schemeClr val="tx1"/>
                </a:solidFill>
              </a:rPr>
              <a:t>prevention </a:t>
            </a:r>
            <a:endParaRPr lang="en-US" dirty="0">
              <a:solidFill>
                <a:schemeClr val="tx1"/>
              </a:solidFill>
            </a:endParaRPr>
          </a:p>
          <a:p>
            <a:pPr marL="457200" indent="-457200">
              <a:buFont typeface="+mj-lt"/>
              <a:buAutoNum type="arabicPeriod"/>
            </a:pPr>
            <a:r>
              <a:rPr lang="en-US" dirty="0">
                <a:solidFill>
                  <a:schemeClr val="tx1"/>
                </a:solidFill>
              </a:rPr>
              <a:t>G</a:t>
            </a:r>
            <a:r>
              <a:rPr lang="en-US" dirty="0" smtClean="0">
                <a:solidFill>
                  <a:schemeClr val="tx1"/>
                </a:solidFill>
              </a:rPr>
              <a:t>rey </a:t>
            </a:r>
            <a:r>
              <a:rPr lang="en-US" dirty="0">
                <a:solidFill>
                  <a:schemeClr val="tx1"/>
                </a:solidFill>
              </a:rPr>
              <a:t>literature</a:t>
            </a:r>
          </a:p>
          <a:p>
            <a:pPr marL="457200" indent="-457200">
              <a:buFont typeface="+mj-lt"/>
              <a:buAutoNum type="arabicPeriod"/>
            </a:pPr>
            <a:r>
              <a:rPr lang="en-US" dirty="0">
                <a:solidFill>
                  <a:schemeClr val="tx1"/>
                </a:solidFill>
              </a:rPr>
              <a:t>H</a:t>
            </a:r>
            <a:r>
              <a:rPr lang="en-US" dirty="0" smtClean="0">
                <a:solidFill>
                  <a:schemeClr val="tx1"/>
                </a:solidFill>
              </a:rPr>
              <a:t>and</a:t>
            </a:r>
            <a:r>
              <a:rPr lang="en-US" dirty="0">
                <a:solidFill>
                  <a:schemeClr val="tx1"/>
                </a:solidFill>
              </a:rPr>
              <a:t>-searching</a:t>
            </a:r>
          </a:p>
          <a:p>
            <a:pPr marL="0" indent="0">
              <a:buNone/>
            </a:pPr>
            <a:endParaRPr lang="en-US" dirty="0">
              <a:solidFill>
                <a:schemeClr val="tx1"/>
              </a:solidFill>
            </a:endParaRPr>
          </a:p>
          <a:p>
            <a:pPr marL="0" indent="0">
              <a:buNone/>
            </a:pPr>
            <a:r>
              <a:rPr lang="en-US" b="1" dirty="0">
                <a:solidFill>
                  <a:schemeClr val="tx1"/>
                </a:solidFill>
              </a:rPr>
              <a:t>Exclusion </a:t>
            </a:r>
            <a:r>
              <a:rPr lang="en-US" b="1" dirty="0" smtClean="0">
                <a:solidFill>
                  <a:schemeClr val="tx1"/>
                </a:solidFill>
              </a:rPr>
              <a:t>criteria:</a:t>
            </a:r>
          </a:p>
          <a:p>
            <a:r>
              <a:rPr lang="en-US" sz="2100" dirty="0">
                <a:solidFill>
                  <a:schemeClr val="tx1"/>
                </a:solidFill>
              </a:rPr>
              <a:t>R</a:t>
            </a:r>
            <a:r>
              <a:rPr lang="en-US" sz="2100" dirty="0" smtClean="0">
                <a:solidFill>
                  <a:schemeClr val="tx1"/>
                </a:solidFill>
              </a:rPr>
              <a:t>eporting </a:t>
            </a:r>
            <a:r>
              <a:rPr lang="en-US" sz="2100" dirty="0">
                <a:solidFill>
                  <a:schemeClr val="tx1"/>
                </a:solidFill>
              </a:rPr>
              <a:t>on naloxone/buprenorphine, case reports; not reporting on heroin or opioid users, not reporting on naloxone, not reporting on overdose, not reporting primary research data</a:t>
            </a:r>
            <a:r>
              <a:rPr lang="en-US" sz="2100" dirty="0" smtClean="0">
                <a:solidFill>
                  <a:schemeClr val="tx1"/>
                </a:solidFill>
              </a:rPr>
              <a:t>.</a:t>
            </a:r>
          </a:p>
          <a:p>
            <a:pPr marL="0" indent="0">
              <a:buNone/>
            </a:pPr>
            <a:endParaRPr lang="en-US" sz="1300" dirty="0">
              <a:solidFill>
                <a:schemeClr val="tx1"/>
              </a:solidFill>
            </a:endParaRPr>
          </a:p>
          <a:p>
            <a:pPr marL="0" indent="0">
              <a:buNone/>
            </a:pPr>
            <a:r>
              <a:rPr lang="en-US" b="1" dirty="0" smtClean="0">
                <a:solidFill>
                  <a:schemeClr val="tx1"/>
                </a:solidFill>
              </a:rPr>
              <a:t>Inclusion </a:t>
            </a:r>
            <a:r>
              <a:rPr lang="en-US" b="1" dirty="0">
                <a:solidFill>
                  <a:schemeClr val="tx1"/>
                </a:solidFill>
              </a:rPr>
              <a:t>criteria:</a:t>
            </a:r>
            <a:r>
              <a:rPr lang="en-US" dirty="0">
                <a:solidFill>
                  <a:schemeClr val="tx1"/>
                </a:solidFill>
              </a:rPr>
              <a:t> </a:t>
            </a:r>
          </a:p>
          <a:p>
            <a:r>
              <a:rPr lang="en-US" sz="2100" dirty="0" smtClean="0">
                <a:solidFill>
                  <a:schemeClr val="tx1"/>
                </a:solidFill>
              </a:rPr>
              <a:t>Original </a:t>
            </a:r>
            <a:r>
              <a:rPr lang="en-US" sz="2100" dirty="0">
                <a:solidFill>
                  <a:schemeClr val="tx1"/>
                </a:solidFill>
              </a:rPr>
              <a:t>quantitative (or mixed-method) studies of take-home naloxone programs that trained opioid users in overdose prevention AND reported on overdose </a:t>
            </a:r>
            <a:r>
              <a:rPr lang="en-US" sz="2100" dirty="0" smtClean="0">
                <a:solidFill>
                  <a:schemeClr val="tx1"/>
                </a:solidFill>
              </a:rPr>
              <a:t>outcomes</a:t>
            </a:r>
            <a:endParaRPr lang="en-GB" u="sng" dirty="0">
              <a:solidFill>
                <a:schemeClr val="tx1"/>
              </a:solidFill>
              <a:ea typeface="+mn-ea"/>
            </a:endParaRPr>
          </a:p>
          <a:p>
            <a:pPr eaLnBrk="1" fontAlgn="auto" hangingPunct="1">
              <a:spcAft>
                <a:spcPts val="0"/>
              </a:spcAft>
              <a:defRPr/>
            </a:pPr>
            <a:endParaRPr lang="en-GB" dirty="0">
              <a:solidFill>
                <a:schemeClr val="tx1">
                  <a:lumMod val="75000"/>
                  <a:lumOff val="25000"/>
                </a:schemeClr>
              </a:solidFill>
              <a:ea typeface="+mn-ea"/>
            </a:endParaRPr>
          </a:p>
        </p:txBody>
      </p:sp>
      <p:sp>
        <p:nvSpPr>
          <p:cNvPr id="4" name="Slide Number Placeholder 3"/>
          <p:cNvSpPr>
            <a:spLocks noGrp="1"/>
          </p:cNvSpPr>
          <p:nvPr>
            <p:ph type="sldNum" sz="quarter" idx="12"/>
          </p:nvPr>
        </p:nvSpPr>
        <p:spPr/>
        <p:txBody>
          <a:bodyPr/>
          <a:lstStyle/>
          <a:p>
            <a:pPr>
              <a:defRPr/>
            </a:pPr>
            <a:fld id="{B83774DC-3EA4-430D-92A2-977417434128}" type="slidenum">
              <a:rPr lang="en-GB" altLang="en-US" smtClean="0"/>
              <a:pPr>
                <a:defRPr/>
              </a:pPr>
              <a:t>4</a:t>
            </a:fld>
            <a:endParaRPr lang="en-GB"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GB" altLang="en-US" dirty="0" smtClean="0">
                <a:solidFill>
                  <a:srgbClr val="000000"/>
                </a:solidFill>
              </a:rPr>
              <a:t>2.2 | Identification of Eligible Studies</a:t>
            </a:r>
          </a:p>
        </p:txBody>
      </p:sp>
      <p:grpSp>
        <p:nvGrpSpPr>
          <p:cNvPr id="4" name="Group 74"/>
          <p:cNvGrpSpPr>
            <a:grpSpLocks/>
          </p:cNvGrpSpPr>
          <p:nvPr/>
        </p:nvGrpSpPr>
        <p:grpSpPr bwMode="auto">
          <a:xfrm>
            <a:off x="4716016" y="1124744"/>
            <a:ext cx="4248471" cy="5415741"/>
            <a:chOff x="1129432" y="640897"/>
            <a:chExt cx="3569422" cy="4484961"/>
          </a:xfrm>
        </p:grpSpPr>
        <p:cxnSp>
          <p:nvCxnSpPr>
            <p:cNvPr id="5" name="Straight Arrow Connector 2"/>
            <p:cNvCxnSpPr>
              <a:cxnSpLocks noChangeShapeType="1"/>
            </p:cNvCxnSpPr>
            <p:nvPr/>
          </p:nvCxnSpPr>
          <p:spPr bwMode="auto">
            <a:xfrm flipH="1" flipV="1">
              <a:off x="2036912" y="4338099"/>
              <a:ext cx="1028478" cy="7107"/>
            </a:xfrm>
            <a:prstGeom prst="straightConnector1">
              <a:avLst/>
            </a:prstGeom>
            <a:noFill/>
            <a:ln w="25400">
              <a:solidFill>
                <a:srgbClr val="00CD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nvGrpSpPr>
            <p:cNvPr id="6" name="Group 3"/>
            <p:cNvGrpSpPr>
              <a:grpSpLocks/>
            </p:cNvGrpSpPr>
            <p:nvPr/>
          </p:nvGrpSpPr>
          <p:grpSpPr bwMode="auto">
            <a:xfrm>
              <a:off x="1131327" y="1654648"/>
              <a:ext cx="1813066" cy="3471210"/>
              <a:chOff x="1131327" y="1654648"/>
              <a:chExt cx="1813066" cy="3471210"/>
            </a:xfrm>
          </p:grpSpPr>
          <p:sp>
            <p:nvSpPr>
              <p:cNvPr id="20" name="Process 38"/>
              <p:cNvSpPr>
                <a:spLocks noChangeArrowheads="1"/>
              </p:cNvSpPr>
              <p:nvPr/>
            </p:nvSpPr>
            <p:spPr bwMode="auto">
              <a:xfrm>
                <a:off x="1131327" y="1654648"/>
                <a:ext cx="1813065" cy="466919"/>
              </a:xfrm>
              <a:prstGeom prst="flowChartProcess">
                <a:avLst/>
              </a:prstGeom>
              <a:noFill/>
              <a:ln w="9525">
                <a:solidFill>
                  <a:srgbClr val="00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Studies screened for title or abstract </a:t>
                </a:r>
              </a:p>
              <a:p>
                <a:pPr marL="0" marR="0" lvl="0" indent="0" algn="ctr" defTabSz="914400" rtl="0" eaLnBrk="1" fontAlgn="base" latinLnBrk="0" hangingPunct="1">
                  <a:lnSpc>
                    <a:spcPct val="100000"/>
                  </a:lnSpc>
                  <a:spcBef>
                    <a:spcPts val="500"/>
                  </a:spcBef>
                  <a:spcAft>
                    <a:spcPts val="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a:t>
                </a:r>
                <a:r>
                  <a:rPr kumimoji="0" lang="en-US" sz="1000" b="0" i="1" u="none" strike="noStrike" cap="none" normalizeH="0" baseline="0" dirty="0">
                    <a:ln>
                      <a:noFill/>
                    </a:ln>
                    <a:solidFill>
                      <a:srgbClr val="000000"/>
                    </a:solidFill>
                    <a:effectLst/>
                    <a:latin typeface="Arial" charset="0"/>
                    <a:ea typeface="«l«r ÒÊÌ©" charset="0"/>
                  </a:rPr>
                  <a:t>n</a:t>
                </a:r>
                <a:r>
                  <a:rPr kumimoji="0" lang="en-US" sz="1000" b="0" i="0" u="none" strike="noStrike" cap="none" normalizeH="0" baseline="0" dirty="0">
                    <a:ln>
                      <a:noFill/>
                    </a:ln>
                    <a:solidFill>
                      <a:srgbClr val="000000"/>
                    </a:solidFill>
                    <a:effectLst/>
                    <a:latin typeface="Arial" charset="0"/>
                    <a:ea typeface="«l«r ÒÊÌ©" charset="0"/>
                  </a:rPr>
                  <a:t> = 1,164)</a:t>
                </a:r>
                <a:endParaRPr kumimoji="0" lang="en-US" sz="2400" b="0" i="0" u="none" strike="noStrike" cap="none" normalizeH="0" baseline="0" dirty="0">
                  <a:ln>
                    <a:noFill/>
                  </a:ln>
                  <a:solidFill>
                    <a:schemeClr val="tx1"/>
                  </a:solidFill>
                  <a:effectLst/>
                  <a:latin typeface="Arial" charset="0"/>
                  <a:ea typeface="ＭＳ Ｐゴシック" charset="0"/>
                </a:endParaRPr>
              </a:p>
            </p:txBody>
          </p:sp>
          <p:sp>
            <p:nvSpPr>
              <p:cNvPr id="21" name="Rectangle 18"/>
              <p:cNvSpPr>
                <a:spLocks noChangeArrowheads="1"/>
              </p:cNvSpPr>
              <p:nvPr/>
            </p:nvSpPr>
            <p:spPr bwMode="auto">
              <a:xfrm>
                <a:off x="1131327" y="2608765"/>
                <a:ext cx="1813065" cy="477058"/>
              </a:xfrm>
              <a:prstGeom prst="rect">
                <a:avLst/>
              </a:prstGeom>
              <a:noFill/>
              <a:ln w="9525">
                <a:solidFill>
                  <a:srgbClr val="00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Full papers retrieved </a:t>
                </a:r>
                <a:endParaRPr kumimoji="0" lang="en-US" sz="900" b="0" i="0" u="none" strike="noStrike" cap="none" normalizeH="0" baseline="0" dirty="0">
                  <a:ln>
                    <a:noFill/>
                  </a:ln>
                  <a:solidFill>
                    <a:schemeClr val="tx1"/>
                  </a:solidFill>
                  <a:effectLst/>
                  <a:latin typeface="Arial" charset="0"/>
                  <a:ea typeface="MS Mincho" charset="0"/>
                </a:endParaRPr>
              </a:p>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a:t>
                </a:r>
                <a:r>
                  <a:rPr kumimoji="0" lang="en-US" sz="1000" b="0" i="1" u="none" strike="noStrike" cap="none" normalizeH="0" baseline="0" dirty="0">
                    <a:ln>
                      <a:noFill/>
                    </a:ln>
                    <a:solidFill>
                      <a:srgbClr val="000000"/>
                    </a:solidFill>
                    <a:effectLst/>
                    <a:latin typeface="Arial" charset="0"/>
                    <a:ea typeface="«l«r ÒÊÌ©" charset="0"/>
                  </a:rPr>
                  <a:t>n</a:t>
                </a:r>
                <a:r>
                  <a:rPr kumimoji="0" lang="en-US" sz="1000" b="0" i="0" u="none" strike="noStrike" cap="none" normalizeH="0" baseline="0" dirty="0">
                    <a:ln>
                      <a:noFill/>
                    </a:ln>
                    <a:solidFill>
                      <a:srgbClr val="000000"/>
                    </a:solidFill>
                    <a:effectLst/>
                    <a:latin typeface="Arial" charset="0"/>
                    <a:ea typeface="«l«r ÒÊÌ©" charset="0"/>
                  </a:rPr>
                  <a:t> = 36)</a:t>
                </a:r>
                <a:endParaRPr kumimoji="0" lang="en-US" sz="2400" b="0" i="0" u="none" strike="noStrike" cap="none" normalizeH="0" baseline="0" dirty="0">
                  <a:ln>
                    <a:noFill/>
                  </a:ln>
                  <a:solidFill>
                    <a:schemeClr val="tx1"/>
                  </a:solidFill>
                  <a:effectLst/>
                  <a:latin typeface="Arial" charset="0"/>
                  <a:ea typeface="ＭＳ Ｐゴシック" charset="0"/>
                </a:endParaRPr>
              </a:p>
            </p:txBody>
          </p:sp>
          <p:sp>
            <p:nvSpPr>
              <p:cNvPr id="22" name="Rectangle 19"/>
              <p:cNvSpPr>
                <a:spLocks noChangeArrowheads="1"/>
              </p:cNvSpPr>
              <p:nvPr/>
            </p:nvSpPr>
            <p:spPr bwMode="auto">
              <a:xfrm>
                <a:off x="1131328" y="4636261"/>
                <a:ext cx="1813065" cy="489597"/>
              </a:xfrm>
              <a:prstGeom prst="rect">
                <a:avLst/>
              </a:prstGeom>
              <a:noFill/>
              <a:ln w="9525">
                <a:solidFill>
                  <a:srgbClr val="00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Included </a:t>
                </a:r>
                <a:r>
                  <a:rPr kumimoji="0" lang="en-US" sz="1000" b="0" i="0" u="none" strike="noStrike" cap="none" normalizeH="0" baseline="0" dirty="0" smtClean="0">
                    <a:ln>
                      <a:noFill/>
                    </a:ln>
                    <a:solidFill>
                      <a:srgbClr val="000000"/>
                    </a:solidFill>
                    <a:effectLst/>
                    <a:latin typeface="Arial" charset="0"/>
                    <a:ea typeface="«l«r ÒÊÌ©" charset="0"/>
                  </a:rPr>
                  <a:t>studies</a:t>
                </a:r>
                <a:r>
                  <a:rPr kumimoji="0" lang="en-US" sz="1000" b="0" i="0" u="none" strike="noStrike" cap="none" normalizeH="0" dirty="0" smtClean="0">
                    <a:ln>
                      <a:noFill/>
                    </a:ln>
                    <a:solidFill>
                      <a:srgbClr val="000000"/>
                    </a:solidFill>
                    <a:effectLst/>
                    <a:latin typeface="Arial" charset="0"/>
                    <a:ea typeface="«l«r ÒÊÌ©" charset="0"/>
                  </a:rPr>
                  <a:t> </a:t>
                </a:r>
                <a:r>
                  <a:rPr kumimoji="0" lang="en-US" sz="1000" b="0" i="0" u="none" strike="noStrike" cap="none" normalizeH="0" baseline="0" dirty="0" smtClean="0">
                    <a:ln>
                      <a:noFill/>
                    </a:ln>
                    <a:solidFill>
                      <a:srgbClr val="000000"/>
                    </a:solidFill>
                    <a:effectLst/>
                    <a:latin typeface="Arial" charset="0"/>
                    <a:ea typeface="«l«r ÒÊÌ©" charset="0"/>
                  </a:rPr>
                  <a:t>(</a:t>
                </a:r>
                <a:r>
                  <a:rPr kumimoji="0" lang="en-US" sz="1000" b="0" i="1" u="none" strike="noStrike" cap="none" normalizeH="0" baseline="0" dirty="0">
                    <a:ln>
                      <a:noFill/>
                    </a:ln>
                    <a:solidFill>
                      <a:srgbClr val="000000"/>
                    </a:solidFill>
                    <a:effectLst/>
                    <a:latin typeface="Arial" charset="0"/>
                    <a:ea typeface="«l«r ÒÊÌ©" charset="0"/>
                  </a:rPr>
                  <a:t>n</a:t>
                </a:r>
                <a:r>
                  <a:rPr kumimoji="0" lang="en-US" sz="1000" b="0" i="0" u="none" strike="noStrike" cap="none" normalizeH="0" baseline="0" dirty="0">
                    <a:ln>
                      <a:noFill/>
                    </a:ln>
                    <a:solidFill>
                      <a:srgbClr val="000000"/>
                    </a:solidFill>
                    <a:effectLst/>
                    <a:latin typeface="Arial" charset="0"/>
                    <a:ea typeface="«l«r ÒÊÌ©" charset="0"/>
                  </a:rPr>
                  <a:t> =  22)</a:t>
                </a:r>
                <a:endParaRPr kumimoji="0" lang="en-US" sz="2400" b="0" i="0" u="none" strike="noStrike" cap="none" normalizeH="0" baseline="0" dirty="0">
                  <a:ln>
                    <a:noFill/>
                  </a:ln>
                  <a:solidFill>
                    <a:schemeClr val="tx1"/>
                  </a:solidFill>
                  <a:effectLst/>
                  <a:latin typeface="Arial" charset="0"/>
                  <a:ea typeface="ＭＳ Ｐゴシック" charset="0"/>
                </a:endParaRPr>
              </a:p>
            </p:txBody>
          </p:sp>
          <p:cxnSp>
            <p:nvCxnSpPr>
              <p:cNvPr id="24" name="Straight Arrow Connector 21"/>
              <p:cNvCxnSpPr>
                <a:cxnSpLocks noChangeShapeType="1"/>
                <a:stCxn id="21" idx="2"/>
                <a:endCxn id="22" idx="0"/>
              </p:cNvCxnSpPr>
              <p:nvPr/>
            </p:nvCxnSpPr>
            <p:spPr bwMode="auto">
              <a:xfrm>
                <a:off x="2037860" y="3085823"/>
                <a:ext cx="1" cy="1550438"/>
              </a:xfrm>
              <a:prstGeom prst="straightConnector1">
                <a:avLst/>
              </a:prstGeom>
              <a:noFill/>
              <a:ln w="254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3" name="Straight Arrow Connector 20"/>
              <p:cNvCxnSpPr>
                <a:cxnSpLocks noChangeShapeType="1"/>
                <a:stCxn id="20" idx="2"/>
                <a:endCxn id="21" idx="0"/>
              </p:cNvCxnSpPr>
              <p:nvPr/>
            </p:nvCxnSpPr>
            <p:spPr bwMode="auto">
              <a:xfrm>
                <a:off x="2037859" y="2121567"/>
                <a:ext cx="0" cy="487198"/>
              </a:xfrm>
              <a:prstGeom prst="straightConnector1">
                <a:avLst/>
              </a:prstGeom>
              <a:noFill/>
              <a:ln w="254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7" name="Group 4"/>
            <p:cNvGrpSpPr>
              <a:grpSpLocks/>
            </p:cNvGrpSpPr>
            <p:nvPr/>
          </p:nvGrpSpPr>
          <p:grpSpPr bwMode="auto">
            <a:xfrm>
              <a:off x="1129432" y="640897"/>
              <a:ext cx="3569216" cy="1013751"/>
              <a:chOff x="1129432" y="640897"/>
              <a:chExt cx="3569216" cy="1013751"/>
            </a:xfrm>
          </p:grpSpPr>
          <p:sp>
            <p:nvSpPr>
              <p:cNvPr id="15" name="Rectangle 12"/>
              <p:cNvSpPr>
                <a:spLocks noChangeArrowheads="1"/>
              </p:cNvSpPr>
              <p:nvPr/>
            </p:nvSpPr>
            <p:spPr bwMode="auto">
              <a:xfrm>
                <a:off x="1129432" y="640897"/>
                <a:ext cx="1814962" cy="477061"/>
              </a:xfrm>
              <a:prstGeom prst="rect">
                <a:avLst/>
              </a:prstGeom>
              <a:solidFill>
                <a:srgbClr val="FFFFFF"/>
              </a:solidFill>
              <a:ln w="9525">
                <a:solidFill>
                  <a:srgbClr val="000000"/>
                </a:solidFill>
                <a:miter lim="800000"/>
                <a:headEnd/>
                <a:tailEnd/>
              </a:ln>
              <a:effectLst>
                <a:outerShdw blurRad="40000"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0"/>
                  </a:spcAft>
                  <a:buClrTx/>
                  <a:buSzTx/>
                  <a:buFontTx/>
                  <a:buNone/>
                  <a:tabLst/>
                </a:pPr>
                <a:r>
                  <a:rPr kumimoji="0" lang="en-US" sz="1000" b="0" i="0" u="none" strike="noStrike" cap="none" normalizeH="0" baseline="0" dirty="0">
                    <a:ln>
                      <a:noFill/>
                    </a:ln>
                    <a:solidFill>
                      <a:srgbClr val="000000"/>
                    </a:solidFill>
                    <a:effectLst/>
                    <a:latin typeface="Arial" charset="0"/>
                    <a:ea typeface="«l«r ÒÊÌ©" charset="0"/>
                  </a:rPr>
                  <a:t>Records identified through database </a:t>
                </a:r>
                <a:r>
                  <a:rPr kumimoji="0" lang="en-US" sz="1000" b="0" i="0" u="none" strike="noStrike" cap="none" normalizeH="0" baseline="0" dirty="0" smtClean="0">
                    <a:ln>
                      <a:noFill/>
                    </a:ln>
                    <a:solidFill>
                      <a:srgbClr val="000000"/>
                    </a:solidFill>
                    <a:effectLst/>
                    <a:latin typeface="Arial" charset="0"/>
                    <a:ea typeface="«l«r ÒÊÌ©" charset="0"/>
                  </a:rPr>
                  <a:t>searching</a:t>
                </a:r>
                <a:r>
                  <a:rPr lang="en-US" sz="1000" dirty="0" smtClean="0">
                    <a:solidFill>
                      <a:srgbClr val="000000"/>
                    </a:solidFill>
                    <a:latin typeface="Arial" charset="0"/>
                    <a:ea typeface="«l«r ÒÊÌ©" charset="0"/>
                  </a:rPr>
                  <a:t> </a:t>
                </a:r>
                <a:r>
                  <a:rPr kumimoji="0" lang="en-US" sz="1000" b="0" i="0" u="none" strike="noStrike" cap="none" normalizeH="0" baseline="0" dirty="0" smtClean="0">
                    <a:ln>
                      <a:noFill/>
                    </a:ln>
                    <a:solidFill>
                      <a:srgbClr val="000000"/>
                    </a:solidFill>
                    <a:effectLst/>
                    <a:latin typeface="Arial" charset="0"/>
                    <a:ea typeface="«l«r ÒÊÌ©" charset="0"/>
                  </a:rPr>
                  <a:t>(</a:t>
                </a:r>
                <a:r>
                  <a:rPr kumimoji="0" lang="en-US" sz="1000" b="0" i="1" u="none" strike="noStrike" cap="none" normalizeH="0" baseline="0" dirty="0">
                    <a:ln>
                      <a:noFill/>
                    </a:ln>
                    <a:solidFill>
                      <a:srgbClr val="000000"/>
                    </a:solidFill>
                    <a:effectLst/>
                    <a:latin typeface="Arial" charset="0"/>
                    <a:ea typeface="«l«r ÒÊÌ©" charset="0"/>
                  </a:rPr>
                  <a:t>n </a:t>
                </a:r>
                <a:r>
                  <a:rPr kumimoji="0" lang="en-US" sz="1000" b="0" i="0" u="none" strike="noStrike" cap="none" normalizeH="0" baseline="0" dirty="0">
                    <a:ln>
                      <a:noFill/>
                    </a:ln>
                    <a:solidFill>
                      <a:srgbClr val="000000"/>
                    </a:solidFill>
                    <a:effectLst/>
                    <a:latin typeface="Arial" charset="0"/>
                    <a:ea typeface="«l«r ÒÊÌ©" charset="0"/>
                  </a:rPr>
                  <a:t>= 1,397)</a:t>
                </a:r>
                <a:endParaRPr kumimoji="0" lang="en-US" sz="2400" b="0" i="0" u="none" strike="noStrike" cap="none" normalizeH="0" baseline="0" dirty="0">
                  <a:ln>
                    <a:noFill/>
                  </a:ln>
                  <a:solidFill>
                    <a:schemeClr val="tx1"/>
                  </a:solidFill>
                  <a:effectLst/>
                  <a:latin typeface="Arial" charset="0"/>
                  <a:ea typeface="ＭＳ Ｐゴシック" charset="0"/>
                </a:endParaRPr>
              </a:p>
            </p:txBody>
          </p:sp>
          <p:grpSp>
            <p:nvGrpSpPr>
              <p:cNvPr id="17" name="Group 14"/>
              <p:cNvGrpSpPr>
                <a:grpSpLocks/>
              </p:cNvGrpSpPr>
              <p:nvPr/>
            </p:nvGrpSpPr>
            <p:grpSpPr bwMode="auto">
              <a:xfrm>
                <a:off x="2036912" y="1058325"/>
                <a:ext cx="2661736" cy="477059"/>
                <a:chOff x="2036912" y="1058325"/>
                <a:chExt cx="2661736" cy="477059"/>
              </a:xfrm>
            </p:grpSpPr>
            <p:sp>
              <p:nvSpPr>
                <p:cNvPr id="18" name="Rectangle 15"/>
                <p:cNvSpPr>
                  <a:spLocks noChangeArrowheads="1"/>
                </p:cNvSpPr>
                <p:nvPr/>
              </p:nvSpPr>
              <p:spPr bwMode="auto">
                <a:xfrm>
                  <a:off x="3084837" y="1058325"/>
                  <a:ext cx="1613811" cy="477059"/>
                </a:xfrm>
                <a:prstGeom prst="rect">
                  <a:avLst/>
                </a:prstGeom>
                <a:solidFill>
                  <a:srgbClr val="FFFFFF"/>
                </a:solidFill>
                <a:ln w="9525">
                  <a:solidFill>
                    <a:srgbClr val="FF0000"/>
                  </a:solidFill>
                  <a:miter lim="800000"/>
                  <a:headEnd/>
                  <a:tailEnd/>
                </a:ln>
                <a:effectLst>
                  <a:outerShdw blurRad="40000"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Duplicates </a:t>
                  </a:r>
                  <a:r>
                    <a:rPr kumimoji="0" lang="en-US" sz="1000" b="0" i="0" u="none" strike="noStrike" cap="none" normalizeH="0" baseline="0" dirty="0" smtClean="0">
                      <a:ln>
                        <a:noFill/>
                      </a:ln>
                      <a:solidFill>
                        <a:srgbClr val="333C3E"/>
                      </a:solidFill>
                      <a:effectLst/>
                      <a:latin typeface="Arial" charset="0"/>
                      <a:ea typeface="MS Mincho" charset="0"/>
                    </a:rPr>
                    <a:t>(</a:t>
                  </a:r>
                  <a:r>
                    <a:rPr kumimoji="0" lang="en-US" sz="1000" b="0" i="1" u="none" strike="noStrike" cap="none" normalizeH="0" baseline="0" dirty="0">
                      <a:ln>
                        <a:noFill/>
                      </a:ln>
                      <a:solidFill>
                        <a:srgbClr val="333C3E"/>
                      </a:solidFill>
                      <a:effectLst/>
                      <a:latin typeface="Arial" charset="0"/>
                      <a:ea typeface="MS Mincho" charset="0"/>
                    </a:rPr>
                    <a:t>n </a:t>
                  </a:r>
                  <a:r>
                    <a:rPr kumimoji="0" lang="en-US" sz="1000" b="0" i="0" u="none" strike="noStrike" cap="none" normalizeH="0" baseline="0" dirty="0">
                      <a:ln>
                        <a:noFill/>
                      </a:ln>
                      <a:solidFill>
                        <a:srgbClr val="333C3E"/>
                      </a:solidFill>
                      <a:effectLst/>
                      <a:latin typeface="Arial" charset="0"/>
                      <a:ea typeface="MS Mincho" charset="0"/>
                    </a:rPr>
                    <a:t>= 210) and </a:t>
                  </a:r>
                  <a:endParaRPr kumimoji="0" lang="en-US" sz="1000" b="0" i="0" u="none" strike="noStrike" cap="none" normalizeH="0" baseline="0" dirty="0" smtClean="0">
                    <a:ln>
                      <a:noFill/>
                    </a:ln>
                    <a:solidFill>
                      <a:srgbClr val="333C3E"/>
                    </a:solidFill>
                    <a:effectLst/>
                    <a:latin typeface="Arial" charset="0"/>
                    <a:ea typeface="MS Mincho" charset="0"/>
                  </a:endParaRPr>
                </a:p>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0" i="0" u="none" strike="noStrike" cap="none" normalizeH="0" baseline="0" dirty="0" smtClean="0">
                      <a:ln>
                        <a:noFill/>
                      </a:ln>
                      <a:solidFill>
                        <a:srgbClr val="333C3E"/>
                      </a:solidFill>
                      <a:effectLst/>
                      <a:latin typeface="Arial" charset="0"/>
                      <a:ea typeface="MS Mincho" charset="0"/>
                    </a:rPr>
                    <a:t>non</a:t>
                  </a:r>
                  <a:r>
                    <a:rPr kumimoji="0" lang="en-US" sz="1000" b="0" i="0" u="none" strike="noStrike" cap="none" normalizeH="0" baseline="0" dirty="0">
                      <a:ln>
                        <a:noFill/>
                      </a:ln>
                      <a:solidFill>
                        <a:srgbClr val="333C3E"/>
                      </a:solidFill>
                      <a:effectLst/>
                      <a:latin typeface="Arial" charset="0"/>
                      <a:ea typeface="MS Mincho" charset="0"/>
                    </a:rPr>
                    <a:t>-English language articles (</a:t>
                  </a:r>
                  <a:r>
                    <a:rPr kumimoji="0" lang="en-US" sz="1000" b="0" i="1" u="none" strike="noStrike" cap="none" normalizeH="0" baseline="0" dirty="0">
                      <a:ln>
                        <a:noFill/>
                      </a:ln>
                      <a:solidFill>
                        <a:srgbClr val="333C3E"/>
                      </a:solidFill>
                      <a:effectLst/>
                      <a:latin typeface="Arial" charset="0"/>
                      <a:ea typeface="MS Mincho" charset="0"/>
                    </a:rPr>
                    <a:t>n </a:t>
                  </a:r>
                  <a:r>
                    <a:rPr kumimoji="0" lang="en-US" sz="1000" b="0" i="0" u="none" strike="noStrike" cap="none" normalizeH="0" baseline="0" dirty="0">
                      <a:ln>
                        <a:noFill/>
                      </a:ln>
                      <a:solidFill>
                        <a:srgbClr val="333C3E"/>
                      </a:solidFill>
                      <a:effectLst/>
                      <a:latin typeface="Arial" charset="0"/>
                      <a:ea typeface="MS Mincho" charset="0"/>
                    </a:rPr>
                    <a:t>= 23) excluded</a:t>
                  </a:r>
                  <a:endParaRPr kumimoji="0" lang="en-US" sz="2400" b="0" i="0" u="none" strike="noStrike" cap="none" normalizeH="0" baseline="0" dirty="0">
                    <a:ln>
                      <a:noFill/>
                    </a:ln>
                    <a:solidFill>
                      <a:schemeClr val="tx1"/>
                    </a:solidFill>
                    <a:effectLst/>
                    <a:latin typeface="Arial" charset="0"/>
                    <a:ea typeface="ＭＳ Ｐゴシック" charset="0"/>
                  </a:endParaRPr>
                </a:p>
              </p:txBody>
            </p:sp>
            <p:cxnSp>
              <p:nvCxnSpPr>
                <p:cNvPr id="19" name="Straight Arrow Connector 16"/>
                <p:cNvCxnSpPr>
                  <a:cxnSpLocks noChangeShapeType="1"/>
                </p:cNvCxnSpPr>
                <p:nvPr/>
              </p:nvCxnSpPr>
              <p:spPr bwMode="auto">
                <a:xfrm>
                  <a:off x="2036912" y="1296852"/>
                  <a:ext cx="1048131" cy="2"/>
                </a:xfrm>
                <a:prstGeom prst="straightConnector1">
                  <a:avLst/>
                </a:prstGeom>
                <a:noFill/>
                <a:ln w="25400">
                  <a:solidFill>
                    <a:srgbClr val="FF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cxnSp>
            <p:nvCxnSpPr>
              <p:cNvPr id="16" name="Straight Arrow Connector 13"/>
              <p:cNvCxnSpPr>
                <a:cxnSpLocks noChangeShapeType="1"/>
                <a:stCxn id="15" idx="2"/>
                <a:endCxn id="20" idx="0"/>
              </p:cNvCxnSpPr>
              <p:nvPr/>
            </p:nvCxnSpPr>
            <p:spPr bwMode="auto">
              <a:xfrm>
                <a:off x="2036913" y="1117958"/>
                <a:ext cx="946" cy="536690"/>
              </a:xfrm>
              <a:prstGeom prst="straightConnector1">
                <a:avLst/>
              </a:prstGeom>
              <a:noFill/>
              <a:ln w="254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8" name="Group 5"/>
            <p:cNvGrpSpPr>
              <a:grpSpLocks/>
            </p:cNvGrpSpPr>
            <p:nvPr/>
          </p:nvGrpSpPr>
          <p:grpSpPr bwMode="auto">
            <a:xfrm>
              <a:off x="2036912" y="2072073"/>
              <a:ext cx="2635786" cy="536691"/>
              <a:chOff x="2036912" y="2072073"/>
              <a:chExt cx="2635786" cy="536691"/>
            </a:xfrm>
          </p:grpSpPr>
          <p:sp>
            <p:nvSpPr>
              <p:cNvPr id="13" name="Rectangle 10"/>
              <p:cNvSpPr>
                <a:spLocks noChangeArrowheads="1"/>
              </p:cNvSpPr>
              <p:nvPr/>
            </p:nvSpPr>
            <p:spPr bwMode="auto">
              <a:xfrm>
                <a:off x="3059052" y="2072073"/>
                <a:ext cx="1613646" cy="536691"/>
              </a:xfrm>
              <a:prstGeom prst="rect">
                <a:avLst/>
              </a:prstGeom>
              <a:noFill/>
              <a:ln w="9525">
                <a:solidFill>
                  <a:srgbClr val="FF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0"/>
                  </a:spcBef>
                  <a:spcAft>
                    <a:spcPts val="40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Irrelevant records excluded </a:t>
                </a:r>
                <a:endParaRPr kumimoji="0" lang="en-US" sz="1000" b="0" i="0" u="none" strike="noStrike" cap="none" normalizeH="0" baseline="0" dirty="0" smtClean="0">
                  <a:ln>
                    <a:noFill/>
                  </a:ln>
                  <a:solidFill>
                    <a:srgbClr val="333C3E"/>
                  </a:solidFill>
                  <a:effectLst/>
                  <a:latin typeface="Arial" charset="0"/>
                  <a:ea typeface="MS Mincho" charset="0"/>
                </a:endParaRPr>
              </a:p>
              <a:p>
                <a:pPr marL="0" marR="0" lvl="0" indent="0" algn="ctr" defTabSz="914400" rtl="0" eaLnBrk="1" fontAlgn="base" latinLnBrk="0" hangingPunct="1">
                  <a:lnSpc>
                    <a:spcPct val="100000"/>
                  </a:lnSpc>
                  <a:spcBef>
                    <a:spcPts val="0"/>
                  </a:spcBef>
                  <a:spcAft>
                    <a:spcPts val="0"/>
                  </a:spcAft>
                  <a:buClrTx/>
                  <a:buSzTx/>
                  <a:buFontTx/>
                  <a:buNone/>
                  <a:tabLst/>
                </a:pPr>
                <a:r>
                  <a:rPr kumimoji="0" lang="en-US" sz="1000" b="0" i="0" u="none" strike="noStrike" cap="none" normalizeH="0" baseline="0" dirty="0" smtClean="0">
                    <a:ln>
                      <a:noFill/>
                    </a:ln>
                    <a:solidFill>
                      <a:srgbClr val="333C3E"/>
                    </a:solidFill>
                    <a:effectLst/>
                    <a:latin typeface="Arial" charset="0"/>
                    <a:ea typeface="MS Mincho" charset="0"/>
                  </a:rPr>
                  <a:t>(</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1,021 based on title; </a:t>
                </a:r>
                <a:r>
                  <a:rPr kumimoji="0" lang="en-US" sz="1000" b="0" i="0" u="none" strike="noStrike" cap="none" normalizeH="0" baseline="0" dirty="0" smtClean="0">
                    <a:ln>
                      <a:noFill/>
                    </a:ln>
                    <a:solidFill>
                      <a:srgbClr val="333C3E"/>
                    </a:solidFill>
                    <a:effectLst/>
                    <a:latin typeface="Arial" charset="0"/>
                    <a:ea typeface="MS Mincho" charset="0"/>
                  </a:rPr>
                  <a:t>       </a:t>
                </a:r>
                <a:r>
                  <a:rPr kumimoji="0" lang="en-US" sz="1000" b="0" i="1" u="none" strike="noStrike" cap="none" normalizeH="0" baseline="0" dirty="0" smtClean="0">
                    <a:ln>
                      <a:noFill/>
                    </a:ln>
                    <a:solidFill>
                      <a:srgbClr val="333C3E"/>
                    </a:solidFill>
                    <a:effectLst/>
                    <a:latin typeface="Arial" charset="0"/>
                    <a:ea typeface="MS Mincho" charset="0"/>
                  </a:rPr>
                  <a:t>n </a:t>
                </a:r>
                <a:r>
                  <a:rPr kumimoji="0" lang="en-US" sz="1000" b="0" i="0" u="none" strike="noStrike" cap="none" normalizeH="0" baseline="0" dirty="0">
                    <a:ln>
                      <a:noFill/>
                    </a:ln>
                    <a:solidFill>
                      <a:srgbClr val="333C3E"/>
                    </a:solidFill>
                    <a:effectLst/>
                    <a:latin typeface="Arial" charset="0"/>
                    <a:ea typeface="MS Mincho" charset="0"/>
                  </a:rPr>
                  <a:t>= 107 based on abstract)</a:t>
                </a:r>
                <a:endParaRPr kumimoji="0" lang="en-US" sz="2400" b="0" i="0" u="none" strike="noStrike" cap="none" normalizeH="0" baseline="0" dirty="0">
                  <a:ln>
                    <a:noFill/>
                  </a:ln>
                  <a:solidFill>
                    <a:schemeClr val="tx1"/>
                  </a:solidFill>
                  <a:effectLst/>
                  <a:latin typeface="Arial" charset="0"/>
                  <a:ea typeface="ＭＳ Ｐゴシック" charset="0"/>
                </a:endParaRPr>
              </a:p>
            </p:txBody>
          </p:sp>
          <p:cxnSp>
            <p:nvCxnSpPr>
              <p:cNvPr id="14" name="Straight Arrow Connector 11"/>
              <p:cNvCxnSpPr>
                <a:cxnSpLocks noChangeShapeType="1"/>
              </p:cNvCxnSpPr>
              <p:nvPr/>
            </p:nvCxnSpPr>
            <p:spPr bwMode="auto">
              <a:xfrm>
                <a:off x="2036912" y="2310602"/>
                <a:ext cx="1022140" cy="2"/>
              </a:xfrm>
              <a:prstGeom prst="straightConnector1">
                <a:avLst/>
              </a:prstGeom>
              <a:noFill/>
              <a:ln w="25400">
                <a:solidFill>
                  <a:srgbClr val="FF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9" name="Group 6"/>
            <p:cNvGrpSpPr>
              <a:grpSpLocks/>
            </p:cNvGrpSpPr>
            <p:nvPr/>
          </p:nvGrpSpPr>
          <p:grpSpPr bwMode="auto">
            <a:xfrm>
              <a:off x="2036912" y="2966559"/>
              <a:ext cx="2661942" cy="1073381"/>
              <a:chOff x="2036912" y="2966559"/>
              <a:chExt cx="2661942" cy="1073381"/>
            </a:xfrm>
          </p:grpSpPr>
          <p:sp>
            <p:nvSpPr>
              <p:cNvPr id="11" name="Rectangle 8"/>
              <p:cNvSpPr>
                <a:spLocks noChangeArrowheads="1"/>
              </p:cNvSpPr>
              <p:nvPr/>
            </p:nvSpPr>
            <p:spPr bwMode="auto">
              <a:xfrm>
                <a:off x="3085208" y="2966559"/>
                <a:ext cx="1613646" cy="1073381"/>
              </a:xfrm>
              <a:prstGeom prst="rect">
                <a:avLst/>
              </a:prstGeom>
              <a:noFill/>
              <a:ln w="9525">
                <a:solidFill>
                  <a:srgbClr val="FF0000"/>
                </a:solidFill>
                <a:miter lim="800000"/>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spcBef>
                    <a:spcPts val="0"/>
                  </a:spcBef>
                  <a:spcAft>
                    <a:spcPts val="0"/>
                  </a:spcAft>
                  <a:buClrTx/>
                  <a:buSzTx/>
                  <a:buFontTx/>
                  <a:buNone/>
                  <a:tabLst/>
                </a:pPr>
                <a:endParaRPr kumimoji="0" lang="en-US" sz="1000" b="0" i="0" u="none" strike="noStrike" cap="none" normalizeH="0" baseline="0" dirty="0" smtClean="0">
                  <a:ln>
                    <a:noFill/>
                  </a:ln>
                  <a:solidFill>
                    <a:srgbClr val="333C3E"/>
                  </a:solidFill>
                  <a:effectLst/>
                  <a:latin typeface="Arial" charset="0"/>
                  <a:ea typeface="MS Mincho" charset="0"/>
                </a:endParaRPr>
              </a:p>
              <a:p>
                <a:pPr marL="0" marR="0" lvl="0" indent="0" algn="l" defTabSz="914400" rtl="0" eaLnBrk="1" fontAlgn="base" latinLnBrk="0" hangingPunct="1">
                  <a:spcBef>
                    <a:spcPts val="0"/>
                  </a:spcBef>
                  <a:spcAft>
                    <a:spcPts val="0"/>
                  </a:spcAft>
                  <a:buClrTx/>
                  <a:buSzTx/>
                  <a:buFontTx/>
                  <a:buNone/>
                  <a:tabLst/>
                </a:pPr>
                <a:endParaRPr kumimoji="0" lang="en-US" sz="1000" b="0" i="0" u="none" strike="noStrike" cap="none" normalizeH="0" baseline="0" dirty="0" smtClean="0">
                  <a:ln>
                    <a:noFill/>
                  </a:ln>
                  <a:solidFill>
                    <a:srgbClr val="333C3E"/>
                  </a:solidFill>
                  <a:effectLst/>
                  <a:latin typeface="Arial" charset="0"/>
                  <a:ea typeface="MS Mincho" charset="0"/>
                </a:endParaRP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smtClean="0">
                    <a:ln>
                      <a:noFill/>
                    </a:ln>
                    <a:solidFill>
                      <a:srgbClr val="333C3E"/>
                    </a:solidFill>
                    <a:effectLst/>
                    <a:latin typeface="Arial" charset="0"/>
                    <a:ea typeface="MS Mincho" charset="0"/>
                  </a:rPr>
                  <a:t>Excluded </a:t>
                </a:r>
                <a:r>
                  <a:rPr kumimoji="0" lang="en-US" sz="1000" b="0" i="0" u="none" strike="noStrike" cap="none" normalizeH="0" baseline="0" dirty="0">
                    <a:ln>
                      <a:noFill/>
                    </a:ln>
                    <a:solidFill>
                      <a:srgbClr val="333C3E"/>
                    </a:solidFill>
                    <a:effectLst/>
                    <a:latin typeface="Arial" charset="0"/>
                    <a:ea typeface="MS Mincho" charset="0"/>
                  </a:rPr>
                  <a:t>based </a:t>
                </a:r>
                <a:r>
                  <a:rPr kumimoji="0" lang="en-US" sz="1000" b="0" i="0" u="none" strike="noStrike" cap="none" normalizeH="0" baseline="0" dirty="0" smtClean="0">
                    <a:ln>
                      <a:noFill/>
                    </a:ln>
                    <a:solidFill>
                      <a:srgbClr val="333C3E"/>
                    </a:solidFill>
                    <a:effectLst/>
                    <a:latin typeface="Arial" charset="0"/>
                    <a:ea typeface="MS Mincho" charset="0"/>
                  </a:rPr>
                  <a:t>on full </a:t>
                </a:r>
                <a:r>
                  <a:rPr kumimoji="0" lang="en-US" sz="1000" b="0" i="0" u="none" strike="noStrike" cap="none" normalizeH="0" baseline="0" dirty="0">
                    <a:ln>
                      <a:noFill/>
                    </a:ln>
                    <a:solidFill>
                      <a:srgbClr val="333C3E"/>
                    </a:solidFill>
                    <a:effectLst/>
                    <a:latin typeface="Arial" charset="0"/>
                    <a:ea typeface="MS Mincho" charset="0"/>
                  </a:rPr>
                  <a:t>paper</a:t>
                </a: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19)</a:t>
                </a:r>
              </a:p>
              <a:p>
                <a:pPr marL="0" marR="0" lvl="0" indent="0" algn="l" defTabSz="914400" rtl="0" eaLnBrk="1" fontAlgn="base" latinLnBrk="0" hangingPunct="1">
                  <a:spcBef>
                    <a:spcPts val="0"/>
                  </a:spcBef>
                  <a:spcAft>
                    <a:spcPts val="0"/>
                  </a:spcAft>
                  <a:buClrTx/>
                  <a:buSzTx/>
                  <a:buFontTx/>
                  <a:buNone/>
                  <a:tabLst/>
                </a:pPr>
                <a:endParaRPr kumimoji="0" lang="en-US" sz="500" b="0" i="0" u="none" strike="noStrike" cap="none" normalizeH="0" baseline="0" dirty="0">
                  <a:ln>
                    <a:noFill/>
                  </a:ln>
                  <a:solidFill>
                    <a:srgbClr val="333C3E"/>
                  </a:solidFill>
                  <a:effectLst/>
                  <a:latin typeface="Arial" charset="0"/>
                  <a:ea typeface="MS Mincho" charset="0"/>
                </a:endParaRP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Case </a:t>
                </a:r>
                <a:r>
                  <a:rPr kumimoji="0" lang="en-US" sz="1000" b="0" i="0" u="none" strike="noStrike" cap="none" normalizeH="0" baseline="0" dirty="0" smtClean="0">
                    <a:ln>
                      <a:noFill/>
                    </a:ln>
                    <a:solidFill>
                      <a:srgbClr val="333C3E"/>
                    </a:solidFill>
                    <a:effectLst/>
                    <a:latin typeface="Arial" charset="0"/>
                    <a:ea typeface="MS Mincho" charset="0"/>
                  </a:rPr>
                  <a:t>study: </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1</a:t>
                </a: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Not </a:t>
                </a:r>
                <a:r>
                  <a:rPr kumimoji="0" lang="en-US" sz="1000" b="0" i="0" u="none" strike="noStrike" cap="none" normalizeH="0" baseline="0" dirty="0" smtClean="0">
                    <a:ln>
                      <a:noFill/>
                    </a:ln>
                    <a:solidFill>
                      <a:srgbClr val="333C3E"/>
                    </a:solidFill>
                    <a:effectLst/>
                    <a:latin typeface="Arial" charset="0"/>
                    <a:ea typeface="MS Mincho" charset="0"/>
                  </a:rPr>
                  <a:t>relevant: </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8</a:t>
                </a: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smtClean="0">
                    <a:ln>
                      <a:noFill/>
                    </a:ln>
                    <a:solidFill>
                      <a:srgbClr val="333C3E"/>
                    </a:solidFill>
                    <a:effectLst/>
                    <a:latin typeface="Arial" charset="0"/>
                    <a:ea typeface="MS Mincho" charset="0"/>
                  </a:rPr>
                  <a:t>Population: </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2</a:t>
                </a: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smtClean="0">
                    <a:ln>
                      <a:noFill/>
                    </a:ln>
                    <a:solidFill>
                      <a:srgbClr val="333C3E"/>
                    </a:solidFill>
                    <a:effectLst/>
                    <a:latin typeface="Arial" charset="0"/>
                    <a:ea typeface="MS Mincho" charset="0"/>
                  </a:rPr>
                  <a:t>Qualitative: </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4</a:t>
                </a:r>
              </a:p>
              <a:p>
                <a:pPr marL="0" marR="0" lvl="0" indent="0" algn="l" defTabSz="914400" rtl="0" eaLnBrk="1" fontAlgn="base" latinLnBrk="0" hangingPunct="1">
                  <a:spcBef>
                    <a:spcPts val="0"/>
                  </a:spcBef>
                  <a:spcAft>
                    <a:spcPts val="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Review </a:t>
                </a:r>
                <a:r>
                  <a:rPr kumimoji="0" lang="en-US" sz="1000" b="0" i="0" u="none" strike="noStrike" cap="none" normalizeH="0" baseline="0" dirty="0" smtClean="0">
                    <a:ln>
                      <a:noFill/>
                    </a:ln>
                    <a:solidFill>
                      <a:srgbClr val="333C3E"/>
                    </a:solidFill>
                    <a:effectLst/>
                    <a:latin typeface="Arial" charset="0"/>
                    <a:ea typeface="MS Mincho" charset="0"/>
                  </a:rPr>
                  <a:t>article: </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4</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0"/>
                </a:endParaRPr>
              </a:p>
            </p:txBody>
          </p:sp>
          <p:cxnSp>
            <p:nvCxnSpPr>
              <p:cNvPr id="12" name="Straight Arrow Connector 9"/>
              <p:cNvCxnSpPr>
                <a:cxnSpLocks noChangeShapeType="1"/>
              </p:cNvCxnSpPr>
              <p:nvPr/>
            </p:nvCxnSpPr>
            <p:spPr bwMode="auto">
              <a:xfrm>
                <a:off x="2036912" y="3503247"/>
                <a:ext cx="1048296" cy="1"/>
              </a:xfrm>
              <a:prstGeom prst="straightConnector1">
                <a:avLst/>
              </a:prstGeom>
              <a:noFill/>
              <a:ln w="25400">
                <a:solidFill>
                  <a:srgbClr val="FF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0" name="Rectangle 7"/>
            <p:cNvSpPr>
              <a:spLocks noChangeArrowheads="1"/>
            </p:cNvSpPr>
            <p:nvPr/>
          </p:nvSpPr>
          <p:spPr bwMode="auto">
            <a:xfrm>
              <a:off x="3065389" y="4159202"/>
              <a:ext cx="1633465" cy="417426"/>
            </a:xfrm>
            <a:prstGeom prst="rect">
              <a:avLst/>
            </a:prstGeom>
            <a:solidFill>
              <a:srgbClr val="FFFFFF"/>
            </a:solidFill>
            <a:ln w="9525">
              <a:solidFill>
                <a:srgbClr val="00CD00"/>
              </a:solidFill>
              <a:miter lim="800000"/>
              <a:headEnd/>
              <a:tailEnd/>
            </a:ln>
            <a:effectLst>
              <a:outerShdw blurRad="40000"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n-US" sz="1000" b="0" i="0" u="none" strike="noStrike" cap="none" normalizeH="0" baseline="0" dirty="0">
                  <a:ln>
                    <a:noFill/>
                  </a:ln>
                  <a:solidFill>
                    <a:srgbClr val="333C3E"/>
                  </a:solidFill>
                  <a:effectLst/>
                  <a:latin typeface="Arial" charset="0"/>
                  <a:ea typeface="MS Mincho" charset="0"/>
                </a:rPr>
                <a:t>Additional papers identified from hand-</a:t>
              </a:r>
              <a:r>
                <a:rPr kumimoji="0" lang="en-US" sz="1000" b="0" i="0" u="none" strike="noStrike" cap="none" normalizeH="0" baseline="0" dirty="0" smtClean="0">
                  <a:ln>
                    <a:noFill/>
                  </a:ln>
                  <a:solidFill>
                    <a:srgbClr val="333C3E"/>
                  </a:solidFill>
                  <a:effectLst/>
                  <a:latin typeface="Arial" charset="0"/>
                  <a:ea typeface="MS Mincho" charset="0"/>
                </a:rPr>
                <a:t>searching </a:t>
              </a:r>
              <a:r>
                <a:rPr kumimoji="0" lang="en-US" sz="1000" b="0" i="0" u="none" strike="noStrike" cap="none" normalizeH="0" baseline="0" dirty="0">
                  <a:ln>
                    <a:noFill/>
                  </a:ln>
                  <a:solidFill>
                    <a:srgbClr val="333C3E"/>
                  </a:solidFill>
                  <a:effectLst/>
                  <a:latin typeface="Arial" charset="0"/>
                  <a:ea typeface="MS Mincho" charset="0"/>
                </a:rPr>
                <a:t>(</a:t>
              </a:r>
              <a:r>
                <a:rPr kumimoji="0" lang="en-US" sz="1000" b="0" i="1" u="none" strike="noStrike" cap="none" normalizeH="0" baseline="0" dirty="0">
                  <a:ln>
                    <a:noFill/>
                  </a:ln>
                  <a:solidFill>
                    <a:srgbClr val="333C3E"/>
                  </a:solidFill>
                  <a:effectLst/>
                  <a:latin typeface="Arial" charset="0"/>
                  <a:ea typeface="MS Mincho" charset="0"/>
                </a:rPr>
                <a:t>n</a:t>
              </a:r>
              <a:r>
                <a:rPr kumimoji="0" lang="en-US" sz="1000" b="0" i="0" u="none" strike="noStrike" cap="none" normalizeH="0" baseline="0" dirty="0">
                  <a:ln>
                    <a:noFill/>
                  </a:ln>
                  <a:solidFill>
                    <a:srgbClr val="333C3E"/>
                  </a:solidFill>
                  <a:effectLst/>
                  <a:latin typeface="Arial" charset="0"/>
                  <a:ea typeface="MS Mincho" charset="0"/>
                </a:rPr>
                <a:t> = 5)</a:t>
              </a:r>
              <a:endParaRPr kumimoji="0" lang="en-US" sz="2400" b="0" i="0" u="none" strike="noStrike" cap="none" normalizeH="0" baseline="0" dirty="0">
                <a:ln>
                  <a:noFill/>
                </a:ln>
                <a:solidFill>
                  <a:schemeClr val="tx1"/>
                </a:solidFill>
                <a:effectLst/>
                <a:latin typeface="Arial" charset="0"/>
                <a:ea typeface="ＭＳ Ｐゴシック" charset="0"/>
              </a:endParaRPr>
            </a:p>
          </p:txBody>
        </p:sp>
      </p:grpSp>
      <p:sp>
        <p:nvSpPr>
          <p:cNvPr id="37" name="Content Placeholder 2"/>
          <p:cNvSpPr>
            <a:spLocks noGrp="1"/>
          </p:cNvSpPr>
          <p:nvPr>
            <p:ph idx="1"/>
          </p:nvPr>
        </p:nvSpPr>
        <p:spPr>
          <a:xfrm>
            <a:off x="528638" y="1268760"/>
            <a:ext cx="3611314" cy="4857403"/>
          </a:xfrm>
        </p:spPr>
        <p:txBody>
          <a:bodyPr rtlCol="0">
            <a:normAutofit fontScale="85000" lnSpcReduction="10000"/>
          </a:bodyPr>
          <a:lstStyle/>
          <a:p>
            <a:pPr marL="457200" indent="-457200">
              <a:buFont typeface="+mj-lt"/>
              <a:buAutoNum type="arabicPeriod"/>
            </a:pPr>
            <a:r>
              <a:rPr lang="en-US" b="1" dirty="0">
                <a:solidFill>
                  <a:schemeClr val="tx1"/>
                </a:solidFill>
              </a:rPr>
              <a:t>Electronic </a:t>
            </a:r>
            <a:r>
              <a:rPr lang="en-US" b="1" dirty="0" smtClean="0">
                <a:solidFill>
                  <a:schemeClr val="tx1"/>
                </a:solidFill>
              </a:rPr>
              <a:t>databases: </a:t>
            </a:r>
            <a:r>
              <a:rPr lang="en-US" dirty="0" smtClean="0">
                <a:solidFill>
                  <a:schemeClr val="tx1"/>
                </a:solidFill>
              </a:rPr>
              <a:t>1,397 records (150 Medline + 475 PubMed + </a:t>
            </a:r>
            <a:r>
              <a:rPr lang="en-US" dirty="0">
                <a:solidFill>
                  <a:schemeClr val="tx1"/>
                </a:solidFill>
              </a:rPr>
              <a:t>772 </a:t>
            </a:r>
            <a:r>
              <a:rPr lang="en-US" dirty="0" err="1" smtClean="0">
                <a:solidFill>
                  <a:schemeClr val="tx1"/>
                </a:solidFill>
              </a:rPr>
              <a:t>PsycInfo</a:t>
            </a:r>
            <a:r>
              <a:rPr lang="en-US" dirty="0" smtClean="0">
                <a:solidFill>
                  <a:schemeClr val="tx1"/>
                </a:solidFill>
              </a:rPr>
              <a:t>) </a:t>
            </a:r>
          </a:p>
          <a:p>
            <a:pPr marL="457200" indent="-457200">
              <a:buFont typeface="+mj-lt"/>
              <a:buAutoNum type="arabicPeriod"/>
            </a:pPr>
            <a:r>
              <a:rPr lang="en-US" b="1" dirty="0" smtClean="0">
                <a:solidFill>
                  <a:schemeClr val="tx1"/>
                </a:solidFill>
              </a:rPr>
              <a:t>Grey literature: </a:t>
            </a:r>
            <a:r>
              <a:rPr lang="en-US" dirty="0" smtClean="0">
                <a:solidFill>
                  <a:schemeClr val="tx1"/>
                </a:solidFill>
              </a:rPr>
              <a:t>0 records</a:t>
            </a:r>
          </a:p>
          <a:p>
            <a:pPr marL="457200" indent="-457200">
              <a:buFont typeface="+mj-lt"/>
              <a:buAutoNum type="arabicPeriod"/>
            </a:pPr>
            <a:r>
              <a:rPr lang="en-US" b="1" dirty="0" smtClean="0">
                <a:solidFill>
                  <a:schemeClr val="tx1"/>
                </a:solidFill>
              </a:rPr>
              <a:t>Hand-searching: </a:t>
            </a:r>
            <a:r>
              <a:rPr lang="en-US" dirty="0" smtClean="0">
                <a:solidFill>
                  <a:schemeClr val="tx1"/>
                </a:solidFill>
              </a:rPr>
              <a:t>5 records</a:t>
            </a:r>
            <a:endParaRPr lang="en-US" dirty="0">
              <a:solidFill>
                <a:schemeClr val="tx1"/>
              </a:solidFill>
            </a:endParaRPr>
          </a:p>
          <a:p>
            <a:endParaRPr lang="en-US" dirty="0">
              <a:solidFill>
                <a:schemeClr val="tx1"/>
              </a:solidFill>
            </a:endParaRPr>
          </a:p>
          <a:p>
            <a:pPr marL="0" indent="0">
              <a:buNone/>
            </a:pPr>
            <a:r>
              <a:rPr lang="en-GB" b="1" dirty="0">
                <a:solidFill>
                  <a:schemeClr val="tx1"/>
                </a:solidFill>
              </a:rPr>
              <a:t>22 studies </a:t>
            </a:r>
            <a:r>
              <a:rPr lang="en-GB" b="1" dirty="0" smtClean="0">
                <a:solidFill>
                  <a:schemeClr val="tx1"/>
                </a:solidFill>
              </a:rPr>
              <a:t>included in </a:t>
            </a:r>
            <a:r>
              <a:rPr lang="en-GB" b="1" dirty="0">
                <a:solidFill>
                  <a:schemeClr val="tx1"/>
                </a:solidFill>
              </a:rPr>
              <a:t>analysis: </a:t>
            </a:r>
            <a:endParaRPr lang="en-US" b="1" dirty="0">
              <a:solidFill>
                <a:schemeClr val="tx1"/>
              </a:solidFill>
            </a:endParaRPr>
          </a:p>
          <a:p>
            <a:r>
              <a:rPr lang="en-GB" dirty="0">
                <a:solidFill>
                  <a:schemeClr val="tx1"/>
                </a:solidFill>
              </a:rPr>
              <a:t>1x interrupted-time series analysis </a:t>
            </a:r>
            <a:endParaRPr lang="en-US" dirty="0">
              <a:solidFill>
                <a:schemeClr val="tx1"/>
              </a:solidFill>
            </a:endParaRPr>
          </a:p>
          <a:p>
            <a:r>
              <a:rPr lang="en-GB" dirty="0">
                <a:solidFill>
                  <a:schemeClr val="tx1"/>
                </a:solidFill>
              </a:rPr>
              <a:t>16x pre-post studies </a:t>
            </a:r>
            <a:endParaRPr lang="en-US" dirty="0" smtClean="0">
              <a:solidFill>
                <a:schemeClr val="tx1"/>
              </a:solidFill>
            </a:endParaRPr>
          </a:p>
          <a:p>
            <a:r>
              <a:rPr lang="en-GB" dirty="0" smtClean="0">
                <a:solidFill>
                  <a:schemeClr val="tx1"/>
                </a:solidFill>
              </a:rPr>
              <a:t>3x case-series</a:t>
            </a:r>
            <a:endParaRPr lang="en-US" dirty="0" smtClean="0">
              <a:solidFill>
                <a:schemeClr val="tx1"/>
              </a:solidFill>
            </a:endParaRPr>
          </a:p>
          <a:p>
            <a:r>
              <a:rPr lang="en-GB" dirty="0" smtClean="0">
                <a:solidFill>
                  <a:schemeClr val="tx1"/>
                </a:solidFill>
              </a:rPr>
              <a:t>2x </a:t>
            </a:r>
            <a:r>
              <a:rPr lang="en-GB" dirty="0">
                <a:solidFill>
                  <a:schemeClr val="tx1"/>
                </a:solidFill>
              </a:rPr>
              <a:t>cross-</a:t>
            </a:r>
            <a:r>
              <a:rPr lang="en-GB" dirty="0" smtClean="0">
                <a:solidFill>
                  <a:schemeClr val="tx1"/>
                </a:solidFill>
              </a:rPr>
              <a:t>sectional</a:t>
            </a:r>
            <a:endParaRPr lang="en-GB" dirty="0">
              <a:solidFill>
                <a:schemeClr val="tx1"/>
              </a:solidFill>
            </a:endParaRPr>
          </a:p>
          <a:p>
            <a:pPr marL="0" indent="0">
              <a:buNone/>
            </a:pPr>
            <a:endParaRPr lang="en-US" dirty="0">
              <a:solidFill>
                <a:schemeClr val="tx1"/>
              </a:solidFill>
            </a:endParaRPr>
          </a:p>
          <a:p>
            <a:r>
              <a:rPr lang="en-US" dirty="0" smtClean="0">
                <a:solidFill>
                  <a:schemeClr val="tx1"/>
                </a:solidFill>
              </a:rPr>
              <a:t>No randomization </a:t>
            </a:r>
            <a:endParaRPr lang="en-GB" dirty="0">
              <a:solidFill>
                <a:schemeClr val="tx1"/>
              </a:solidFill>
              <a:ea typeface="+mn-ea"/>
            </a:endParaRPr>
          </a:p>
        </p:txBody>
      </p:sp>
      <p:sp>
        <p:nvSpPr>
          <p:cNvPr id="2" name="Oval 1"/>
          <p:cNvSpPr/>
          <p:nvPr/>
        </p:nvSpPr>
        <p:spPr>
          <a:xfrm>
            <a:off x="4860032" y="5949280"/>
            <a:ext cx="1872208" cy="648072"/>
          </a:xfrm>
          <a:prstGeom prst="ellipse">
            <a:avLst/>
          </a:prstGeom>
          <a:noFill/>
          <a:ln w="28575" cmpd="sng">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solidFill>
            </a:endParaRPr>
          </a:p>
        </p:txBody>
      </p:sp>
      <p:sp>
        <p:nvSpPr>
          <p:cNvPr id="25" name="Slide Number Placeholder 24"/>
          <p:cNvSpPr>
            <a:spLocks noGrp="1"/>
          </p:cNvSpPr>
          <p:nvPr>
            <p:ph type="sldNum" sz="quarter" idx="12"/>
          </p:nvPr>
        </p:nvSpPr>
        <p:spPr/>
        <p:txBody>
          <a:bodyPr/>
          <a:lstStyle/>
          <a:p>
            <a:pPr>
              <a:defRPr/>
            </a:pPr>
            <a:fld id="{B83774DC-3EA4-430D-92A2-977417434128}" type="slidenum">
              <a:rPr lang="en-GB" altLang="en-US" smtClean="0"/>
              <a:pPr>
                <a:defRPr/>
              </a:pPr>
              <a:t>5</a:t>
            </a:fld>
            <a:endParaRPr lang="en-GB"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solidFill>
                  <a:srgbClr val="000000"/>
                </a:solidFill>
              </a:rPr>
              <a:t>2.3 | Analysis: Bradford Hill Criteria</a:t>
            </a:r>
            <a:endParaRPr lang="en-GB" dirty="0"/>
          </a:p>
        </p:txBody>
      </p:sp>
      <p:sp>
        <p:nvSpPr>
          <p:cNvPr id="4" name="Content Placeholder 3"/>
          <p:cNvSpPr>
            <a:spLocks noGrp="1"/>
          </p:cNvSpPr>
          <p:nvPr>
            <p:ph sz="half" idx="2"/>
          </p:nvPr>
        </p:nvSpPr>
        <p:spPr>
          <a:xfrm>
            <a:off x="683568" y="3900189"/>
            <a:ext cx="4248472" cy="2625155"/>
          </a:xfrm>
        </p:spPr>
        <p:txBody>
          <a:bodyPr/>
          <a:lstStyle/>
          <a:p>
            <a:pPr marL="457200" indent="-457200">
              <a:buFont typeface="+mj-lt"/>
              <a:buAutoNum type="arabicParenR"/>
            </a:pPr>
            <a:r>
              <a:rPr lang="en-US" dirty="0" smtClean="0">
                <a:solidFill>
                  <a:schemeClr val="tx1"/>
                </a:solidFill>
              </a:rPr>
              <a:t>Strength </a:t>
            </a:r>
            <a:r>
              <a:rPr lang="en-US" dirty="0">
                <a:solidFill>
                  <a:schemeClr val="tx1"/>
                </a:solidFill>
              </a:rPr>
              <a:t>of </a:t>
            </a:r>
            <a:r>
              <a:rPr lang="en-US" dirty="0" smtClean="0">
                <a:solidFill>
                  <a:schemeClr val="tx1"/>
                </a:solidFill>
              </a:rPr>
              <a:t>association</a:t>
            </a:r>
          </a:p>
          <a:p>
            <a:pPr marL="457200" indent="-457200">
              <a:buFont typeface="+mj-lt"/>
              <a:buAutoNum type="arabicParenR"/>
            </a:pPr>
            <a:r>
              <a:rPr lang="en-US" dirty="0" smtClean="0">
                <a:solidFill>
                  <a:schemeClr val="tx1"/>
                </a:solidFill>
              </a:rPr>
              <a:t>Temporality</a:t>
            </a:r>
          </a:p>
          <a:p>
            <a:pPr marL="457200" indent="-457200">
              <a:buFont typeface="+mj-lt"/>
              <a:buAutoNum type="arabicParenR"/>
            </a:pPr>
            <a:r>
              <a:rPr lang="en-US" dirty="0">
                <a:solidFill>
                  <a:schemeClr val="tx1"/>
                </a:solidFill>
              </a:rPr>
              <a:t>Consistency</a:t>
            </a:r>
          </a:p>
          <a:p>
            <a:pPr marL="457200" indent="-457200">
              <a:buFont typeface="+mj-lt"/>
              <a:buAutoNum type="arabicParenR"/>
            </a:pPr>
            <a:r>
              <a:rPr lang="en-US" dirty="0" smtClean="0">
                <a:solidFill>
                  <a:schemeClr val="tx1"/>
                </a:solidFill>
              </a:rPr>
              <a:t>Plausibility </a:t>
            </a:r>
          </a:p>
          <a:p>
            <a:pPr marL="457200" indent="-457200">
              <a:buFont typeface="+mj-lt"/>
              <a:buAutoNum type="arabicParenR"/>
            </a:pPr>
            <a:r>
              <a:rPr lang="en-US" dirty="0" smtClean="0">
                <a:solidFill>
                  <a:schemeClr val="tx1"/>
                </a:solidFill>
              </a:rPr>
              <a:t>Coherence</a:t>
            </a:r>
          </a:p>
        </p:txBody>
      </p:sp>
      <p:sp>
        <p:nvSpPr>
          <p:cNvPr id="6" name="Content Placeholder 5"/>
          <p:cNvSpPr>
            <a:spLocks noGrp="1"/>
          </p:cNvSpPr>
          <p:nvPr>
            <p:ph sz="quarter" idx="4"/>
          </p:nvPr>
        </p:nvSpPr>
        <p:spPr>
          <a:xfrm>
            <a:off x="4932040" y="3900189"/>
            <a:ext cx="3960440" cy="2625155"/>
          </a:xfrm>
        </p:spPr>
        <p:txBody>
          <a:bodyPr/>
          <a:lstStyle/>
          <a:p>
            <a:pPr marL="457200" indent="-457200">
              <a:buFont typeface="+mj-lt"/>
              <a:buAutoNum type="arabicParenR" startAt="6"/>
            </a:pPr>
            <a:r>
              <a:rPr lang="en-US" smtClean="0">
                <a:solidFill>
                  <a:schemeClr val="tx1"/>
                </a:solidFill>
              </a:rPr>
              <a:t>Specificity</a:t>
            </a:r>
            <a:endParaRPr lang="en-US" dirty="0">
              <a:solidFill>
                <a:schemeClr val="tx1"/>
              </a:solidFill>
            </a:endParaRPr>
          </a:p>
          <a:p>
            <a:pPr marL="457200" indent="-457200">
              <a:buFont typeface="+mj-lt"/>
              <a:buAutoNum type="arabicParenR" startAt="6"/>
            </a:pPr>
            <a:r>
              <a:rPr lang="en-US" smtClean="0">
                <a:solidFill>
                  <a:schemeClr val="tx1"/>
                </a:solidFill>
              </a:rPr>
              <a:t>Dose-response </a:t>
            </a:r>
            <a:r>
              <a:rPr lang="en-US" dirty="0">
                <a:solidFill>
                  <a:schemeClr val="tx1"/>
                </a:solidFill>
              </a:rPr>
              <a:t>relationship</a:t>
            </a:r>
            <a:endParaRPr lang="en-GB" dirty="0">
              <a:solidFill>
                <a:schemeClr val="tx1"/>
              </a:solidFill>
            </a:endParaRPr>
          </a:p>
          <a:p>
            <a:pPr marL="457200" indent="-457200">
              <a:buFont typeface="+mj-lt"/>
              <a:buAutoNum type="arabicParenR" startAt="6"/>
            </a:pPr>
            <a:r>
              <a:rPr lang="en-US" dirty="0" smtClean="0">
                <a:solidFill>
                  <a:schemeClr val="tx1"/>
                </a:solidFill>
              </a:rPr>
              <a:t>Experimental evidence</a:t>
            </a:r>
          </a:p>
          <a:p>
            <a:pPr marL="457200" indent="-457200">
              <a:buFont typeface="+mj-lt"/>
              <a:buAutoNum type="arabicParenR" startAt="6"/>
            </a:pPr>
            <a:r>
              <a:rPr lang="en-US" dirty="0" smtClean="0">
                <a:solidFill>
                  <a:schemeClr val="tx1"/>
                </a:solidFill>
              </a:rPr>
              <a:t>Analogy</a:t>
            </a:r>
            <a:endParaRPr lang="en-GB" dirty="0">
              <a:solidFill>
                <a:schemeClr val="tx1"/>
              </a:solidFill>
            </a:endParaRPr>
          </a:p>
        </p:txBody>
      </p:sp>
      <p:sp>
        <p:nvSpPr>
          <p:cNvPr id="7" name="Content Placeholder 2"/>
          <p:cNvSpPr txBox="1">
            <a:spLocks/>
          </p:cNvSpPr>
          <p:nvPr/>
        </p:nvSpPr>
        <p:spPr bwMode="auto">
          <a:xfrm>
            <a:off x="528638" y="1412776"/>
            <a:ext cx="6203602"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pPr marL="342900" indent="-342900">
              <a:buFont typeface="Arial" panose="020B0604020202020204" pitchFamily="34" charset="0"/>
              <a:buChar char="•"/>
            </a:pPr>
            <a:r>
              <a:rPr lang="en-US" sz="2200" b="0" dirty="0" smtClean="0">
                <a:solidFill>
                  <a:schemeClr val="tx1"/>
                </a:solidFill>
              </a:rPr>
              <a:t>British statistician Sir Austin Bradford Hill (1965)</a:t>
            </a:r>
          </a:p>
          <a:p>
            <a:pPr marL="342900" indent="-342900">
              <a:buFont typeface="Arial" panose="020B0604020202020204" pitchFamily="34" charset="0"/>
              <a:buChar char="•"/>
            </a:pPr>
            <a:endParaRPr lang="en-US" sz="1100" b="0" dirty="0" smtClean="0">
              <a:solidFill>
                <a:schemeClr val="tx1"/>
              </a:solidFill>
            </a:endParaRPr>
          </a:p>
          <a:p>
            <a:pPr marL="342900" indent="-342900">
              <a:buFont typeface="Arial" panose="020B0604020202020204" pitchFamily="34" charset="0"/>
              <a:buChar char="•"/>
            </a:pPr>
            <a:r>
              <a:rPr lang="en-US" sz="2200" b="0" dirty="0" smtClean="0">
                <a:solidFill>
                  <a:schemeClr val="tx1"/>
                </a:solidFill>
              </a:rPr>
              <a:t>Designed to assess causality when only correlational data are available</a:t>
            </a:r>
            <a:endParaRPr lang="en-GB" sz="2200" b="0" u="sng" dirty="0" smtClean="0">
              <a:solidFill>
                <a:schemeClr val="tx1"/>
              </a:solidFill>
              <a:ea typeface="+mn-ea"/>
            </a:endParaRPr>
          </a:p>
          <a:p>
            <a:pPr eaLnBrk="1" fontAlgn="auto" hangingPunct="1">
              <a:spcAft>
                <a:spcPts val="0"/>
              </a:spcAft>
              <a:defRPr/>
            </a:pPr>
            <a:endParaRPr lang="en-GB" dirty="0">
              <a:solidFill>
                <a:schemeClr val="tx1">
                  <a:lumMod val="75000"/>
                  <a:lumOff val="25000"/>
                </a:schemeClr>
              </a:solidFill>
              <a:ea typeface="+mn-ea"/>
            </a:endParaRPr>
          </a:p>
        </p:txBody>
      </p:sp>
      <p:pic>
        <p:nvPicPr>
          <p:cNvPr id="8" name="Picture 6" descr="Austin_Bradford_Hil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379138"/>
            <a:ext cx="1435993" cy="1837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611560" y="3789040"/>
            <a:ext cx="7848872" cy="237626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lide Number Placeholder 4"/>
          <p:cNvSpPr>
            <a:spLocks noGrp="1"/>
          </p:cNvSpPr>
          <p:nvPr>
            <p:ph type="sldNum" sz="quarter" idx="12"/>
          </p:nvPr>
        </p:nvSpPr>
        <p:spPr/>
        <p:txBody>
          <a:bodyPr/>
          <a:lstStyle/>
          <a:p>
            <a:pPr>
              <a:defRPr/>
            </a:pPr>
            <a:fld id="{727A8B6D-1C16-436E-8917-D396DAA61FF6}" type="slidenum">
              <a:rPr lang="en-GB" altLang="en-US" smtClean="0"/>
              <a:pPr>
                <a:defRPr/>
              </a:pPr>
              <a:t>6</a:t>
            </a:fld>
            <a:endParaRPr lang="en-GB" altLang="en-US"/>
          </a:p>
        </p:txBody>
      </p:sp>
    </p:spTree>
    <p:extLst>
      <p:ext uri="{BB962C8B-B14F-4D97-AF65-F5344CB8AC3E}">
        <p14:creationId xmlns:p14="http://schemas.microsoft.com/office/powerpoint/2010/main" val="477744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3.1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Criteria</a:t>
            </a:r>
            <a:endParaRPr lang="en-GB" dirty="0"/>
          </a:p>
        </p:txBody>
      </p:sp>
      <p:sp>
        <p:nvSpPr>
          <p:cNvPr id="7" name="Content Placeholder 2"/>
          <p:cNvSpPr txBox="1">
            <a:spLocks/>
          </p:cNvSpPr>
          <p:nvPr/>
        </p:nvSpPr>
        <p:spPr bwMode="auto">
          <a:xfrm>
            <a:off x="460797" y="1556792"/>
            <a:ext cx="7927627"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800" b="0" u="sng" dirty="0">
                <a:solidFill>
                  <a:schemeClr val="tx1"/>
                </a:solidFill>
              </a:rPr>
              <a:t>1) Strength of </a:t>
            </a:r>
            <a:r>
              <a:rPr lang="en-US" sz="1800" b="0" u="sng" dirty="0" smtClean="0">
                <a:solidFill>
                  <a:schemeClr val="tx1"/>
                </a:solidFill>
              </a:rPr>
              <a:t>Association </a:t>
            </a:r>
            <a:endParaRPr lang="en-GB" sz="1800" b="0" dirty="0" smtClean="0">
              <a:solidFill>
                <a:schemeClr val="tx1"/>
              </a:solidFill>
            </a:endParaRPr>
          </a:p>
          <a:p>
            <a:r>
              <a:rPr lang="en-US" sz="1800" b="0" i="1" dirty="0" smtClean="0">
                <a:solidFill>
                  <a:schemeClr val="tx1"/>
                </a:solidFill>
              </a:rPr>
              <a:t>The stronger the association between the exposure to a treatment and the clinical outcome, the less likely it is influenced by an external variable.</a:t>
            </a:r>
            <a:endParaRPr lang="en-GB" sz="1800" b="0" i="1" dirty="0" smtClean="0">
              <a:solidFill>
                <a:schemeClr val="tx1"/>
              </a:solidFill>
            </a:endParaRPr>
          </a:p>
          <a:p>
            <a:pPr marL="285750" lvl="0" indent="-285750">
              <a:buFont typeface="Arial" panose="020B0604020202020204" pitchFamily="34" charset="0"/>
              <a:buChar char="•"/>
            </a:pPr>
            <a:r>
              <a:rPr lang="en-US" sz="1800" b="0" dirty="0" smtClean="0">
                <a:solidFill>
                  <a:schemeClr val="tx1"/>
                </a:solidFill>
              </a:rPr>
              <a:t>21/22 </a:t>
            </a:r>
            <a:r>
              <a:rPr lang="en-US" sz="1800" b="0" dirty="0">
                <a:solidFill>
                  <a:schemeClr val="tx1"/>
                </a:solidFill>
              </a:rPr>
              <a:t>studies: THN </a:t>
            </a:r>
            <a:r>
              <a:rPr lang="en-US" sz="1800" b="0" dirty="0">
                <a:solidFill>
                  <a:schemeClr val="tx1"/>
                </a:solidFill>
                <a:sym typeface="Wingdings"/>
              </a:rPr>
              <a:t></a:t>
            </a:r>
            <a:r>
              <a:rPr lang="en-US" sz="1800" b="0" dirty="0">
                <a:solidFill>
                  <a:schemeClr val="tx1"/>
                </a:solidFill>
              </a:rPr>
              <a:t> </a:t>
            </a:r>
            <a:r>
              <a:rPr lang="en-US" sz="1800" b="0" dirty="0" smtClean="0">
                <a:solidFill>
                  <a:schemeClr val="tx1"/>
                </a:solidFill>
              </a:rPr>
              <a:t>2,278 OD reversals</a:t>
            </a:r>
            <a:endParaRPr lang="en-GB" sz="1800" b="0" dirty="0">
              <a:solidFill>
                <a:schemeClr val="tx1"/>
              </a:solidFill>
            </a:endParaRPr>
          </a:p>
          <a:p>
            <a:pPr marL="285750" lvl="0" indent="-285750">
              <a:buFont typeface="Arial" panose="020B0604020202020204" pitchFamily="34" charset="0"/>
              <a:buChar char="•"/>
            </a:pPr>
            <a:r>
              <a:rPr lang="en-US" sz="1800" b="0" dirty="0">
                <a:solidFill>
                  <a:schemeClr val="tx1"/>
                </a:solidFill>
              </a:rPr>
              <a:t>1/21 studies: 16 ODs witnessed, </a:t>
            </a:r>
            <a:r>
              <a:rPr lang="en-US" sz="1800" b="0" dirty="0" smtClean="0">
                <a:solidFill>
                  <a:schemeClr val="tx1"/>
                </a:solidFill>
              </a:rPr>
              <a:t>no </a:t>
            </a:r>
            <a:r>
              <a:rPr lang="en-US" sz="1800" b="0" dirty="0">
                <a:solidFill>
                  <a:schemeClr val="tx1"/>
                </a:solidFill>
              </a:rPr>
              <a:t>naloxone on site</a:t>
            </a:r>
            <a:endParaRPr lang="en-GB" sz="1800" b="0" dirty="0">
              <a:solidFill>
                <a:schemeClr val="tx1"/>
              </a:solidFill>
            </a:endParaRPr>
          </a:p>
          <a:p>
            <a:pPr lvl="0"/>
            <a:endParaRPr lang="en-US" sz="1800" b="0" dirty="0">
              <a:solidFill>
                <a:schemeClr val="tx1"/>
              </a:solidFill>
            </a:endParaRPr>
          </a:p>
          <a:p>
            <a:r>
              <a:rPr lang="en-US" sz="1800" b="0" u="sng" dirty="0">
                <a:solidFill>
                  <a:schemeClr val="tx1"/>
                </a:solidFill>
              </a:rPr>
              <a:t>2) Temporality</a:t>
            </a:r>
            <a:endParaRPr lang="en-GB" sz="1800" b="0" dirty="0">
              <a:solidFill>
                <a:schemeClr val="tx1"/>
              </a:solidFill>
            </a:endParaRPr>
          </a:p>
          <a:p>
            <a:r>
              <a:rPr lang="en-US" sz="1800" b="0" i="1" dirty="0">
                <a:solidFill>
                  <a:schemeClr val="tx1"/>
                </a:solidFill>
              </a:rPr>
              <a:t>A cause-and-effect hypothesis can only find empirical support if the presumed cause precedes the effect in </a:t>
            </a:r>
            <a:r>
              <a:rPr lang="en-US" sz="1800" b="0" i="1" dirty="0" smtClean="0">
                <a:solidFill>
                  <a:schemeClr val="tx1"/>
                </a:solidFill>
              </a:rPr>
              <a:t>time.</a:t>
            </a:r>
            <a:endParaRPr lang="en-GB" sz="1800" b="0" i="1" dirty="0">
              <a:solidFill>
                <a:schemeClr val="tx1"/>
              </a:solidFill>
            </a:endParaRPr>
          </a:p>
          <a:p>
            <a:pPr marL="285750" lvl="0" indent="-285750">
              <a:buFont typeface="Arial" panose="020B0604020202020204" pitchFamily="34" charset="0"/>
              <a:buChar char="•"/>
            </a:pPr>
            <a:r>
              <a:rPr lang="en-US" sz="1800" b="0" dirty="0">
                <a:solidFill>
                  <a:schemeClr val="tx1"/>
                </a:solidFill>
              </a:rPr>
              <a:t>21/22 studies: THN preceded OD reversals</a:t>
            </a:r>
            <a:endParaRPr lang="en-GB" sz="1800" b="0" dirty="0">
              <a:solidFill>
                <a:schemeClr val="tx1"/>
              </a:solidFill>
            </a:endParaRPr>
          </a:p>
          <a:p>
            <a:pPr marL="285750" lvl="0" indent="-285750">
              <a:buFont typeface="Arial" panose="020B0604020202020204" pitchFamily="34" charset="0"/>
              <a:buChar char="•"/>
            </a:pPr>
            <a:r>
              <a:rPr lang="en-US" sz="1800" b="0" dirty="0">
                <a:solidFill>
                  <a:schemeClr val="tx1"/>
                </a:solidFill>
              </a:rPr>
              <a:t>I</a:t>
            </a:r>
            <a:r>
              <a:rPr lang="en-US" sz="1800" b="0" dirty="0" smtClean="0">
                <a:solidFill>
                  <a:schemeClr val="tx1"/>
                </a:solidFill>
              </a:rPr>
              <a:t>nterrupted </a:t>
            </a:r>
            <a:r>
              <a:rPr lang="en-US" sz="1800" b="0" dirty="0">
                <a:solidFill>
                  <a:schemeClr val="tx1"/>
                </a:solidFill>
              </a:rPr>
              <a:t>time-series analysis </a:t>
            </a:r>
            <a:r>
              <a:rPr lang="en-US" sz="1600" b="0" dirty="0">
                <a:solidFill>
                  <a:schemeClr val="tx1">
                    <a:lumMod val="50000"/>
                    <a:lumOff val="50000"/>
                  </a:schemeClr>
                </a:solidFill>
              </a:rPr>
              <a:t>(</a:t>
            </a:r>
            <a:r>
              <a:rPr lang="en-US" sz="1600" b="0" dirty="0" err="1" smtClean="0">
                <a:solidFill>
                  <a:schemeClr val="tx1">
                    <a:lumMod val="50000"/>
                    <a:lumOff val="50000"/>
                  </a:schemeClr>
                </a:solidFill>
              </a:rPr>
              <a:t>Walley</a:t>
            </a:r>
            <a:r>
              <a:rPr lang="en-US" sz="1600" b="0" dirty="0" smtClean="0">
                <a:solidFill>
                  <a:schemeClr val="tx1">
                    <a:lumMod val="50000"/>
                    <a:lumOff val="50000"/>
                  </a:schemeClr>
                </a:solidFill>
              </a:rPr>
              <a:t> </a:t>
            </a:r>
            <a:r>
              <a:rPr lang="en-US" sz="1600" b="0" dirty="0">
                <a:solidFill>
                  <a:schemeClr val="tx1">
                    <a:lumMod val="50000"/>
                    <a:lumOff val="50000"/>
                  </a:schemeClr>
                </a:solidFill>
              </a:rPr>
              <a:t>et </a:t>
            </a:r>
            <a:r>
              <a:rPr lang="en-US" sz="1600" b="0" dirty="0" smtClean="0">
                <a:solidFill>
                  <a:schemeClr val="tx1">
                    <a:lumMod val="50000"/>
                    <a:lumOff val="50000"/>
                  </a:schemeClr>
                </a:solidFill>
              </a:rPr>
              <a:t>al 2013a)</a:t>
            </a:r>
            <a:endParaRPr lang="en-GB" sz="1600" b="0" dirty="0">
              <a:solidFill>
                <a:schemeClr val="tx1">
                  <a:lumMod val="50000"/>
                  <a:lumOff val="50000"/>
                </a:schemeClr>
              </a:solidFill>
            </a:endParaRPr>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7</a:t>
            </a:fld>
            <a:endParaRPr lang="en-GB" altLang="en-US"/>
          </a:p>
        </p:txBody>
      </p:sp>
    </p:spTree>
    <p:extLst>
      <p:ext uri="{BB962C8B-B14F-4D97-AF65-F5344CB8AC3E}">
        <p14:creationId xmlns:p14="http://schemas.microsoft.com/office/powerpoint/2010/main" val="104000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3.2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a:t>
            </a:r>
            <a:r>
              <a:rPr lang="en-GB" altLang="en-US" dirty="0" smtClean="0">
                <a:solidFill>
                  <a:srgbClr val="000000"/>
                </a:solidFill>
              </a:rPr>
              <a:t>Criteria  (cont’d)</a:t>
            </a:r>
            <a:endParaRPr lang="en-GB" dirty="0"/>
          </a:p>
        </p:txBody>
      </p:sp>
      <p:sp>
        <p:nvSpPr>
          <p:cNvPr id="7" name="Content Placeholder 2"/>
          <p:cNvSpPr txBox="1">
            <a:spLocks/>
          </p:cNvSpPr>
          <p:nvPr/>
        </p:nvSpPr>
        <p:spPr bwMode="auto">
          <a:xfrm>
            <a:off x="528637" y="1412776"/>
            <a:ext cx="7927627"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800" b="0" u="sng" dirty="0">
                <a:solidFill>
                  <a:schemeClr val="tx1"/>
                </a:solidFill>
              </a:rPr>
              <a:t>3) Consistency</a:t>
            </a:r>
            <a:endParaRPr lang="en-GB" sz="1800" b="0" dirty="0">
              <a:solidFill>
                <a:schemeClr val="tx1"/>
              </a:solidFill>
            </a:endParaRPr>
          </a:p>
          <a:p>
            <a:r>
              <a:rPr lang="en-US" sz="1800" b="0" i="1" dirty="0">
                <a:solidFill>
                  <a:schemeClr val="tx1"/>
                </a:solidFill>
              </a:rPr>
              <a:t>The credibility of a finding increases if different investigators can replicate it across different locations and under different circumstances.</a:t>
            </a:r>
            <a:endParaRPr lang="en-GB" sz="1800" b="0" i="1" dirty="0">
              <a:solidFill>
                <a:schemeClr val="tx1"/>
              </a:solidFill>
            </a:endParaRPr>
          </a:p>
          <a:p>
            <a:pPr marL="285750" indent="-285750">
              <a:buFont typeface="Arial" panose="020B0604020202020204" pitchFamily="34" charset="0"/>
              <a:buChar char="•"/>
            </a:pPr>
            <a:r>
              <a:rPr lang="en-US" sz="1800" b="0" dirty="0" smtClean="0">
                <a:solidFill>
                  <a:schemeClr val="tx1"/>
                </a:solidFill>
              </a:rPr>
              <a:t>Replication in </a:t>
            </a:r>
            <a:r>
              <a:rPr lang="en-US" sz="1800" b="0" dirty="0">
                <a:solidFill>
                  <a:schemeClr val="tx1"/>
                </a:solidFill>
              </a:rPr>
              <a:t>15 different </a:t>
            </a:r>
            <a:r>
              <a:rPr lang="en-US" sz="1800" b="0" dirty="0" smtClean="0">
                <a:solidFill>
                  <a:schemeClr val="tx1"/>
                </a:solidFill>
              </a:rPr>
              <a:t>cities/states in CA, DE, UK, and US</a:t>
            </a:r>
          </a:p>
          <a:p>
            <a:pPr marL="285750" indent="-285750">
              <a:buFont typeface="Arial" panose="020B0604020202020204" pitchFamily="34" charset="0"/>
              <a:buChar char="•"/>
            </a:pPr>
            <a:r>
              <a:rPr lang="en-US" sz="1800" b="0" dirty="0" smtClean="0">
                <a:solidFill>
                  <a:schemeClr val="tx1"/>
                </a:solidFill>
              </a:rPr>
              <a:t>Replication over </a:t>
            </a:r>
            <a:r>
              <a:rPr lang="en-US" sz="1800" b="0" dirty="0">
                <a:solidFill>
                  <a:schemeClr val="tx1"/>
                </a:solidFill>
              </a:rPr>
              <a:t>time in </a:t>
            </a:r>
            <a:r>
              <a:rPr lang="en-US" sz="1800" b="0" dirty="0" smtClean="0">
                <a:solidFill>
                  <a:schemeClr val="tx1"/>
                </a:solidFill>
              </a:rPr>
              <a:t>NYC (</a:t>
            </a:r>
            <a:r>
              <a:rPr lang="en-US" sz="1800" b="0" dirty="0">
                <a:solidFill>
                  <a:schemeClr val="tx1"/>
                </a:solidFill>
              </a:rPr>
              <a:t>2006, 2008) and </a:t>
            </a:r>
            <a:r>
              <a:rPr lang="en-US" sz="1800" b="0" dirty="0" smtClean="0">
                <a:solidFill>
                  <a:schemeClr val="tx1"/>
                </a:solidFill>
              </a:rPr>
              <a:t>SF </a:t>
            </a:r>
            <a:r>
              <a:rPr lang="en-US" sz="1800" b="0" dirty="0">
                <a:solidFill>
                  <a:schemeClr val="tx1"/>
                </a:solidFill>
              </a:rPr>
              <a:t>(2005, 2010, 2015)</a:t>
            </a:r>
            <a:endParaRPr lang="en-GB" sz="1800" b="0" dirty="0">
              <a:solidFill>
                <a:schemeClr val="tx1"/>
              </a:solidFill>
            </a:endParaRPr>
          </a:p>
          <a:p>
            <a:pPr lvl="0"/>
            <a:endParaRPr lang="en-US" sz="1800" b="0" dirty="0">
              <a:solidFill>
                <a:schemeClr val="tx1"/>
              </a:solidFill>
            </a:endParaRPr>
          </a:p>
          <a:p>
            <a:r>
              <a:rPr lang="en-US" sz="1800" b="0" u="sng" dirty="0">
                <a:solidFill>
                  <a:schemeClr val="tx1"/>
                </a:solidFill>
              </a:rPr>
              <a:t>4) Biological Plausibility</a:t>
            </a:r>
            <a:endParaRPr lang="en-GB" sz="1800" b="0" dirty="0">
              <a:solidFill>
                <a:schemeClr val="tx1"/>
              </a:solidFill>
            </a:endParaRPr>
          </a:p>
          <a:p>
            <a:r>
              <a:rPr lang="en-US" sz="1800" b="0" i="1" dirty="0">
                <a:solidFill>
                  <a:schemeClr val="tx1"/>
                </a:solidFill>
              </a:rPr>
              <a:t>There is stronger support for causality if there is a likely biological or pharmacological mechanism that can explain the association between exposure to </a:t>
            </a:r>
            <a:r>
              <a:rPr lang="en-US" sz="1800" b="0" i="1" dirty="0" smtClean="0">
                <a:solidFill>
                  <a:schemeClr val="tx1"/>
                </a:solidFill>
              </a:rPr>
              <a:t>treatment </a:t>
            </a:r>
            <a:r>
              <a:rPr lang="en-US" sz="1800" b="0" i="1" dirty="0">
                <a:solidFill>
                  <a:schemeClr val="tx1"/>
                </a:solidFill>
              </a:rPr>
              <a:t>and the outcome.</a:t>
            </a:r>
            <a:endParaRPr lang="en-GB" sz="1800" b="0" i="1" dirty="0">
              <a:solidFill>
                <a:schemeClr val="tx1"/>
              </a:solidFill>
            </a:endParaRPr>
          </a:p>
          <a:p>
            <a:pPr marL="285750" indent="-285750">
              <a:buFont typeface="Arial" panose="020B0604020202020204" pitchFamily="34" charset="0"/>
              <a:buChar char="•"/>
            </a:pPr>
            <a:r>
              <a:rPr lang="en-US" sz="1800" b="0" dirty="0">
                <a:solidFill>
                  <a:schemeClr val="tx1"/>
                </a:solidFill>
              </a:rPr>
              <a:t>Naloxone </a:t>
            </a:r>
            <a:r>
              <a:rPr lang="en-US" sz="1800" b="0" dirty="0" smtClean="0">
                <a:solidFill>
                  <a:schemeClr val="tx1"/>
                </a:solidFill>
              </a:rPr>
              <a:t>binds </a:t>
            </a:r>
            <a:r>
              <a:rPr lang="en-US" sz="1800" b="0" dirty="0">
                <a:solidFill>
                  <a:schemeClr val="tx1"/>
                </a:solidFill>
              </a:rPr>
              <a:t>to the μ-opioid </a:t>
            </a:r>
            <a:r>
              <a:rPr lang="en-US" sz="1800" b="0" dirty="0" smtClean="0">
                <a:solidFill>
                  <a:schemeClr val="tx1"/>
                </a:solidFill>
              </a:rPr>
              <a:t>receptor</a:t>
            </a:r>
          </a:p>
          <a:p>
            <a:pPr marL="285750" indent="-285750">
              <a:buFont typeface="Arial" panose="020B0604020202020204" pitchFamily="34" charset="0"/>
              <a:buChar char="•"/>
            </a:pPr>
            <a:r>
              <a:rPr lang="en-US" sz="1800" b="0" dirty="0" smtClean="0">
                <a:solidFill>
                  <a:schemeClr val="tx1"/>
                </a:solidFill>
              </a:rPr>
              <a:t>21</a:t>
            </a:r>
            <a:r>
              <a:rPr lang="en-US" sz="1800" b="0" dirty="0">
                <a:solidFill>
                  <a:schemeClr val="tx1"/>
                </a:solidFill>
              </a:rPr>
              <a:t>/</a:t>
            </a:r>
            <a:r>
              <a:rPr lang="en-US" sz="1800" b="0" dirty="0" smtClean="0">
                <a:solidFill>
                  <a:schemeClr val="tx1"/>
                </a:solidFill>
              </a:rPr>
              <a:t>22 studies: </a:t>
            </a:r>
            <a:r>
              <a:rPr lang="en-US" sz="1800" b="0" dirty="0">
                <a:solidFill>
                  <a:schemeClr val="tx1"/>
                </a:solidFill>
              </a:rPr>
              <a:t>pharmacological </a:t>
            </a:r>
            <a:r>
              <a:rPr lang="en-US" sz="1800" b="0" dirty="0" smtClean="0">
                <a:solidFill>
                  <a:schemeClr val="tx1"/>
                </a:solidFill>
              </a:rPr>
              <a:t>action </a:t>
            </a:r>
            <a:r>
              <a:rPr lang="en-US" sz="1800" b="0" dirty="0" smtClean="0">
                <a:solidFill>
                  <a:schemeClr val="tx1"/>
                </a:solidFill>
                <a:sym typeface="Wingdings"/>
              </a:rPr>
              <a:t> </a:t>
            </a:r>
            <a:r>
              <a:rPr lang="en-US" sz="1800" b="0" dirty="0" smtClean="0">
                <a:solidFill>
                  <a:schemeClr val="tx1"/>
                </a:solidFill>
              </a:rPr>
              <a:t>≥ </a:t>
            </a:r>
            <a:r>
              <a:rPr lang="en-US" sz="1800" b="0" dirty="0">
                <a:solidFill>
                  <a:schemeClr val="tx1"/>
                </a:solidFill>
              </a:rPr>
              <a:t>2,278 </a:t>
            </a:r>
            <a:r>
              <a:rPr lang="en-US" sz="1800" b="0" dirty="0" smtClean="0">
                <a:solidFill>
                  <a:schemeClr val="tx1"/>
                </a:solidFill>
              </a:rPr>
              <a:t>OD reversals</a:t>
            </a:r>
            <a:endParaRPr lang="en-GB" sz="1800" b="0" dirty="0">
              <a:solidFill>
                <a:schemeClr val="tx1"/>
              </a:solidFill>
            </a:endParaRPr>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8</a:t>
            </a:fld>
            <a:endParaRPr lang="en-GB" altLang="en-US"/>
          </a:p>
        </p:txBody>
      </p:sp>
    </p:spTree>
    <p:extLst>
      <p:ext uri="{BB962C8B-B14F-4D97-AF65-F5344CB8AC3E}">
        <p14:creationId xmlns:p14="http://schemas.microsoft.com/office/powerpoint/2010/main" val="3941347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solidFill>
                  <a:srgbClr val="000000"/>
                </a:solidFill>
              </a:rPr>
              <a:t>3.3 </a:t>
            </a:r>
            <a:r>
              <a:rPr lang="en-GB" altLang="en-US" dirty="0">
                <a:solidFill>
                  <a:srgbClr val="000000"/>
                </a:solidFill>
              </a:rPr>
              <a:t>| </a:t>
            </a:r>
            <a:r>
              <a:rPr lang="en-GB" altLang="en-US" dirty="0" smtClean="0">
                <a:solidFill>
                  <a:srgbClr val="000000"/>
                </a:solidFill>
              </a:rPr>
              <a:t>Results: </a:t>
            </a:r>
            <a:r>
              <a:rPr lang="en-GB" altLang="en-US" dirty="0">
                <a:solidFill>
                  <a:srgbClr val="000000"/>
                </a:solidFill>
              </a:rPr>
              <a:t>Bradford Hill </a:t>
            </a:r>
            <a:r>
              <a:rPr lang="en-GB" altLang="en-US" dirty="0" smtClean="0">
                <a:solidFill>
                  <a:srgbClr val="000000"/>
                </a:solidFill>
              </a:rPr>
              <a:t>Criteria  (cont’d)</a:t>
            </a:r>
            <a:endParaRPr lang="en-GB" dirty="0"/>
          </a:p>
        </p:txBody>
      </p:sp>
      <p:sp>
        <p:nvSpPr>
          <p:cNvPr id="7" name="Content Placeholder 2"/>
          <p:cNvSpPr txBox="1">
            <a:spLocks/>
          </p:cNvSpPr>
          <p:nvPr/>
        </p:nvSpPr>
        <p:spPr bwMode="auto">
          <a:xfrm>
            <a:off x="528637" y="1412776"/>
            <a:ext cx="7927627"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Autofit/>
          </a:bodyPr>
          <a:lstStyle>
            <a:lvl1pPr marL="0" indent="0" algn="l" rtl="0" eaLnBrk="0" fontAlgn="base" hangingPunct="0">
              <a:spcBef>
                <a:spcPct val="20000"/>
              </a:spcBef>
              <a:spcAft>
                <a:spcPct val="0"/>
              </a:spcAft>
              <a:buFont typeface="Arial" pitchFamily="34" charset="0"/>
              <a:buNone/>
              <a:defRPr sz="2400" b="1" kern="1200">
                <a:solidFill>
                  <a:srgbClr val="404040"/>
                </a:solidFill>
                <a:latin typeface="+mn-lt"/>
                <a:ea typeface="MS PGothic" pitchFamily="34" charset="-128"/>
                <a:cs typeface="+mn-cs"/>
              </a:defRPr>
            </a:lvl1pPr>
            <a:lvl2pPr marL="457200" indent="0" algn="l" rtl="0" eaLnBrk="0" fontAlgn="base" hangingPunct="0">
              <a:spcBef>
                <a:spcPct val="20000"/>
              </a:spcBef>
              <a:spcAft>
                <a:spcPct val="0"/>
              </a:spcAft>
              <a:buFont typeface="Arial" pitchFamily="34" charset="0"/>
              <a:buNone/>
              <a:defRPr sz="2000" b="1" kern="1200">
                <a:solidFill>
                  <a:srgbClr val="404040"/>
                </a:solidFill>
                <a:latin typeface="+mn-lt"/>
                <a:ea typeface="MS PGothic" pitchFamily="34" charset="-128"/>
                <a:cs typeface="+mn-cs"/>
              </a:defRPr>
            </a:lvl2pPr>
            <a:lvl3pPr marL="914400" indent="0" algn="l" rtl="0" eaLnBrk="0" fontAlgn="base" hangingPunct="0">
              <a:spcBef>
                <a:spcPct val="20000"/>
              </a:spcBef>
              <a:spcAft>
                <a:spcPct val="0"/>
              </a:spcAft>
              <a:buFont typeface="Arial" pitchFamily="34" charset="0"/>
              <a:buNone/>
              <a:defRPr sz="1800" b="1" kern="1200">
                <a:solidFill>
                  <a:srgbClr val="404040"/>
                </a:solidFill>
                <a:latin typeface="+mn-lt"/>
                <a:ea typeface="MS PGothic" pitchFamily="34" charset="-128"/>
                <a:cs typeface="+mn-cs"/>
              </a:defRPr>
            </a:lvl3pPr>
            <a:lvl4pPr marL="13716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4pPr>
            <a:lvl5pPr marL="1828800" indent="0" algn="l" rtl="0" eaLnBrk="0" fontAlgn="base" hangingPunct="0">
              <a:spcBef>
                <a:spcPct val="20000"/>
              </a:spcBef>
              <a:spcAft>
                <a:spcPct val="0"/>
              </a:spcAft>
              <a:buFont typeface="Arial" pitchFamily="34" charset="0"/>
              <a:buNone/>
              <a:defRPr sz="1600" b="1" kern="1200">
                <a:solidFill>
                  <a:srgbClr val="404040"/>
                </a:solidFill>
                <a:latin typeface="+mn-lt"/>
                <a:ea typeface="MS PGothic" pitchFamily="34" charset="-128"/>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sz="1800" b="0" u="sng" dirty="0">
                <a:solidFill>
                  <a:schemeClr val="tx1"/>
                </a:solidFill>
              </a:rPr>
              <a:t>5) Coherence</a:t>
            </a:r>
            <a:endParaRPr lang="en-GB" sz="1800" b="0" dirty="0">
              <a:solidFill>
                <a:schemeClr val="tx1"/>
              </a:solidFill>
            </a:endParaRPr>
          </a:p>
          <a:p>
            <a:r>
              <a:rPr lang="en-US" sz="1800" b="0" i="1" dirty="0">
                <a:solidFill>
                  <a:schemeClr val="tx1"/>
                </a:solidFill>
              </a:rPr>
              <a:t>Causality between exposures to </a:t>
            </a:r>
            <a:r>
              <a:rPr lang="en-US" sz="1800" b="0" i="1" dirty="0" smtClean="0">
                <a:solidFill>
                  <a:schemeClr val="tx1"/>
                </a:solidFill>
              </a:rPr>
              <a:t>an </a:t>
            </a:r>
            <a:r>
              <a:rPr lang="en-US" sz="1800" b="0" i="1" dirty="0">
                <a:solidFill>
                  <a:schemeClr val="tx1"/>
                </a:solidFill>
              </a:rPr>
              <a:t>intervention and the observed findings is supported when the association is coherent with current knowledge of the disease. Vice versa, conflicting or lack of supporting evidence would count against coherence. </a:t>
            </a:r>
            <a:endParaRPr lang="en-GB" sz="1800" b="0" i="1" dirty="0">
              <a:solidFill>
                <a:schemeClr val="tx1"/>
              </a:solidFill>
            </a:endParaRPr>
          </a:p>
          <a:p>
            <a:pPr marL="285750" lvl="0" indent="-285750">
              <a:buFont typeface="Arial" panose="020B0604020202020204" pitchFamily="34" charset="0"/>
              <a:buChar char="•"/>
            </a:pPr>
            <a:r>
              <a:rPr lang="en-US" sz="1800" b="0" dirty="0">
                <a:solidFill>
                  <a:schemeClr val="tx1"/>
                </a:solidFill>
              </a:rPr>
              <a:t>D</a:t>
            </a:r>
            <a:r>
              <a:rPr lang="en-US" sz="1800" b="0" dirty="0" smtClean="0">
                <a:solidFill>
                  <a:schemeClr val="tx1"/>
                </a:solidFill>
              </a:rPr>
              <a:t>eclining </a:t>
            </a:r>
            <a:r>
              <a:rPr lang="en-US" sz="1800" b="0" dirty="0">
                <a:solidFill>
                  <a:schemeClr val="tx1"/>
                </a:solidFill>
              </a:rPr>
              <a:t>OD </a:t>
            </a:r>
            <a:r>
              <a:rPr lang="en-US" sz="1800" b="0" dirty="0" smtClean="0">
                <a:solidFill>
                  <a:schemeClr val="tx1"/>
                </a:solidFill>
              </a:rPr>
              <a:t>mortality during AUS </a:t>
            </a:r>
            <a:r>
              <a:rPr lang="en-US" sz="1800" b="0" dirty="0">
                <a:solidFill>
                  <a:schemeClr val="tx1"/>
                </a:solidFill>
              </a:rPr>
              <a:t>heroin </a:t>
            </a:r>
            <a:r>
              <a:rPr lang="en-US" sz="1800" b="0" dirty="0" smtClean="0">
                <a:solidFill>
                  <a:schemeClr val="tx1"/>
                </a:solidFill>
              </a:rPr>
              <a:t>drought </a:t>
            </a:r>
          </a:p>
          <a:p>
            <a:pPr marL="285750" lvl="0" indent="-285750">
              <a:buFont typeface="Arial" panose="020B0604020202020204" pitchFamily="34" charset="0"/>
              <a:buChar char="•"/>
            </a:pPr>
            <a:r>
              <a:rPr lang="en-US" sz="1800" b="0" dirty="0" smtClean="0">
                <a:solidFill>
                  <a:schemeClr val="tx1"/>
                </a:solidFill>
              </a:rPr>
              <a:t>0</a:t>
            </a:r>
            <a:r>
              <a:rPr lang="en-US" sz="1800" b="0" dirty="0">
                <a:solidFill>
                  <a:schemeClr val="tx1"/>
                </a:solidFill>
              </a:rPr>
              <a:t>/22 studies </a:t>
            </a:r>
            <a:r>
              <a:rPr lang="en-US" sz="1800" b="0" dirty="0" smtClean="0">
                <a:solidFill>
                  <a:schemeClr val="tx1"/>
                </a:solidFill>
              </a:rPr>
              <a:t>fulfill criterion</a:t>
            </a:r>
            <a:endParaRPr lang="en-GB" sz="1800" b="0" dirty="0">
              <a:solidFill>
                <a:schemeClr val="tx1"/>
              </a:solidFill>
            </a:endParaRPr>
          </a:p>
          <a:p>
            <a:r>
              <a:rPr lang="en-US" sz="1800" b="0" dirty="0">
                <a:solidFill>
                  <a:schemeClr val="tx1"/>
                </a:solidFill>
              </a:rPr>
              <a:t> </a:t>
            </a:r>
            <a:endParaRPr lang="en-GB" sz="1800" b="0" dirty="0">
              <a:solidFill>
                <a:schemeClr val="tx1"/>
              </a:solidFill>
            </a:endParaRPr>
          </a:p>
          <a:p>
            <a:r>
              <a:rPr lang="en-US" sz="1800" b="0" u="sng" dirty="0">
                <a:solidFill>
                  <a:schemeClr val="tx1"/>
                </a:solidFill>
              </a:rPr>
              <a:t>6) Specificity </a:t>
            </a:r>
            <a:endParaRPr lang="en-GB" sz="1800" b="0" dirty="0">
              <a:solidFill>
                <a:schemeClr val="tx1"/>
              </a:solidFill>
            </a:endParaRPr>
          </a:p>
          <a:p>
            <a:r>
              <a:rPr lang="en-US" sz="1800" b="0" i="1" dirty="0">
                <a:solidFill>
                  <a:schemeClr val="tx1"/>
                </a:solidFill>
              </a:rPr>
              <a:t>Causality can be established when one intervention leads to one specific outcome and when said outcome has only one cause.</a:t>
            </a:r>
            <a:endParaRPr lang="en-GB" sz="1800" b="0" i="1" dirty="0">
              <a:solidFill>
                <a:schemeClr val="tx1"/>
              </a:solidFill>
            </a:endParaRPr>
          </a:p>
          <a:p>
            <a:pPr marL="285750" lvl="0" indent="-285750">
              <a:buFont typeface="Arial" panose="020B0604020202020204" pitchFamily="34" charset="0"/>
              <a:buChar char="•"/>
            </a:pPr>
            <a:r>
              <a:rPr lang="en-US" sz="1800" b="0" dirty="0">
                <a:solidFill>
                  <a:schemeClr val="tx1"/>
                </a:solidFill>
              </a:rPr>
              <a:t>2/22 studies </a:t>
            </a:r>
            <a:r>
              <a:rPr lang="en-US" sz="1800" b="0" dirty="0" smtClean="0">
                <a:solidFill>
                  <a:schemeClr val="tx1"/>
                </a:solidFill>
              </a:rPr>
              <a:t>:</a:t>
            </a:r>
            <a:endParaRPr lang="en-GB" sz="1800" b="0" dirty="0">
              <a:solidFill>
                <a:schemeClr val="tx1"/>
              </a:solidFill>
            </a:endParaRPr>
          </a:p>
          <a:p>
            <a:pPr marL="742950" lvl="1" indent="-285750">
              <a:buFont typeface="Courier New" panose="02070309020205020404" pitchFamily="49" charset="0"/>
              <a:buChar char="o"/>
            </a:pPr>
            <a:r>
              <a:rPr lang="en-US" sz="1800" b="0" dirty="0">
                <a:solidFill>
                  <a:schemeClr val="tx1"/>
                </a:solidFill>
              </a:rPr>
              <a:t>N</a:t>
            </a:r>
            <a:r>
              <a:rPr lang="en-US" sz="1800" b="0" dirty="0" smtClean="0">
                <a:solidFill>
                  <a:schemeClr val="tx1"/>
                </a:solidFill>
              </a:rPr>
              <a:t>o </a:t>
            </a:r>
            <a:r>
              <a:rPr lang="en-US" sz="1800" b="0" dirty="0">
                <a:solidFill>
                  <a:schemeClr val="tx1"/>
                </a:solidFill>
              </a:rPr>
              <a:t>effect in case of cocaine </a:t>
            </a:r>
            <a:r>
              <a:rPr lang="en-US" sz="1800" b="0" dirty="0" smtClean="0">
                <a:solidFill>
                  <a:schemeClr val="tx1"/>
                </a:solidFill>
              </a:rPr>
              <a:t>intoxication </a:t>
            </a:r>
            <a:r>
              <a:rPr lang="en-US" sz="1600" b="0" dirty="0" smtClean="0">
                <a:solidFill>
                  <a:schemeClr val="tx1">
                    <a:lumMod val="50000"/>
                    <a:lumOff val="50000"/>
                  </a:schemeClr>
                </a:solidFill>
              </a:rPr>
              <a:t>(</a:t>
            </a:r>
            <a:r>
              <a:rPr lang="en-US" sz="1600" b="0" dirty="0" err="1" smtClean="0">
                <a:solidFill>
                  <a:schemeClr val="tx1">
                    <a:lumMod val="50000"/>
                    <a:lumOff val="50000"/>
                  </a:schemeClr>
                </a:solidFill>
              </a:rPr>
              <a:t>Dettmer</a:t>
            </a:r>
            <a:r>
              <a:rPr lang="en-US" sz="1600" b="0" dirty="0" smtClean="0">
                <a:solidFill>
                  <a:schemeClr val="tx1">
                    <a:lumMod val="50000"/>
                    <a:lumOff val="50000"/>
                  </a:schemeClr>
                </a:solidFill>
              </a:rPr>
              <a:t> et al 2001)</a:t>
            </a:r>
            <a:endParaRPr lang="en-GB" sz="1600" b="0" dirty="0">
              <a:solidFill>
                <a:schemeClr val="tx1">
                  <a:lumMod val="50000"/>
                  <a:lumOff val="50000"/>
                </a:schemeClr>
              </a:solidFill>
            </a:endParaRPr>
          </a:p>
          <a:p>
            <a:pPr marL="742950" lvl="1" indent="-285750">
              <a:buFont typeface="Courier New" panose="02070309020205020404" pitchFamily="49" charset="0"/>
              <a:buChar char="o"/>
            </a:pPr>
            <a:r>
              <a:rPr lang="en-US" sz="1800" b="0" dirty="0">
                <a:solidFill>
                  <a:schemeClr val="tx1"/>
                </a:solidFill>
              </a:rPr>
              <a:t>F</a:t>
            </a:r>
            <a:r>
              <a:rPr lang="en-US" sz="1800" b="0" dirty="0" smtClean="0">
                <a:solidFill>
                  <a:schemeClr val="tx1"/>
                </a:solidFill>
              </a:rPr>
              <a:t>atal case with </a:t>
            </a:r>
            <a:r>
              <a:rPr lang="en-US" sz="1800" b="0" dirty="0">
                <a:solidFill>
                  <a:schemeClr val="tx1"/>
                </a:solidFill>
              </a:rPr>
              <a:t>non-opioids in </a:t>
            </a:r>
            <a:r>
              <a:rPr lang="en-US" sz="1800" b="0" dirty="0" smtClean="0">
                <a:solidFill>
                  <a:schemeClr val="tx1"/>
                </a:solidFill>
              </a:rPr>
              <a:t>system </a:t>
            </a:r>
            <a:r>
              <a:rPr lang="en-US" sz="1600" b="0" dirty="0" smtClean="0">
                <a:solidFill>
                  <a:srgbClr val="7F7F7F"/>
                </a:solidFill>
              </a:rPr>
              <a:t>(Maxwell et al 2006)</a:t>
            </a:r>
            <a:endParaRPr lang="en-GB" sz="1600" b="0" dirty="0">
              <a:solidFill>
                <a:srgbClr val="7F7F7F"/>
              </a:solidFill>
            </a:endParaRPr>
          </a:p>
        </p:txBody>
      </p:sp>
      <p:sp>
        <p:nvSpPr>
          <p:cNvPr id="4" name="Slide Number Placeholder 3"/>
          <p:cNvSpPr>
            <a:spLocks noGrp="1"/>
          </p:cNvSpPr>
          <p:nvPr>
            <p:ph type="sldNum" sz="quarter" idx="12"/>
          </p:nvPr>
        </p:nvSpPr>
        <p:spPr/>
        <p:txBody>
          <a:bodyPr/>
          <a:lstStyle/>
          <a:p>
            <a:pPr>
              <a:defRPr/>
            </a:pPr>
            <a:fld id="{727A8B6D-1C16-436E-8917-D396DAA61FF6}" type="slidenum">
              <a:rPr lang="en-GB" altLang="en-US" smtClean="0"/>
              <a:pPr>
                <a:defRPr/>
              </a:pPr>
              <a:t>9</a:t>
            </a:fld>
            <a:endParaRPr lang="en-GB" altLang="en-US"/>
          </a:p>
        </p:txBody>
      </p:sp>
    </p:spTree>
    <p:extLst>
      <p:ext uri="{BB962C8B-B14F-4D97-AF65-F5344CB8AC3E}">
        <p14:creationId xmlns:p14="http://schemas.microsoft.com/office/powerpoint/2010/main" val="2066252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9359</TotalTime>
  <Words>2866</Words>
  <Application>Microsoft Macintosh PowerPoint</Application>
  <PresentationFormat>On-screen Show (4:3)</PresentationFormat>
  <Paragraphs>270</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«l«r ÒÊÌ©</vt:lpstr>
      <vt:lpstr>Arial</vt:lpstr>
      <vt:lpstr>Calibri</vt:lpstr>
      <vt:lpstr>Courier New</vt:lpstr>
      <vt:lpstr>MS Mincho</vt:lpstr>
      <vt:lpstr>MS PGothic</vt:lpstr>
      <vt:lpstr>ＭＳ Ｐゴシック</vt:lpstr>
      <vt:lpstr>Wingdings</vt:lpstr>
      <vt:lpstr>Office Theme</vt:lpstr>
      <vt:lpstr>PowerPoint Presentation</vt:lpstr>
      <vt:lpstr>Overview</vt:lpstr>
      <vt:lpstr>1 | Introduction</vt:lpstr>
      <vt:lpstr>2.1 | Systematic Search</vt:lpstr>
      <vt:lpstr>2.2 | Identification of Eligible Studies</vt:lpstr>
      <vt:lpstr>2.3 | Analysis: Bradford Hill Criteria</vt:lpstr>
      <vt:lpstr>3.1 | Results: Bradford Hill Criteria</vt:lpstr>
      <vt:lpstr>3.2 | Results: Bradford Hill Criteria  (cont’d)</vt:lpstr>
      <vt:lpstr>3.3 | Results: Bradford Hill Criteria  (cont’d)</vt:lpstr>
      <vt:lpstr>3.4 | Results: Bradford Hill Criteria  (cont’d)</vt:lpstr>
      <vt:lpstr>3.5 | Results: Bradford Hill Criteria  (cont’d)</vt:lpstr>
      <vt:lpstr>3.6 | Results: Bradford Hill Criteria  (cont’d)</vt:lpstr>
      <vt:lpstr>4.1 | Discussion: Summary of Findings</vt:lpstr>
      <vt:lpstr>4.2 | Discussion: Strengths &amp; Limitations</vt:lpstr>
      <vt:lpstr>5 | Conclusions</vt:lpstr>
      <vt:lpstr>PowerPoint Presentation</vt:lpstr>
      <vt:lpstr>PowerPoint Presentation</vt:lpstr>
      <vt:lpstr>PowerPoint Presentation</vt:lpstr>
    </vt:vector>
  </TitlesOfParts>
  <Company>IoP King's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King's College London</dc:creator>
  <cp:lastModifiedBy>Microsoft Office User</cp:lastModifiedBy>
  <cp:revision>286</cp:revision>
  <cp:lastPrinted>2015-11-03T18:07:29Z</cp:lastPrinted>
  <dcterms:created xsi:type="dcterms:W3CDTF">2014-03-12T14:08:24Z</dcterms:created>
  <dcterms:modified xsi:type="dcterms:W3CDTF">2015-11-05T09:41:36Z</dcterms:modified>
</cp:coreProperties>
</file>