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0"/>
  </p:notesMasterIdLst>
  <p:sldIdLst>
    <p:sldId id="313" r:id="rId2"/>
    <p:sldId id="334" r:id="rId3"/>
    <p:sldId id="337" r:id="rId4"/>
    <p:sldId id="328" r:id="rId5"/>
    <p:sldId id="329" r:id="rId6"/>
    <p:sldId id="335" r:id="rId7"/>
    <p:sldId id="257" r:id="rId8"/>
    <p:sldId id="258" r:id="rId9"/>
    <p:sldId id="261" r:id="rId10"/>
    <p:sldId id="263" r:id="rId11"/>
    <p:sldId id="264" r:id="rId12"/>
    <p:sldId id="265" r:id="rId13"/>
    <p:sldId id="266" r:id="rId14"/>
    <p:sldId id="267" r:id="rId15"/>
    <p:sldId id="269" r:id="rId16"/>
    <p:sldId id="270" r:id="rId17"/>
    <p:sldId id="271" r:id="rId18"/>
    <p:sldId id="273" r:id="rId19"/>
    <p:sldId id="274" r:id="rId20"/>
    <p:sldId id="275" r:id="rId21"/>
    <p:sldId id="277" r:id="rId22"/>
    <p:sldId id="278" r:id="rId23"/>
    <p:sldId id="279" r:id="rId24"/>
    <p:sldId id="280" r:id="rId25"/>
    <p:sldId id="281" r:id="rId26"/>
    <p:sldId id="289" r:id="rId27"/>
    <p:sldId id="283" r:id="rId28"/>
    <p:sldId id="291" r:id="rId29"/>
    <p:sldId id="284" r:id="rId30"/>
    <p:sldId id="341" r:id="rId31"/>
    <p:sldId id="286" r:id="rId32"/>
    <p:sldId id="292" r:id="rId33"/>
    <p:sldId id="296" r:id="rId34"/>
    <p:sldId id="293" r:id="rId35"/>
    <p:sldId id="294" r:id="rId36"/>
    <p:sldId id="297" r:id="rId37"/>
    <p:sldId id="295" r:id="rId38"/>
    <p:sldId id="287" r:id="rId39"/>
    <p:sldId id="303" r:id="rId40"/>
    <p:sldId id="299" r:id="rId41"/>
    <p:sldId id="288" r:id="rId42"/>
    <p:sldId id="300" r:id="rId43"/>
    <p:sldId id="301" r:id="rId44"/>
    <p:sldId id="307" r:id="rId45"/>
    <p:sldId id="308" r:id="rId46"/>
    <p:sldId id="309" r:id="rId47"/>
    <p:sldId id="310" r:id="rId48"/>
    <p:sldId id="311" r:id="rId49"/>
    <p:sldId id="312" r:id="rId50"/>
    <p:sldId id="336" r:id="rId51"/>
    <p:sldId id="338" r:id="rId52"/>
    <p:sldId id="339" r:id="rId53"/>
    <p:sldId id="314" r:id="rId54"/>
    <p:sldId id="315" r:id="rId55"/>
    <p:sldId id="316" r:id="rId56"/>
    <p:sldId id="321" r:id="rId57"/>
    <p:sldId id="324" r:id="rId58"/>
    <p:sldId id="340" r:id="rId59"/>
  </p:sldIdLst>
  <p:sldSz cx="9144000" cy="6858000" type="screen4x3"/>
  <p:notesSz cx="6858000" cy="9144000"/>
  <p:defaultTextStyle>
    <a:defPPr>
      <a:defRPr lang="en-US"/>
    </a:defPPr>
    <a:lvl1pPr algn="l" rtl="0" fontAlgn="base">
      <a:spcBef>
        <a:spcPct val="0"/>
      </a:spcBef>
      <a:spcAft>
        <a:spcPct val="0"/>
      </a:spcAft>
      <a:defRPr sz="1600" b="1" kern="1200">
        <a:solidFill>
          <a:schemeClr val="tx1"/>
        </a:solidFill>
        <a:latin typeface="Tahoma" charset="0"/>
        <a:ea typeface="+mn-ea"/>
        <a:cs typeface="+mn-cs"/>
      </a:defRPr>
    </a:lvl1pPr>
    <a:lvl2pPr marL="457200" algn="l" rtl="0" fontAlgn="base">
      <a:spcBef>
        <a:spcPct val="0"/>
      </a:spcBef>
      <a:spcAft>
        <a:spcPct val="0"/>
      </a:spcAft>
      <a:defRPr sz="1600" b="1" kern="1200">
        <a:solidFill>
          <a:schemeClr val="tx1"/>
        </a:solidFill>
        <a:latin typeface="Tahoma" charset="0"/>
        <a:ea typeface="+mn-ea"/>
        <a:cs typeface="+mn-cs"/>
      </a:defRPr>
    </a:lvl2pPr>
    <a:lvl3pPr marL="914400" algn="l" rtl="0" fontAlgn="base">
      <a:spcBef>
        <a:spcPct val="0"/>
      </a:spcBef>
      <a:spcAft>
        <a:spcPct val="0"/>
      </a:spcAft>
      <a:defRPr sz="1600" b="1" kern="1200">
        <a:solidFill>
          <a:schemeClr val="tx1"/>
        </a:solidFill>
        <a:latin typeface="Tahoma" charset="0"/>
        <a:ea typeface="+mn-ea"/>
        <a:cs typeface="+mn-cs"/>
      </a:defRPr>
    </a:lvl3pPr>
    <a:lvl4pPr marL="1371600" algn="l" rtl="0" fontAlgn="base">
      <a:spcBef>
        <a:spcPct val="0"/>
      </a:spcBef>
      <a:spcAft>
        <a:spcPct val="0"/>
      </a:spcAft>
      <a:defRPr sz="1600" b="1" kern="1200">
        <a:solidFill>
          <a:schemeClr val="tx1"/>
        </a:solidFill>
        <a:latin typeface="Tahoma" charset="0"/>
        <a:ea typeface="+mn-ea"/>
        <a:cs typeface="+mn-cs"/>
      </a:defRPr>
    </a:lvl4pPr>
    <a:lvl5pPr marL="1828800" algn="l" rtl="0" fontAlgn="base">
      <a:spcBef>
        <a:spcPct val="0"/>
      </a:spcBef>
      <a:spcAft>
        <a:spcPct val="0"/>
      </a:spcAft>
      <a:defRPr sz="1600" b="1" kern="1200">
        <a:solidFill>
          <a:schemeClr val="tx1"/>
        </a:solidFill>
        <a:latin typeface="Tahoma" charset="0"/>
        <a:ea typeface="+mn-ea"/>
        <a:cs typeface="+mn-cs"/>
      </a:defRPr>
    </a:lvl5pPr>
    <a:lvl6pPr marL="2286000" algn="l" defTabSz="914400" rtl="0" eaLnBrk="1" latinLnBrk="0" hangingPunct="1">
      <a:defRPr sz="1600" b="1" kern="1200">
        <a:solidFill>
          <a:schemeClr val="tx1"/>
        </a:solidFill>
        <a:latin typeface="Tahoma" charset="0"/>
        <a:ea typeface="+mn-ea"/>
        <a:cs typeface="+mn-cs"/>
      </a:defRPr>
    </a:lvl6pPr>
    <a:lvl7pPr marL="2743200" algn="l" defTabSz="914400" rtl="0" eaLnBrk="1" latinLnBrk="0" hangingPunct="1">
      <a:defRPr sz="1600" b="1" kern="1200">
        <a:solidFill>
          <a:schemeClr val="tx1"/>
        </a:solidFill>
        <a:latin typeface="Tahoma" charset="0"/>
        <a:ea typeface="+mn-ea"/>
        <a:cs typeface="+mn-cs"/>
      </a:defRPr>
    </a:lvl7pPr>
    <a:lvl8pPr marL="3200400" algn="l" defTabSz="914400" rtl="0" eaLnBrk="1" latinLnBrk="0" hangingPunct="1">
      <a:defRPr sz="1600" b="1" kern="1200">
        <a:solidFill>
          <a:schemeClr val="tx1"/>
        </a:solidFill>
        <a:latin typeface="Tahoma" charset="0"/>
        <a:ea typeface="+mn-ea"/>
        <a:cs typeface="+mn-cs"/>
      </a:defRPr>
    </a:lvl8pPr>
    <a:lvl9pPr marL="3657600" algn="l" defTabSz="914400" rtl="0" eaLnBrk="1" latinLnBrk="0" hangingPunct="1">
      <a:defRPr sz="1600" b="1"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99FF66"/>
    <a:srgbClr val="0066FF"/>
    <a:srgbClr val="FFFF66"/>
    <a:srgbClr val="FFCC00"/>
    <a:srgbClr val="FF505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001" autoAdjust="0"/>
    <p:restoredTop sz="94660"/>
  </p:normalViewPr>
  <p:slideViewPr>
    <p:cSldViewPr>
      <p:cViewPr varScale="1">
        <p:scale>
          <a:sx n="108" d="100"/>
          <a:sy n="108" d="100"/>
        </p:scale>
        <p:origin x="-45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307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6C7C6842-94A8-409C-BE9B-16D2D224796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B5084C-B981-4CF8-BB75-713F55EA6A43}" type="slidenum">
              <a:rPr lang="en-US"/>
              <a:pPr/>
              <a:t>27</a:t>
            </a:fld>
            <a:endParaRPr 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28995-11FF-4EF5-BCDC-C5C4F02201FA}" type="slidenum">
              <a:rPr lang="en-US"/>
              <a:pPr/>
              <a:t>29</a:t>
            </a:fld>
            <a:endParaRPr 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42" name="Group 2"/>
          <p:cNvGrpSpPr>
            <a:grpSpLocks/>
          </p:cNvGrpSpPr>
          <p:nvPr/>
        </p:nvGrpSpPr>
        <p:grpSpPr bwMode="auto">
          <a:xfrm>
            <a:off x="0" y="0"/>
            <a:ext cx="8763000" cy="5943600"/>
            <a:chOff x="0" y="0"/>
            <a:chExt cx="5520" cy="3744"/>
          </a:xfrm>
        </p:grpSpPr>
        <p:sp>
          <p:nvSpPr>
            <p:cNvPr id="61443"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endParaRPr lang="en-US" sz="2400" b="0">
                <a:latin typeface="Times New Roman" pitchFamily="18" charset="0"/>
              </a:endParaRPr>
            </a:p>
          </p:txBody>
        </p:sp>
        <p:grpSp>
          <p:nvGrpSpPr>
            <p:cNvPr id="61444" name="Group 4"/>
            <p:cNvGrpSpPr>
              <a:grpSpLocks/>
            </p:cNvGrpSpPr>
            <p:nvPr userDrawn="1"/>
          </p:nvGrpSpPr>
          <p:grpSpPr bwMode="auto">
            <a:xfrm>
              <a:off x="0" y="2208"/>
              <a:ext cx="5520" cy="1536"/>
              <a:chOff x="0" y="2208"/>
              <a:chExt cx="5520" cy="1536"/>
            </a:xfrm>
          </p:grpSpPr>
          <p:sp>
            <p:nvSpPr>
              <p:cNvPr id="61445"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endParaRPr lang="en-US" sz="2400" b="0">
                  <a:latin typeface="Times New Roman" pitchFamily="18" charset="0"/>
                </a:endParaRPr>
              </a:p>
            </p:txBody>
          </p:sp>
          <p:sp>
            <p:nvSpPr>
              <p:cNvPr id="61446"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endParaRPr lang="en-US" sz="2400" b="0">
                  <a:latin typeface="Times New Roman" pitchFamily="18" charset="0"/>
                </a:endParaRPr>
              </a:p>
            </p:txBody>
          </p:sp>
          <p:sp>
            <p:nvSpPr>
              <p:cNvPr id="61447"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en-GB"/>
              </a:p>
            </p:txBody>
          </p:sp>
        </p:grpSp>
        <p:grpSp>
          <p:nvGrpSpPr>
            <p:cNvPr id="61448" name="Group 8"/>
            <p:cNvGrpSpPr>
              <a:grpSpLocks/>
            </p:cNvGrpSpPr>
            <p:nvPr userDrawn="1"/>
          </p:nvGrpSpPr>
          <p:grpSpPr bwMode="auto">
            <a:xfrm>
              <a:off x="400" y="336"/>
              <a:ext cx="5088" cy="192"/>
              <a:chOff x="400" y="336"/>
              <a:chExt cx="5088" cy="192"/>
            </a:xfrm>
          </p:grpSpPr>
          <p:sp>
            <p:nvSpPr>
              <p:cNvPr id="61449"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n-US" sz="2400" b="0">
                  <a:latin typeface="Times New Roman" pitchFamily="18" charset="0"/>
                </a:endParaRPr>
              </a:p>
            </p:txBody>
          </p:sp>
          <p:sp>
            <p:nvSpPr>
              <p:cNvPr id="61450"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n-GB"/>
              </a:p>
            </p:txBody>
          </p:sp>
        </p:grpSp>
      </p:grpSp>
      <p:sp>
        <p:nvSpPr>
          <p:cNvPr id="61451" name="Rectangle 11"/>
          <p:cNvSpPr>
            <a:spLocks noGrp="1" noChangeArrowheads="1"/>
          </p:cNvSpPr>
          <p:nvPr>
            <p:ph type="ctrTitle"/>
          </p:nvPr>
        </p:nvSpPr>
        <p:spPr>
          <a:xfrm>
            <a:off x="2057400" y="1143000"/>
            <a:ext cx="6629400" cy="2209800"/>
          </a:xfrm>
        </p:spPr>
        <p:txBody>
          <a:bodyPr/>
          <a:lstStyle>
            <a:lvl1pPr>
              <a:defRPr sz="4600"/>
            </a:lvl1pPr>
          </a:lstStyle>
          <a:p>
            <a:r>
              <a:rPr lang="en-US"/>
              <a:t>Click to edit Master title style</a:t>
            </a:r>
          </a:p>
        </p:txBody>
      </p:sp>
      <p:sp>
        <p:nvSpPr>
          <p:cNvPr id="6145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61453" name="Rectangle 13"/>
          <p:cNvSpPr>
            <a:spLocks noGrp="1" noChangeArrowheads="1"/>
          </p:cNvSpPr>
          <p:nvPr>
            <p:ph type="dt" sz="half" idx="2"/>
          </p:nvPr>
        </p:nvSpPr>
        <p:spPr>
          <a:xfrm>
            <a:off x="912813" y="6251575"/>
            <a:ext cx="1905000" cy="457200"/>
          </a:xfrm>
        </p:spPr>
        <p:txBody>
          <a:bodyPr/>
          <a:lstStyle>
            <a:lvl1pPr>
              <a:defRPr/>
            </a:lvl1pPr>
          </a:lstStyle>
          <a:p>
            <a:endParaRPr lang="en-US"/>
          </a:p>
        </p:txBody>
      </p:sp>
      <p:sp>
        <p:nvSpPr>
          <p:cNvPr id="61454" name="Rectangle 14"/>
          <p:cNvSpPr>
            <a:spLocks noGrp="1" noChangeArrowheads="1"/>
          </p:cNvSpPr>
          <p:nvPr>
            <p:ph type="ftr" sz="quarter" idx="3"/>
          </p:nvPr>
        </p:nvSpPr>
        <p:spPr>
          <a:xfrm>
            <a:off x="3354388" y="6248400"/>
            <a:ext cx="2895600" cy="457200"/>
          </a:xfrm>
        </p:spPr>
        <p:txBody>
          <a:bodyPr/>
          <a:lstStyle>
            <a:lvl1pPr>
              <a:defRPr/>
            </a:lvl1pPr>
          </a:lstStyle>
          <a:p>
            <a:endParaRPr lang="en-US"/>
          </a:p>
        </p:txBody>
      </p:sp>
      <p:sp>
        <p:nvSpPr>
          <p:cNvPr id="61455" name="Rectangle 15"/>
          <p:cNvSpPr>
            <a:spLocks noGrp="1" noChangeArrowheads="1"/>
          </p:cNvSpPr>
          <p:nvPr>
            <p:ph type="sldNum" sz="quarter" idx="4"/>
          </p:nvPr>
        </p:nvSpPr>
        <p:spPr/>
        <p:txBody>
          <a:bodyPr/>
          <a:lstStyle>
            <a:lvl1pPr>
              <a:defRPr/>
            </a:lvl1pPr>
          </a:lstStyle>
          <a:p>
            <a:fld id="{3CA34F5D-421F-4DA8-ABDC-315BC50C405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7B1ADD-FB69-4601-9A04-3BDDFDE5896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E3C51E-5029-42FF-8C1C-97850D08263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914400" y="1600200"/>
            <a:ext cx="7772400" cy="4530725"/>
          </a:xfrm>
        </p:spPr>
        <p:txBody>
          <a:bodyPr/>
          <a:lstStyle/>
          <a:p>
            <a:endParaRPr lang="en-GB"/>
          </a:p>
        </p:txBody>
      </p:sp>
      <p:sp>
        <p:nvSpPr>
          <p:cNvPr id="4" name="Date Placeholder 3"/>
          <p:cNvSpPr>
            <a:spLocks noGrp="1"/>
          </p:cNvSpPr>
          <p:nvPr>
            <p:ph type="dt" sz="half" idx="10"/>
          </p:nvPr>
        </p:nvSpPr>
        <p:spPr>
          <a:xfrm>
            <a:off x="914400" y="6251575"/>
            <a:ext cx="1981200" cy="457200"/>
          </a:xfrm>
        </p:spPr>
        <p:txBody>
          <a:bodyPr/>
          <a:lstStyle>
            <a:lvl1pPr>
              <a:defRPr/>
            </a:lvl1pPr>
          </a:lstStyle>
          <a:p>
            <a:endParaRPr lang="en-US"/>
          </a:p>
        </p:txBody>
      </p:sp>
      <p:sp>
        <p:nvSpPr>
          <p:cNvPr id="5" name="Footer Placeholder 4"/>
          <p:cNvSpPr>
            <a:spLocks noGrp="1"/>
          </p:cNvSpPr>
          <p:nvPr>
            <p:ph type="ftr" sz="quarter" idx="11"/>
          </p:nvPr>
        </p:nvSpPr>
        <p:spPr>
          <a:xfrm>
            <a:off x="3352800" y="6248400"/>
            <a:ext cx="2971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ADB37D3C-EBF5-42EC-8980-47E8ED7FC89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914400" y="1600200"/>
            <a:ext cx="7772400" cy="4530725"/>
          </a:xfrm>
        </p:spPr>
        <p:txBody>
          <a:bodyPr/>
          <a:lstStyle/>
          <a:p>
            <a:endParaRPr lang="en-GB"/>
          </a:p>
        </p:txBody>
      </p:sp>
      <p:sp>
        <p:nvSpPr>
          <p:cNvPr id="4" name="Date Placeholder 3"/>
          <p:cNvSpPr>
            <a:spLocks noGrp="1"/>
          </p:cNvSpPr>
          <p:nvPr>
            <p:ph type="dt" sz="half" idx="10"/>
          </p:nvPr>
        </p:nvSpPr>
        <p:spPr>
          <a:xfrm>
            <a:off x="914400" y="6251575"/>
            <a:ext cx="1981200" cy="457200"/>
          </a:xfrm>
        </p:spPr>
        <p:txBody>
          <a:bodyPr/>
          <a:lstStyle>
            <a:lvl1pPr>
              <a:defRPr/>
            </a:lvl1pPr>
          </a:lstStyle>
          <a:p>
            <a:endParaRPr lang="en-US"/>
          </a:p>
        </p:txBody>
      </p:sp>
      <p:sp>
        <p:nvSpPr>
          <p:cNvPr id="5" name="Footer Placeholder 4"/>
          <p:cNvSpPr>
            <a:spLocks noGrp="1"/>
          </p:cNvSpPr>
          <p:nvPr>
            <p:ph type="ftr" sz="quarter" idx="11"/>
          </p:nvPr>
        </p:nvSpPr>
        <p:spPr>
          <a:xfrm>
            <a:off x="3352800" y="6248400"/>
            <a:ext cx="2971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DB4DC33E-ACF0-43F5-BC79-FFBA1FBAE5B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7B5133-BCE1-4D0A-ABB6-07AE96FEEED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F8341B-F50B-4D3B-9373-BC67FFFF5BA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32D84A0-AE1D-442A-B5F0-63D287FE6FA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91D40FD-5FFA-40AB-9FC6-E0144BCC93C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3AC0229-250C-4055-A08E-E83A1CB995C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0F89F49-E8D7-4069-AE13-43B51D9D457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097AF9-6977-4B6B-B01A-9467266CD6F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366EE5-B854-46F9-A5C3-4DF32E99343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2"/>
          <p:cNvGrpSpPr>
            <a:grpSpLocks/>
          </p:cNvGrpSpPr>
          <p:nvPr/>
        </p:nvGrpSpPr>
        <p:grpSpPr bwMode="auto">
          <a:xfrm>
            <a:off x="0" y="0"/>
            <a:ext cx="8686800" cy="4876800"/>
            <a:chOff x="0" y="0"/>
            <a:chExt cx="5472" cy="3072"/>
          </a:xfrm>
        </p:grpSpPr>
        <p:sp>
          <p:nvSpPr>
            <p:cNvPr id="6041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endParaRPr lang="en-US" sz="2400" b="0">
                <a:latin typeface="Times New Roman" pitchFamily="18" charset="0"/>
              </a:endParaRPr>
            </a:p>
          </p:txBody>
        </p:sp>
        <p:grpSp>
          <p:nvGrpSpPr>
            <p:cNvPr id="60420" name="Group 4"/>
            <p:cNvGrpSpPr>
              <a:grpSpLocks/>
            </p:cNvGrpSpPr>
            <p:nvPr/>
          </p:nvGrpSpPr>
          <p:grpSpPr bwMode="auto">
            <a:xfrm>
              <a:off x="240" y="893"/>
              <a:ext cx="5232" cy="115"/>
              <a:chOff x="240" y="893"/>
              <a:chExt cx="5232" cy="115"/>
            </a:xfrm>
          </p:grpSpPr>
          <p:sp>
            <p:nvSpPr>
              <p:cNvPr id="6042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n-US" sz="2400" b="0">
                  <a:latin typeface="Times New Roman" pitchFamily="18" charset="0"/>
                </a:endParaRPr>
              </a:p>
            </p:txBody>
          </p:sp>
          <p:sp>
            <p:nvSpPr>
              <p:cNvPr id="6042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en-GB"/>
              </a:p>
            </p:txBody>
          </p:sp>
        </p:grpSp>
      </p:grpSp>
      <p:sp>
        <p:nvSpPr>
          <p:cNvPr id="60423"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0424"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latin typeface="Arial" charset="0"/>
              </a:defRPr>
            </a:lvl1pPr>
          </a:lstStyle>
          <a:p>
            <a:endParaRPr lang="en-US"/>
          </a:p>
        </p:txBody>
      </p:sp>
      <p:sp>
        <p:nvSpPr>
          <p:cNvPr id="6042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latin typeface="Arial" charset="0"/>
              </a:defRPr>
            </a:lvl1pPr>
          </a:lstStyle>
          <a:p>
            <a:endParaRPr lang="en-US"/>
          </a:p>
        </p:txBody>
      </p:sp>
      <p:sp>
        <p:nvSpPr>
          <p:cNvPr id="6042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atin typeface="Arial" charset="0"/>
              </a:defRPr>
            </a:lvl1pPr>
          </a:lstStyle>
          <a:p>
            <a:fld id="{2A6B7505-3158-4473-BCD6-C10DA3769928}" type="slidenum">
              <a:rPr lang="en-US"/>
              <a:pPr/>
              <a:t>‹#›</a:t>
            </a:fld>
            <a:endParaRPr lang="en-US"/>
          </a:p>
        </p:txBody>
      </p:sp>
      <p:sp>
        <p:nvSpPr>
          <p:cNvPr id="6042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par>
    </p:tnLst>
  </p:timing>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Times New Roman" pitchFamily="18" charset="0"/>
        </a:defRPr>
      </a:lvl2pPr>
      <a:lvl3pPr algn="l" rtl="0" fontAlgn="base">
        <a:spcBef>
          <a:spcPct val="0"/>
        </a:spcBef>
        <a:spcAft>
          <a:spcPct val="0"/>
        </a:spcAft>
        <a:defRPr sz="4000">
          <a:solidFill>
            <a:schemeClr val="tx2"/>
          </a:solidFill>
          <a:latin typeface="Times New Roman" pitchFamily="18" charset="0"/>
        </a:defRPr>
      </a:lvl3pPr>
      <a:lvl4pPr algn="l" rtl="0" fontAlgn="base">
        <a:spcBef>
          <a:spcPct val="0"/>
        </a:spcBef>
        <a:spcAft>
          <a:spcPct val="0"/>
        </a:spcAft>
        <a:defRPr sz="4000">
          <a:solidFill>
            <a:schemeClr val="tx2"/>
          </a:solidFill>
          <a:latin typeface="Times New Roman" pitchFamily="18" charset="0"/>
        </a:defRPr>
      </a:lvl4pPr>
      <a:lvl5pPr algn="l" rtl="0" fontAlgn="base">
        <a:spcBef>
          <a:spcPct val="0"/>
        </a:spcBef>
        <a:spcAft>
          <a:spcPct val="0"/>
        </a:spcAft>
        <a:defRPr sz="4000">
          <a:solidFill>
            <a:schemeClr val="tx2"/>
          </a:solidFill>
          <a:latin typeface="Times New Roman"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ctrTitle"/>
          </p:nvPr>
        </p:nvSpPr>
        <p:spPr>
          <a:xfrm>
            <a:off x="1676400" y="1143000"/>
            <a:ext cx="7010400" cy="2209800"/>
          </a:xfrm>
        </p:spPr>
        <p:txBody>
          <a:bodyPr/>
          <a:lstStyle/>
          <a:p>
            <a:r>
              <a:rPr lang="en-US"/>
              <a:t>Family Interventions for Alcohol and Drug Problems</a:t>
            </a:r>
          </a:p>
        </p:txBody>
      </p:sp>
      <p:sp>
        <p:nvSpPr>
          <p:cNvPr id="115717" name="Rectangle 5"/>
          <p:cNvSpPr>
            <a:spLocks noGrp="1" noChangeArrowheads="1"/>
          </p:cNvSpPr>
          <p:nvPr>
            <p:ph type="subTitle" idx="1"/>
          </p:nvPr>
        </p:nvSpPr>
        <p:spPr/>
        <p:txBody>
          <a:bodyPr/>
          <a:lstStyle/>
          <a:p>
            <a:pPr>
              <a:lnSpc>
                <a:spcPct val="80000"/>
              </a:lnSpc>
            </a:pPr>
            <a:r>
              <a:rPr lang="en-US" sz="2000"/>
              <a:t>Barbara S. McCrady</a:t>
            </a:r>
          </a:p>
          <a:p>
            <a:pPr>
              <a:lnSpc>
                <a:spcPct val="80000"/>
              </a:lnSpc>
            </a:pPr>
            <a:r>
              <a:rPr lang="en-US" sz="2000"/>
              <a:t>University of New Mexico</a:t>
            </a:r>
          </a:p>
          <a:p>
            <a:pPr>
              <a:lnSpc>
                <a:spcPct val="80000"/>
              </a:lnSpc>
            </a:pPr>
            <a:r>
              <a:rPr lang="en-US" sz="2000"/>
              <a:t>Presented at the Annual Meeting of the </a:t>
            </a:r>
          </a:p>
          <a:p>
            <a:pPr>
              <a:lnSpc>
                <a:spcPct val="80000"/>
              </a:lnSpc>
            </a:pPr>
            <a:r>
              <a:rPr lang="en-US" sz="2000"/>
              <a:t>Society for the Study of Addiction</a:t>
            </a:r>
          </a:p>
          <a:p>
            <a:pPr>
              <a:lnSpc>
                <a:spcPct val="80000"/>
              </a:lnSpc>
            </a:pPr>
            <a:r>
              <a:rPr lang="en-US" sz="2000"/>
              <a:t>November 10, 2011</a:t>
            </a:r>
          </a:p>
          <a:p>
            <a:pPr>
              <a:lnSpc>
                <a:spcPct val="80000"/>
              </a:lnSpc>
            </a:pPr>
            <a:endParaRPr lang="en-US" sz="2000"/>
          </a:p>
        </p:txBody>
      </p:sp>
      <p:pic>
        <p:nvPicPr>
          <p:cNvPr id="115719" name="Picture 7" descr="CASAA UNM Vert"/>
          <p:cNvPicPr>
            <a:picLocks noChangeAspect="1" noChangeArrowheads="1"/>
          </p:cNvPicPr>
          <p:nvPr/>
        </p:nvPicPr>
        <p:blipFill>
          <a:blip r:embed="rId2" cstate="print"/>
          <a:srcRect/>
          <a:stretch>
            <a:fillRect/>
          </a:stretch>
        </p:blipFill>
        <p:spPr bwMode="auto">
          <a:xfrm>
            <a:off x="0" y="0"/>
            <a:ext cx="2057400" cy="1492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304800" y="228600"/>
            <a:ext cx="9144000" cy="1139825"/>
          </a:xfrm>
        </p:spPr>
        <p:txBody>
          <a:bodyPr anchorCtr="1"/>
          <a:lstStyle/>
          <a:p>
            <a:r>
              <a:rPr lang="en-US" sz="3600"/>
              <a:t>Our ambulatory couples therapy model:</a:t>
            </a:r>
            <a:br>
              <a:rPr lang="en-US" sz="3600"/>
            </a:br>
            <a:r>
              <a:rPr lang="en-US" sz="3600"/>
              <a:t>Alcohol Behavioral Couples Therapy (ABCT)</a:t>
            </a:r>
          </a:p>
        </p:txBody>
      </p:sp>
      <p:sp>
        <p:nvSpPr>
          <p:cNvPr id="143363" name="Rectangle 3"/>
          <p:cNvSpPr>
            <a:spLocks noGrp="1" noChangeArrowheads="1"/>
          </p:cNvSpPr>
          <p:nvPr>
            <p:ph type="body" idx="4294967295"/>
          </p:nvPr>
        </p:nvSpPr>
        <p:spPr>
          <a:xfrm>
            <a:off x="685800" y="1600200"/>
            <a:ext cx="8229600" cy="4953000"/>
          </a:xfrm>
        </p:spPr>
        <p:txBody>
          <a:bodyPr/>
          <a:lstStyle/>
          <a:p>
            <a:r>
              <a:rPr lang="en-US" sz="2400">
                <a:effectLst>
                  <a:outerShdw blurRad="38100" dist="38100" dir="2700000" algn="tl">
                    <a:srgbClr val="FFFFFF"/>
                  </a:outerShdw>
                </a:effectLst>
              </a:rPr>
              <a:t>Focuses on the primary intimate relationship</a:t>
            </a:r>
          </a:p>
          <a:p>
            <a:r>
              <a:rPr lang="en-US" sz="2400">
                <a:effectLst>
                  <a:outerShdw blurRad="38100" dist="38100" dir="2700000" algn="tl">
                    <a:srgbClr val="FFFFFF"/>
                  </a:outerShdw>
                </a:effectLst>
              </a:rPr>
              <a:t>Draws on cognitive-behavioral approaches to:</a:t>
            </a:r>
          </a:p>
          <a:p>
            <a:pPr lvl="1"/>
            <a:r>
              <a:rPr lang="en-US" sz="2200">
                <a:effectLst>
                  <a:outerShdw blurRad="38100" dist="38100" dir="2700000" algn="tl">
                    <a:srgbClr val="FFFFFF"/>
                  </a:outerShdw>
                </a:effectLst>
              </a:rPr>
              <a:t>Alcohol use disorders</a:t>
            </a:r>
          </a:p>
          <a:p>
            <a:pPr lvl="1"/>
            <a:r>
              <a:rPr lang="en-US" sz="2200">
                <a:effectLst>
                  <a:outerShdw blurRad="38100" dist="38100" dir="2700000" algn="tl">
                    <a:srgbClr val="FFFFFF"/>
                  </a:outerShdw>
                </a:effectLst>
              </a:rPr>
              <a:t>Distressed relationships</a:t>
            </a:r>
          </a:p>
          <a:p>
            <a:r>
              <a:rPr lang="en-US" sz="2400">
                <a:effectLst>
                  <a:outerShdw blurRad="38100" dist="38100" dir="2700000" algn="tl">
                    <a:srgbClr val="FFFFFF"/>
                  </a:outerShdw>
                </a:effectLst>
              </a:rPr>
              <a:t>Includes 3 major treatment elements to:</a:t>
            </a:r>
          </a:p>
          <a:p>
            <a:pPr lvl="1"/>
            <a:r>
              <a:rPr lang="en-US" sz="2200">
                <a:effectLst>
                  <a:outerShdw blurRad="38100" dist="38100" dir="2700000" algn="tl">
                    <a:srgbClr val="FFFFFF"/>
                  </a:outerShdw>
                </a:effectLst>
              </a:rPr>
              <a:t>Teach abstinence skills</a:t>
            </a:r>
          </a:p>
          <a:p>
            <a:pPr lvl="1"/>
            <a:r>
              <a:rPr lang="en-US" sz="2200">
                <a:effectLst>
                  <a:outerShdw blurRad="38100" dist="38100" dir="2700000" algn="tl">
                    <a:srgbClr val="FFFFFF"/>
                  </a:outerShdw>
                </a:effectLst>
              </a:rPr>
              <a:t>Teach partner behaviors to cope with drinking and support change</a:t>
            </a:r>
          </a:p>
          <a:p>
            <a:pPr lvl="1"/>
            <a:r>
              <a:rPr lang="en-US" sz="2200">
                <a:effectLst>
                  <a:outerShdw blurRad="38100" dist="38100" dir="2700000" algn="tl">
                    <a:srgbClr val="FFFFFF"/>
                  </a:outerShdw>
                </a:effectLst>
              </a:rPr>
              <a:t>Improve intimate relationship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Structure of treatment</a:t>
            </a:r>
          </a:p>
        </p:txBody>
      </p:sp>
      <p:sp>
        <p:nvSpPr>
          <p:cNvPr id="11267" name="Rectangle 3"/>
          <p:cNvSpPr>
            <a:spLocks noGrp="1" noChangeArrowheads="1"/>
          </p:cNvSpPr>
          <p:nvPr>
            <p:ph type="body" idx="1"/>
          </p:nvPr>
        </p:nvSpPr>
        <p:spPr/>
        <p:txBody>
          <a:bodyPr/>
          <a:lstStyle/>
          <a:p>
            <a:r>
              <a:rPr lang="en-US" sz="2400"/>
              <a:t>Outpatient treatment </a:t>
            </a:r>
          </a:p>
          <a:p>
            <a:r>
              <a:rPr lang="en-US" sz="2400"/>
              <a:t>Stand-alone treatment, or integrated with other treatment programs</a:t>
            </a:r>
          </a:p>
          <a:p>
            <a:r>
              <a:rPr lang="en-US" sz="2400"/>
              <a:t>Both partners present for all sessions</a:t>
            </a:r>
          </a:p>
          <a:p>
            <a:r>
              <a:rPr lang="en-US" sz="2400"/>
              <a:t>Sessions  are 1½ hours in length</a:t>
            </a:r>
          </a:p>
          <a:p>
            <a:r>
              <a:rPr lang="en-US" sz="2400"/>
              <a:t>Treatment is manual-guided</a:t>
            </a:r>
          </a:p>
          <a:p>
            <a:r>
              <a:rPr lang="en-US" sz="2400"/>
              <a:t>Length of treatment ranges from 12-24 sessions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Goals of treatment</a:t>
            </a:r>
          </a:p>
        </p:txBody>
      </p:sp>
      <p:sp>
        <p:nvSpPr>
          <p:cNvPr id="12291" name="Rectangle 3"/>
          <p:cNvSpPr>
            <a:spLocks noGrp="1" noChangeArrowheads="1"/>
          </p:cNvSpPr>
          <p:nvPr>
            <p:ph type="body" idx="1"/>
          </p:nvPr>
        </p:nvSpPr>
        <p:spPr/>
        <p:txBody>
          <a:bodyPr/>
          <a:lstStyle/>
          <a:p>
            <a:pPr>
              <a:lnSpc>
                <a:spcPct val="90000"/>
              </a:lnSpc>
            </a:pPr>
            <a:r>
              <a:rPr lang="en-US" sz="2400"/>
              <a:t>Decrease/stop substance use</a:t>
            </a:r>
          </a:p>
          <a:p>
            <a:pPr>
              <a:lnSpc>
                <a:spcPct val="90000"/>
              </a:lnSpc>
            </a:pPr>
            <a:r>
              <a:rPr lang="en-US" sz="2400"/>
              <a:t>Enhance motivation to change</a:t>
            </a:r>
          </a:p>
          <a:p>
            <a:pPr>
              <a:lnSpc>
                <a:spcPct val="90000"/>
              </a:lnSpc>
            </a:pPr>
            <a:r>
              <a:rPr lang="en-US" sz="2400"/>
              <a:t>Develop individual coping skills to stay clean - behavioral, cognitive, interpersonal</a:t>
            </a:r>
          </a:p>
          <a:p>
            <a:pPr>
              <a:lnSpc>
                <a:spcPct val="90000"/>
              </a:lnSpc>
            </a:pPr>
            <a:r>
              <a:rPr lang="en-US" sz="2400"/>
              <a:t>Develop better contingent responses by partner – decrease behaviors that cue use, increase support for positive change; decrease attention to negative behavior</a:t>
            </a:r>
          </a:p>
          <a:p>
            <a:pPr>
              <a:lnSpc>
                <a:spcPct val="90000"/>
              </a:lnSpc>
            </a:pPr>
            <a:r>
              <a:rPr lang="en-US" sz="2400"/>
              <a:t>Improve relationship as incentive for maintenance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228600"/>
            <a:ext cx="9448800" cy="1143000"/>
          </a:xfrm>
        </p:spPr>
        <p:txBody>
          <a:bodyPr/>
          <a:lstStyle/>
          <a:p>
            <a:r>
              <a:rPr lang="en-US" sz="3600" i="1"/>
              <a:t>Study 2:</a:t>
            </a:r>
            <a:r>
              <a:rPr lang="en-US" sz="3600"/>
              <a:t> Components of spouse involved treatment</a:t>
            </a:r>
          </a:p>
        </p:txBody>
      </p:sp>
      <p:sp>
        <p:nvSpPr>
          <p:cNvPr id="13315" name="Rectangle 3"/>
          <p:cNvSpPr>
            <a:spLocks noGrp="1" noChangeArrowheads="1"/>
          </p:cNvSpPr>
          <p:nvPr>
            <p:ph type="body" idx="1"/>
          </p:nvPr>
        </p:nvSpPr>
        <p:spPr>
          <a:xfrm>
            <a:off x="609600" y="1905000"/>
            <a:ext cx="8229600" cy="4495800"/>
          </a:xfrm>
        </p:spPr>
        <p:txBody>
          <a:bodyPr/>
          <a:lstStyle/>
          <a:p>
            <a:r>
              <a:rPr lang="en-US"/>
              <a:t>Randomized clinical trial (RCT) of components of spouse involvement:  </a:t>
            </a:r>
          </a:p>
          <a:p>
            <a:pPr lvl="1"/>
            <a:r>
              <a:rPr lang="en-US"/>
              <a:t>Spouse presence, but individual CBT </a:t>
            </a:r>
          </a:p>
          <a:p>
            <a:pPr lvl="1"/>
            <a:r>
              <a:rPr lang="en-US"/>
              <a:t>Individual CBT + spouse change skills</a:t>
            </a:r>
          </a:p>
          <a:p>
            <a:pPr lvl="1"/>
            <a:r>
              <a:rPr lang="en-US"/>
              <a:t>Individual CBT + spouse change skills + relationship change</a:t>
            </a:r>
          </a:p>
          <a:p>
            <a:r>
              <a:rPr lang="en-US"/>
              <a:t>45 alcoholics and spouses (33 male; 12 female)</a:t>
            </a:r>
          </a:p>
          <a:p>
            <a:r>
              <a:rPr lang="en-US"/>
              <a:t>Assessed at baseline, then monthly post-treatment for 18 months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277813"/>
            <a:ext cx="8534400" cy="1143000"/>
          </a:xfrm>
        </p:spPr>
        <p:txBody>
          <a:bodyPr/>
          <a:lstStyle/>
          <a:p>
            <a:r>
              <a:rPr lang="en-US" sz="3600"/>
              <a:t>Studying components of spouse involvement</a:t>
            </a:r>
          </a:p>
        </p:txBody>
      </p:sp>
      <p:graphicFrame>
        <p:nvGraphicFramePr>
          <p:cNvPr id="14339" name="Object 3"/>
          <p:cNvGraphicFramePr>
            <a:graphicFrameLocks noChangeAspect="1"/>
          </p:cNvGraphicFramePr>
          <p:nvPr>
            <p:ph sz="half" idx="1"/>
          </p:nvPr>
        </p:nvGraphicFramePr>
        <p:xfrm>
          <a:off x="914400" y="1524000"/>
          <a:ext cx="3810000" cy="5029200"/>
        </p:xfrm>
        <a:graphic>
          <a:graphicData uri="http://schemas.openxmlformats.org/presentationml/2006/ole">
            <p:oleObj spid="_x0000_s14339" name="Chart" r:id="rId3" imgW="7772400" imgH="4114800" progId="MSGraph.Chart.8">
              <p:embed followColorScheme="full"/>
            </p:oleObj>
          </a:graphicData>
        </a:graphic>
      </p:graphicFrame>
      <p:sp>
        <p:nvSpPr>
          <p:cNvPr id="14340" name="Text Box 4"/>
          <p:cNvSpPr txBox="1">
            <a:spLocks noChangeArrowheads="1"/>
          </p:cNvSpPr>
          <p:nvPr/>
        </p:nvSpPr>
        <p:spPr bwMode="auto">
          <a:xfrm>
            <a:off x="1752600" y="6324600"/>
            <a:ext cx="2360613" cy="336550"/>
          </a:xfrm>
          <a:prstGeom prst="rect">
            <a:avLst/>
          </a:prstGeom>
          <a:noFill/>
          <a:ln w="9525">
            <a:noFill/>
            <a:miter lim="800000"/>
            <a:headEnd/>
            <a:tailEnd/>
          </a:ln>
          <a:effectLst/>
        </p:spPr>
        <p:txBody>
          <a:bodyPr wrap="none">
            <a:spAutoFit/>
          </a:bodyPr>
          <a:lstStyle/>
          <a:p>
            <a:r>
              <a:rPr lang="en-US" b="0"/>
              <a:t>Quarters Post-treatment</a:t>
            </a:r>
          </a:p>
        </p:txBody>
      </p:sp>
      <p:sp>
        <p:nvSpPr>
          <p:cNvPr id="14341" name="Text Box 5"/>
          <p:cNvSpPr txBox="1">
            <a:spLocks noChangeArrowheads="1"/>
          </p:cNvSpPr>
          <p:nvPr/>
        </p:nvSpPr>
        <p:spPr bwMode="auto">
          <a:xfrm>
            <a:off x="1447800" y="6096000"/>
            <a:ext cx="280988" cy="304800"/>
          </a:xfrm>
          <a:prstGeom prst="rect">
            <a:avLst/>
          </a:prstGeom>
          <a:noFill/>
          <a:ln w="9525">
            <a:noFill/>
            <a:miter lim="800000"/>
            <a:headEnd/>
            <a:tailEnd/>
          </a:ln>
          <a:effectLst/>
        </p:spPr>
        <p:txBody>
          <a:bodyPr wrap="none">
            <a:spAutoFit/>
          </a:bodyPr>
          <a:lstStyle/>
          <a:p>
            <a:r>
              <a:rPr lang="en-US" sz="1400" b="0"/>
              <a:t>1</a:t>
            </a:r>
          </a:p>
        </p:txBody>
      </p:sp>
      <p:sp>
        <p:nvSpPr>
          <p:cNvPr id="14342" name="Text Box 6"/>
          <p:cNvSpPr txBox="1">
            <a:spLocks noChangeArrowheads="1"/>
          </p:cNvSpPr>
          <p:nvPr/>
        </p:nvSpPr>
        <p:spPr bwMode="auto">
          <a:xfrm>
            <a:off x="1981200" y="6096000"/>
            <a:ext cx="280988" cy="304800"/>
          </a:xfrm>
          <a:prstGeom prst="rect">
            <a:avLst/>
          </a:prstGeom>
          <a:noFill/>
          <a:ln w="9525">
            <a:noFill/>
            <a:miter lim="800000"/>
            <a:headEnd/>
            <a:tailEnd/>
          </a:ln>
          <a:effectLst/>
        </p:spPr>
        <p:txBody>
          <a:bodyPr wrap="none">
            <a:spAutoFit/>
          </a:bodyPr>
          <a:lstStyle/>
          <a:p>
            <a:r>
              <a:rPr lang="en-US" sz="1400" b="0"/>
              <a:t>2</a:t>
            </a:r>
          </a:p>
        </p:txBody>
      </p:sp>
      <p:sp>
        <p:nvSpPr>
          <p:cNvPr id="14343" name="Text Box 7"/>
          <p:cNvSpPr txBox="1">
            <a:spLocks noChangeArrowheads="1"/>
          </p:cNvSpPr>
          <p:nvPr/>
        </p:nvSpPr>
        <p:spPr bwMode="auto">
          <a:xfrm>
            <a:off x="2590800" y="6096000"/>
            <a:ext cx="280988" cy="304800"/>
          </a:xfrm>
          <a:prstGeom prst="rect">
            <a:avLst/>
          </a:prstGeom>
          <a:noFill/>
          <a:ln w="9525">
            <a:noFill/>
            <a:miter lim="800000"/>
            <a:headEnd/>
            <a:tailEnd/>
          </a:ln>
          <a:effectLst/>
        </p:spPr>
        <p:txBody>
          <a:bodyPr wrap="none">
            <a:spAutoFit/>
          </a:bodyPr>
          <a:lstStyle/>
          <a:p>
            <a:r>
              <a:rPr lang="en-US" sz="1400" b="0"/>
              <a:t>3</a:t>
            </a:r>
          </a:p>
        </p:txBody>
      </p:sp>
      <p:sp>
        <p:nvSpPr>
          <p:cNvPr id="14344" name="Text Box 8"/>
          <p:cNvSpPr txBox="1">
            <a:spLocks noChangeArrowheads="1"/>
          </p:cNvSpPr>
          <p:nvPr/>
        </p:nvSpPr>
        <p:spPr bwMode="auto">
          <a:xfrm>
            <a:off x="3124200" y="6096000"/>
            <a:ext cx="280988" cy="304800"/>
          </a:xfrm>
          <a:prstGeom prst="rect">
            <a:avLst/>
          </a:prstGeom>
          <a:noFill/>
          <a:ln w="9525">
            <a:noFill/>
            <a:miter lim="800000"/>
            <a:headEnd/>
            <a:tailEnd/>
          </a:ln>
          <a:effectLst/>
        </p:spPr>
        <p:txBody>
          <a:bodyPr wrap="none">
            <a:spAutoFit/>
          </a:bodyPr>
          <a:lstStyle/>
          <a:p>
            <a:r>
              <a:rPr lang="en-US" sz="1400" b="0"/>
              <a:t>4</a:t>
            </a:r>
          </a:p>
        </p:txBody>
      </p:sp>
      <p:sp>
        <p:nvSpPr>
          <p:cNvPr id="14345" name="Text Box 9"/>
          <p:cNvSpPr txBox="1">
            <a:spLocks noChangeArrowheads="1"/>
          </p:cNvSpPr>
          <p:nvPr/>
        </p:nvSpPr>
        <p:spPr bwMode="auto">
          <a:xfrm>
            <a:off x="3733800" y="6096000"/>
            <a:ext cx="280988" cy="304800"/>
          </a:xfrm>
          <a:prstGeom prst="rect">
            <a:avLst/>
          </a:prstGeom>
          <a:noFill/>
          <a:ln w="9525">
            <a:noFill/>
            <a:miter lim="800000"/>
            <a:headEnd/>
            <a:tailEnd/>
          </a:ln>
          <a:effectLst/>
        </p:spPr>
        <p:txBody>
          <a:bodyPr wrap="none">
            <a:spAutoFit/>
          </a:bodyPr>
          <a:lstStyle/>
          <a:p>
            <a:r>
              <a:rPr lang="en-US" sz="1400" b="0"/>
              <a:t>5</a:t>
            </a:r>
          </a:p>
        </p:txBody>
      </p:sp>
      <p:sp>
        <p:nvSpPr>
          <p:cNvPr id="14346" name="Text Box 10"/>
          <p:cNvSpPr txBox="1">
            <a:spLocks noChangeArrowheads="1"/>
          </p:cNvSpPr>
          <p:nvPr/>
        </p:nvSpPr>
        <p:spPr bwMode="auto">
          <a:xfrm>
            <a:off x="4191000" y="6096000"/>
            <a:ext cx="280988" cy="304800"/>
          </a:xfrm>
          <a:prstGeom prst="rect">
            <a:avLst/>
          </a:prstGeom>
          <a:noFill/>
          <a:ln w="9525">
            <a:noFill/>
            <a:miter lim="800000"/>
            <a:headEnd/>
            <a:tailEnd/>
          </a:ln>
          <a:effectLst/>
        </p:spPr>
        <p:txBody>
          <a:bodyPr wrap="none">
            <a:spAutoFit/>
          </a:bodyPr>
          <a:lstStyle/>
          <a:p>
            <a:r>
              <a:rPr lang="en-US" sz="1400" b="0"/>
              <a:t>6</a:t>
            </a:r>
          </a:p>
        </p:txBody>
      </p:sp>
      <p:sp>
        <p:nvSpPr>
          <p:cNvPr id="14347" name="Text Box 11"/>
          <p:cNvSpPr txBox="1">
            <a:spLocks noChangeArrowheads="1"/>
          </p:cNvSpPr>
          <p:nvPr/>
        </p:nvSpPr>
        <p:spPr bwMode="auto">
          <a:xfrm rot="16200000">
            <a:off x="-352425" y="4010025"/>
            <a:ext cx="2260600" cy="336550"/>
          </a:xfrm>
          <a:prstGeom prst="rect">
            <a:avLst/>
          </a:prstGeom>
          <a:noFill/>
          <a:ln w="9525">
            <a:noFill/>
            <a:miter lim="800000"/>
            <a:headEnd/>
            <a:tailEnd/>
          </a:ln>
          <a:effectLst/>
        </p:spPr>
        <p:txBody>
          <a:bodyPr wrap="none">
            <a:spAutoFit/>
          </a:bodyPr>
          <a:lstStyle/>
          <a:p>
            <a:r>
              <a:rPr lang="en-US" b="0"/>
              <a:t>Percent Abstinent Days</a:t>
            </a:r>
          </a:p>
        </p:txBody>
      </p:sp>
      <p:graphicFrame>
        <p:nvGraphicFramePr>
          <p:cNvPr id="14348" name="Object 12"/>
          <p:cNvGraphicFramePr>
            <a:graphicFrameLocks noChangeAspect="1"/>
          </p:cNvGraphicFramePr>
          <p:nvPr>
            <p:ph sz="half" idx="2"/>
          </p:nvPr>
        </p:nvGraphicFramePr>
        <p:xfrm>
          <a:off x="5105400" y="2362200"/>
          <a:ext cx="3810000" cy="4094163"/>
        </p:xfrm>
        <a:graphic>
          <a:graphicData uri="http://schemas.openxmlformats.org/presentationml/2006/ole">
            <p:oleObj spid="_x0000_s14348" name="Chart" r:id="rId4" imgW="3829101" imgH="4114800" progId="MSGraph.Chart.8">
              <p:embed followColorScheme="full"/>
            </p:oleObj>
          </a:graphicData>
        </a:graphic>
      </p:graphicFrame>
      <p:sp>
        <p:nvSpPr>
          <p:cNvPr id="14350" name="Text Box 14"/>
          <p:cNvSpPr txBox="1">
            <a:spLocks noChangeArrowheads="1"/>
          </p:cNvSpPr>
          <p:nvPr/>
        </p:nvSpPr>
        <p:spPr bwMode="auto">
          <a:xfrm rot="-5379528">
            <a:off x="3624262" y="4148138"/>
            <a:ext cx="2689225" cy="336550"/>
          </a:xfrm>
          <a:prstGeom prst="rect">
            <a:avLst/>
          </a:prstGeom>
          <a:noFill/>
          <a:ln w="9525">
            <a:noFill/>
            <a:miter lim="800000"/>
            <a:headEnd/>
            <a:tailEnd/>
          </a:ln>
          <a:effectLst/>
        </p:spPr>
        <p:txBody>
          <a:bodyPr wrap="none">
            <a:spAutoFit/>
          </a:bodyPr>
          <a:lstStyle/>
          <a:p>
            <a:r>
              <a:rPr lang="en-US" b="0"/>
              <a:t>Number of Marital Problems</a:t>
            </a:r>
          </a:p>
        </p:txBody>
      </p:sp>
      <p:sp>
        <p:nvSpPr>
          <p:cNvPr id="14351" name="Text Box 15"/>
          <p:cNvSpPr txBox="1">
            <a:spLocks noChangeArrowheads="1"/>
          </p:cNvSpPr>
          <p:nvPr/>
        </p:nvSpPr>
        <p:spPr bwMode="auto">
          <a:xfrm>
            <a:off x="5791200" y="6172200"/>
            <a:ext cx="2632075" cy="336550"/>
          </a:xfrm>
          <a:prstGeom prst="rect">
            <a:avLst/>
          </a:prstGeom>
          <a:noFill/>
          <a:ln w="9525">
            <a:noFill/>
            <a:miter lim="800000"/>
            <a:headEnd/>
            <a:tailEnd/>
          </a:ln>
          <a:effectLst/>
        </p:spPr>
        <p:txBody>
          <a:bodyPr wrap="none">
            <a:spAutoFit/>
          </a:bodyPr>
          <a:lstStyle/>
          <a:p>
            <a:r>
              <a:rPr lang="en-US" b="0"/>
              <a:t>Baseline            18 months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dissolve">
                                      <p:cBhvr>
                                        <p:cTn id="7" dur="500"/>
                                        <p:tgtEl>
                                          <p:spTgt spid="1433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348"/>
                                        </p:tgtEl>
                                        <p:attrNameLst>
                                          <p:attrName>style.visibility</p:attrName>
                                        </p:attrNameLst>
                                      </p:cBhvr>
                                      <p:to>
                                        <p:strVal val="visible"/>
                                      </p:to>
                                    </p:set>
                                    <p:animEffect transition="in" filter="dissolve">
                                      <p:cBhvr>
                                        <p:cTn id="11" dur="500"/>
                                        <p:tgtEl>
                                          <p:spTgt spid="14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4339" grpId="0"/>
      <p:bldOleChart spid="143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What did we learn?</a:t>
            </a:r>
          </a:p>
        </p:txBody>
      </p:sp>
      <p:sp>
        <p:nvSpPr>
          <p:cNvPr id="16387" name="Rectangle 3"/>
          <p:cNvSpPr>
            <a:spLocks noGrp="1" noChangeArrowheads="1"/>
          </p:cNvSpPr>
          <p:nvPr>
            <p:ph type="body" idx="1"/>
          </p:nvPr>
        </p:nvSpPr>
        <p:spPr/>
        <p:txBody>
          <a:bodyPr/>
          <a:lstStyle/>
          <a:p>
            <a:pPr>
              <a:lnSpc>
                <a:spcPct val="90000"/>
              </a:lnSpc>
            </a:pPr>
            <a:r>
              <a:rPr lang="en-US"/>
              <a:t>Ambulatory conjoint therapy is viable</a:t>
            </a:r>
          </a:p>
          <a:p>
            <a:pPr>
              <a:lnSpc>
                <a:spcPct val="90000"/>
              </a:lnSpc>
            </a:pPr>
            <a:r>
              <a:rPr lang="en-US"/>
              <a:t>Addressing the relationship leads to better drinking outcomes as well as greater marital stability and satisfaction</a:t>
            </a:r>
          </a:p>
          <a:p>
            <a:pPr>
              <a:lnSpc>
                <a:spcPct val="90000"/>
              </a:lnSpc>
            </a:pPr>
            <a:r>
              <a:rPr lang="en-US"/>
              <a:t>Relapses are common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600" i="1"/>
              <a:t>Study 3:</a:t>
            </a:r>
            <a:r>
              <a:rPr lang="en-US" sz="3600"/>
              <a:t>   Maintenance of change</a:t>
            </a:r>
          </a:p>
        </p:txBody>
      </p:sp>
      <p:sp>
        <p:nvSpPr>
          <p:cNvPr id="17411" name="Rectangle 3"/>
          <p:cNvSpPr>
            <a:spLocks noGrp="1" noChangeArrowheads="1"/>
          </p:cNvSpPr>
          <p:nvPr>
            <p:ph type="body" idx="1"/>
          </p:nvPr>
        </p:nvSpPr>
        <p:spPr/>
        <p:txBody>
          <a:bodyPr/>
          <a:lstStyle/>
          <a:p>
            <a:r>
              <a:rPr lang="en-US"/>
              <a:t>RCT of ways to maintain change after ABCT – relapse prevention and AA/Alanon</a:t>
            </a:r>
          </a:p>
          <a:p>
            <a:r>
              <a:rPr lang="en-US"/>
              <a:t>90 male alcoholics and their female partners</a:t>
            </a:r>
          </a:p>
          <a:p>
            <a:r>
              <a:rPr lang="en-US"/>
              <a:t>Assessed at baseline and followed monthly for 18 months after treatment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Maintenance of change </a:t>
            </a:r>
          </a:p>
        </p:txBody>
      </p:sp>
      <p:graphicFrame>
        <p:nvGraphicFramePr>
          <p:cNvPr id="18435" name="Object 3"/>
          <p:cNvGraphicFramePr>
            <a:graphicFrameLocks noChangeAspect="1"/>
          </p:cNvGraphicFramePr>
          <p:nvPr>
            <p:ph sz="half" idx="1"/>
          </p:nvPr>
        </p:nvGraphicFramePr>
        <p:xfrm>
          <a:off x="914400" y="1676400"/>
          <a:ext cx="3810000" cy="4143375"/>
        </p:xfrm>
        <a:graphic>
          <a:graphicData uri="http://schemas.openxmlformats.org/presentationml/2006/ole">
            <p:oleObj spid="_x0000_s18435" name="Chart" r:id="rId3" imgW="4009949" imgH="4114800" progId="MSGraph.Chart.8">
              <p:embed followColorScheme="full"/>
            </p:oleObj>
          </a:graphicData>
        </a:graphic>
      </p:graphicFrame>
      <p:sp>
        <p:nvSpPr>
          <p:cNvPr id="18436" name="Text Box 4"/>
          <p:cNvSpPr txBox="1">
            <a:spLocks noChangeArrowheads="1"/>
          </p:cNvSpPr>
          <p:nvPr/>
        </p:nvSpPr>
        <p:spPr bwMode="auto">
          <a:xfrm rot="-5394580">
            <a:off x="-200025" y="3705225"/>
            <a:ext cx="2260600" cy="336550"/>
          </a:xfrm>
          <a:prstGeom prst="rect">
            <a:avLst/>
          </a:prstGeom>
          <a:noFill/>
          <a:ln w="9525">
            <a:noFill/>
            <a:miter lim="800000"/>
            <a:headEnd/>
            <a:tailEnd/>
          </a:ln>
          <a:effectLst/>
        </p:spPr>
        <p:txBody>
          <a:bodyPr wrap="none">
            <a:spAutoFit/>
          </a:bodyPr>
          <a:lstStyle/>
          <a:p>
            <a:r>
              <a:rPr lang="en-US" b="0"/>
              <a:t>Percent Abstinent Days</a:t>
            </a:r>
          </a:p>
        </p:txBody>
      </p:sp>
      <p:sp>
        <p:nvSpPr>
          <p:cNvPr id="18437" name="Text Box 5"/>
          <p:cNvSpPr txBox="1">
            <a:spLocks noChangeArrowheads="1"/>
          </p:cNvSpPr>
          <p:nvPr/>
        </p:nvSpPr>
        <p:spPr bwMode="auto">
          <a:xfrm rot="-5414012">
            <a:off x="1081087" y="5853113"/>
            <a:ext cx="917575" cy="336550"/>
          </a:xfrm>
          <a:prstGeom prst="rect">
            <a:avLst/>
          </a:prstGeom>
          <a:noFill/>
          <a:ln w="9525">
            <a:noFill/>
            <a:miter lim="800000"/>
            <a:headEnd/>
            <a:tailEnd/>
          </a:ln>
          <a:effectLst/>
        </p:spPr>
        <p:txBody>
          <a:bodyPr wrap="none">
            <a:spAutoFit/>
          </a:bodyPr>
          <a:lstStyle/>
          <a:p>
            <a:r>
              <a:rPr lang="en-US" b="0"/>
              <a:t>Baseline</a:t>
            </a:r>
          </a:p>
        </p:txBody>
      </p:sp>
      <p:sp>
        <p:nvSpPr>
          <p:cNvPr id="18438" name="Text Box 6"/>
          <p:cNvSpPr txBox="1">
            <a:spLocks noChangeArrowheads="1"/>
          </p:cNvSpPr>
          <p:nvPr/>
        </p:nvSpPr>
        <p:spPr bwMode="auto">
          <a:xfrm rot="-5442301">
            <a:off x="1631156" y="5760244"/>
            <a:ext cx="731838" cy="336550"/>
          </a:xfrm>
          <a:prstGeom prst="rect">
            <a:avLst/>
          </a:prstGeom>
          <a:noFill/>
          <a:ln w="9525">
            <a:noFill/>
            <a:miter lim="800000"/>
            <a:headEnd/>
            <a:tailEnd/>
          </a:ln>
          <a:effectLst/>
        </p:spPr>
        <p:txBody>
          <a:bodyPr wrap="none">
            <a:spAutoFit/>
          </a:bodyPr>
          <a:lstStyle/>
          <a:p>
            <a:r>
              <a:rPr lang="en-US" b="0"/>
              <a:t>3 mos</a:t>
            </a:r>
          </a:p>
        </p:txBody>
      </p:sp>
      <p:sp>
        <p:nvSpPr>
          <p:cNvPr id="18439" name="Text Box 7"/>
          <p:cNvSpPr txBox="1">
            <a:spLocks noChangeArrowheads="1"/>
          </p:cNvSpPr>
          <p:nvPr/>
        </p:nvSpPr>
        <p:spPr bwMode="auto">
          <a:xfrm rot="-5364120">
            <a:off x="2164556" y="5760244"/>
            <a:ext cx="731838" cy="336550"/>
          </a:xfrm>
          <a:prstGeom prst="rect">
            <a:avLst/>
          </a:prstGeom>
          <a:noFill/>
          <a:ln w="9525">
            <a:noFill/>
            <a:miter lim="800000"/>
            <a:headEnd/>
            <a:tailEnd/>
          </a:ln>
          <a:effectLst/>
        </p:spPr>
        <p:txBody>
          <a:bodyPr wrap="none">
            <a:spAutoFit/>
          </a:bodyPr>
          <a:lstStyle/>
          <a:p>
            <a:r>
              <a:rPr lang="en-US" b="0"/>
              <a:t>6 mos</a:t>
            </a:r>
          </a:p>
        </p:txBody>
      </p:sp>
      <p:sp>
        <p:nvSpPr>
          <p:cNvPr id="18440" name="Text Box 8"/>
          <p:cNvSpPr txBox="1">
            <a:spLocks noChangeArrowheads="1"/>
          </p:cNvSpPr>
          <p:nvPr/>
        </p:nvSpPr>
        <p:spPr bwMode="auto">
          <a:xfrm rot="-5400000">
            <a:off x="2621756" y="5760244"/>
            <a:ext cx="731838" cy="336550"/>
          </a:xfrm>
          <a:prstGeom prst="rect">
            <a:avLst/>
          </a:prstGeom>
          <a:noFill/>
          <a:ln w="9525">
            <a:noFill/>
            <a:miter lim="800000"/>
            <a:headEnd/>
            <a:tailEnd/>
          </a:ln>
          <a:effectLst/>
        </p:spPr>
        <p:txBody>
          <a:bodyPr wrap="none">
            <a:spAutoFit/>
          </a:bodyPr>
          <a:lstStyle/>
          <a:p>
            <a:r>
              <a:rPr lang="en-US" b="0"/>
              <a:t>9 mos</a:t>
            </a:r>
          </a:p>
        </p:txBody>
      </p:sp>
      <p:sp>
        <p:nvSpPr>
          <p:cNvPr id="18441" name="Text Box 9"/>
          <p:cNvSpPr txBox="1">
            <a:spLocks noChangeArrowheads="1"/>
          </p:cNvSpPr>
          <p:nvPr/>
        </p:nvSpPr>
        <p:spPr bwMode="auto">
          <a:xfrm rot="-5513454">
            <a:off x="3023393" y="5815807"/>
            <a:ext cx="842963" cy="336550"/>
          </a:xfrm>
          <a:prstGeom prst="rect">
            <a:avLst/>
          </a:prstGeom>
          <a:noFill/>
          <a:ln w="9525">
            <a:noFill/>
            <a:miter lim="800000"/>
            <a:headEnd/>
            <a:tailEnd/>
          </a:ln>
          <a:effectLst/>
        </p:spPr>
        <p:txBody>
          <a:bodyPr wrap="none">
            <a:spAutoFit/>
          </a:bodyPr>
          <a:lstStyle/>
          <a:p>
            <a:r>
              <a:rPr lang="en-US" b="0"/>
              <a:t>12 mos</a:t>
            </a:r>
          </a:p>
        </p:txBody>
      </p:sp>
      <p:sp>
        <p:nvSpPr>
          <p:cNvPr id="18442" name="Text Box 10"/>
          <p:cNvSpPr txBox="1">
            <a:spLocks noChangeArrowheads="1"/>
          </p:cNvSpPr>
          <p:nvPr/>
        </p:nvSpPr>
        <p:spPr bwMode="auto">
          <a:xfrm rot="-5400000">
            <a:off x="3480593" y="5815807"/>
            <a:ext cx="842963" cy="336550"/>
          </a:xfrm>
          <a:prstGeom prst="rect">
            <a:avLst/>
          </a:prstGeom>
          <a:noFill/>
          <a:ln w="9525">
            <a:noFill/>
            <a:miter lim="800000"/>
            <a:headEnd/>
            <a:tailEnd/>
          </a:ln>
          <a:effectLst/>
        </p:spPr>
        <p:txBody>
          <a:bodyPr wrap="none">
            <a:spAutoFit/>
          </a:bodyPr>
          <a:lstStyle/>
          <a:p>
            <a:r>
              <a:rPr lang="en-US" b="0"/>
              <a:t>15 mos</a:t>
            </a:r>
          </a:p>
        </p:txBody>
      </p:sp>
      <p:sp>
        <p:nvSpPr>
          <p:cNvPr id="18443" name="Text Box 11"/>
          <p:cNvSpPr txBox="1">
            <a:spLocks noChangeArrowheads="1"/>
          </p:cNvSpPr>
          <p:nvPr/>
        </p:nvSpPr>
        <p:spPr bwMode="auto">
          <a:xfrm rot="-5400000">
            <a:off x="3937793" y="5815807"/>
            <a:ext cx="842963" cy="336550"/>
          </a:xfrm>
          <a:prstGeom prst="rect">
            <a:avLst/>
          </a:prstGeom>
          <a:noFill/>
          <a:ln w="9525">
            <a:noFill/>
            <a:miter lim="800000"/>
            <a:headEnd/>
            <a:tailEnd/>
          </a:ln>
          <a:effectLst/>
        </p:spPr>
        <p:txBody>
          <a:bodyPr wrap="none">
            <a:spAutoFit/>
          </a:bodyPr>
          <a:lstStyle/>
          <a:p>
            <a:r>
              <a:rPr lang="en-US" b="0"/>
              <a:t>18 mos</a:t>
            </a:r>
          </a:p>
        </p:txBody>
      </p:sp>
      <p:graphicFrame>
        <p:nvGraphicFramePr>
          <p:cNvPr id="18446" name="Object 14"/>
          <p:cNvGraphicFramePr>
            <a:graphicFrameLocks noChangeAspect="1"/>
          </p:cNvGraphicFramePr>
          <p:nvPr>
            <p:ph sz="half" idx="2"/>
          </p:nvPr>
        </p:nvGraphicFramePr>
        <p:xfrm>
          <a:off x="5105400" y="1905000"/>
          <a:ext cx="3810000" cy="4114800"/>
        </p:xfrm>
        <a:graphic>
          <a:graphicData uri="http://schemas.openxmlformats.org/presentationml/2006/ole">
            <p:oleObj spid="_x0000_s18446" name="Chart" r:id="rId4" imgW="7772400" imgH="4114800" progId="MSGraph.Chart.8">
              <p:embed followColorScheme="full"/>
            </p:oleObj>
          </a:graphicData>
        </a:graphic>
      </p:graphicFrame>
      <p:sp>
        <p:nvSpPr>
          <p:cNvPr id="18448" name="Rectangle 16"/>
          <p:cNvSpPr>
            <a:spLocks noChangeArrowheads="1"/>
          </p:cNvSpPr>
          <p:nvPr/>
        </p:nvSpPr>
        <p:spPr bwMode="auto">
          <a:xfrm>
            <a:off x="5410200" y="5710238"/>
            <a:ext cx="3540125" cy="336550"/>
          </a:xfrm>
          <a:prstGeom prst="rect">
            <a:avLst/>
          </a:prstGeom>
          <a:noFill/>
          <a:ln w="9525">
            <a:noFill/>
            <a:miter lim="800000"/>
            <a:headEnd/>
            <a:tailEnd/>
          </a:ln>
          <a:effectLst/>
        </p:spPr>
        <p:txBody>
          <a:bodyPr wrap="none">
            <a:spAutoFit/>
          </a:bodyPr>
          <a:lstStyle/>
          <a:p>
            <a:r>
              <a:rPr lang="en-US" b="0"/>
              <a:t>ABCT           AA/ABCT         RP/ABCT</a:t>
            </a:r>
          </a:p>
        </p:txBody>
      </p:sp>
      <p:sp>
        <p:nvSpPr>
          <p:cNvPr id="18454" name="Text Box 22"/>
          <p:cNvSpPr txBox="1">
            <a:spLocks noChangeArrowheads="1"/>
          </p:cNvSpPr>
          <p:nvPr/>
        </p:nvSpPr>
        <p:spPr bwMode="auto">
          <a:xfrm rot="16200000">
            <a:off x="3317875" y="3660775"/>
            <a:ext cx="3149600" cy="336550"/>
          </a:xfrm>
          <a:prstGeom prst="rect">
            <a:avLst/>
          </a:prstGeom>
          <a:noFill/>
          <a:ln w="9525">
            <a:noFill/>
            <a:miter lim="800000"/>
            <a:headEnd/>
            <a:tailEnd/>
          </a:ln>
          <a:effectLst/>
        </p:spPr>
        <p:txBody>
          <a:bodyPr wrap="none">
            <a:spAutoFit/>
          </a:bodyPr>
          <a:lstStyle/>
          <a:p>
            <a:r>
              <a:rPr lang="en-US" b="0"/>
              <a:t>Mean length of drinking episodes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dissolve">
                                      <p:cBhvr>
                                        <p:cTn id="7" dur="500"/>
                                        <p:tgtEl>
                                          <p:spTgt spid="1843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8446"/>
                                        </p:tgtEl>
                                        <p:attrNameLst>
                                          <p:attrName>style.visibility</p:attrName>
                                        </p:attrNameLst>
                                      </p:cBhvr>
                                      <p:to>
                                        <p:strVal val="visible"/>
                                      </p:to>
                                    </p:set>
                                    <p:animEffect transition="in" filter="randombar(horizontal)">
                                      <p:cBhvr>
                                        <p:cTn id="11" dur="5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8435" grpId="0"/>
      <p:bldOleChart spid="184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What did we learn?</a:t>
            </a:r>
          </a:p>
        </p:txBody>
      </p:sp>
      <p:sp>
        <p:nvSpPr>
          <p:cNvPr id="20483" name="Rectangle 3"/>
          <p:cNvSpPr>
            <a:spLocks noGrp="1" noChangeArrowheads="1"/>
          </p:cNvSpPr>
          <p:nvPr>
            <p:ph type="body" idx="1"/>
          </p:nvPr>
        </p:nvSpPr>
        <p:spPr>
          <a:xfrm>
            <a:off x="914400" y="1676400"/>
            <a:ext cx="7772400" cy="4530725"/>
          </a:xfrm>
        </p:spPr>
        <p:txBody>
          <a:bodyPr/>
          <a:lstStyle/>
          <a:p>
            <a:pPr>
              <a:lnSpc>
                <a:spcPct val="90000"/>
              </a:lnSpc>
            </a:pPr>
            <a:r>
              <a:rPr lang="en-US"/>
              <a:t>Adding relapse prevention elements made a small additional contribution to positive outcomes</a:t>
            </a:r>
          </a:p>
          <a:p>
            <a:pPr>
              <a:lnSpc>
                <a:spcPct val="90000"/>
              </a:lnSpc>
            </a:pPr>
            <a:r>
              <a:rPr lang="en-US"/>
              <a:t>Combining AA with CBT and couple therapy did not contribute to better outcomes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p:txBody>
          <a:bodyPr anchorCtr="1"/>
          <a:lstStyle/>
          <a:p>
            <a:r>
              <a:rPr lang="en-US" sz="3600" i="1"/>
              <a:t>Study 4:  </a:t>
            </a:r>
            <a:br>
              <a:rPr lang="en-US" sz="3600" i="1"/>
            </a:br>
            <a:r>
              <a:rPr lang="en-US" sz="3600"/>
              <a:t>Rutgers Women’s Treatment Project I</a:t>
            </a:r>
          </a:p>
        </p:txBody>
      </p:sp>
      <p:sp>
        <p:nvSpPr>
          <p:cNvPr id="164867" name="Rectangle 3"/>
          <p:cNvSpPr>
            <a:spLocks noGrp="1" noChangeArrowheads="1"/>
          </p:cNvSpPr>
          <p:nvPr>
            <p:ph type="body" idx="4294967295"/>
          </p:nvPr>
        </p:nvSpPr>
        <p:spPr/>
        <p:txBody>
          <a:bodyPr/>
          <a:lstStyle/>
          <a:p>
            <a:r>
              <a:rPr lang="en-US">
                <a:effectLst>
                  <a:outerShdw blurRad="38100" dist="38100" dir="2700000" algn="tl">
                    <a:srgbClr val="FFFFFF"/>
                  </a:outerShdw>
                </a:effectLst>
              </a:rPr>
              <a:t>Randomized clinical trial of 102 women with alcohol use disorders and their male partners</a:t>
            </a:r>
          </a:p>
          <a:p>
            <a:pPr lvl="1"/>
            <a:r>
              <a:rPr lang="en-US">
                <a:effectLst>
                  <a:outerShdw blurRad="38100" dist="38100" dir="2700000" algn="tl">
                    <a:srgbClr val="FFFFFF"/>
                  </a:outerShdw>
                </a:effectLst>
              </a:rPr>
              <a:t>Alcohol Behavioral Couple Therapy (ABCT)</a:t>
            </a:r>
          </a:p>
          <a:p>
            <a:pPr lvl="1"/>
            <a:r>
              <a:rPr lang="en-US">
                <a:effectLst>
                  <a:outerShdw blurRad="38100" dist="38100" dir="2700000" algn="tl">
                    <a:srgbClr val="FFFFFF"/>
                  </a:outerShdw>
                </a:effectLst>
              </a:rPr>
              <a:t>Alcohol Behavioral Individual Treatment (ABIT)</a:t>
            </a:r>
          </a:p>
          <a:p>
            <a:r>
              <a:rPr lang="en-US">
                <a:effectLst>
                  <a:outerShdw blurRad="38100" dist="38100" dir="2700000" algn="tl">
                    <a:srgbClr val="FFFFFF"/>
                  </a:outerShdw>
                </a:effectLst>
              </a:rPr>
              <a:t>Assessed at baseline, post-treatment, and 6 and 12 months post-treatment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Outline of presentation</a:t>
            </a:r>
          </a:p>
        </p:txBody>
      </p:sp>
      <p:sp>
        <p:nvSpPr>
          <p:cNvPr id="151555" name="Rectangle 3"/>
          <p:cNvSpPr>
            <a:spLocks noGrp="1" noChangeArrowheads="1"/>
          </p:cNvSpPr>
          <p:nvPr>
            <p:ph type="body" idx="1"/>
          </p:nvPr>
        </p:nvSpPr>
        <p:spPr/>
        <p:txBody>
          <a:bodyPr/>
          <a:lstStyle/>
          <a:p>
            <a:r>
              <a:rPr lang="en-US"/>
              <a:t>Rationale for studying families</a:t>
            </a:r>
          </a:p>
          <a:p>
            <a:r>
              <a:rPr lang="en-US"/>
              <a:t>Overview of our couples therapy research program and findings</a:t>
            </a:r>
          </a:p>
          <a:p>
            <a:r>
              <a:rPr lang="en-US"/>
              <a:t>Presentation of our current research on mechanisms of change</a:t>
            </a:r>
          </a:p>
          <a:p>
            <a:r>
              <a:rPr lang="en-US"/>
              <a:t>Conclusions and future directions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p:txBody>
          <a:bodyPr anchorCtr="1"/>
          <a:lstStyle/>
          <a:p>
            <a:r>
              <a:rPr lang="en-US" sz="3600"/>
              <a:t>Alcohol Behavioral Couples Therapy and Abstinence</a:t>
            </a:r>
          </a:p>
        </p:txBody>
      </p:sp>
      <p:grpSp>
        <p:nvGrpSpPr>
          <p:cNvPr id="22531" name="Group 3"/>
          <p:cNvGrpSpPr>
            <a:grpSpLocks/>
          </p:cNvGrpSpPr>
          <p:nvPr/>
        </p:nvGrpSpPr>
        <p:grpSpPr bwMode="auto">
          <a:xfrm>
            <a:off x="885825" y="1905000"/>
            <a:ext cx="6580188" cy="4178300"/>
            <a:chOff x="558" y="1200"/>
            <a:chExt cx="4145" cy="2632"/>
          </a:xfrm>
        </p:grpSpPr>
        <p:sp>
          <p:nvSpPr>
            <p:cNvPr id="22532" name="Line 4"/>
            <p:cNvSpPr>
              <a:spLocks noChangeShapeType="1"/>
            </p:cNvSpPr>
            <p:nvPr/>
          </p:nvSpPr>
          <p:spPr bwMode="auto">
            <a:xfrm flipV="1">
              <a:off x="2208" y="1200"/>
              <a:ext cx="0" cy="2016"/>
            </a:xfrm>
            <a:prstGeom prst="line">
              <a:avLst/>
            </a:prstGeom>
            <a:noFill/>
            <a:ln w="9525">
              <a:solidFill>
                <a:schemeClr val="tx1"/>
              </a:solidFill>
              <a:prstDash val="dashDot"/>
              <a:round/>
              <a:headEnd/>
              <a:tailEnd/>
            </a:ln>
          </p:spPr>
          <p:txBody>
            <a:bodyPr/>
            <a:lstStyle/>
            <a:p>
              <a:endParaRPr lang="en-GB"/>
            </a:p>
          </p:txBody>
        </p:sp>
        <p:sp>
          <p:nvSpPr>
            <p:cNvPr id="22533" name="Text Box 5"/>
            <p:cNvSpPr txBox="1">
              <a:spLocks noChangeArrowheads="1"/>
            </p:cNvSpPr>
            <p:nvPr/>
          </p:nvSpPr>
          <p:spPr bwMode="auto">
            <a:xfrm>
              <a:off x="1248" y="2208"/>
              <a:ext cx="700" cy="212"/>
            </a:xfrm>
            <a:prstGeom prst="rect">
              <a:avLst/>
            </a:prstGeom>
            <a:noFill/>
            <a:ln w="9525">
              <a:noFill/>
              <a:miter lim="800000"/>
              <a:headEnd/>
              <a:tailEnd/>
            </a:ln>
          </p:spPr>
          <p:txBody>
            <a:bodyPr wrap="none">
              <a:spAutoFit/>
            </a:bodyPr>
            <a:lstStyle/>
            <a:p>
              <a:r>
                <a:rPr lang="en-US" b="0">
                  <a:latin typeface="Arial" charset="0"/>
                </a:rPr>
                <a:t>Treatment</a:t>
              </a:r>
            </a:p>
          </p:txBody>
        </p:sp>
        <p:sp>
          <p:nvSpPr>
            <p:cNvPr id="22534" name="Text Box 6"/>
            <p:cNvSpPr txBox="1">
              <a:spLocks noChangeArrowheads="1"/>
            </p:cNvSpPr>
            <p:nvPr/>
          </p:nvSpPr>
          <p:spPr bwMode="auto">
            <a:xfrm>
              <a:off x="2592" y="2223"/>
              <a:ext cx="669" cy="212"/>
            </a:xfrm>
            <a:prstGeom prst="rect">
              <a:avLst/>
            </a:prstGeom>
            <a:noFill/>
            <a:ln w="9525">
              <a:noFill/>
              <a:miter lim="800000"/>
              <a:headEnd/>
              <a:tailEnd/>
            </a:ln>
          </p:spPr>
          <p:txBody>
            <a:bodyPr wrap="none">
              <a:spAutoFit/>
            </a:bodyPr>
            <a:lstStyle/>
            <a:p>
              <a:r>
                <a:rPr lang="en-US" b="0">
                  <a:latin typeface="Arial" charset="0"/>
                </a:rPr>
                <a:t>Follow-up</a:t>
              </a:r>
            </a:p>
          </p:txBody>
        </p:sp>
        <p:sp>
          <p:nvSpPr>
            <p:cNvPr id="22535" name="Text Box 7"/>
            <p:cNvSpPr txBox="1">
              <a:spLocks noChangeArrowheads="1"/>
            </p:cNvSpPr>
            <p:nvPr/>
          </p:nvSpPr>
          <p:spPr bwMode="auto">
            <a:xfrm>
              <a:off x="2304" y="3582"/>
              <a:ext cx="640" cy="250"/>
            </a:xfrm>
            <a:prstGeom prst="rect">
              <a:avLst/>
            </a:prstGeom>
            <a:noFill/>
            <a:ln w="9525">
              <a:noFill/>
              <a:miter lim="800000"/>
              <a:headEnd/>
              <a:tailEnd/>
            </a:ln>
          </p:spPr>
          <p:txBody>
            <a:bodyPr wrap="none">
              <a:spAutoFit/>
            </a:bodyPr>
            <a:lstStyle/>
            <a:p>
              <a:r>
                <a:rPr lang="en-US" sz="2000" b="0">
                  <a:latin typeface="Arial" charset="0"/>
                </a:rPr>
                <a:t>Months</a:t>
              </a:r>
            </a:p>
          </p:txBody>
        </p:sp>
        <p:sp>
          <p:nvSpPr>
            <p:cNvPr id="22536" name="Text Box 8"/>
            <p:cNvSpPr txBox="1">
              <a:spLocks noChangeArrowheads="1"/>
            </p:cNvSpPr>
            <p:nvPr/>
          </p:nvSpPr>
          <p:spPr bwMode="auto">
            <a:xfrm rot="-5400000">
              <a:off x="-211" y="2257"/>
              <a:ext cx="1787" cy="250"/>
            </a:xfrm>
            <a:prstGeom prst="rect">
              <a:avLst/>
            </a:prstGeom>
            <a:noFill/>
            <a:ln w="9525">
              <a:noFill/>
              <a:miter lim="800000"/>
              <a:headEnd/>
              <a:tailEnd/>
            </a:ln>
          </p:spPr>
          <p:txBody>
            <a:bodyPr wrap="none">
              <a:spAutoFit/>
            </a:bodyPr>
            <a:lstStyle/>
            <a:p>
              <a:r>
                <a:rPr lang="en-US" sz="2000" b="0">
                  <a:latin typeface="Arial" charset="0"/>
                </a:rPr>
                <a:t>Percent Days Abstinent</a:t>
              </a:r>
            </a:p>
          </p:txBody>
        </p:sp>
        <p:sp>
          <p:nvSpPr>
            <p:cNvPr id="22537" name="Text Box 9"/>
            <p:cNvSpPr txBox="1">
              <a:spLocks noChangeArrowheads="1"/>
            </p:cNvSpPr>
            <p:nvPr/>
          </p:nvSpPr>
          <p:spPr bwMode="auto">
            <a:xfrm>
              <a:off x="2352" y="3264"/>
              <a:ext cx="191" cy="288"/>
            </a:xfrm>
            <a:prstGeom prst="rect">
              <a:avLst/>
            </a:prstGeom>
            <a:noFill/>
            <a:ln w="9525">
              <a:noFill/>
              <a:miter lim="800000"/>
              <a:headEnd/>
              <a:tailEnd/>
            </a:ln>
          </p:spPr>
          <p:txBody>
            <a:bodyPr>
              <a:spAutoFit/>
            </a:bodyPr>
            <a:lstStyle/>
            <a:p>
              <a:r>
                <a:rPr lang="en-US" sz="2400" b="0">
                  <a:latin typeface="Arial" charset="0"/>
                </a:rPr>
                <a:t>*</a:t>
              </a:r>
            </a:p>
          </p:txBody>
        </p:sp>
        <p:sp>
          <p:nvSpPr>
            <p:cNvPr id="22538" name="Rectangle 10"/>
            <p:cNvSpPr>
              <a:spLocks noChangeArrowheads="1"/>
            </p:cNvSpPr>
            <p:nvPr/>
          </p:nvSpPr>
          <p:spPr bwMode="auto">
            <a:xfrm>
              <a:off x="2544" y="3264"/>
              <a:ext cx="191" cy="288"/>
            </a:xfrm>
            <a:prstGeom prst="rect">
              <a:avLst/>
            </a:prstGeom>
            <a:noFill/>
            <a:ln w="9525">
              <a:noFill/>
              <a:miter lim="800000"/>
              <a:headEnd/>
              <a:tailEnd/>
            </a:ln>
          </p:spPr>
          <p:txBody>
            <a:bodyPr wrap="none">
              <a:spAutoFit/>
            </a:bodyPr>
            <a:lstStyle/>
            <a:p>
              <a:r>
                <a:rPr lang="en-US" sz="2400" b="0">
                  <a:latin typeface="Arial" charset="0"/>
                </a:rPr>
                <a:t>*</a:t>
              </a:r>
            </a:p>
          </p:txBody>
        </p:sp>
        <p:sp>
          <p:nvSpPr>
            <p:cNvPr id="22539" name="Rectangle 11"/>
            <p:cNvSpPr>
              <a:spLocks noChangeArrowheads="1"/>
            </p:cNvSpPr>
            <p:nvPr/>
          </p:nvSpPr>
          <p:spPr bwMode="auto">
            <a:xfrm>
              <a:off x="2736" y="3264"/>
              <a:ext cx="191" cy="288"/>
            </a:xfrm>
            <a:prstGeom prst="rect">
              <a:avLst/>
            </a:prstGeom>
            <a:noFill/>
            <a:ln w="9525">
              <a:noFill/>
              <a:miter lim="800000"/>
              <a:headEnd/>
              <a:tailEnd/>
            </a:ln>
          </p:spPr>
          <p:txBody>
            <a:bodyPr wrap="none">
              <a:spAutoFit/>
            </a:bodyPr>
            <a:lstStyle/>
            <a:p>
              <a:r>
                <a:rPr lang="en-US" sz="2400" b="0">
                  <a:latin typeface="Arial" charset="0"/>
                </a:rPr>
                <a:t>*</a:t>
              </a:r>
            </a:p>
          </p:txBody>
        </p:sp>
        <p:sp>
          <p:nvSpPr>
            <p:cNvPr id="22540" name="Rectangle 12"/>
            <p:cNvSpPr>
              <a:spLocks noChangeArrowheads="1"/>
            </p:cNvSpPr>
            <p:nvPr/>
          </p:nvSpPr>
          <p:spPr bwMode="auto">
            <a:xfrm>
              <a:off x="2928" y="3264"/>
              <a:ext cx="191" cy="288"/>
            </a:xfrm>
            <a:prstGeom prst="rect">
              <a:avLst/>
            </a:prstGeom>
            <a:noFill/>
            <a:ln w="9525">
              <a:noFill/>
              <a:miter lim="800000"/>
              <a:headEnd/>
              <a:tailEnd/>
            </a:ln>
          </p:spPr>
          <p:txBody>
            <a:bodyPr wrap="none">
              <a:spAutoFit/>
            </a:bodyPr>
            <a:lstStyle/>
            <a:p>
              <a:r>
                <a:rPr lang="en-US" sz="2400" b="0">
                  <a:latin typeface="Arial" charset="0"/>
                </a:rPr>
                <a:t>*</a:t>
              </a:r>
            </a:p>
          </p:txBody>
        </p:sp>
        <p:sp>
          <p:nvSpPr>
            <p:cNvPr id="22541" name="Rectangle 13"/>
            <p:cNvSpPr>
              <a:spLocks noChangeArrowheads="1"/>
            </p:cNvSpPr>
            <p:nvPr/>
          </p:nvSpPr>
          <p:spPr bwMode="auto">
            <a:xfrm>
              <a:off x="3168" y="3264"/>
              <a:ext cx="191" cy="288"/>
            </a:xfrm>
            <a:prstGeom prst="rect">
              <a:avLst/>
            </a:prstGeom>
            <a:noFill/>
            <a:ln w="9525">
              <a:noFill/>
              <a:miter lim="800000"/>
              <a:headEnd/>
              <a:tailEnd/>
            </a:ln>
          </p:spPr>
          <p:txBody>
            <a:bodyPr wrap="none">
              <a:spAutoFit/>
            </a:bodyPr>
            <a:lstStyle/>
            <a:p>
              <a:r>
                <a:rPr lang="en-US" sz="2400" b="0">
                  <a:latin typeface="Arial" charset="0"/>
                </a:rPr>
                <a:t>*</a:t>
              </a:r>
            </a:p>
          </p:txBody>
        </p:sp>
        <p:sp>
          <p:nvSpPr>
            <p:cNvPr id="22542" name="Rectangle 14"/>
            <p:cNvSpPr>
              <a:spLocks noChangeArrowheads="1"/>
            </p:cNvSpPr>
            <p:nvPr/>
          </p:nvSpPr>
          <p:spPr bwMode="auto">
            <a:xfrm>
              <a:off x="3360" y="3264"/>
              <a:ext cx="191" cy="288"/>
            </a:xfrm>
            <a:prstGeom prst="rect">
              <a:avLst/>
            </a:prstGeom>
            <a:noFill/>
            <a:ln w="9525">
              <a:noFill/>
              <a:miter lim="800000"/>
              <a:headEnd/>
              <a:tailEnd/>
            </a:ln>
          </p:spPr>
          <p:txBody>
            <a:bodyPr wrap="none">
              <a:spAutoFit/>
            </a:bodyPr>
            <a:lstStyle/>
            <a:p>
              <a:r>
                <a:rPr lang="en-US" sz="2400" b="0">
                  <a:latin typeface="Arial" charset="0"/>
                </a:rPr>
                <a:t>*</a:t>
              </a:r>
            </a:p>
          </p:txBody>
        </p:sp>
        <p:sp>
          <p:nvSpPr>
            <p:cNvPr id="22543" name="Rectangle 15"/>
            <p:cNvSpPr>
              <a:spLocks noChangeArrowheads="1"/>
            </p:cNvSpPr>
            <p:nvPr/>
          </p:nvSpPr>
          <p:spPr bwMode="auto">
            <a:xfrm>
              <a:off x="3504" y="3264"/>
              <a:ext cx="191" cy="288"/>
            </a:xfrm>
            <a:prstGeom prst="rect">
              <a:avLst/>
            </a:prstGeom>
            <a:noFill/>
            <a:ln w="9525">
              <a:noFill/>
              <a:miter lim="800000"/>
              <a:headEnd/>
              <a:tailEnd/>
            </a:ln>
          </p:spPr>
          <p:txBody>
            <a:bodyPr wrap="none">
              <a:spAutoFit/>
            </a:bodyPr>
            <a:lstStyle/>
            <a:p>
              <a:r>
                <a:rPr lang="en-US" sz="2400" b="0">
                  <a:latin typeface="Arial" charset="0"/>
                </a:rPr>
                <a:t>*</a:t>
              </a:r>
            </a:p>
          </p:txBody>
        </p:sp>
        <p:sp>
          <p:nvSpPr>
            <p:cNvPr id="22544" name="Rectangle 16"/>
            <p:cNvSpPr>
              <a:spLocks noChangeArrowheads="1"/>
            </p:cNvSpPr>
            <p:nvPr/>
          </p:nvSpPr>
          <p:spPr bwMode="auto">
            <a:xfrm>
              <a:off x="3744" y="3264"/>
              <a:ext cx="191" cy="288"/>
            </a:xfrm>
            <a:prstGeom prst="rect">
              <a:avLst/>
            </a:prstGeom>
            <a:noFill/>
            <a:ln w="9525">
              <a:noFill/>
              <a:miter lim="800000"/>
              <a:headEnd/>
              <a:tailEnd/>
            </a:ln>
          </p:spPr>
          <p:txBody>
            <a:bodyPr wrap="none">
              <a:spAutoFit/>
            </a:bodyPr>
            <a:lstStyle/>
            <a:p>
              <a:r>
                <a:rPr lang="en-US" sz="2400" b="0">
                  <a:latin typeface="Arial" charset="0"/>
                </a:rPr>
                <a:t>*</a:t>
              </a:r>
            </a:p>
          </p:txBody>
        </p:sp>
        <p:sp>
          <p:nvSpPr>
            <p:cNvPr id="22545" name="Rectangle 17"/>
            <p:cNvSpPr>
              <a:spLocks noChangeArrowheads="1"/>
            </p:cNvSpPr>
            <p:nvPr/>
          </p:nvSpPr>
          <p:spPr bwMode="auto">
            <a:xfrm>
              <a:off x="3936" y="3264"/>
              <a:ext cx="191" cy="288"/>
            </a:xfrm>
            <a:prstGeom prst="rect">
              <a:avLst/>
            </a:prstGeom>
            <a:noFill/>
            <a:ln w="9525">
              <a:noFill/>
              <a:miter lim="800000"/>
              <a:headEnd/>
              <a:tailEnd/>
            </a:ln>
          </p:spPr>
          <p:txBody>
            <a:bodyPr wrap="none">
              <a:spAutoFit/>
            </a:bodyPr>
            <a:lstStyle/>
            <a:p>
              <a:r>
                <a:rPr lang="en-US" sz="2400" b="0">
                  <a:latin typeface="Arial" charset="0"/>
                </a:rPr>
                <a:t>*</a:t>
              </a:r>
            </a:p>
          </p:txBody>
        </p:sp>
        <p:sp>
          <p:nvSpPr>
            <p:cNvPr id="22546" name="Rectangle 18"/>
            <p:cNvSpPr>
              <a:spLocks noChangeArrowheads="1"/>
            </p:cNvSpPr>
            <p:nvPr/>
          </p:nvSpPr>
          <p:spPr bwMode="auto">
            <a:xfrm>
              <a:off x="4128" y="3264"/>
              <a:ext cx="191" cy="288"/>
            </a:xfrm>
            <a:prstGeom prst="rect">
              <a:avLst/>
            </a:prstGeom>
            <a:noFill/>
            <a:ln w="9525">
              <a:noFill/>
              <a:miter lim="800000"/>
              <a:headEnd/>
              <a:tailEnd/>
            </a:ln>
          </p:spPr>
          <p:txBody>
            <a:bodyPr>
              <a:spAutoFit/>
            </a:bodyPr>
            <a:lstStyle/>
            <a:p>
              <a:r>
                <a:rPr lang="en-US" sz="2400" b="0">
                  <a:latin typeface="Arial" charset="0"/>
                </a:rPr>
                <a:t>*</a:t>
              </a:r>
            </a:p>
          </p:txBody>
        </p:sp>
        <p:sp>
          <p:nvSpPr>
            <p:cNvPr id="22547" name="Rectangle 19"/>
            <p:cNvSpPr>
              <a:spLocks noChangeArrowheads="1"/>
            </p:cNvSpPr>
            <p:nvPr/>
          </p:nvSpPr>
          <p:spPr bwMode="auto">
            <a:xfrm>
              <a:off x="4320" y="3264"/>
              <a:ext cx="191" cy="288"/>
            </a:xfrm>
            <a:prstGeom prst="rect">
              <a:avLst/>
            </a:prstGeom>
            <a:noFill/>
            <a:ln w="9525">
              <a:noFill/>
              <a:miter lim="800000"/>
              <a:headEnd/>
              <a:tailEnd/>
            </a:ln>
          </p:spPr>
          <p:txBody>
            <a:bodyPr wrap="none">
              <a:spAutoFit/>
            </a:bodyPr>
            <a:lstStyle/>
            <a:p>
              <a:r>
                <a:rPr lang="en-US" sz="2400" b="0">
                  <a:latin typeface="Arial" charset="0"/>
                </a:rPr>
                <a:t>*</a:t>
              </a:r>
            </a:p>
          </p:txBody>
        </p:sp>
        <p:sp>
          <p:nvSpPr>
            <p:cNvPr id="22548" name="Rectangle 20"/>
            <p:cNvSpPr>
              <a:spLocks noChangeArrowheads="1"/>
            </p:cNvSpPr>
            <p:nvPr/>
          </p:nvSpPr>
          <p:spPr bwMode="auto">
            <a:xfrm>
              <a:off x="4512" y="3264"/>
              <a:ext cx="191" cy="288"/>
            </a:xfrm>
            <a:prstGeom prst="rect">
              <a:avLst/>
            </a:prstGeom>
            <a:noFill/>
            <a:ln w="9525">
              <a:noFill/>
              <a:miter lim="800000"/>
              <a:headEnd/>
              <a:tailEnd/>
            </a:ln>
          </p:spPr>
          <p:txBody>
            <a:bodyPr wrap="none">
              <a:spAutoFit/>
            </a:bodyPr>
            <a:lstStyle/>
            <a:p>
              <a:r>
                <a:rPr lang="en-US" sz="2400" b="0">
                  <a:latin typeface="Arial" charset="0"/>
                </a:rPr>
                <a:t>*</a:t>
              </a:r>
            </a:p>
          </p:txBody>
        </p:sp>
      </p:grpSp>
      <p:sp>
        <p:nvSpPr>
          <p:cNvPr id="22549" name="AutoShape 21"/>
          <p:cNvSpPr>
            <a:spLocks noChangeAspect="1" noChangeArrowheads="1" noTextEdit="1"/>
          </p:cNvSpPr>
          <p:nvPr/>
        </p:nvSpPr>
        <p:spPr bwMode="auto">
          <a:xfrm>
            <a:off x="1143000" y="1600200"/>
            <a:ext cx="7843838" cy="4191000"/>
          </a:xfrm>
          <a:prstGeom prst="rect">
            <a:avLst/>
          </a:prstGeom>
          <a:noFill/>
          <a:ln w="9525">
            <a:noFill/>
            <a:miter lim="800000"/>
            <a:headEnd/>
            <a:tailEnd/>
          </a:ln>
        </p:spPr>
        <p:txBody>
          <a:bodyPr/>
          <a:lstStyle/>
          <a:p>
            <a:endParaRPr lang="en-GB"/>
          </a:p>
        </p:txBody>
      </p:sp>
      <p:sp>
        <p:nvSpPr>
          <p:cNvPr id="22550" name="Rectangle 22"/>
          <p:cNvSpPr>
            <a:spLocks noChangeArrowheads="1"/>
          </p:cNvSpPr>
          <p:nvPr/>
        </p:nvSpPr>
        <p:spPr bwMode="auto">
          <a:xfrm>
            <a:off x="1851025" y="1917700"/>
            <a:ext cx="5449888" cy="3221038"/>
          </a:xfrm>
          <a:prstGeom prst="rect">
            <a:avLst/>
          </a:prstGeom>
          <a:noFill/>
          <a:ln w="9525">
            <a:noFill/>
            <a:miter lim="800000"/>
            <a:headEnd/>
            <a:tailEnd/>
          </a:ln>
        </p:spPr>
        <p:txBody>
          <a:bodyPr/>
          <a:lstStyle/>
          <a:p>
            <a:pPr eaLnBrk="0" hangingPunct="0"/>
            <a:endParaRPr lang="en-US" sz="1800" b="0">
              <a:latin typeface="Arial" charset="0"/>
            </a:endParaRPr>
          </a:p>
        </p:txBody>
      </p:sp>
      <p:sp>
        <p:nvSpPr>
          <p:cNvPr id="22551" name="Line 23"/>
          <p:cNvSpPr>
            <a:spLocks noChangeShapeType="1"/>
          </p:cNvSpPr>
          <p:nvPr/>
        </p:nvSpPr>
        <p:spPr bwMode="auto">
          <a:xfrm>
            <a:off x="1851025" y="4813300"/>
            <a:ext cx="5449888" cy="0"/>
          </a:xfrm>
          <a:prstGeom prst="line">
            <a:avLst/>
          </a:prstGeom>
          <a:noFill/>
          <a:ln w="9525">
            <a:solidFill>
              <a:schemeClr val="tx1"/>
            </a:solidFill>
            <a:round/>
            <a:headEnd/>
            <a:tailEnd/>
          </a:ln>
        </p:spPr>
        <p:txBody>
          <a:bodyPr/>
          <a:lstStyle/>
          <a:p>
            <a:endParaRPr lang="en-GB"/>
          </a:p>
        </p:txBody>
      </p:sp>
      <p:sp>
        <p:nvSpPr>
          <p:cNvPr id="22552" name="Line 24"/>
          <p:cNvSpPr>
            <a:spLocks noChangeShapeType="1"/>
          </p:cNvSpPr>
          <p:nvPr/>
        </p:nvSpPr>
        <p:spPr bwMode="auto">
          <a:xfrm>
            <a:off x="1851025" y="4497388"/>
            <a:ext cx="5449888" cy="0"/>
          </a:xfrm>
          <a:prstGeom prst="line">
            <a:avLst/>
          </a:prstGeom>
          <a:noFill/>
          <a:ln w="9525">
            <a:solidFill>
              <a:schemeClr val="tx1"/>
            </a:solidFill>
            <a:round/>
            <a:headEnd/>
            <a:tailEnd/>
          </a:ln>
        </p:spPr>
        <p:txBody>
          <a:bodyPr/>
          <a:lstStyle/>
          <a:p>
            <a:endParaRPr lang="en-GB"/>
          </a:p>
        </p:txBody>
      </p:sp>
      <p:sp>
        <p:nvSpPr>
          <p:cNvPr id="22553" name="Line 25"/>
          <p:cNvSpPr>
            <a:spLocks noChangeShapeType="1"/>
          </p:cNvSpPr>
          <p:nvPr/>
        </p:nvSpPr>
        <p:spPr bwMode="auto">
          <a:xfrm>
            <a:off x="1851025" y="4170363"/>
            <a:ext cx="5449888" cy="0"/>
          </a:xfrm>
          <a:prstGeom prst="line">
            <a:avLst/>
          </a:prstGeom>
          <a:noFill/>
          <a:ln w="9525">
            <a:solidFill>
              <a:schemeClr val="tx1"/>
            </a:solidFill>
            <a:round/>
            <a:headEnd/>
            <a:tailEnd/>
          </a:ln>
        </p:spPr>
        <p:txBody>
          <a:bodyPr/>
          <a:lstStyle/>
          <a:p>
            <a:endParaRPr lang="en-GB"/>
          </a:p>
        </p:txBody>
      </p:sp>
      <p:sp>
        <p:nvSpPr>
          <p:cNvPr id="22554" name="Line 26"/>
          <p:cNvSpPr>
            <a:spLocks noChangeShapeType="1"/>
          </p:cNvSpPr>
          <p:nvPr/>
        </p:nvSpPr>
        <p:spPr bwMode="auto">
          <a:xfrm>
            <a:off x="1851025" y="3854450"/>
            <a:ext cx="5449888" cy="0"/>
          </a:xfrm>
          <a:prstGeom prst="line">
            <a:avLst/>
          </a:prstGeom>
          <a:noFill/>
          <a:ln w="9525">
            <a:solidFill>
              <a:schemeClr val="tx1"/>
            </a:solidFill>
            <a:round/>
            <a:headEnd/>
            <a:tailEnd/>
          </a:ln>
        </p:spPr>
        <p:txBody>
          <a:bodyPr/>
          <a:lstStyle/>
          <a:p>
            <a:endParaRPr lang="en-GB"/>
          </a:p>
        </p:txBody>
      </p:sp>
      <p:sp>
        <p:nvSpPr>
          <p:cNvPr id="22555" name="Line 27"/>
          <p:cNvSpPr>
            <a:spLocks noChangeShapeType="1"/>
          </p:cNvSpPr>
          <p:nvPr/>
        </p:nvSpPr>
        <p:spPr bwMode="auto">
          <a:xfrm>
            <a:off x="1851025" y="3529013"/>
            <a:ext cx="5449888" cy="0"/>
          </a:xfrm>
          <a:prstGeom prst="line">
            <a:avLst/>
          </a:prstGeom>
          <a:noFill/>
          <a:ln w="9525">
            <a:solidFill>
              <a:schemeClr val="tx1"/>
            </a:solidFill>
            <a:round/>
            <a:headEnd/>
            <a:tailEnd/>
          </a:ln>
        </p:spPr>
        <p:txBody>
          <a:bodyPr/>
          <a:lstStyle/>
          <a:p>
            <a:endParaRPr lang="en-GB"/>
          </a:p>
        </p:txBody>
      </p:sp>
      <p:sp>
        <p:nvSpPr>
          <p:cNvPr id="22556" name="Line 28"/>
          <p:cNvSpPr>
            <a:spLocks noChangeShapeType="1"/>
          </p:cNvSpPr>
          <p:nvPr/>
        </p:nvSpPr>
        <p:spPr bwMode="auto">
          <a:xfrm>
            <a:off x="1851025" y="3201988"/>
            <a:ext cx="5449888" cy="0"/>
          </a:xfrm>
          <a:prstGeom prst="line">
            <a:avLst/>
          </a:prstGeom>
          <a:noFill/>
          <a:ln w="9525">
            <a:solidFill>
              <a:schemeClr val="tx1"/>
            </a:solidFill>
            <a:round/>
            <a:headEnd/>
            <a:tailEnd/>
          </a:ln>
        </p:spPr>
        <p:txBody>
          <a:bodyPr/>
          <a:lstStyle/>
          <a:p>
            <a:endParaRPr lang="en-GB"/>
          </a:p>
        </p:txBody>
      </p:sp>
      <p:sp>
        <p:nvSpPr>
          <p:cNvPr id="22557" name="Line 29"/>
          <p:cNvSpPr>
            <a:spLocks noChangeShapeType="1"/>
          </p:cNvSpPr>
          <p:nvPr/>
        </p:nvSpPr>
        <p:spPr bwMode="auto">
          <a:xfrm>
            <a:off x="1851025" y="2886075"/>
            <a:ext cx="5449888" cy="0"/>
          </a:xfrm>
          <a:prstGeom prst="line">
            <a:avLst/>
          </a:prstGeom>
          <a:noFill/>
          <a:ln w="9525">
            <a:solidFill>
              <a:schemeClr val="tx1"/>
            </a:solidFill>
            <a:round/>
            <a:headEnd/>
            <a:tailEnd/>
          </a:ln>
        </p:spPr>
        <p:txBody>
          <a:bodyPr/>
          <a:lstStyle/>
          <a:p>
            <a:endParaRPr lang="en-GB"/>
          </a:p>
        </p:txBody>
      </p:sp>
      <p:sp>
        <p:nvSpPr>
          <p:cNvPr id="22558" name="Line 30"/>
          <p:cNvSpPr>
            <a:spLocks noChangeShapeType="1"/>
          </p:cNvSpPr>
          <p:nvPr/>
        </p:nvSpPr>
        <p:spPr bwMode="auto">
          <a:xfrm>
            <a:off x="1851025" y="2560638"/>
            <a:ext cx="5449888" cy="0"/>
          </a:xfrm>
          <a:prstGeom prst="line">
            <a:avLst/>
          </a:prstGeom>
          <a:noFill/>
          <a:ln w="9525">
            <a:solidFill>
              <a:schemeClr val="tx1"/>
            </a:solidFill>
            <a:round/>
            <a:headEnd/>
            <a:tailEnd/>
          </a:ln>
        </p:spPr>
        <p:txBody>
          <a:bodyPr/>
          <a:lstStyle/>
          <a:p>
            <a:endParaRPr lang="en-GB"/>
          </a:p>
        </p:txBody>
      </p:sp>
      <p:sp>
        <p:nvSpPr>
          <p:cNvPr id="22559" name="Line 31"/>
          <p:cNvSpPr>
            <a:spLocks noChangeShapeType="1"/>
          </p:cNvSpPr>
          <p:nvPr/>
        </p:nvSpPr>
        <p:spPr bwMode="auto">
          <a:xfrm>
            <a:off x="1851025" y="2243138"/>
            <a:ext cx="5449888" cy="0"/>
          </a:xfrm>
          <a:prstGeom prst="line">
            <a:avLst/>
          </a:prstGeom>
          <a:noFill/>
          <a:ln w="9525">
            <a:solidFill>
              <a:schemeClr val="tx1"/>
            </a:solidFill>
            <a:round/>
            <a:headEnd/>
            <a:tailEnd/>
          </a:ln>
        </p:spPr>
        <p:txBody>
          <a:bodyPr/>
          <a:lstStyle/>
          <a:p>
            <a:endParaRPr lang="en-GB"/>
          </a:p>
        </p:txBody>
      </p:sp>
      <p:sp>
        <p:nvSpPr>
          <p:cNvPr id="22560" name="Line 32"/>
          <p:cNvSpPr>
            <a:spLocks noChangeShapeType="1"/>
          </p:cNvSpPr>
          <p:nvPr/>
        </p:nvSpPr>
        <p:spPr bwMode="auto">
          <a:xfrm>
            <a:off x="1851025" y="1917700"/>
            <a:ext cx="5449888" cy="0"/>
          </a:xfrm>
          <a:prstGeom prst="line">
            <a:avLst/>
          </a:prstGeom>
          <a:noFill/>
          <a:ln w="9525">
            <a:solidFill>
              <a:srgbClr val="FFFFFF"/>
            </a:solidFill>
            <a:round/>
            <a:headEnd/>
            <a:tailEnd/>
          </a:ln>
        </p:spPr>
        <p:txBody>
          <a:bodyPr/>
          <a:lstStyle/>
          <a:p>
            <a:endParaRPr lang="en-GB"/>
          </a:p>
        </p:txBody>
      </p:sp>
      <p:sp>
        <p:nvSpPr>
          <p:cNvPr id="22561" name="Rectangle 33"/>
          <p:cNvSpPr>
            <a:spLocks noChangeArrowheads="1"/>
          </p:cNvSpPr>
          <p:nvPr/>
        </p:nvSpPr>
        <p:spPr bwMode="auto">
          <a:xfrm>
            <a:off x="1851025" y="1917700"/>
            <a:ext cx="5449888" cy="3221038"/>
          </a:xfrm>
          <a:prstGeom prst="rect">
            <a:avLst/>
          </a:prstGeom>
          <a:noFill/>
          <a:ln w="12700">
            <a:solidFill>
              <a:schemeClr val="tx1"/>
            </a:solidFill>
            <a:miter lim="800000"/>
            <a:headEnd/>
            <a:tailEnd/>
          </a:ln>
        </p:spPr>
        <p:txBody>
          <a:bodyPr/>
          <a:lstStyle/>
          <a:p>
            <a:pPr eaLnBrk="0" hangingPunct="0"/>
            <a:endParaRPr lang="en-US" sz="1800" b="0">
              <a:latin typeface="Arial" charset="0"/>
            </a:endParaRPr>
          </a:p>
        </p:txBody>
      </p:sp>
      <p:sp>
        <p:nvSpPr>
          <p:cNvPr id="22562" name="Line 34"/>
          <p:cNvSpPr>
            <a:spLocks noChangeShapeType="1"/>
          </p:cNvSpPr>
          <p:nvPr/>
        </p:nvSpPr>
        <p:spPr bwMode="auto">
          <a:xfrm>
            <a:off x="1851025" y="1917700"/>
            <a:ext cx="0" cy="3221038"/>
          </a:xfrm>
          <a:prstGeom prst="line">
            <a:avLst/>
          </a:prstGeom>
          <a:noFill/>
          <a:ln w="9525">
            <a:solidFill>
              <a:schemeClr val="tx1"/>
            </a:solidFill>
            <a:round/>
            <a:headEnd/>
            <a:tailEnd/>
          </a:ln>
        </p:spPr>
        <p:txBody>
          <a:bodyPr/>
          <a:lstStyle/>
          <a:p>
            <a:endParaRPr lang="en-GB"/>
          </a:p>
        </p:txBody>
      </p:sp>
      <p:sp>
        <p:nvSpPr>
          <p:cNvPr id="22563" name="Line 35"/>
          <p:cNvSpPr>
            <a:spLocks noChangeShapeType="1"/>
          </p:cNvSpPr>
          <p:nvPr/>
        </p:nvSpPr>
        <p:spPr bwMode="auto">
          <a:xfrm>
            <a:off x="1778000" y="5138738"/>
            <a:ext cx="73025" cy="0"/>
          </a:xfrm>
          <a:prstGeom prst="line">
            <a:avLst/>
          </a:prstGeom>
          <a:noFill/>
          <a:ln w="9525">
            <a:solidFill>
              <a:srgbClr val="FFFFFF"/>
            </a:solidFill>
            <a:round/>
            <a:headEnd/>
            <a:tailEnd/>
          </a:ln>
        </p:spPr>
        <p:txBody>
          <a:bodyPr/>
          <a:lstStyle/>
          <a:p>
            <a:endParaRPr lang="en-GB"/>
          </a:p>
        </p:txBody>
      </p:sp>
      <p:sp>
        <p:nvSpPr>
          <p:cNvPr id="22564" name="Line 36"/>
          <p:cNvSpPr>
            <a:spLocks noChangeShapeType="1"/>
          </p:cNvSpPr>
          <p:nvPr/>
        </p:nvSpPr>
        <p:spPr bwMode="auto">
          <a:xfrm>
            <a:off x="1778000" y="4813300"/>
            <a:ext cx="73025" cy="0"/>
          </a:xfrm>
          <a:prstGeom prst="line">
            <a:avLst/>
          </a:prstGeom>
          <a:noFill/>
          <a:ln w="9525">
            <a:solidFill>
              <a:srgbClr val="FFFFFF"/>
            </a:solidFill>
            <a:round/>
            <a:headEnd/>
            <a:tailEnd/>
          </a:ln>
        </p:spPr>
        <p:txBody>
          <a:bodyPr/>
          <a:lstStyle/>
          <a:p>
            <a:endParaRPr lang="en-GB"/>
          </a:p>
        </p:txBody>
      </p:sp>
      <p:sp>
        <p:nvSpPr>
          <p:cNvPr id="22565" name="Line 37"/>
          <p:cNvSpPr>
            <a:spLocks noChangeShapeType="1"/>
          </p:cNvSpPr>
          <p:nvPr/>
        </p:nvSpPr>
        <p:spPr bwMode="auto">
          <a:xfrm>
            <a:off x="1778000" y="4497388"/>
            <a:ext cx="73025" cy="0"/>
          </a:xfrm>
          <a:prstGeom prst="line">
            <a:avLst/>
          </a:prstGeom>
          <a:noFill/>
          <a:ln w="9525">
            <a:solidFill>
              <a:srgbClr val="FFFFFF"/>
            </a:solidFill>
            <a:round/>
            <a:headEnd/>
            <a:tailEnd/>
          </a:ln>
        </p:spPr>
        <p:txBody>
          <a:bodyPr/>
          <a:lstStyle/>
          <a:p>
            <a:endParaRPr lang="en-GB"/>
          </a:p>
        </p:txBody>
      </p:sp>
      <p:sp>
        <p:nvSpPr>
          <p:cNvPr id="22566" name="Line 38"/>
          <p:cNvSpPr>
            <a:spLocks noChangeShapeType="1"/>
          </p:cNvSpPr>
          <p:nvPr/>
        </p:nvSpPr>
        <p:spPr bwMode="auto">
          <a:xfrm>
            <a:off x="1778000" y="4170363"/>
            <a:ext cx="73025" cy="0"/>
          </a:xfrm>
          <a:prstGeom prst="line">
            <a:avLst/>
          </a:prstGeom>
          <a:noFill/>
          <a:ln w="9525">
            <a:solidFill>
              <a:srgbClr val="FFFFFF"/>
            </a:solidFill>
            <a:round/>
            <a:headEnd/>
            <a:tailEnd/>
          </a:ln>
        </p:spPr>
        <p:txBody>
          <a:bodyPr/>
          <a:lstStyle/>
          <a:p>
            <a:endParaRPr lang="en-GB"/>
          </a:p>
        </p:txBody>
      </p:sp>
      <p:sp>
        <p:nvSpPr>
          <p:cNvPr id="22567" name="Line 39"/>
          <p:cNvSpPr>
            <a:spLocks noChangeShapeType="1"/>
          </p:cNvSpPr>
          <p:nvPr/>
        </p:nvSpPr>
        <p:spPr bwMode="auto">
          <a:xfrm>
            <a:off x="1778000" y="3854450"/>
            <a:ext cx="73025" cy="0"/>
          </a:xfrm>
          <a:prstGeom prst="line">
            <a:avLst/>
          </a:prstGeom>
          <a:noFill/>
          <a:ln w="9525">
            <a:solidFill>
              <a:srgbClr val="FFFFFF"/>
            </a:solidFill>
            <a:round/>
            <a:headEnd/>
            <a:tailEnd/>
          </a:ln>
        </p:spPr>
        <p:txBody>
          <a:bodyPr/>
          <a:lstStyle/>
          <a:p>
            <a:endParaRPr lang="en-GB"/>
          </a:p>
        </p:txBody>
      </p:sp>
      <p:sp>
        <p:nvSpPr>
          <p:cNvPr id="22568" name="Line 40"/>
          <p:cNvSpPr>
            <a:spLocks noChangeShapeType="1"/>
          </p:cNvSpPr>
          <p:nvPr/>
        </p:nvSpPr>
        <p:spPr bwMode="auto">
          <a:xfrm>
            <a:off x="1778000" y="3529013"/>
            <a:ext cx="73025" cy="0"/>
          </a:xfrm>
          <a:prstGeom prst="line">
            <a:avLst/>
          </a:prstGeom>
          <a:noFill/>
          <a:ln w="9525">
            <a:solidFill>
              <a:srgbClr val="FFFFFF"/>
            </a:solidFill>
            <a:round/>
            <a:headEnd/>
            <a:tailEnd/>
          </a:ln>
        </p:spPr>
        <p:txBody>
          <a:bodyPr/>
          <a:lstStyle/>
          <a:p>
            <a:endParaRPr lang="en-GB"/>
          </a:p>
        </p:txBody>
      </p:sp>
      <p:sp>
        <p:nvSpPr>
          <p:cNvPr id="22569" name="Line 41"/>
          <p:cNvSpPr>
            <a:spLocks noChangeShapeType="1"/>
          </p:cNvSpPr>
          <p:nvPr/>
        </p:nvSpPr>
        <p:spPr bwMode="auto">
          <a:xfrm>
            <a:off x="1778000" y="3201988"/>
            <a:ext cx="73025" cy="0"/>
          </a:xfrm>
          <a:prstGeom prst="line">
            <a:avLst/>
          </a:prstGeom>
          <a:noFill/>
          <a:ln w="9525">
            <a:solidFill>
              <a:srgbClr val="FFFFFF"/>
            </a:solidFill>
            <a:round/>
            <a:headEnd/>
            <a:tailEnd/>
          </a:ln>
        </p:spPr>
        <p:txBody>
          <a:bodyPr/>
          <a:lstStyle/>
          <a:p>
            <a:endParaRPr lang="en-GB"/>
          </a:p>
        </p:txBody>
      </p:sp>
      <p:sp>
        <p:nvSpPr>
          <p:cNvPr id="22570" name="Line 42"/>
          <p:cNvSpPr>
            <a:spLocks noChangeShapeType="1"/>
          </p:cNvSpPr>
          <p:nvPr/>
        </p:nvSpPr>
        <p:spPr bwMode="auto">
          <a:xfrm>
            <a:off x="1778000" y="2886075"/>
            <a:ext cx="73025" cy="0"/>
          </a:xfrm>
          <a:prstGeom prst="line">
            <a:avLst/>
          </a:prstGeom>
          <a:noFill/>
          <a:ln w="9525">
            <a:solidFill>
              <a:srgbClr val="FFFFFF"/>
            </a:solidFill>
            <a:round/>
            <a:headEnd/>
            <a:tailEnd/>
          </a:ln>
        </p:spPr>
        <p:txBody>
          <a:bodyPr/>
          <a:lstStyle/>
          <a:p>
            <a:endParaRPr lang="en-GB"/>
          </a:p>
        </p:txBody>
      </p:sp>
      <p:sp>
        <p:nvSpPr>
          <p:cNvPr id="22571" name="Line 43"/>
          <p:cNvSpPr>
            <a:spLocks noChangeShapeType="1"/>
          </p:cNvSpPr>
          <p:nvPr/>
        </p:nvSpPr>
        <p:spPr bwMode="auto">
          <a:xfrm>
            <a:off x="1778000" y="2560638"/>
            <a:ext cx="73025" cy="0"/>
          </a:xfrm>
          <a:prstGeom prst="line">
            <a:avLst/>
          </a:prstGeom>
          <a:noFill/>
          <a:ln w="9525">
            <a:solidFill>
              <a:srgbClr val="FFFFFF"/>
            </a:solidFill>
            <a:round/>
            <a:headEnd/>
            <a:tailEnd/>
          </a:ln>
        </p:spPr>
        <p:txBody>
          <a:bodyPr/>
          <a:lstStyle/>
          <a:p>
            <a:endParaRPr lang="en-GB"/>
          </a:p>
        </p:txBody>
      </p:sp>
      <p:sp>
        <p:nvSpPr>
          <p:cNvPr id="22572" name="Line 44"/>
          <p:cNvSpPr>
            <a:spLocks noChangeShapeType="1"/>
          </p:cNvSpPr>
          <p:nvPr/>
        </p:nvSpPr>
        <p:spPr bwMode="auto">
          <a:xfrm>
            <a:off x="1778000" y="2243138"/>
            <a:ext cx="73025" cy="0"/>
          </a:xfrm>
          <a:prstGeom prst="line">
            <a:avLst/>
          </a:prstGeom>
          <a:noFill/>
          <a:ln w="9525">
            <a:solidFill>
              <a:srgbClr val="FFFFFF"/>
            </a:solidFill>
            <a:round/>
            <a:headEnd/>
            <a:tailEnd/>
          </a:ln>
        </p:spPr>
        <p:txBody>
          <a:bodyPr/>
          <a:lstStyle/>
          <a:p>
            <a:endParaRPr lang="en-GB"/>
          </a:p>
        </p:txBody>
      </p:sp>
      <p:sp>
        <p:nvSpPr>
          <p:cNvPr id="22573" name="Line 45"/>
          <p:cNvSpPr>
            <a:spLocks noChangeShapeType="1"/>
          </p:cNvSpPr>
          <p:nvPr/>
        </p:nvSpPr>
        <p:spPr bwMode="auto">
          <a:xfrm>
            <a:off x="1778000" y="1917700"/>
            <a:ext cx="73025" cy="0"/>
          </a:xfrm>
          <a:prstGeom prst="line">
            <a:avLst/>
          </a:prstGeom>
          <a:noFill/>
          <a:ln w="9525">
            <a:solidFill>
              <a:srgbClr val="FFFFFF"/>
            </a:solidFill>
            <a:round/>
            <a:headEnd/>
            <a:tailEnd/>
          </a:ln>
        </p:spPr>
        <p:txBody>
          <a:bodyPr/>
          <a:lstStyle/>
          <a:p>
            <a:endParaRPr lang="en-GB"/>
          </a:p>
        </p:txBody>
      </p:sp>
      <p:sp>
        <p:nvSpPr>
          <p:cNvPr id="22574" name="Line 46"/>
          <p:cNvSpPr>
            <a:spLocks noChangeShapeType="1"/>
          </p:cNvSpPr>
          <p:nvPr/>
        </p:nvSpPr>
        <p:spPr bwMode="auto">
          <a:xfrm>
            <a:off x="1851025" y="5138738"/>
            <a:ext cx="5449888" cy="0"/>
          </a:xfrm>
          <a:prstGeom prst="line">
            <a:avLst/>
          </a:prstGeom>
          <a:noFill/>
          <a:ln w="9525">
            <a:solidFill>
              <a:schemeClr val="tx1"/>
            </a:solidFill>
            <a:round/>
            <a:headEnd/>
            <a:tailEnd/>
          </a:ln>
        </p:spPr>
        <p:txBody>
          <a:bodyPr/>
          <a:lstStyle/>
          <a:p>
            <a:endParaRPr lang="en-GB"/>
          </a:p>
        </p:txBody>
      </p:sp>
      <p:sp>
        <p:nvSpPr>
          <p:cNvPr id="22575" name="Line 47"/>
          <p:cNvSpPr>
            <a:spLocks noChangeShapeType="1"/>
          </p:cNvSpPr>
          <p:nvPr/>
        </p:nvSpPr>
        <p:spPr bwMode="auto">
          <a:xfrm flipV="1">
            <a:off x="1851025" y="5138738"/>
            <a:ext cx="0" cy="71437"/>
          </a:xfrm>
          <a:prstGeom prst="line">
            <a:avLst/>
          </a:prstGeom>
          <a:noFill/>
          <a:ln w="9525">
            <a:solidFill>
              <a:srgbClr val="FFFFFF"/>
            </a:solidFill>
            <a:round/>
            <a:headEnd/>
            <a:tailEnd/>
          </a:ln>
        </p:spPr>
        <p:txBody>
          <a:bodyPr/>
          <a:lstStyle/>
          <a:p>
            <a:endParaRPr lang="en-GB"/>
          </a:p>
        </p:txBody>
      </p:sp>
      <p:sp>
        <p:nvSpPr>
          <p:cNvPr id="22576" name="Line 48"/>
          <p:cNvSpPr>
            <a:spLocks noChangeShapeType="1"/>
          </p:cNvSpPr>
          <p:nvPr/>
        </p:nvSpPr>
        <p:spPr bwMode="auto">
          <a:xfrm flipV="1">
            <a:off x="2149475" y="5138738"/>
            <a:ext cx="0" cy="71437"/>
          </a:xfrm>
          <a:prstGeom prst="line">
            <a:avLst/>
          </a:prstGeom>
          <a:noFill/>
          <a:ln w="9525">
            <a:solidFill>
              <a:srgbClr val="FFFFFF"/>
            </a:solidFill>
            <a:round/>
            <a:headEnd/>
            <a:tailEnd/>
          </a:ln>
        </p:spPr>
        <p:txBody>
          <a:bodyPr/>
          <a:lstStyle/>
          <a:p>
            <a:endParaRPr lang="en-GB"/>
          </a:p>
        </p:txBody>
      </p:sp>
      <p:sp>
        <p:nvSpPr>
          <p:cNvPr id="22577" name="Line 49"/>
          <p:cNvSpPr>
            <a:spLocks noChangeShapeType="1"/>
          </p:cNvSpPr>
          <p:nvPr/>
        </p:nvSpPr>
        <p:spPr bwMode="auto">
          <a:xfrm flipV="1">
            <a:off x="2457450" y="5138738"/>
            <a:ext cx="0" cy="71437"/>
          </a:xfrm>
          <a:prstGeom prst="line">
            <a:avLst/>
          </a:prstGeom>
          <a:noFill/>
          <a:ln w="9525">
            <a:solidFill>
              <a:srgbClr val="FFFFFF"/>
            </a:solidFill>
            <a:round/>
            <a:headEnd/>
            <a:tailEnd/>
          </a:ln>
        </p:spPr>
        <p:txBody>
          <a:bodyPr/>
          <a:lstStyle/>
          <a:p>
            <a:endParaRPr lang="en-GB"/>
          </a:p>
        </p:txBody>
      </p:sp>
      <p:sp>
        <p:nvSpPr>
          <p:cNvPr id="22578" name="Line 50"/>
          <p:cNvSpPr>
            <a:spLocks noChangeShapeType="1"/>
          </p:cNvSpPr>
          <p:nvPr/>
        </p:nvSpPr>
        <p:spPr bwMode="auto">
          <a:xfrm flipV="1">
            <a:off x="2757488" y="5138738"/>
            <a:ext cx="0" cy="71437"/>
          </a:xfrm>
          <a:prstGeom prst="line">
            <a:avLst/>
          </a:prstGeom>
          <a:noFill/>
          <a:ln w="9525">
            <a:solidFill>
              <a:srgbClr val="FFFFFF"/>
            </a:solidFill>
            <a:round/>
            <a:headEnd/>
            <a:tailEnd/>
          </a:ln>
        </p:spPr>
        <p:txBody>
          <a:bodyPr/>
          <a:lstStyle/>
          <a:p>
            <a:endParaRPr lang="en-GB"/>
          </a:p>
        </p:txBody>
      </p:sp>
      <p:sp>
        <p:nvSpPr>
          <p:cNvPr id="22579" name="Line 51"/>
          <p:cNvSpPr>
            <a:spLocks noChangeShapeType="1"/>
          </p:cNvSpPr>
          <p:nvPr/>
        </p:nvSpPr>
        <p:spPr bwMode="auto">
          <a:xfrm flipV="1">
            <a:off x="3065463" y="5138738"/>
            <a:ext cx="0" cy="71437"/>
          </a:xfrm>
          <a:prstGeom prst="line">
            <a:avLst/>
          </a:prstGeom>
          <a:noFill/>
          <a:ln w="9525">
            <a:solidFill>
              <a:srgbClr val="FFFFFF"/>
            </a:solidFill>
            <a:round/>
            <a:headEnd/>
            <a:tailEnd/>
          </a:ln>
        </p:spPr>
        <p:txBody>
          <a:bodyPr/>
          <a:lstStyle/>
          <a:p>
            <a:endParaRPr lang="en-GB"/>
          </a:p>
        </p:txBody>
      </p:sp>
      <p:sp>
        <p:nvSpPr>
          <p:cNvPr id="22580" name="Line 52"/>
          <p:cNvSpPr>
            <a:spLocks noChangeShapeType="1"/>
          </p:cNvSpPr>
          <p:nvPr/>
        </p:nvSpPr>
        <p:spPr bwMode="auto">
          <a:xfrm flipV="1">
            <a:off x="3365500" y="5138738"/>
            <a:ext cx="0" cy="71437"/>
          </a:xfrm>
          <a:prstGeom prst="line">
            <a:avLst/>
          </a:prstGeom>
          <a:noFill/>
          <a:ln w="9525">
            <a:solidFill>
              <a:srgbClr val="FFFFFF"/>
            </a:solidFill>
            <a:round/>
            <a:headEnd/>
            <a:tailEnd/>
          </a:ln>
        </p:spPr>
        <p:txBody>
          <a:bodyPr/>
          <a:lstStyle/>
          <a:p>
            <a:endParaRPr lang="en-GB"/>
          </a:p>
        </p:txBody>
      </p:sp>
      <p:sp>
        <p:nvSpPr>
          <p:cNvPr id="22581" name="Line 53"/>
          <p:cNvSpPr>
            <a:spLocks noChangeShapeType="1"/>
          </p:cNvSpPr>
          <p:nvPr/>
        </p:nvSpPr>
        <p:spPr bwMode="auto">
          <a:xfrm flipV="1">
            <a:off x="3663950" y="5138738"/>
            <a:ext cx="0" cy="71437"/>
          </a:xfrm>
          <a:prstGeom prst="line">
            <a:avLst/>
          </a:prstGeom>
          <a:noFill/>
          <a:ln w="9525">
            <a:solidFill>
              <a:srgbClr val="FFFFFF"/>
            </a:solidFill>
            <a:round/>
            <a:headEnd/>
            <a:tailEnd/>
          </a:ln>
        </p:spPr>
        <p:txBody>
          <a:bodyPr/>
          <a:lstStyle/>
          <a:p>
            <a:endParaRPr lang="en-GB"/>
          </a:p>
        </p:txBody>
      </p:sp>
      <p:sp>
        <p:nvSpPr>
          <p:cNvPr id="22582" name="Line 54"/>
          <p:cNvSpPr>
            <a:spLocks noChangeShapeType="1"/>
          </p:cNvSpPr>
          <p:nvPr/>
        </p:nvSpPr>
        <p:spPr bwMode="auto">
          <a:xfrm flipV="1">
            <a:off x="3971925" y="5138738"/>
            <a:ext cx="0" cy="71437"/>
          </a:xfrm>
          <a:prstGeom prst="line">
            <a:avLst/>
          </a:prstGeom>
          <a:noFill/>
          <a:ln w="9525">
            <a:solidFill>
              <a:srgbClr val="FFFFFF"/>
            </a:solidFill>
            <a:round/>
            <a:headEnd/>
            <a:tailEnd/>
          </a:ln>
        </p:spPr>
        <p:txBody>
          <a:bodyPr/>
          <a:lstStyle/>
          <a:p>
            <a:endParaRPr lang="en-GB"/>
          </a:p>
        </p:txBody>
      </p:sp>
      <p:sp>
        <p:nvSpPr>
          <p:cNvPr id="22583" name="Line 55"/>
          <p:cNvSpPr>
            <a:spLocks noChangeShapeType="1"/>
          </p:cNvSpPr>
          <p:nvPr/>
        </p:nvSpPr>
        <p:spPr bwMode="auto">
          <a:xfrm flipV="1">
            <a:off x="4271963" y="5138738"/>
            <a:ext cx="0" cy="71437"/>
          </a:xfrm>
          <a:prstGeom prst="line">
            <a:avLst/>
          </a:prstGeom>
          <a:noFill/>
          <a:ln w="9525">
            <a:solidFill>
              <a:srgbClr val="FFFFFF"/>
            </a:solidFill>
            <a:round/>
            <a:headEnd/>
            <a:tailEnd/>
          </a:ln>
        </p:spPr>
        <p:txBody>
          <a:bodyPr/>
          <a:lstStyle/>
          <a:p>
            <a:endParaRPr lang="en-GB"/>
          </a:p>
        </p:txBody>
      </p:sp>
      <p:sp>
        <p:nvSpPr>
          <p:cNvPr id="22584" name="Line 56"/>
          <p:cNvSpPr>
            <a:spLocks noChangeShapeType="1"/>
          </p:cNvSpPr>
          <p:nvPr/>
        </p:nvSpPr>
        <p:spPr bwMode="auto">
          <a:xfrm flipV="1">
            <a:off x="4579938" y="5138738"/>
            <a:ext cx="0" cy="71437"/>
          </a:xfrm>
          <a:prstGeom prst="line">
            <a:avLst/>
          </a:prstGeom>
          <a:noFill/>
          <a:ln w="9525">
            <a:solidFill>
              <a:srgbClr val="FFFFFF"/>
            </a:solidFill>
            <a:round/>
            <a:headEnd/>
            <a:tailEnd/>
          </a:ln>
        </p:spPr>
        <p:txBody>
          <a:bodyPr/>
          <a:lstStyle/>
          <a:p>
            <a:endParaRPr lang="en-GB"/>
          </a:p>
        </p:txBody>
      </p:sp>
      <p:sp>
        <p:nvSpPr>
          <p:cNvPr id="22585" name="Line 57"/>
          <p:cNvSpPr>
            <a:spLocks noChangeShapeType="1"/>
          </p:cNvSpPr>
          <p:nvPr/>
        </p:nvSpPr>
        <p:spPr bwMode="auto">
          <a:xfrm flipV="1">
            <a:off x="4878388" y="5138738"/>
            <a:ext cx="0" cy="71437"/>
          </a:xfrm>
          <a:prstGeom prst="line">
            <a:avLst/>
          </a:prstGeom>
          <a:noFill/>
          <a:ln w="9525">
            <a:solidFill>
              <a:srgbClr val="FFFFFF"/>
            </a:solidFill>
            <a:round/>
            <a:headEnd/>
            <a:tailEnd/>
          </a:ln>
        </p:spPr>
        <p:txBody>
          <a:bodyPr/>
          <a:lstStyle/>
          <a:p>
            <a:endParaRPr lang="en-GB"/>
          </a:p>
        </p:txBody>
      </p:sp>
      <p:sp>
        <p:nvSpPr>
          <p:cNvPr id="22586" name="Line 58"/>
          <p:cNvSpPr>
            <a:spLocks noChangeShapeType="1"/>
          </p:cNvSpPr>
          <p:nvPr/>
        </p:nvSpPr>
        <p:spPr bwMode="auto">
          <a:xfrm flipV="1">
            <a:off x="5178425" y="5138738"/>
            <a:ext cx="0" cy="71437"/>
          </a:xfrm>
          <a:prstGeom prst="line">
            <a:avLst/>
          </a:prstGeom>
          <a:noFill/>
          <a:ln w="9525">
            <a:solidFill>
              <a:srgbClr val="FFFFFF"/>
            </a:solidFill>
            <a:round/>
            <a:headEnd/>
            <a:tailEnd/>
          </a:ln>
        </p:spPr>
        <p:txBody>
          <a:bodyPr/>
          <a:lstStyle/>
          <a:p>
            <a:endParaRPr lang="en-GB"/>
          </a:p>
        </p:txBody>
      </p:sp>
      <p:sp>
        <p:nvSpPr>
          <p:cNvPr id="22587" name="Line 59"/>
          <p:cNvSpPr>
            <a:spLocks noChangeShapeType="1"/>
          </p:cNvSpPr>
          <p:nvPr/>
        </p:nvSpPr>
        <p:spPr bwMode="auto">
          <a:xfrm flipV="1">
            <a:off x="5486400" y="5138738"/>
            <a:ext cx="0" cy="71437"/>
          </a:xfrm>
          <a:prstGeom prst="line">
            <a:avLst/>
          </a:prstGeom>
          <a:noFill/>
          <a:ln w="9525">
            <a:solidFill>
              <a:srgbClr val="FFFFFF"/>
            </a:solidFill>
            <a:round/>
            <a:headEnd/>
            <a:tailEnd/>
          </a:ln>
        </p:spPr>
        <p:txBody>
          <a:bodyPr/>
          <a:lstStyle/>
          <a:p>
            <a:endParaRPr lang="en-GB"/>
          </a:p>
        </p:txBody>
      </p:sp>
      <p:sp>
        <p:nvSpPr>
          <p:cNvPr id="22588" name="Line 60"/>
          <p:cNvSpPr>
            <a:spLocks noChangeShapeType="1"/>
          </p:cNvSpPr>
          <p:nvPr/>
        </p:nvSpPr>
        <p:spPr bwMode="auto">
          <a:xfrm flipV="1">
            <a:off x="5786438" y="5138738"/>
            <a:ext cx="0" cy="71437"/>
          </a:xfrm>
          <a:prstGeom prst="line">
            <a:avLst/>
          </a:prstGeom>
          <a:noFill/>
          <a:ln w="9525">
            <a:solidFill>
              <a:srgbClr val="FFFFFF"/>
            </a:solidFill>
            <a:round/>
            <a:headEnd/>
            <a:tailEnd/>
          </a:ln>
        </p:spPr>
        <p:txBody>
          <a:bodyPr/>
          <a:lstStyle/>
          <a:p>
            <a:endParaRPr lang="en-GB"/>
          </a:p>
        </p:txBody>
      </p:sp>
      <p:sp>
        <p:nvSpPr>
          <p:cNvPr id="22589" name="Line 61"/>
          <p:cNvSpPr>
            <a:spLocks noChangeShapeType="1"/>
          </p:cNvSpPr>
          <p:nvPr/>
        </p:nvSpPr>
        <p:spPr bwMode="auto">
          <a:xfrm flipV="1">
            <a:off x="6084888" y="5138738"/>
            <a:ext cx="0" cy="71437"/>
          </a:xfrm>
          <a:prstGeom prst="line">
            <a:avLst/>
          </a:prstGeom>
          <a:noFill/>
          <a:ln w="9525">
            <a:solidFill>
              <a:srgbClr val="FFFFFF"/>
            </a:solidFill>
            <a:round/>
            <a:headEnd/>
            <a:tailEnd/>
          </a:ln>
        </p:spPr>
        <p:txBody>
          <a:bodyPr/>
          <a:lstStyle/>
          <a:p>
            <a:endParaRPr lang="en-GB"/>
          </a:p>
        </p:txBody>
      </p:sp>
      <p:sp>
        <p:nvSpPr>
          <p:cNvPr id="22590" name="Line 62"/>
          <p:cNvSpPr>
            <a:spLocks noChangeShapeType="1"/>
          </p:cNvSpPr>
          <p:nvPr/>
        </p:nvSpPr>
        <p:spPr bwMode="auto">
          <a:xfrm flipV="1">
            <a:off x="6392863" y="5138738"/>
            <a:ext cx="0" cy="71437"/>
          </a:xfrm>
          <a:prstGeom prst="line">
            <a:avLst/>
          </a:prstGeom>
          <a:noFill/>
          <a:ln w="9525">
            <a:solidFill>
              <a:srgbClr val="FFFFFF"/>
            </a:solidFill>
            <a:round/>
            <a:headEnd/>
            <a:tailEnd/>
          </a:ln>
        </p:spPr>
        <p:txBody>
          <a:bodyPr/>
          <a:lstStyle/>
          <a:p>
            <a:endParaRPr lang="en-GB"/>
          </a:p>
        </p:txBody>
      </p:sp>
      <p:sp>
        <p:nvSpPr>
          <p:cNvPr id="22591" name="Line 63"/>
          <p:cNvSpPr>
            <a:spLocks noChangeShapeType="1"/>
          </p:cNvSpPr>
          <p:nvPr/>
        </p:nvSpPr>
        <p:spPr bwMode="auto">
          <a:xfrm flipV="1">
            <a:off x="6692900" y="5138738"/>
            <a:ext cx="0" cy="71437"/>
          </a:xfrm>
          <a:prstGeom prst="line">
            <a:avLst/>
          </a:prstGeom>
          <a:noFill/>
          <a:ln w="9525">
            <a:solidFill>
              <a:srgbClr val="FFFFFF"/>
            </a:solidFill>
            <a:round/>
            <a:headEnd/>
            <a:tailEnd/>
          </a:ln>
        </p:spPr>
        <p:txBody>
          <a:bodyPr/>
          <a:lstStyle/>
          <a:p>
            <a:endParaRPr lang="en-GB"/>
          </a:p>
        </p:txBody>
      </p:sp>
      <p:sp>
        <p:nvSpPr>
          <p:cNvPr id="22592" name="Line 64"/>
          <p:cNvSpPr>
            <a:spLocks noChangeShapeType="1"/>
          </p:cNvSpPr>
          <p:nvPr/>
        </p:nvSpPr>
        <p:spPr bwMode="auto">
          <a:xfrm flipV="1">
            <a:off x="7000875" y="5138738"/>
            <a:ext cx="0" cy="71437"/>
          </a:xfrm>
          <a:prstGeom prst="line">
            <a:avLst/>
          </a:prstGeom>
          <a:noFill/>
          <a:ln w="9525">
            <a:solidFill>
              <a:srgbClr val="FFFFFF"/>
            </a:solidFill>
            <a:round/>
            <a:headEnd/>
            <a:tailEnd/>
          </a:ln>
        </p:spPr>
        <p:txBody>
          <a:bodyPr/>
          <a:lstStyle/>
          <a:p>
            <a:endParaRPr lang="en-GB"/>
          </a:p>
        </p:txBody>
      </p:sp>
      <p:sp>
        <p:nvSpPr>
          <p:cNvPr id="22593" name="Line 65"/>
          <p:cNvSpPr>
            <a:spLocks noChangeShapeType="1"/>
          </p:cNvSpPr>
          <p:nvPr/>
        </p:nvSpPr>
        <p:spPr bwMode="auto">
          <a:xfrm flipV="1">
            <a:off x="7300913" y="5138738"/>
            <a:ext cx="0" cy="71437"/>
          </a:xfrm>
          <a:prstGeom prst="line">
            <a:avLst/>
          </a:prstGeom>
          <a:noFill/>
          <a:ln w="9525">
            <a:solidFill>
              <a:srgbClr val="FFFFFF"/>
            </a:solidFill>
            <a:round/>
            <a:headEnd/>
            <a:tailEnd/>
          </a:ln>
        </p:spPr>
        <p:txBody>
          <a:bodyPr/>
          <a:lstStyle/>
          <a:p>
            <a:endParaRPr lang="en-GB"/>
          </a:p>
        </p:txBody>
      </p:sp>
      <p:sp>
        <p:nvSpPr>
          <p:cNvPr id="22594" name="Freeform 66"/>
          <p:cNvSpPr>
            <a:spLocks/>
          </p:cNvSpPr>
          <p:nvPr/>
        </p:nvSpPr>
        <p:spPr bwMode="auto">
          <a:xfrm>
            <a:off x="2005013" y="2225675"/>
            <a:ext cx="5141912" cy="633413"/>
          </a:xfrm>
          <a:custGeom>
            <a:avLst/>
            <a:gdLst>
              <a:gd name="T0" fmla="*/ 0 w 567"/>
              <a:gd name="T1" fmla="*/ 15 h 72"/>
              <a:gd name="T2" fmla="*/ 33 w 567"/>
              <a:gd name="T3" fmla="*/ 4 h 72"/>
              <a:gd name="T4" fmla="*/ 66 w 567"/>
              <a:gd name="T5" fmla="*/ 0 h 72"/>
              <a:gd name="T6" fmla="*/ 100 w 567"/>
              <a:gd name="T7" fmla="*/ 2 h 72"/>
              <a:gd name="T8" fmla="*/ 133 w 567"/>
              <a:gd name="T9" fmla="*/ 12 h 72"/>
              <a:gd name="T10" fmla="*/ 167 w 567"/>
              <a:gd name="T11" fmla="*/ 31 h 72"/>
              <a:gd name="T12" fmla="*/ 200 w 567"/>
              <a:gd name="T13" fmla="*/ 34 h 72"/>
              <a:gd name="T14" fmla="*/ 233 w 567"/>
              <a:gd name="T15" fmla="*/ 37 h 72"/>
              <a:gd name="T16" fmla="*/ 267 w 567"/>
              <a:gd name="T17" fmla="*/ 40 h 72"/>
              <a:gd name="T18" fmla="*/ 300 w 567"/>
              <a:gd name="T19" fmla="*/ 44 h 72"/>
              <a:gd name="T20" fmla="*/ 334 w 567"/>
              <a:gd name="T21" fmla="*/ 47 h 72"/>
              <a:gd name="T22" fmla="*/ 367 w 567"/>
              <a:gd name="T23" fmla="*/ 50 h 72"/>
              <a:gd name="T24" fmla="*/ 400 w 567"/>
              <a:gd name="T25" fmla="*/ 54 h 72"/>
              <a:gd name="T26" fmla="*/ 434 w 567"/>
              <a:gd name="T27" fmla="*/ 57 h 72"/>
              <a:gd name="T28" fmla="*/ 467 w 567"/>
              <a:gd name="T29" fmla="*/ 61 h 72"/>
              <a:gd name="T30" fmla="*/ 501 w 567"/>
              <a:gd name="T31" fmla="*/ 64 h 72"/>
              <a:gd name="T32" fmla="*/ 534 w 567"/>
              <a:gd name="T33" fmla="*/ 68 h 72"/>
              <a:gd name="T34" fmla="*/ 567 w 567"/>
              <a:gd name="T35" fmla="*/ 72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7"/>
              <a:gd name="T55" fmla="*/ 0 h 72"/>
              <a:gd name="T56" fmla="*/ 567 w 567"/>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7" h="72">
                <a:moveTo>
                  <a:pt x="0" y="15"/>
                </a:moveTo>
                <a:lnTo>
                  <a:pt x="33" y="4"/>
                </a:lnTo>
                <a:lnTo>
                  <a:pt x="66" y="0"/>
                </a:lnTo>
                <a:lnTo>
                  <a:pt x="100" y="2"/>
                </a:lnTo>
                <a:lnTo>
                  <a:pt x="133" y="12"/>
                </a:lnTo>
                <a:lnTo>
                  <a:pt x="167" y="31"/>
                </a:lnTo>
                <a:lnTo>
                  <a:pt x="200" y="34"/>
                </a:lnTo>
                <a:lnTo>
                  <a:pt x="233" y="37"/>
                </a:lnTo>
                <a:lnTo>
                  <a:pt x="267" y="40"/>
                </a:lnTo>
                <a:lnTo>
                  <a:pt x="300" y="44"/>
                </a:lnTo>
                <a:lnTo>
                  <a:pt x="334" y="47"/>
                </a:lnTo>
                <a:lnTo>
                  <a:pt x="367" y="50"/>
                </a:lnTo>
                <a:lnTo>
                  <a:pt x="400" y="54"/>
                </a:lnTo>
                <a:lnTo>
                  <a:pt x="434" y="57"/>
                </a:lnTo>
                <a:lnTo>
                  <a:pt x="467" y="61"/>
                </a:lnTo>
                <a:lnTo>
                  <a:pt x="501" y="64"/>
                </a:lnTo>
                <a:lnTo>
                  <a:pt x="534" y="68"/>
                </a:lnTo>
                <a:lnTo>
                  <a:pt x="567" y="72"/>
                </a:lnTo>
              </a:path>
            </a:pathLst>
          </a:custGeom>
          <a:noFill/>
          <a:ln w="26988">
            <a:solidFill>
              <a:srgbClr val="000000"/>
            </a:solidFill>
            <a:round/>
            <a:headEnd/>
            <a:tailEnd/>
          </a:ln>
        </p:spPr>
        <p:txBody>
          <a:bodyPr/>
          <a:lstStyle/>
          <a:p>
            <a:pPr eaLnBrk="0" hangingPunct="0"/>
            <a:endParaRPr lang="en-US" sz="1800" b="0">
              <a:latin typeface="Arial" charset="0"/>
            </a:endParaRPr>
          </a:p>
        </p:txBody>
      </p:sp>
      <p:sp>
        <p:nvSpPr>
          <p:cNvPr id="22595" name="Freeform 67"/>
          <p:cNvSpPr>
            <a:spLocks/>
          </p:cNvSpPr>
          <p:nvPr/>
        </p:nvSpPr>
        <p:spPr bwMode="auto">
          <a:xfrm>
            <a:off x="2005013" y="2208213"/>
            <a:ext cx="5141912" cy="668337"/>
          </a:xfrm>
          <a:custGeom>
            <a:avLst/>
            <a:gdLst>
              <a:gd name="T0" fmla="*/ 0 w 567"/>
              <a:gd name="T1" fmla="*/ 76 h 76"/>
              <a:gd name="T2" fmla="*/ 33 w 567"/>
              <a:gd name="T3" fmla="*/ 30 h 76"/>
              <a:gd name="T4" fmla="*/ 66 w 567"/>
              <a:gd name="T5" fmla="*/ 8 h 76"/>
              <a:gd name="T6" fmla="*/ 100 w 567"/>
              <a:gd name="T7" fmla="*/ 0 h 76"/>
              <a:gd name="T8" fmla="*/ 133 w 567"/>
              <a:gd name="T9" fmla="*/ 5 h 76"/>
              <a:gd name="T10" fmla="*/ 167 w 567"/>
              <a:gd name="T11" fmla="*/ 22 h 76"/>
              <a:gd name="T12" fmla="*/ 200 w 567"/>
              <a:gd name="T13" fmla="*/ 22 h 76"/>
              <a:gd name="T14" fmla="*/ 233 w 567"/>
              <a:gd name="T15" fmla="*/ 22 h 76"/>
              <a:gd name="T16" fmla="*/ 267 w 567"/>
              <a:gd name="T17" fmla="*/ 22 h 76"/>
              <a:gd name="T18" fmla="*/ 300 w 567"/>
              <a:gd name="T19" fmla="*/ 22 h 76"/>
              <a:gd name="T20" fmla="*/ 334 w 567"/>
              <a:gd name="T21" fmla="*/ 22 h 76"/>
              <a:gd name="T22" fmla="*/ 367 w 567"/>
              <a:gd name="T23" fmla="*/ 22 h 76"/>
              <a:gd name="T24" fmla="*/ 400 w 567"/>
              <a:gd name="T25" fmla="*/ 22 h 76"/>
              <a:gd name="T26" fmla="*/ 434 w 567"/>
              <a:gd name="T27" fmla="*/ 22 h 76"/>
              <a:gd name="T28" fmla="*/ 467 w 567"/>
              <a:gd name="T29" fmla="*/ 22 h 76"/>
              <a:gd name="T30" fmla="*/ 501 w 567"/>
              <a:gd name="T31" fmla="*/ 22 h 76"/>
              <a:gd name="T32" fmla="*/ 534 w 567"/>
              <a:gd name="T33" fmla="*/ 21 h 76"/>
              <a:gd name="T34" fmla="*/ 567 w 567"/>
              <a:gd name="T35" fmla="*/ 21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7"/>
              <a:gd name="T55" fmla="*/ 0 h 76"/>
              <a:gd name="T56" fmla="*/ 567 w 567"/>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7" h="76">
                <a:moveTo>
                  <a:pt x="0" y="76"/>
                </a:moveTo>
                <a:lnTo>
                  <a:pt x="33" y="30"/>
                </a:lnTo>
                <a:lnTo>
                  <a:pt x="66" y="8"/>
                </a:lnTo>
                <a:lnTo>
                  <a:pt x="100" y="0"/>
                </a:lnTo>
                <a:lnTo>
                  <a:pt x="133" y="5"/>
                </a:lnTo>
                <a:lnTo>
                  <a:pt x="167" y="22"/>
                </a:lnTo>
                <a:lnTo>
                  <a:pt x="200" y="22"/>
                </a:lnTo>
                <a:lnTo>
                  <a:pt x="233" y="22"/>
                </a:lnTo>
                <a:lnTo>
                  <a:pt x="267" y="22"/>
                </a:lnTo>
                <a:lnTo>
                  <a:pt x="300" y="22"/>
                </a:lnTo>
                <a:lnTo>
                  <a:pt x="334" y="22"/>
                </a:lnTo>
                <a:lnTo>
                  <a:pt x="367" y="22"/>
                </a:lnTo>
                <a:lnTo>
                  <a:pt x="400" y="22"/>
                </a:lnTo>
                <a:lnTo>
                  <a:pt x="434" y="22"/>
                </a:lnTo>
                <a:lnTo>
                  <a:pt x="467" y="22"/>
                </a:lnTo>
                <a:lnTo>
                  <a:pt x="501" y="22"/>
                </a:lnTo>
                <a:lnTo>
                  <a:pt x="534" y="21"/>
                </a:lnTo>
                <a:lnTo>
                  <a:pt x="567" y="21"/>
                </a:lnTo>
              </a:path>
            </a:pathLst>
          </a:custGeom>
          <a:noFill/>
          <a:ln w="26988">
            <a:solidFill>
              <a:srgbClr val="000000"/>
            </a:solidFill>
            <a:round/>
            <a:headEnd/>
            <a:tailEnd/>
          </a:ln>
        </p:spPr>
        <p:txBody>
          <a:bodyPr/>
          <a:lstStyle/>
          <a:p>
            <a:pPr eaLnBrk="0" hangingPunct="0"/>
            <a:endParaRPr lang="en-US" sz="1800" b="0">
              <a:latin typeface="Arial" charset="0"/>
            </a:endParaRPr>
          </a:p>
        </p:txBody>
      </p:sp>
      <p:sp>
        <p:nvSpPr>
          <p:cNvPr id="22596" name="Freeform 68"/>
          <p:cNvSpPr>
            <a:spLocks/>
          </p:cNvSpPr>
          <p:nvPr/>
        </p:nvSpPr>
        <p:spPr bwMode="auto">
          <a:xfrm>
            <a:off x="1949450" y="2305050"/>
            <a:ext cx="109538" cy="104775"/>
          </a:xfrm>
          <a:custGeom>
            <a:avLst/>
            <a:gdLst>
              <a:gd name="T0" fmla="*/ 35 w 69"/>
              <a:gd name="T1" fmla="*/ 0 h 66"/>
              <a:gd name="T2" fmla="*/ 69 w 69"/>
              <a:gd name="T3" fmla="*/ 33 h 66"/>
              <a:gd name="T4" fmla="*/ 35 w 69"/>
              <a:gd name="T5" fmla="*/ 66 h 66"/>
              <a:gd name="T6" fmla="*/ 0 w 69"/>
              <a:gd name="T7" fmla="*/ 33 h 66"/>
              <a:gd name="T8" fmla="*/ 35 w 69"/>
              <a:gd name="T9" fmla="*/ 0 h 66"/>
              <a:gd name="T10" fmla="*/ 0 60000 65536"/>
              <a:gd name="T11" fmla="*/ 0 60000 65536"/>
              <a:gd name="T12" fmla="*/ 0 60000 65536"/>
              <a:gd name="T13" fmla="*/ 0 60000 65536"/>
              <a:gd name="T14" fmla="*/ 0 60000 65536"/>
              <a:gd name="T15" fmla="*/ 0 w 69"/>
              <a:gd name="T16" fmla="*/ 0 h 66"/>
              <a:gd name="T17" fmla="*/ 69 w 69"/>
              <a:gd name="T18" fmla="*/ 66 h 66"/>
            </a:gdLst>
            <a:ahLst/>
            <a:cxnLst>
              <a:cxn ang="T10">
                <a:pos x="T0" y="T1"/>
              </a:cxn>
              <a:cxn ang="T11">
                <a:pos x="T2" y="T3"/>
              </a:cxn>
              <a:cxn ang="T12">
                <a:pos x="T4" y="T5"/>
              </a:cxn>
              <a:cxn ang="T13">
                <a:pos x="T6" y="T7"/>
              </a:cxn>
              <a:cxn ang="T14">
                <a:pos x="T8" y="T9"/>
              </a:cxn>
            </a:cxnLst>
            <a:rect l="T15" t="T16" r="T17" b="T18"/>
            <a:pathLst>
              <a:path w="69" h="66">
                <a:moveTo>
                  <a:pt x="35" y="0"/>
                </a:moveTo>
                <a:lnTo>
                  <a:pt x="69" y="33"/>
                </a:lnTo>
                <a:lnTo>
                  <a:pt x="35" y="66"/>
                </a:lnTo>
                <a:lnTo>
                  <a:pt x="0" y="33"/>
                </a:lnTo>
                <a:lnTo>
                  <a:pt x="35" y="0"/>
                </a:lnTo>
                <a:close/>
              </a:path>
            </a:pathLst>
          </a:custGeom>
          <a:solidFill>
            <a:srgbClr val="FF0000"/>
          </a:solidFill>
          <a:ln w="9525">
            <a:solidFill>
              <a:srgbClr val="FF0000"/>
            </a:solidFill>
            <a:round/>
            <a:headEnd/>
            <a:tailEnd/>
          </a:ln>
        </p:spPr>
        <p:txBody>
          <a:bodyPr/>
          <a:lstStyle/>
          <a:p>
            <a:pPr eaLnBrk="0" hangingPunct="0"/>
            <a:endParaRPr lang="en-US" sz="1800" b="0">
              <a:latin typeface="Arial" charset="0"/>
            </a:endParaRPr>
          </a:p>
        </p:txBody>
      </p:sp>
      <p:sp>
        <p:nvSpPr>
          <p:cNvPr id="22597" name="Freeform 69"/>
          <p:cNvSpPr>
            <a:spLocks/>
          </p:cNvSpPr>
          <p:nvPr/>
        </p:nvSpPr>
        <p:spPr bwMode="auto">
          <a:xfrm>
            <a:off x="2249488" y="2208213"/>
            <a:ext cx="107950" cy="104775"/>
          </a:xfrm>
          <a:custGeom>
            <a:avLst/>
            <a:gdLst>
              <a:gd name="T0" fmla="*/ 34 w 68"/>
              <a:gd name="T1" fmla="*/ 0 h 66"/>
              <a:gd name="T2" fmla="*/ 68 w 68"/>
              <a:gd name="T3" fmla="*/ 33 h 66"/>
              <a:gd name="T4" fmla="*/ 34 w 68"/>
              <a:gd name="T5" fmla="*/ 66 h 66"/>
              <a:gd name="T6" fmla="*/ 0 w 68"/>
              <a:gd name="T7" fmla="*/ 33 h 66"/>
              <a:gd name="T8" fmla="*/ 34 w 68"/>
              <a:gd name="T9" fmla="*/ 0 h 66"/>
              <a:gd name="T10" fmla="*/ 0 60000 65536"/>
              <a:gd name="T11" fmla="*/ 0 60000 65536"/>
              <a:gd name="T12" fmla="*/ 0 60000 65536"/>
              <a:gd name="T13" fmla="*/ 0 60000 65536"/>
              <a:gd name="T14" fmla="*/ 0 60000 65536"/>
              <a:gd name="T15" fmla="*/ 0 w 68"/>
              <a:gd name="T16" fmla="*/ 0 h 66"/>
              <a:gd name="T17" fmla="*/ 68 w 68"/>
              <a:gd name="T18" fmla="*/ 66 h 66"/>
            </a:gdLst>
            <a:ahLst/>
            <a:cxnLst>
              <a:cxn ang="T10">
                <a:pos x="T0" y="T1"/>
              </a:cxn>
              <a:cxn ang="T11">
                <a:pos x="T2" y="T3"/>
              </a:cxn>
              <a:cxn ang="T12">
                <a:pos x="T4" y="T5"/>
              </a:cxn>
              <a:cxn ang="T13">
                <a:pos x="T6" y="T7"/>
              </a:cxn>
              <a:cxn ang="T14">
                <a:pos x="T8" y="T9"/>
              </a:cxn>
            </a:cxnLst>
            <a:rect l="T15" t="T16" r="T17" b="T18"/>
            <a:pathLst>
              <a:path w="68" h="66">
                <a:moveTo>
                  <a:pt x="34" y="0"/>
                </a:moveTo>
                <a:lnTo>
                  <a:pt x="68" y="33"/>
                </a:lnTo>
                <a:lnTo>
                  <a:pt x="34" y="66"/>
                </a:lnTo>
                <a:lnTo>
                  <a:pt x="0" y="33"/>
                </a:lnTo>
                <a:lnTo>
                  <a:pt x="34" y="0"/>
                </a:lnTo>
                <a:close/>
              </a:path>
            </a:pathLst>
          </a:custGeom>
          <a:solidFill>
            <a:srgbClr val="FF0000"/>
          </a:solidFill>
          <a:ln w="9525">
            <a:solidFill>
              <a:srgbClr val="FF0000"/>
            </a:solidFill>
            <a:round/>
            <a:headEnd/>
            <a:tailEnd/>
          </a:ln>
        </p:spPr>
        <p:txBody>
          <a:bodyPr/>
          <a:lstStyle/>
          <a:p>
            <a:pPr eaLnBrk="0" hangingPunct="0"/>
            <a:endParaRPr lang="en-US" sz="1800" b="0">
              <a:latin typeface="Arial" charset="0"/>
            </a:endParaRPr>
          </a:p>
        </p:txBody>
      </p:sp>
      <p:sp>
        <p:nvSpPr>
          <p:cNvPr id="22598" name="Freeform 70"/>
          <p:cNvSpPr>
            <a:spLocks/>
          </p:cNvSpPr>
          <p:nvPr/>
        </p:nvSpPr>
        <p:spPr bwMode="auto">
          <a:xfrm>
            <a:off x="2547938" y="2171700"/>
            <a:ext cx="109537" cy="106363"/>
          </a:xfrm>
          <a:custGeom>
            <a:avLst/>
            <a:gdLst>
              <a:gd name="T0" fmla="*/ 35 w 69"/>
              <a:gd name="T1" fmla="*/ 0 h 67"/>
              <a:gd name="T2" fmla="*/ 69 w 69"/>
              <a:gd name="T3" fmla="*/ 34 h 67"/>
              <a:gd name="T4" fmla="*/ 35 w 69"/>
              <a:gd name="T5" fmla="*/ 67 h 67"/>
              <a:gd name="T6" fmla="*/ 0 w 69"/>
              <a:gd name="T7" fmla="*/ 34 h 67"/>
              <a:gd name="T8" fmla="*/ 35 w 69"/>
              <a:gd name="T9" fmla="*/ 0 h 67"/>
              <a:gd name="T10" fmla="*/ 0 60000 65536"/>
              <a:gd name="T11" fmla="*/ 0 60000 65536"/>
              <a:gd name="T12" fmla="*/ 0 60000 65536"/>
              <a:gd name="T13" fmla="*/ 0 60000 65536"/>
              <a:gd name="T14" fmla="*/ 0 60000 65536"/>
              <a:gd name="T15" fmla="*/ 0 w 69"/>
              <a:gd name="T16" fmla="*/ 0 h 67"/>
              <a:gd name="T17" fmla="*/ 69 w 69"/>
              <a:gd name="T18" fmla="*/ 67 h 67"/>
            </a:gdLst>
            <a:ahLst/>
            <a:cxnLst>
              <a:cxn ang="T10">
                <a:pos x="T0" y="T1"/>
              </a:cxn>
              <a:cxn ang="T11">
                <a:pos x="T2" y="T3"/>
              </a:cxn>
              <a:cxn ang="T12">
                <a:pos x="T4" y="T5"/>
              </a:cxn>
              <a:cxn ang="T13">
                <a:pos x="T6" y="T7"/>
              </a:cxn>
              <a:cxn ang="T14">
                <a:pos x="T8" y="T9"/>
              </a:cxn>
            </a:cxnLst>
            <a:rect l="T15" t="T16" r="T17" b="T18"/>
            <a:pathLst>
              <a:path w="69" h="67">
                <a:moveTo>
                  <a:pt x="35" y="0"/>
                </a:moveTo>
                <a:lnTo>
                  <a:pt x="69" y="34"/>
                </a:lnTo>
                <a:lnTo>
                  <a:pt x="35" y="67"/>
                </a:lnTo>
                <a:lnTo>
                  <a:pt x="0" y="34"/>
                </a:lnTo>
                <a:lnTo>
                  <a:pt x="35" y="0"/>
                </a:lnTo>
                <a:close/>
              </a:path>
            </a:pathLst>
          </a:custGeom>
          <a:solidFill>
            <a:srgbClr val="FF0000"/>
          </a:solidFill>
          <a:ln w="9525">
            <a:solidFill>
              <a:srgbClr val="FF0000"/>
            </a:solidFill>
            <a:round/>
            <a:headEnd/>
            <a:tailEnd/>
          </a:ln>
        </p:spPr>
        <p:txBody>
          <a:bodyPr/>
          <a:lstStyle/>
          <a:p>
            <a:pPr eaLnBrk="0" hangingPunct="0"/>
            <a:endParaRPr lang="en-US" sz="1800" b="0">
              <a:latin typeface="Arial" charset="0"/>
            </a:endParaRPr>
          </a:p>
        </p:txBody>
      </p:sp>
      <p:sp>
        <p:nvSpPr>
          <p:cNvPr id="22599" name="Freeform 71"/>
          <p:cNvSpPr>
            <a:spLocks/>
          </p:cNvSpPr>
          <p:nvPr/>
        </p:nvSpPr>
        <p:spPr bwMode="auto">
          <a:xfrm>
            <a:off x="2857500" y="2190750"/>
            <a:ext cx="107950" cy="104775"/>
          </a:xfrm>
          <a:custGeom>
            <a:avLst/>
            <a:gdLst>
              <a:gd name="T0" fmla="*/ 34 w 68"/>
              <a:gd name="T1" fmla="*/ 0 h 66"/>
              <a:gd name="T2" fmla="*/ 68 w 68"/>
              <a:gd name="T3" fmla="*/ 33 h 66"/>
              <a:gd name="T4" fmla="*/ 34 w 68"/>
              <a:gd name="T5" fmla="*/ 66 h 66"/>
              <a:gd name="T6" fmla="*/ 0 w 68"/>
              <a:gd name="T7" fmla="*/ 33 h 66"/>
              <a:gd name="T8" fmla="*/ 34 w 68"/>
              <a:gd name="T9" fmla="*/ 0 h 66"/>
              <a:gd name="T10" fmla="*/ 0 60000 65536"/>
              <a:gd name="T11" fmla="*/ 0 60000 65536"/>
              <a:gd name="T12" fmla="*/ 0 60000 65536"/>
              <a:gd name="T13" fmla="*/ 0 60000 65536"/>
              <a:gd name="T14" fmla="*/ 0 60000 65536"/>
              <a:gd name="T15" fmla="*/ 0 w 68"/>
              <a:gd name="T16" fmla="*/ 0 h 66"/>
              <a:gd name="T17" fmla="*/ 68 w 68"/>
              <a:gd name="T18" fmla="*/ 66 h 66"/>
            </a:gdLst>
            <a:ahLst/>
            <a:cxnLst>
              <a:cxn ang="T10">
                <a:pos x="T0" y="T1"/>
              </a:cxn>
              <a:cxn ang="T11">
                <a:pos x="T2" y="T3"/>
              </a:cxn>
              <a:cxn ang="T12">
                <a:pos x="T4" y="T5"/>
              </a:cxn>
              <a:cxn ang="T13">
                <a:pos x="T6" y="T7"/>
              </a:cxn>
              <a:cxn ang="T14">
                <a:pos x="T8" y="T9"/>
              </a:cxn>
            </a:cxnLst>
            <a:rect l="T15" t="T16" r="T17" b="T18"/>
            <a:pathLst>
              <a:path w="68" h="66">
                <a:moveTo>
                  <a:pt x="34" y="0"/>
                </a:moveTo>
                <a:lnTo>
                  <a:pt x="68" y="33"/>
                </a:lnTo>
                <a:lnTo>
                  <a:pt x="34" y="66"/>
                </a:lnTo>
                <a:lnTo>
                  <a:pt x="0" y="33"/>
                </a:lnTo>
                <a:lnTo>
                  <a:pt x="34" y="0"/>
                </a:lnTo>
                <a:close/>
              </a:path>
            </a:pathLst>
          </a:custGeom>
          <a:solidFill>
            <a:srgbClr val="FF0000"/>
          </a:solidFill>
          <a:ln w="9525">
            <a:solidFill>
              <a:srgbClr val="FF0000"/>
            </a:solidFill>
            <a:round/>
            <a:headEnd/>
            <a:tailEnd/>
          </a:ln>
        </p:spPr>
        <p:txBody>
          <a:bodyPr/>
          <a:lstStyle/>
          <a:p>
            <a:pPr eaLnBrk="0" hangingPunct="0"/>
            <a:endParaRPr lang="en-US" sz="1800" b="0">
              <a:latin typeface="Arial" charset="0"/>
            </a:endParaRPr>
          </a:p>
        </p:txBody>
      </p:sp>
      <p:sp>
        <p:nvSpPr>
          <p:cNvPr id="22600" name="Freeform 72"/>
          <p:cNvSpPr>
            <a:spLocks/>
          </p:cNvSpPr>
          <p:nvPr/>
        </p:nvSpPr>
        <p:spPr bwMode="auto">
          <a:xfrm>
            <a:off x="3155950" y="2278063"/>
            <a:ext cx="109538" cy="106362"/>
          </a:xfrm>
          <a:custGeom>
            <a:avLst/>
            <a:gdLst>
              <a:gd name="T0" fmla="*/ 34 w 69"/>
              <a:gd name="T1" fmla="*/ 0 h 67"/>
              <a:gd name="T2" fmla="*/ 69 w 69"/>
              <a:gd name="T3" fmla="*/ 33 h 67"/>
              <a:gd name="T4" fmla="*/ 34 w 69"/>
              <a:gd name="T5" fmla="*/ 67 h 67"/>
              <a:gd name="T6" fmla="*/ 0 w 69"/>
              <a:gd name="T7" fmla="*/ 33 h 67"/>
              <a:gd name="T8" fmla="*/ 34 w 69"/>
              <a:gd name="T9" fmla="*/ 0 h 67"/>
              <a:gd name="T10" fmla="*/ 0 60000 65536"/>
              <a:gd name="T11" fmla="*/ 0 60000 65536"/>
              <a:gd name="T12" fmla="*/ 0 60000 65536"/>
              <a:gd name="T13" fmla="*/ 0 60000 65536"/>
              <a:gd name="T14" fmla="*/ 0 60000 65536"/>
              <a:gd name="T15" fmla="*/ 0 w 69"/>
              <a:gd name="T16" fmla="*/ 0 h 67"/>
              <a:gd name="T17" fmla="*/ 69 w 69"/>
              <a:gd name="T18" fmla="*/ 67 h 67"/>
            </a:gdLst>
            <a:ahLst/>
            <a:cxnLst>
              <a:cxn ang="T10">
                <a:pos x="T0" y="T1"/>
              </a:cxn>
              <a:cxn ang="T11">
                <a:pos x="T2" y="T3"/>
              </a:cxn>
              <a:cxn ang="T12">
                <a:pos x="T4" y="T5"/>
              </a:cxn>
              <a:cxn ang="T13">
                <a:pos x="T6" y="T7"/>
              </a:cxn>
              <a:cxn ang="T14">
                <a:pos x="T8" y="T9"/>
              </a:cxn>
            </a:cxnLst>
            <a:rect l="T15" t="T16" r="T17" b="T18"/>
            <a:pathLst>
              <a:path w="69" h="67">
                <a:moveTo>
                  <a:pt x="34" y="0"/>
                </a:moveTo>
                <a:lnTo>
                  <a:pt x="69" y="33"/>
                </a:lnTo>
                <a:lnTo>
                  <a:pt x="34" y="67"/>
                </a:lnTo>
                <a:lnTo>
                  <a:pt x="0" y="33"/>
                </a:lnTo>
                <a:lnTo>
                  <a:pt x="34" y="0"/>
                </a:lnTo>
                <a:close/>
              </a:path>
            </a:pathLst>
          </a:custGeom>
          <a:solidFill>
            <a:srgbClr val="FF0000"/>
          </a:solidFill>
          <a:ln w="9525">
            <a:solidFill>
              <a:srgbClr val="FF0000"/>
            </a:solidFill>
            <a:round/>
            <a:headEnd/>
            <a:tailEnd/>
          </a:ln>
        </p:spPr>
        <p:txBody>
          <a:bodyPr/>
          <a:lstStyle/>
          <a:p>
            <a:pPr eaLnBrk="0" hangingPunct="0"/>
            <a:endParaRPr lang="en-US" sz="1800" b="0">
              <a:latin typeface="Arial" charset="0"/>
            </a:endParaRPr>
          </a:p>
        </p:txBody>
      </p:sp>
      <p:sp>
        <p:nvSpPr>
          <p:cNvPr id="22601" name="Freeform 73"/>
          <p:cNvSpPr>
            <a:spLocks/>
          </p:cNvSpPr>
          <p:nvPr/>
        </p:nvSpPr>
        <p:spPr bwMode="auto">
          <a:xfrm>
            <a:off x="3463925" y="2444750"/>
            <a:ext cx="109538" cy="106363"/>
          </a:xfrm>
          <a:custGeom>
            <a:avLst/>
            <a:gdLst>
              <a:gd name="T0" fmla="*/ 35 w 69"/>
              <a:gd name="T1" fmla="*/ 0 h 67"/>
              <a:gd name="T2" fmla="*/ 69 w 69"/>
              <a:gd name="T3" fmla="*/ 34 h 67"/>
              <a:gd name="T4" fmla="*/ 35 w 69"/>
              <a:gd name="T5" fmla="*/ 67 h 67"/>
              <a:gd name="T6" fmla="*/ 0 w 69"/>
              <a:gd name="T7" fmla="*/ 34 h 67"/>
              <a:gd name="T8" fmla="*/ 35 w 69"/>
              <a:gd name="T9" fmla="*/ 0 h 67"/>
              <a:gd name="T10" fmla="*/ 0 60000 65536"/>
              <a:gd name="T11" fmla="*/ 0 60000 65536"/>
              <a:gd name="T12" fmla="*/ 0 60000 65536"/>
              <a:gd name="T13" fmla="*/ 0 60000 65536"/>
              <a:gd name="T14" fmla="*/ 0 60000 65536"/>
              <a:gd name="T15" fmla="*/ 0 w 69"/>
              <a:gd name="T16" fmla="*/ 0 h 67"/>
              <a:gd name="T17" fmla="*/ 69 w 69"/>
              <a:gd name="T18" fmla="*/ 67 h 67"/>
            </a:gdLst>
            <a:ahLst/>
            <a:cxnLst>
              <a:cxn ang="T10">
                <a:pos x="T0" y="T1"/>
              </a:cxn>
              <a:cxn ang="T11">
                <a:pos x="T2" y="T3"/>
              </a:cxn>
              <a:cxn ang="T12">
                <a:pos x="T4" y="T5"/>
              </a:cxn>
              <a:cxn ang="T13">
                <a:pos x="T6" y="T7"/>
              </a:cxn>
              <a:cxn ang="T14">
                <a:pos x="T8" y="T9"/>
              </a:cxn>
            </a:cxnLst>
            <a:rect l="T15" t="T16" r="T17" b="T18"/>
            <a:pathLst>
              <a:path w="69" h="67">
                <a:moveTo>
                  <a:pt x="35" y="0"/>
                </a:moveTo>
                <a:lnTo>
                  <a:pt x="69" y="34"/>
                </a:lnTo>
                <a:lnTo>
                  <a:pt x="35" y="67"/>
                </a:lnTo>
                <a:lnTo>
                  <a:pt x="0" y="34"/>
                </a:lnTo>
                <a:lnTo>
                  <a:pt x="35" y="0"/>
                </a:lnTo>
                <a:close/>
              </a:path>
            </a:pathLst>
          </a:custGeom>
          <a:solidFill>
            <a:srgbClr val="FF0000"/>
          </a:solidFill>
          <a:ln w="9525">
            <a:solidFill>
              <a:srgbClr val="FF0000"/>
            </a:solidFill>
            <a:round/>
            <a:headEnd/>
            <a:tailEnd/>
          </a:ln>
        </p:spPr>
        <p:txBody>
          <a:bodyPr/>
          <a:lstStyle/>
          <a:p>
            <a:pPr eaLnBrk="0" hangingPunct="0"/>
            <a:endParaRPr lang="en-US" sz="1800" b="0">
              <a:latin typeface="Arial" charset="0"/>
            </a:endParaRPr>
          </a:p>
        </p:txBody>
      </p:sp>
      <p:sp>
        <p:nvSpPr>
          <p:cNvPr id="22602" name="Freeform 74"/>
          <p:cNvSpPr>
            <a:spLocks/>
          </p:cNvSpPr>
          <p:nvPr/>
        </p:nvSpPr>
        <p:spPr bwMode="auto">
          <a:xfrm>
            <a:off x="3763963" y="2471738"/>
            <a:ext cx="107950" cy="106362"/>
          </a:xfrm>
          <a:custGeom>
            <a:avLst/>
            <a:gdLst>
              <a:gd name="T0" fmla="*/ 34 w 68"/>
              <a:gd name="T1" fmla="*/ 0 h 67"/>
              <a:gd name="T2" fmla="*/ 68 w 68"/>
              <a:gd name="T3" fmla="*/ 33 h 67"/>
              <a:gd name="T4" fmla="*/ 34 w 68"/>
              <a:gd name="T5" fmla="*/ 67 h 67"/>
              <a:gd name="T6" fmla="*/ 0 w 68"/>
              <a:gd name="T7" fmla="*/ 33 h 67"/>
              <a:gd name="T8" fmla="*/ 34 w 68"/>
              <a:gd name="T9" fmla="*/ 0 h 67"/>
              <a:gd name="T10" fmla="*/ 0 60000 65536"/>
              <a:gd name="T11" fmla="*/ 0 60000 65536"/>
              <a:gd name="T12" fmla="*/ 0 60000 65536"/>
              <a:gd name="T13" fmla="*/ 0 60000 65536"/>
              <a:gd name="T14" fmla="*/ 0 60000 65536"/>
              <a:gd name="T15" fmla="*/ 0 w 68"/>
              <a:gd name="T16" fmla="*/ 0 h 67"/>
              <a:gd name="T17" fmla="*/ 68 w 68"/>
              <a:gd name="T18" fmla="*/ 67 h 67"/>
            </a:gdLst>
            <a:ahLst/>
            <a:cxnLst>
              <a:cxn ang="T10">
                <a:pos x="T0" y="T1"/>
              </a:cxn>
              <a:cxn ang="T11">
                <a:pos x="T2" y="T3"/>
              </a:cxn>
              <a:cxn ang="T12">
                <a:pos x="T4" y="T5"/>
              </a:cxn>
              <a:cxn ang="T13">
                <a:pos x="T6" y="T7"/>
              </a:cxn>
              <a:cxn ang="T14">
                <a:pos x="T8" y="T9"/>
              </a:cxn>
            </a:cxnLst>
            <a:rect l="T15" t="T16" r="T17" b="T18"/>
            <a:pathLst>
              <a:path w="68" h="67">
                <a:moveTo>
                  <a:pt x="34" y="0"/>
                </a:moveTo>
                <a:lnTo>
                  <a:pt x="68" y="33"/>
                </a:lnTo>
                <a:lnTo>
                  <a:pt x="34" y="67"/>
                </a:lnTo>
                <a:lnTo>
                  <a:pt x="0" y="33"/>
                </a:lnTo>
                <a:lnTo>
                  <a:pt x="34" y="0"/>
                </a:lnTo>
                <a:close/>
              </a:path>
            </a:pathLst>
          </a:custGeom>
          <a:solidFill>
            <a:srgbClr val="FF0000"/>
          </a:solidFill>
          <a:ln w="9525">
            <a:solidFill>
              <a:srgbClr val="FF0000"/>
            </a:solidFill>
            <a:round/>
            <a:headEnd/>
            <a:tailEnd/>
          </a:ln>
        </p:spPr>
        <p:txBody>
          <a:bodyPr/>
          <a:lstStyle/>
          <a:p>
            <a:pPr eaLnBrk="0" hangingPunct="0"/>
            <a:endParaRPr lang="en-US" sz="1800" b="0">
              <a:latin typeface="Arial" charset="0"/>
            </a:endParaRPr>
          </a:p>
        </p:txBody>
      </p:sp>
      <p:sp>
        <p:nvSpPr>
          <p:cNvPr id="22603" name="Freeform 75"/>
          <p:cNvSpPr>
            <a:spLocks/>
          </p:cNvSpPr>
          <p:nvPr/>
        </p:nvSpPr>
        <p:spPr bwMode="auto">
          <a:xfrm>
            <a:off x="4062413" y="2498725"/>
            <a:ext cx="109537" cy="104775"/>
          </a:xfrm>
          <a:custGeom>
            <a:avLst/>
            <a:gdLst>
              <a:gd name="T0" fmla="*/ 35 w 69"/>
              <a:gd name="T1" fmla="*/ 0 h 66"/>
              <a:gd name="T2" fmla="*/ 69 w 69"/>
              <a:gd name="T3" fmla="*/ 33 h 66"/>
              <a:gd name="T4" fmla="*/ 35 w 69"/>
              <a:gd name="T5" fmla="*/ 66 h 66"/>
              <a:gd name="T6" fmla="*/ 0 w 69"/>
              <a:gd name="T7" fmla="*/ 33 h 66"/>
              <a:gd name="T8" fmla="*/ 35 w 69"/>
              <a:gd name="T9" fmla="*/ 0 h 66"/>
              <a:gd name="T10" fmla="*/ 0 60000 65536"/>
              <a:gd name="T11" fmla="*/ 0 60000 65536"/>
              <a:gd name="T12" fmla="*/ 0 60000 65536"/>
              <a:gd name="T13" fmla="*/ 0 60000 65536"/>
              <a:gd name="T14" fmla="*/ 0 60000 65536"/>
              <a:gd name="T15" fmla="*/ 0 w 69"/>
              <a:gd name="T16" fmla="*/ 0 h 66"/>
              <a:gd name="T17" fmla="*/ 69 w 69"/>
              <a:gd name="T18" fmla="*/ 66 h 66"/>
            </a:gdLst>
            <a:ahLst/>
            <a:cxnLst>
              <a:cxn ang="T10">
                <a:pos x="T0" y="T1"/>
              </a:cxn>
              <a:cxn ang="T11">
                <a:pos x="T2" y="T3"/>
              </a:cxn>
              <a:cxn ang="T12">
                <a:pos x="T4" y="T5"/>
              </a:cxn>
              <a:cxn ang="T13">
                <a:pos x="T6" y="T7"/>
              </a:cxn>
              <a:cxn ang="T14">
                <a:pos x="T8" y="T9"/>
              </a:cxn>
            </a:cxnLst>
            <a:rect l="T15" t="T16" r="T17" b="T18"/>
            <a:pathLst>
              <a:path w="69" h="66">
                <a:moveTo>
                  <a:pt x="35" y="0"/>
                </a:moveTo>
                <a:lnTo>
                  <a:pt x="69" y="33"/>
                </a:lnTo>
                <a:lnTo>
                  <a:pt x="35" y="66"/>
                </a:lnTo>
                <a:lnTo>
                  <a:pt x="0" y="33"/>
                </a:lnTo>
                <a:lnTo>
                  <a:pt x="35" y="0"/>
                </a:lnTo>
                <a:close/>
              </a:path>
            </a:pathLst>
          </a:custGeom>
          <a:solidFill>
            <a:srgbClr val="FF0000"/>
          </a:solidFill>
          <a:ln w="9525">
            <a:solidFill>
              <a:srgbClr val="FF0000"/>
            </a:solidFill>
            <a:round/>
            <a:headEnd/>
            <a:tailEnd/>
          </a:ln>
        </p:spPr>
        <p:txBody>
          <a:bodyPr/>
          <a:lstStyle/>
          <a:p>
            <a:pPr eaLnBrk="0" hangingPunct="0"/>
            <a:endParaRPr lang="en-US" sz="1800" b="0">
              <a:latin typeface="Arial" charset="0"/>
            </a:endParaRPr>
          </a:p>
        </p:txBody>
      </p:sp>
      <p:sp>
        <p:nvSpPr>
          <p:cNvPr id="22604" name="Freeform 76"/>
          <p:cNvSpPr>
            <a:spLocks/>
          </p:cNvSpPr>
          <p:nvPr/>
        </p:nvSpPr>
        <p:spPr bwMode="auto">
          <a:xfrm>
            <a:off x="4371975" y="2524125"/>
            <a:ext cx="107950" cy="106363"/>
          </a:xfrm>
          <a:custGeom>
            <a:avLst/>
            <a:gdLst>
              <a:gd name="T0" fmla="*/ 34 w 68"/>
              <a:gd name="T1" fmla="*/ 0 h 67"/>
              <a:gd name="T2" fmla="*/ 68 w 68"/>
              <a:gd name="T3" fmla="*/ 34 h 67"/>
              <a:gd name="T4" fmla="*/ 34 w 68"/>
              <a:gd name="T5" fmla="*/ 67 h 67"/>
              <a:gd name="T6" fmla="*/ 0 w 68"/>
              <a:gd name="T7" fmla="*/ 34 h 67"/>
              <a:gd name="T8" fmla="*/ 34 w 68"/>
              <a:gd name="T9" fmla="*/ 0 h 67"/>
              <a:gd name="T10" fmla="*/ 0 60000 65536"/>
              <a:gd name="T11" fmla="*/ 0 60000 65536"/>
              <a:gd name="T12" fmla="*/ 0 60000 65536"/>
              <a:gd name="T13" fmla="*/ 0 60000 65536"/>
              <a:gd name="T14" fmla="*/ 0 60000 65536"/>
              <a:gd name="T15" fmla="*/ 0 w 68"/>
              <a:gd name="T16" fmla="*/ 0 h 67"/>
              <a:gd name="T17" fmla="*/ 68 w 68"/>
              <a:gd name="T18" fmla="*/ 67 h 67"/>
            </a:gdLst>
            <a:ahLst/>
            <a:cxnLst>
              <a:cxn ang="T10">
                <a:pos x="T0" y="T1"/>
              </a:cxn>
              <a:cxn ang="T11">
                <a:pos x="T2" y="T3"/>
              </a:cxn>
              <a:cxn ang="T12">
                <a:pos x="T4" y="T5"/>
              </a:cxn>
              <a:cxn ang="T13">
                <a:pos x="T6" y="T7"/>
              </a:cxn>
              <a:cxn ang="T14">
                <a:pos x="T8" y="T9"/>
              </a:cxn>
            </a:cxnLst>
            <a:rect l="T15" t="T16" r="T17" b="T18"/>
            <a:pathLst>
              <a:path w="68" h="67">
                <a:moveTo>
                  <a:pt x="34" y="0"/>
                </a:moveTo>
                <a:lnTo>
                  <a:pt x="68" y="34"/>
                </a:lnTo>
                <a:lnTo>
                  <a:pt x="34" y="67"/>
                </a:lnTo>
                <a:lnTo>
                  <a:pt x="0" y="34"/>
                </a:lnTo>
                <a:lnTo>
                  <a:pt x="34" y="0"/>
                </a:lnTo>
                <a:close/>
              </a:path>
            </a:pathLst>
          </a:custGeom>
          <a:solidFill>
            <a:srgbClr val="FF0000"/>
          </a:solidFill>
          <a:ln w="9525">
            <a:solidFill>
              <a:srgbClr val="FF0000"/>
            </a:solidFill>
            <a:round/>
            <a:headEnd/>
            <a:tailEnd/>
          </a:ln>
        </p:spPr>
        <p:txBody>
          <a:bodyPr/>
          <a:lstStyle/>
          <a:p>
            <a:pPr eaLnBrk="0" hangingPunct="0"/>
            <a:endParaRPr lang="en-US" sz="1800" b="0">
              <a:latin typeface="Arial" charset="0"/>
            </a:endParaRPr>
          </a:p>
        </p:txBody>
      </p:sp>
      <p:sp>
        <p:nvSpPr>
          <p:cNvPr id="22605" name="Freeform 77"/>
          <p:cNvSpPr>
            <a:spLocks/>
          </p:cNvSpPr>
          <p:nvPr/>
        </p:nvSpPr>
        <p:spPr bwMode="auto">
          <a:xfrm>
            <a:off x="4670425" y="2560638"/>
            <a:ext cx="109538" cy="104775"/>
          </a:xfrm>
          <a:custGeom>
            <a:avLst/>
            <a:gdLst>
              <a:gd name="T0" fmla="*/ 34 w 69"/>
              <a:gd name="T1" fmla="*/ 0 h 66"/>
              <a:gd name="T2" fmla="*/ 69 w 69"/>
              <a:gd name="T3" fmla="*/ 33 h 66"/>
              <a:gd name="T4" fmla="*/ 34 w 69"/>
              <a:gd name="T5" fmla="*/ 66 h 66"/>
              <a:gd name="T6" fmla="*/ 0 w 69"/>
              <a:gd name="T7" fmla="*/ 33 h 66"/>
              <a:gd name="T8" fmla="*/ 34 w 69"/>
              <a:gd name="T9" fmla="*/ 0 h 66"/>
              <a:gd name="T10" fmla="*/ 0 60000 65536"/>
              <a:gd name="T11" fmla="*/ 0 60000 65536"/>
              <a:gd name="T12" fmla="*/ 0 60000 65536"/>
              <a:gd name="T13" fmla="*/ 0 60000 65536"/>
              <a:gd name="T14" fmla="*/ 0 60000 65536"/>
              <a:gd name="T15" fmla="*/ 0 w 69"/>
              <a:gd name="T16" fmla="*/ 0 h 66"/>
              <a:gd name="T17" fmla="*/ 69 w 69"/>
              <a:gd name="T18" fmla="*/ 66 h 66"/>
            </a:gdLst>
            <a:ahLst/>
            <a:cxnLst>
              <a:cxn ang="T10">
                <a:pos x="T0" y="T1"/>
              </a:cxn>
              <a:cxn ang="T11">
                <a:pos x="T2" y="T3"/>
              </a:cxn>
              <a:cxn ang="T12">
                <a:pos x="T4" y="T5"/>
              </a:cxn>
              <a:cxn ang="T13">
                <a:pos x="T6" y="T7"/>
              </a:cxn>
              <a:cxn ang="T14">
                <a:pos x="T8" y="T9"/>
              </a:cxn>
            </a:cxnLst>
            <a:rect l="T15" t="T16" r="T17" b="T18"/>
            <a:pathLst>
              <a:path w="69" h="66">
                <a:moveTo>
                  <a:pt x="34" y="0"/>
                </a:moveTo>
                <a:lnTo>
                  <a:pt x="69" y="33"/>
                </a:lnTo>
                <a:lnTo>
                  <a:pt x="34" y="66"/>
                </a:lnTo>
                <a:lnTo>
                  <a:pt x="0" y="33"/>
                </a:lnTo>
                <a:lnTo>
                  <a:pt x="34" y="0"/>
                </a:lnTo>
                <a:close/>
              </a:path>
            </a:pathLst>
          </a:custGeom>
          <a:solidFill>
            <a:srgbClr val="FF0000"/>
          </a:solidFill>
          <a:ln w="9525">
            <a:solidFill>
              <a:srgbClr val="FF0000"/>
            </a:solidFill>
            <a:round/>
            <a:headEnd/>
            <a:tailEnd/>
          </a:ln>
        </p:spPr>
        <p:txBody>
          <a:bodyPr/>
          <a:lstStyle/>
          <a:p>
            <a:pPr eaLnBrk="0" hangingPunct="0"/>
            <a:endParaRPr lang="en-US" sz="1800" b="0">
              <a:latin typeface="Arial" charset="0"/>
            </a:endParaRPr>
          </a:p>
        </p:txBody>
      </p:sp>
      <p:sp>
        <p:nvSpPr>
          <p:cNvPr id="22606" name="Freeform 78"/>
          <p:cNvSpPr>
            <a:spLocks/>
          </p:cNvSpPr>
          <p:nvPr/>
        </p:nvSpPr>
        <p:spPr bwMode="auto">
          <a:xfrm>
            <a:off x="4978400" y="2586038"/>
            <a:ext cx="109538" cy="106362"/>
          </a:xfrm>
          <a:custGeom>
            <a:avLst/>
            <a:gdLst>
              <a:gd name="T0" fmla="*/ 35 w 69"/>
              <a:gd name="T1" fmla="*/ 0 h 67"/>
              <a:gd name="T2" fmla="*/ 69 w 69"/>
              <a:gd name="T3" fmla="*/ 33 h 67"/>
              <a:gd name="T4" fmla="*/ 35 w 69"/>
              <a:gd name="T5" fmla="*/ 67 h 67"/>
              <a:gd name="T6" fmla="*/ 0 w 69"/>
              <a:gd name="T7" fmla="*/ 33 h 67"/>
              <a:gd name="T8" fmla="*/ 35 w 69"/>
              <a:gd name="T9" fmla="*/ 0 h 67"/>
              <a:gd name="T10" fmla="*/ 0 60000 65536"/>
              <a:gd name="T11" fmla="*/ 0 60000 65536"/>
              <a:gd name="T12" fmla="*/ 0 60000 65536"/>
              <a:gd name="T13" fmla="*/ 0 60000 65536"/>
              <a:gd name="T14" fmla="*/ 0 60000 65536"/>
              <a:gd name="T15" fmla="*/ 0 w 69"/>
              <a:gd name="T16" fmla="*/ 0 h 67"/>
              <a:gd name="T17" fmla="*/ 69 w 69"/>
              <a:gd name="T18" fmla="*/ 67 h 67"/>
            </a:gdLst>
            <a:ahLst/>
            <a:cxnLst>
              <a:cxn ang="T10">
                <a:pos x="T0" y="T1"/>
              </a:cxn>
              <a:cxn ang="T11">
                <a:pos x="T2" y="T3"/>
              </a:cxn>
              <a:cxn ang="T12">
                <a:pos x="T4" y="T5"/>
              </a:cxn>
              <a:cxn ang="T13">
                <a:pos x="T6" y="T7"/>
              </a:cxn>
              <a:cxn ang="T14">
                <a:pos x="T8" y="T9"/>
              </a:cxn>
            </a:cxnLst>
            <a:rect l="T15" t="T16" r="T17" b="T18"/>
            <a:pathLst>
              <a:path w="69" h="67">
                <a:moveTo>
                  <a:pt x="35" y="0"/>
                </a:moveTo>
                <a:lnTo>
                  <a:pt x="69" y="33"/>
                </a:lnTo>
                <a:lnTo>
                  <a:pt x="35" y="67"/>
                </a:lnTo>
                <a:lnTo>
                  <a:pt x="0" y="33"/>
                </a:lnTo>
                <a:lnTo>
                  <a:pt x="35" y="0"/>
                </a:lnTo>
                <a:close/>
              </a:path>
            </a:pathLst>
          </a:custGeom>
          <a:solidFill>
            <a:srgbClr val="FF0000"/>
          </a:solidFill>
          <a:ln w="9525">
            <a:solidFill>
              <a:srgbClr val="FF0000"/>
            </a:solidFill>
            <a:round/>
            <a:headEnd/>
            <a:tailEnd/>
          </a:ln>
        </p:spPr>
        <p:txBody>
          <a:bodyPr/>
          <a:lstStyle/>
          <a:p>
            <a:pPr eaLnBrk="0" hangingPunct="0"/>
            <a:endParaRPr lang="en-US" sz="1800" b="0">
              <a:latin typeface="Arial" charset="0"/>
            </a:endParaRPr>
          </a:p>
        </p:txBody>
      </p:sp>
      <p:sp>
        <p:nvSpPr>
          <p:cNvPr id="22607" name="Freeform 79"/>
          <p:cNvSpPr>
            <a:spLocks/>
          </p:cNvSpPr>
          <p:nvPr/>
        </p:nvSpPr>
        <p:spPr bwMode="auto">
          <a:xfrm>
            <a:off x="5278438" y="2613025"/>
            <a:ext cx="107950" cy="104775"/>
          </a:xfrm>
          <a:custGeom>
            <a:avLst/>
            <a:gdLst>
              <a:gd name="T0" fmla="*/ 34 w 68"/>
              <a:gd name="T1" fmla="*/ 0 h 66"/>
              <a:gd name="T2" fmla="*/ 68 w 68"/>
              <a:gd name="T3" fmla="*/ 33 h 66"/>
              <a:gd name="T4" fmla="*/ 34 w 68"/>
              <a:gd name="T5" fmla="*/ 66 h 66"/>
              <a:gd name="T6" fmla="*/ 0 w 68"/>
              <a:gd name="T7" fmla="*/ 33 h 66"/>
              <a:gd name="T8" fmla="*/ 34 w 68"/>
              <a:gd name="T9" fmla="*/ 0 h 66"/>
              <a:gd name="T10" fmla="*/ 0 60000 65536"/>
              <a:gd name="T11" fmla="*/ 0 60000 65536"/>
              <a:gd name="T12" fmla="*/ 0 60000 65536"/>
              <a:gd name="T13" fmla="*/ 0 60000 65536"/>
              <a:gd name="T14" fmla="*/ 0 60000 65536"/>
              <a:gd name="T15" fmla="*/ 0 w 68"/>
              <a:gd name="T16" fmla="*/ 0 h 66"/>
              <a:gd name="T17" fmla="*/ 68 w 68"/>
              <a:gd name="T18" fmla="*/ 66 h 66"/>
            </a:gdLst>
            <a:ahLst/>
            <a:cxnLst>
              <a:cxn ang="T10">
                <a:pos x="T0" y="T1"/>
              </a:cxn>
              <a:cxn ang="T11">
                <a:pos x="T2" y="T3"/>
              </a:cxn>
              <a:cxn ang="T12">
                <a:pos x="T4" y="T5"/>
              </a:cxn>
              <a:cxn ang="T13">
                <a:pos x="T6" y="T7"/>
              </a:cxn>
              <a:cxn ang="T14">
                <a:pos x="T8" y="T9"/>
              </a:cxn>
            </a:cxnLst>
            <a:rect l="T15" t="T16" r="T17" b="T18"/>
            <a:pathLst>
              <a:path w="68" h="66">
                <a:moveTo>
                  <a:pt x="34" y="0"/>
                </a:moveTo>
                <a:lnTo>
                  <a:pt x="68" y="33"/>
                </a:lnTo>
                <a:lnTo>
                  <a:pt x="34" y="66"/>
                </a:lnTo>
                <a:lnTo>
                  <a:pt x="0" y="33"/>
                </a:lnTo>
                <a:lnTo>
                  <a:pt x="34" y="0"/>
                </a:lnTo>
                <a:close/>
              </a:path>
            </a:pathLst>
          </a:custGeom>
          <a:solidFill>
            <a:srgbClr val="FF0000"/>
          </a:solidFill>
          <a:ln w="9525">
            <a:solidFill>
              <a:srgbClr val="FF0000"/>
            </a:solidFill>
            <a:round/>
            <a:headEnd/>
            <a:tailEnd/>
          </a:ln>
        </p:spPr>
        <p:txBody>
          <a:bodyPr/>
          <a:lstStyle/>
          <a:p>
            <a:pPr eaLnBrk="0" hangingPunct="0"/>
            <a:endParaRPr lang="en-US" sz="1800" b="0">
              <a:latin typeface="Arial" charset="0"/>
            </a:endParaRPr>
          </a:p>
        </p:txBody>
      </p:sp>
      <p:sp>
        <p:nvSpPr>
          <p:cNvPr id="22608" name="Freeform 80"/>
          <p:cNvSpPr>
            <a:spLocks/>
          </p:cNvSpPr>
          <p:nvPr/>
        </p:nvSpPr>
        <p:spPr bwMode="auto">
          <a:xfrm>
            <a:off x="5576888" y="2647950"/>
            <a:ext cx="109537" cy="106363"/>
          </a:xfrm>
          <a:custGeom>
            <a:avLst/>
            <a:gdLst>
              <a:gd name="T0" fmla="*/ 35 w 69"/>
              <a:gd name="T1" fmla="*/ 0 h 67"/>
              <a:gd name="T2" fmla="*/ 69 w 69"/>
              <a:gd name="T3" fmla="*/ 33 h 67"/>
              <a:gd name="T4" fmla="*/ 35 w 69"/>
              <a:gd name="T5" fmla="*/ 67 h 67"/>
              <a:gd name="T6" fmla="*/ 0 w 69"/>
              <a:gd name="T7" fmla="*/ 33 h 67"/>
              <a:gd name="T8" fmla="*/ 35 w 69"/>
              <a:gd name="T9" fmla="*/ 0 h 67"/>
              <a:gd name="T10" fmla="*/ 0 60000 65536"/>
              <a:gd name="T11" fmla="*/ 0 60000 65536"/>
              <a:gd name="T12" fmla="*/ 0 60000 65536"/>
              <a:gd name="T13" fmla="*/ 0 60000 65536"/>
              <a:gd name="T14" fmla="*/ 0 60000 65536"/>
              <a:gd name="T15" fmla="*/ 0 w 69"/>
              <a:gd name="T16" fmla="*/ 0 h 67"/>
              <a:gd name="T17" fmla="*/ 69 w 69"/>
              <a:gd name="T18" fmla="*/ 67 h 67"/>
            </a:gdLst>
            <a:ahLst/>
            <a:cxnLst>
              <a:cxn ang="T10">
                <a:pos x="T0" y="T1"/>
              </a:cxn>
              <a:cxn ang="T11">
                <a:pos x="T2" y="T3"/>
              </a:cxn>
              <a:cxn ang="T12">
                <a:pos x="T4" y="T5"/>
              </a:cxn>
              <a:cxn ang="T13">
                <a:pos x="T6" y="T7"/>
              </a:cxn>
              <a:cxn ang="T14">
                <a:pos x="T8" y="T9"/>
              </a:cxn>
            </a:cxnLst>
            <a:rect l="T15" t="T16" r="T17" b="T18"/>
            <a:pathLst>
              <a:path w="69" h="67">
                <a:moveTo>
                  <a:pt x="35" y="0"/>
                </a:moveTo>
                <a:lnTo>
                  <a:pt x="69" y="33"/>
                </a:lnTo>
                <a:lnTo>
                  <a:pt x="35" y="67"/>
                </a:lnTo>
                <a:lnTo>
                  <a:pt x="0" y="33"/>
                </a:lnTo>
                <a:lnTo>
                  <a:pt x="35" y="0"/>
                </a:lnTo>
                <a:close/>
              </a:path>
            </a:pathLst>
          </a:custGeom>
          <a:solidFill>
            <a:srgbClr val="FF0000"/>
          </a:solidFill>
          <a:ln w="9525">
            <a:solidFill>
              <a:srgbClr val="FF0000"/>
            </a:solidFill>
            <a:round/>
            <a:headEnd/>
            <a:tailEnd/>
          </a:ln>
        </p:spPr>
        <p:txBody>
          <a:bodyPr/>
          <a:lstStyle/>
          <a:p>
            <a:pPr eaLnBrk="0" hangingPunct="0"/>
            <a:endParaRPr lang="en-US" sz="1800" b="0">
              <a:latin typeface="Arial" charset="0"/>
            </a:endParaRPr>
          </a:p>
        </p:txBody>
      </p:sp>
      <p:sp>
        <p:nvSpPr>
          <p:cNvPr id="22609" name="Freeform 81"/>
          <p:cNvSpPr>
            <a:spLocks/>
          </p:cNvSpPr>
          <p:nvPr/>
        </p:nvSpPr>
        <p:spPr bwMode="auto">
          <a:xfrm>
            <a:off x="5886450" y="2674938"/>
            <a:ext cx="107950" cy="104775"/>
          </a:xfrm>
          <a:custGeom>
            <a:avLst/>
            <a:gdLst>
              <a:gd name="T0" fmla="*/ 34 w 68"/>
              <a:gd name="T1" fmla="*/ 0 h 66"/>
              <a:gd name="T2" fmla="*/ 68 w 68"/>
              <a:gd name="T3" fmla="*/ 33 h 66"/>
              <a:gd name="T4" fmla="*/ 34 w 68"/>
              <a:gd name="T5" fmla="*/ 66 h 66"/>
              <a:gd name="T6" fmla="*/ 0 w 68"/>
              <a:gd name="T7" fmla="*/ 33 h 66"/>
              <a:gd name="T8" fmla="*/ 34 w 68"/>
              <a:gd name="T9" fmla="*/ 0 h 66"/>
              <a:gd name="T10" fmla="*/ 0 60000 65536"/>
              <a:gd name="T11" fmla="*/ 0 60000 65536"/>
              <a:gd name="T12" fmla="*/ 0 60000 65536"/>
              <a:gd name="T13" fmla="*/ 0 60000 65536"/>
              <a:gd name="T14" fmla="*/ 0 60000 65536"/>
              <a:gd name="T15" fmla="*/ 0 w 68"/>
              <a:gd name="T16" fmla="*/ 0 h 66"/>
              <a:gd name="T17" fmla="*/ 68 w 68"/>
              <a:gd name="T18" fmla="*/ 66 h 66"/>
            </a:gdLst>
            <a:ahLst/>
            <a:cxnLst>
              <a:cxn ang="T10">
                <a:pos x="T0" y="T1"/>
              </a:cxn>
              <a:cxn ang="T11">
                <a:pos x="T2" y="T3"/>
              </a:cxn>
              <a:cxn ang="T12">
                <a:pos x="T4" y="T5"/>
              </a:cxn>
              <a:cxn ang="T13">
                <a:pos x="T6" y="T7"/>
              </a:cxn>
              <a:cxn ang="T14">
                <a:pos x="T8" y="T9"/>
              </a:cxn>
            </a:cxnLst>
            <a:rect l="T15" t="T16" r="T17" b="T18"/>
            <a:pathLst>
              <a:path w="68" h="66">
                <a:moveTo>
                  <a:pt x="34" y="0"/>
                </a:moveTo>
                <a:lnTo>
                  <a:pt x="68" y="33"/>
                </a:lnTo>
                <a:lnTo>
                  <a:pt x="34" y="66"/>
                </a:lnTo>
                <a:lnTo>
                  <a:pt x="0" y="33"/>
                </a:lnTo>
                <a:lnTo>
                  <a:pt x="34" y="0"/>
                </a:lnTo>
                <a:close/>
              </a:path>
            </a:pathLst>
          </a:custGeom>
          <a:solidFill>
            <a:srgbClr val="FF0000"/>
          </a:solidFill>
          <a:ln w="9525">
            <a:solidFill>
              <a:srgbClr val="FF0000"/>
            </a:solidFill>
            <a:round/>
            <a:headEnd/>
            <a:tailEnd/>
          </a:ln>
        </p:spPr>
        <p:txBody>
          <a:bodyPr/>
          <a:lstStyle/>
          <a:p>
            <a:pPr eaLnBrk="0" hangingPunct="0"/>
            <a:endParaRPr lang="en-US" sz="1800" b="0">
              <a:latin typeface="Arial" charset="0"/>
            </a:endParaRPr>
          </a:p>
        </p:txBody>
      </p:sp>
      <p:sp>
        <p:nvSpPr>
          <p:cNvPr id="22610" name="Freeform 82"/>
          <p:cNvSpPr>
            <a:spLocks/>
          </p:cNvSpPr>
          <p:nvPr/>
        </p:nvSpPr>
        <p:spPr bwMode="auto">
          <a:xfrm>
            <a:off x="6184900" y="2709863"/>
            <a:ext cx="109538" cy="104775"/>
          </a:xfrm>
          <a:custGeom>
            <a:avLst/>
            <a:gdLst>
              <a:gd name="T0" fmla="*/ 34 w 69"/>
              <a:gd name="T1" fmla="*/ 0 h 66"/>
              <a:gd name="T2" fmla="*/ 69 w 69"/>
              <a:gd name="T3" fmla="*/ 33 h 66"/>
              <a:gd name="T4" fmla="*/ 34 w 69"/>
              <a:gd name="T5" fmla="*/ 66 h 66"/>
              <a:gd name="T6" fmla="*/ 0 w 69"/>
              <a:gd name="T7" fmla="*/ 33 h 66"/>
              <a:gd name="T8" fmla="*/ 34 w 69"/>
              <a:gd name="T9" fmla="*/ 0 h 66"/>
              <a:gd name="T10" fmla="*/ 0 60000 65536"/>
              <a:gd name="T11" fmla="*/ 0 60000 65536"/>
              <a:gd name="T12" fmla="*/ 0 60000 65536"/>
              <a:gd name="T13" fmla="*/ 0 60000 65536"/>
              <a:gd name="T14" fmla="*/ 0 60000 65536"/>
              <a:gd name="T15" fmla="*/ 0 w 69"/>
              <a:gd name="T16" fmla="*/ 0 h 66"/>
              <a:gd name="T17" fmla="*/ 69 w 69"/>
              <a:gd name="T18" fmla="*/ 66 h 66"/>
            </a:gdLst>
            <a:ahLst/>
            <a:cxnLst>
              <a:cxn ang="T10">
                <a:pos x="T0" y="T1"/>
              </a:cxn>
              <a:cxn ang="T11">
                <a:pos x="T2" y="T3"/>
              </a:cxn>
              <a:cxn ang="T12">
                <a:pos x="T4" y="T5"/>
              </a:cxn>
              <a:cxn ang="T13">
                <a:pos x="T6" y="T7"/>
              </a:cxn>
              <a:cxn ang="T14">
                <a:pos x="T8" y="T9"/>
              </a:cxn>
            </a:cxnLst>
            <a:rect l="T15" t="T16" r="T17" b="T18"/>
            <a:pathLst>
              <a:path w="69" h="66">
                <a:moveTo>
                  <a:pt x="34" y="0"/>
                </a:moveTo>
                <a:lnTo>
                  <a:pt x="69" y="33"/>
                </a:lnTo>
                <a:lnTo>
                  <a:pt x="34" y="66"/>
                </a:lnTo>
                <a:lnTo>
                  <a:pt x="0" y="33"/>
                </a:lnTo>
                <a:lnTo>
                  <a:pt x="34" y="0"/>
                </a:lnTo>
                <a:close/>
              </a:path>
            </a:pathLst>
          </a:custGeom>
          <a:solidFill>
            <a:srgbClr val="FF0000"/>
          </a:solidFill>
          <a:ln w="9525">
            <a:solidFill>
              <a:srgbClr val="FF0000"/>
            </a:solidFill>
            <a:round/>
            <a:headEnd/>
            <a:tailEnd/>
          </a:ln>
        </p:spPr>
        <p:txBody>
          <a:bodyPr/>
          <a:lstStyle/>
          <a:p>
            <a:pPr eaLnBrk="0" hangingPunct="0"/>
            <a:endParaRPr lang="en-US" sz="1800" b="0">
              <a:latin typeface="Arial" charset="0"/>
            </a:endParaRPr>
          </a:p>
        </p:txBody>
      </p:sp>
      <p:sp>
        <p:nvSpPr>
          <p:cNvPr id="22611" name="Freeform 83"/>
          <p:cNvSpPr>
            <a:spLocks/>
          </p:cNvSpPr>
          <p:nvPr/>
        </p:nvSpPr>
        <p:spPr bwMode="auto">
          <a:xfrm>
            <a:off x="6492875" y="2735263"/>
            <a:ext cx="109538" cy="106362"/>
          </a:xfrm>
          <a:custGeom>
            <a:avLst/>
            <a:gdLst>
              <a:gd name="T0" fmla="*/ 35 w 69"/>
              <a:gd name="T1" fmla="*/ 0 h 67"/>
              <a:gd name="T2" fmla="*/ 69 w 69"/>
              <a:gd name="T3" fmla="*/ 34 h 67"/>
              <a:gd name="T4" fmla="*/ 35 w 69"/>
              <a:gd name="T5" fmla="*/ 67 h 67"/>
              <a:gd name="T6" fmla="*/ 0 w 69"/>
              <a:gd name="T7" fmla="*/ 34 h 67"/>
              <a:gd name="T8" fmla="*/ 35 w 69"/>
              <a:gd name="T9" fmla="*/ 0 h 67"/>
              <a:gd name="T10" fmla="*/ 0 60000 65536"/>
              <a:gd name="T11" fmla="*/ 0 60000 65536"/>
              <a:gd name="T12" fmla="*/ 0 60000 65536"/>
              <a:gd name="T13" fmla="*/ 0 60000 65536"/>
              <a:gd name="T14" fmla="*/ 0 60000 65536"/>
              <a:gd name="T15" fmla="*/ 0 w 69"/>
              <a:gd name="T16" fmla="*/ 0 h 67"/>
              <a:gd name="T17" fmla="*/ 69 w 69"/>
              <a:gd name="T18" fmla="*/ 67 h 67"/>
            </a:gdLst>
            <a:ahLst/>
            <a:cxnLst>
              <a:cxn ang="T10">
                <a:pos x="T0" y="T1"/>
              </a:cxn>
              <a:cxn ang="T11">
                <a:pos x="T2" y="T3"/>
              </a:cxn>
              <a:cxn ang="T12">
                <a:pos x="T4" y="T5"/>
              </a:cxn>
              <a:cxn ang="T13">
                <a:pos x="T6" y="T7"/>
              </a:cxn>
              <a:cxn ang="T14">
                <a:pos x="T8" y="T9"/>
              </a:cxn>
            </a:cxnLst>
            <a:rect l="T15" t="T16" r="T17" b="T18"/>
            <a:pathLst>
              <a:path w="69" h="67">
                <a:moveTo>
                  <a:pt x="35" y="0"/>
                </a:moveTo>
                <a:lnTo>
                  <a:pt x="69" y="34"/>
                </a:lnTo>
                <a:lnTo>
                  <a:pt x="35" y="67"/>
                </a:lnTo>
                <a:lnTo>
                  <a:pt x="0" y="34"/>
                </a:lnTo>
                <a:lnTo>
                  <a:pt x="35" y="0"/>
                </a:lnTo>
                <a:close/>
              </a:path>
            </a:pathLst>
          </a:custGeom>
          <a:solidFill>
            <a:srgbClr val="FF0000"/>
          </a:solidFill>
          <a:ln w="9525">
            <a:solidFill>
              <a:srgbClr val="FF0000"/>
            </a:solidFill>
            <a:round/>
            <a:headEnd/>
            <a:tailEnd/>
          </a:ln>
        </p:spPr>
        <p:txBody>
          <a:bodyPr/>
          <a:lstStyle/>
          <a:p>
            <a:pPr eaLnBrk="0" hangingPunct="0"/>
            <a:endParaRPr lang="en-US" sz="1800" b="0">
              <a:latin typeface="Arial" charset="0"/>
            </a:endParaRPr>
          </a:p>
        </p:txBody>
      </p:sp>
      <p:sp>
        <p:nvSpPr>
          <p:cNvPr id="22612" name="Freeform 84"/>
          <p:cNvSpPr>
            <a:spLocks/>
          </p:cNvSpPr>
          <p:nvPr/>
        </p:nvSpPr>
        <p:spPr bwMode="auto">
          <a:xfrm>
            <a:off x="6792913" y="2771775"/>
            <a:ext cx="107950" cy="104775"/>
          </a:xfrm>
          <a:custGeom>
            <a:avLst/>
            <a:gdLst>
              <a:gd name="T0" fmla="*/ 34 w 68"/>
              <a:gd name="T1" fmla="*/ 0 h 66"/>
              <a:gd name="T2" fmla="*/ 68 w 68"/>
              <a:gd name="T3" fmla="*/ 33 h 66"/>
              <a:gd name="T4" fmla="*/ 34 w 68"/>
              <a:gd name="T5" fmla="*/ 66 h 66"/>
              <a:gd name="T6" fmla="*/ 0 w 68"/>
              <a:gd name="T7" fmla="*/ 33 h 66"/>
              <a:gd name="T8" fmla="*/ 34 w 68"/>
              <a:gd name="T9" fmla="*/ 0 h 66"/>
              <a:gd name="T10" fmla="*/ 0 60000 65536"/>
              <a:gd name="T11" fmla="*/ 0 60000 65536"/>
              <a:gd name="T12" fmla="*/ 0 60000 65536"/>
              <a:gd name="T13" fmla="*/ 0 60000 65536"/>
              <a:gd name="T14" fmla="*/ 0 60000 65536"/>
              <a:gd name="T15" fmla="*/ 0 w 68"/>
              <a:gd name="T16" fmla="*/ 0 h 66"/>
              <a:gd name="T17" fmla="*/ 68 w 68"/>
              <a:gd name="T18" fmla="*/ 66 h 66"/>
            </a:gdLst>
            <a:ahLst/>
            <a:cxnLst>
              <a:cxn ang="T10">
                <a:pos x="T0" y="T1"/>
              </a:cxn>
              <a:cxn ang="T11">
                <a:pos x="T2" y="T3"/>
              </a:cxn>
              <a:cxn ang="T12">
                <a:pos x="T4" y="T5"/>
              </a:cxn>
              <a:cxn ang="T13">
                <a:pos x="T6" y="T7"/>
              </a:cxn>
              <a:cxn ang="T14">
                <a:pos x="T8" y="T9"/>
              </a:cxn>
            </a:cxnLst>
            <a:rect l="T15" t="T16" r="T17" b="T18"/>
            <a:pathLst>
              <a:path w="68" h="66">
                <a:moveTo>
                  <a:pt x="34" y="0"/>
                </a:moveTo>
                <a:lnTo>
                  <a:pt x="68" y="33"/>
                </a:lnTo>
                <a:lnTo>
                  <a:pt x="34" y="66"/>
                </a:lnTo>
                <a:lnTo>
                  <a:pt x="0" y="33"/>
                </a:lnTo>
                <a:lnTo>
                  <a:pt x="34" y="0"/>
                </a:lnTo>
                <a:close/>
              </a:path>
            </a:pathLst>
          </a:custGeom>
          <a:solidFill>
            <a:srgbClr val="FF0000"/>
          </a:solidFill>
          <a:ln w="9525">
            <a:solidFill>
              <a:srgbClr val="FF0000"/>
            </a:solidFill>
            <a:round/>
            <a:headEnd/>
            <a:tailEnd/>
          </a:ln>
        </p:spPr>
        <p:txBody>
          <a:bodyPr/>
          <a:lstStyle/>
          <a:p>
            <a:pPr eaLnBrk="0" hangingPunct="0"/>
            <a:endParaRPr lang="en-US" sz="1800" b="0">
              <a:latin typeface="Arial" charset="0"/>
            </a:endParaRPr>
          </a:p>
        </p:txBody>
      </p:sp>
      <p:sp>
        <p:nvSpPr>
          <p:cNvPr id="22613" name="Freeform 85"/>
          <p:cNvSpPr>
            <a:spLocks/>
          </p:cNvSpPr>
          <p:nvPr/>
        </p:nvSpPr>
        <p:spPr bwMode="auto">
          <a:xfrm>
            <a:off x="7091363" y="2806700"/>
            <a:ext cx="109537" cy="104775"/>
          </a:xfrm>
          <a:custGeom>
            <a:avLst/>
            <a:gdLst>
              <a:gd name="T0" fmla="*/ 35 w 69"/>
              <a:gd name="T1" fmla="*/ 0 h 66"/>
              <a:gd name="T2" fmla="*/ 69 w 69"/>
              <a:gd name="T3" fmla="*/ 33 h 66"/>
              <a:gd name="T4" fmla="*/ 35 w 69"/>
              <a:gd name="T5" fmla="*/ 66 h 66"/>
              <a:gd name="T6" fmla="*/ 0 w 69"/>
              <a:gd name="T7" fmla="*/ 33 h 66"/>
              <a:gd name="T8" fmla="*/ 35 w 69"/>
              <a:gd name="T9" fmla="*/ 0 h 66"/>
              <a:gd name="T10" fmla="*/ 0 60000 65536"/>
              <a:gd name="T11" fmla="*/ 0 60000 65536"/>
              <a:gd name="T12" fmla="*/ 0 60000 65536"/>
              <a:gd name="T13" fmla="*/ 0 60000 65536"/>
              <a:gd name="T14" fmla="*/ 0 60000 65536"/>
              <a:gd name="T15" fmla="*/ 0 w 69"/>
              <a:gd name="T16" fmla="*/ 0 h 66"/>
              <a:gd name="T17" fmla="*/ 69 w 69"/>
              <a:gd name="T18" fmla="*/ 66 h 66"/>
            </a:gdLst>
            <a:ahLst/>
            <a:cxnLst>
              <a:cxn ang="T10">
                <a:pos x="T0" y="T1"/>
              </a:cxn>
              <a:cxn ang="T11">
                <a:pos x="T2" y="T3"/>
              </a:cxn>
              <a:cxn ang="T12">
                <a:pos x="T4" y="T5"/>
              </a:cxn>
              <a:cxn ang="T13">
                <a:pos x="T6" y="T7"/>
              </a:cxn>
              <a:cxn ang="T14">
                <a:pos x="T8" y="T9"/>
              </a:cxn>
            </a:cxnLst>
            <a:rect l="T15" t="T16" r="T17" b="T18"/>
            <a:pathLst>
              <a:path w="69" h="66">
                <a:moveTo>
                  <a:pt x="35" y="0"/>
                </a:moveTo>
                <a:lnTo>
                  <a:pt x="69" y="33"/>
                </a:lnTo>
                <a:lnTo>
                  <a:pt x="35" y="66"/>
                </a:lnTo>
                <a:lnTo>
                  <a:pt x="0" y="33"/>
                </a:lnTo>
                <a:lnTo>
                  <a:pt x="35" y="0"/>
                </a:lnTo>
                <a:close/>
              </a:path>
            </a:pathLst>
          </a:custGeom>
          <a:solidFill>
            <a:srgbClr val="FF0000"/>
          </a:solidFill>
          <a:ln w="9525">
            <a:solidFill>
              <a:srgbClr val="FF0000"/>
            </a:solidFill>
            <a:round/>
            <a:headEnd/>
            <a:tailEnd/>
          </a:ln>
        </p:spPr>
        <p:txBody>
          <a:bodyPr/>
          <a:lstStyle/>
          <a:p>
            <a:pPr eaLnBrk="0" hangingPunct="0"/>
            <a:endParaRPr lang="en-US" sz="1800" b="0">
              <a:latin typeface="Arial" charset="0"/>
            </a:endParaRPr>
          </a:p>
        </p:txBody>
      </p:sp>
      <p:sp>
        <p:nvSpPr>
          <p:cNvPr id="22614" name="Rectangle 86"/>
          <p:cNvSpPr>
            <a:spLocks noChangeArrowheads="1"/>
          </p:cNvSpPr>
          <p:nvPr/>
        </p:nvSpPr>
        <p:spPr bwMode="auto">
          <a:xfrm>
            <a:off x="1949450" y="2824163"/>
            <a:ext cx="100013" cy="96837"/>
          </a:xfrm>
          <a:prstGeom prst="rect">
            <a:avLst/>
          </a:prstGeom>
          <a:solidFill>
            <a:srgbClr val="FFFF00"/>
          </a:solidFill>
          <a:ln w="9525">
            <a:solidFill>
              <a:srgbClr val="FFFF00"/>
            </a:solidFill>
            <a:miter lim="800000"/>
            <a:headEnd/>
            <a:tailEnd/>
          </a:ln>
        </p:spPr>
        <p:txBody>
          <a:bodyPr/>
          <a:lstStyle/>
          <a:p>
            <a:pPr eaLnBrk="0" hangingPunct="0"/>
            <a:endParaRPr lang="en-US" sz="1800" b="0">
              <a:latin typeface="Arial" charset="0"/>
            </a:endParaRPr>
          </a:p>
        </p:txBody>
      </p:sp>
      <p:sp>
        <p:nvSpPr>
          <p:cNvPr id="22615" name="Rectangle 87"/>
          <p:cNvSpPr>
            <a:spLocks noChangeArrowheads="1"/>
          </p:cNvSpPr>
          <p:nvPr/>
        </p:nvSpPr>
        <p:spPr bwMode="auto">
          <a:xfrm>
            <a:off x="2249488" y="2419350"/>
            <a:ext cx="100012" cy="96838"/>
          </a:xfrm>
          <a:prstGeom prst="rect">
            <a:avLst/>
          </a:prstGeom>
          <a:solidFill>
            <a:srgbClr val="FFFF00"/>
          </a:solidFill>
          <a:ln w="9525">
            <a:solidFill>
              <a:srgbClr val="FFFF00"/>
            </a:solidFill>
            <a:miter lim="800000"/>
            <a:headEnd/>
            <a:tailEnd/>
          </a:ln>
        </p:spPr>
        <p:txBody>
          <a:bodyPr/>
          <a:lstStyle/>
          <a:p>
            <a:pPr eaLnBrk="0" hangingPunct="0"/>
            <a:endParaRPr lang="en-US" sz="1800" b="0">
              <a:latin typeface="Arial" charset="0"/>
            </a:endParaRPr>
          </a:p>
        </p:txBody>
      </p:sp>
      <p:sp>
        <p:nvSpPr>
          <p:cNvPr id="22616" name="Rectangle 88"/>
          <p:cNvSpPr>
            <a:spLocks noChangeArrowheads="1"/>
          </p:cNvSpPr>
          <p:nvPr/>
        </p:nvSpPr>
        <p:spPr bwMode="auto">
          <a:xfrm>
            <a:off x="2547938" y="2225675"/>
            <a:ext cx="100012" cy="96838"/>
          </a:xfrm>
          <a:prstGeom prst="rect">
            <a:avLst/>
          </a:prstGeom>
          <a:solidFill>
            <a:srgbClr val="FFFF00"/>
          </a:solidFill>
          <a:ln w="9525">
            <a:solidFill>
              <a:srgbClr val="FFFF00"/>
            </a:solidFill>
            <a:miter lim="800000"/>
            <a:headEnd/>
            <a:tailEnd/>
          </a:ln>
        </p:spPr>
        <p:txBody>
          <a:bodyPr/>
          <a:lstStyle/>
          <a:p>
            <a:pPr eaLnBrk="0" hangingPunct="0"/>
            <a:endParaRPr lang="en-US" sz="1800" b="0">
              <a:latin typeface="Arial" charset="0"/>
            </a:endParaRPr>
          </a:p>
        </p:txBody>
      </p:sp>
      <p:sp>
        <p:nvSpPr>
          <p:cNvPr id="22617" name="Rectangle 89"/>
          <p:cNvSpPr>
            <a:spLocks noChangeArrowheads="1"/>
          </p:cNvSpPr>
          <p:nvPr/>
        </p:nvSpPr>
        <p:spPr bwMode="auto">
          <a:xfrm>
            <a:off x="2857500" y="2154238"/>
            <a:ext cx="98425" cy="96837"/>
          </a:xfrm>
          <a:prstGeom prst="rect">
            <a:avLst/>
          </a:prstGeom>
          <a:solidFill>
            <a:srgbClr val="FFFF00"/>
          </a:solidFill>
          <a:ln w="9525">
            <a:solidFill>
              <a:srgbClr val="FFFF00"/>
            </a:solidFill>
            <a:miter lim="800000"/>
            <a:headEnd/>
            <a:tailEnd/>
          </a:ln>
        </p:spPr>
        <p:txBody>
          <a:bodyPr/>
          <a:lstStyle/>
          <a:p>
            <a:pPr eaLnBrk="0" hangingPunct="0"/>
            <a:endParaRPr lang="en-US" sz="1800" b="0">
              <a:latin typeface="Arial" charset="0"/>
            </a:endParaRPr>
          </a:p>
        </p:txBody>
      </p:sp>
      <p:sp>
        <p:nvSpPr>
          <p:cNvPr id="22618" name="Rectangle 90"/>
          <p:cNvSpPr>
            <a:spLocks noChangeArrowheads="1"/>
          </p:cNvSpPr>
          <p:nvPr/>
        </p:nvSpPr>
        <p:spPr bwMode="auto">
          <a:xfrm>
            <a:off x="3155950" y="2198688"/>
            <a:ext cx="100013" cy="96837"/>
          </a:xfrm>
          <a:prstGeom prst="rect">
            <a:avLst/>
          </a:prstGeom>
          <a:solidFill>
            <a:srgbClr val="FFFF00"/>
          </a:solidFill>
          <a:ln w="9525">
            <a:solidFill>
              <a:srgbClr val="FFFF00"/>
            </a:solidFill>
            <a:miter lim="800000"/>
            <a:headEnd/>
            <a:tailEnd/>
          </a:ln>
        </p:spPr>
        <p:txBody>
          <a:bodyPr/>
          <a:lstStyle/>
          <a:p>
            <a:pPr eaLnBrk="0" hangingPunct="0"/>
            <a:endParaRPr lang="en-US" sz="1800" b="0">
              <a:latin typeface="Arial" charset="0"/>
            </a:endParaRPr>
          </a:p>
        </p:txBody>
      </p:sp>
      <p:sp>
        <p:nvSpPr>
          <p:cNvPr id="22619" name="Rectangle 91"/>
          <p:cNvSpPr>
            <a:spLocks noChangeArrowheads="1"/>
          </p:cNvSpPr>
          <p:nvPr/>
        </p:nvSpPr>
        <p:spPr bwMode="auto">
          <a:xfrm>
            <a:off x="3463925" y="2347913"/>
            <a:ext cx="100013" cy="96837"/>
          </a:xfrm>
          <a:prstGeom prst="rect">
            <a:avLst/>
          </a:prstGeom>
          <a:solidFill>
            <a:srgbClr val="FFFF00"/>
          </a:solidFill>
          <a:ln w="9525">
            <a:solidFill>
              <a:srgbClr val="FFFF00"/>
            </a:solidFill>
            <a:miter lim="800000"/>
            <a:headEnd/>
            <a:tailEnd/>
          </a:ln>
        </p:spPr>
        <p:txBody>
          <a:bodyPr/>
          <a:lstStyle/>
          <a:p>
            <a:pPr eaLnBrk="0" hangingPunct="0"/>
            <a:endParaRPr lang="en-US" sz="1800" b="0">
              <a:latin typeface="Arial" charset="0"/>
            </a:endParaRPr>
          </a:p>
        </p:txBody>
      </p:sp>
      <p:sp>
        <p:nvSpPr>
          <p:cNvPr id="22620" name="Rectangle 92"/>
          <p:cNvSpPr>
            <a:spLocks noChangeArrowheads="1"/>
          </p:cNvSpPr>
          <p:nvPr/>
        </p:nvSpPr>
        <p:spPr bwMode="auto">
          <a:xfrm>
            <a:off x="3763963" y="2347913"/>
            <a:ext cx="100012" cy="96837"/>
          </a:xfrm>
          <a:prstGeom prst="rect">
            <a:avLst/>
          </a:prstGeom>
          <a:solidFill>
            <a:srgbClr val="FFFF00"/>
          </a:solidFill>
          <a:ln w="9525">
            <a:solidFill>
              <a:srgbClr val="FFFF00"/>
            </a:solidFill>
            <a:miter lim="800000"/>
            <a:headEnd/>
            <a:tailEnd/>
          </a:ln>
        </p:spPr>
        <p:txBody>
          <a:bodyPr/>
          <a:lstStyle/>
          <a:p>
            <a:pPr eaLnBrk="0" hangingPunct="0"/>
            <a:endParaRPr lang="en-US" sz="1800" b="0">
              <a:latin typeface="Arial" charset="0"/>
            </a:endParaRPr>
          </a:p>
        </p:txBody>
      </p:sp>
      <p:sp>
        <p:nvSpPr>
          <p:cNvPr id="22621" name="Rectangle 93"/>
          <p:cNvSpPr>
            <a:spLocks noChangeArrowheads="1"/>
          </p:cNvSpPr>
          <p:nvPr/>
        </p:nvSpPr>
        <p:spPr bwMode="auto">
          <a:xfrm>
            <a:off x="4062413" y="2347913"/>
            <a:ext cx="100012" cy="96837"/>
          </a:xfrm>
          <a:prstGeom prst="rect">
            <a:avLst/>
          </a:prstGeom>
          <a:solidFill>
            <a:srgbClr val="FFFF00"/>
          </a:solidFill>
          <a:ln w="9525">
            <a:solidFill>
              <a:srgbClr val="FFFF00"/>
            </a:solidFill>
            <a:miter lim="800000"/>
            <a:headEnd/>
            <a:tailEnd/>
          </a:ln>
        </p:spPr>
        <p:txBody>
          <a:bodyPr/>
          <a:lstStyle/>
          <a:p>
            <a:pPr eaLnBrk="0" hangingPunct="0"/>
            <a:endParaRPr lang="en-US" sz="1800" b="0">
              <a:latin typeface="Arial" charset="0"/>
            </a:endParaRPr>
          </a:p>
        </p:txBody>
      </p:sp>
      <p:sp>
        <p:nvSpPr>
          <p:cNvPr id="22622" name="Rectangle 94"/>
          <p:cNvSpPr>
            <a:spLocks noChangeArrowheads="1"/>
          </p:cNvSpPr>
          <p:nvPr/>
        </p:nvSpPr>
        <p:spPr bwMode="auto">
          <a:xfrm>
            <a:off x="4371975" y="2347913"/>
            <a:ext cx="98425" cy="96837"/>
          </a:xfrm>
          <a:prstGeom prst="rect">
            <a:avLst/>
          </a:prstGeom>
          <a:solidFill>
            <a:srgbClr val="FFFF00"/>
          </a:solidFill>
          <a:ln w="9525">
            <a:solidFill>
              <a:srgbClr val="FFFF00"/>
            </a:solidFill>
            <a:miter lim="800000"/>
            <a:headEnd/>
            <a:tailEnd/>
          </a:ln>
        </p:spPr>
        <p:txBody>
          <a:bodyPr/>
          <a:lstStyle/>
          <a:p>
            <a:pPr eaLnBrk="0" hangingPunct="0"/>
            <a:endParaRPr lang="en-US" sz="1800" b="0">
              <a:latin typeface="Arial" charset="0"/>
            </a:endParaRPr>
          </a:p>
        </p:txBody>
      </p:sp>
      <p:sp>
        <p:nvSpPr>
          <p:cNvPr id="22623" name="Rectangle 95"/>
          <p:cNvSpPr>
            <a:spLocks noChangeArrowheads="1"/>
          </p:cNvSpPr>
          <p:nvPr/>
        </p:nvSpPr>
        <p:spPr bwMode="auto">
          <a:xfrm>
            <a:off x="4670425" y="2347913"/>
            <a:ext cx="100013" cy="96837"/>
          </a:xfrm>
          <a:prstGeom prst="rect">
            <a:avLst/>
          </a:prstGeom>
          <a:solidFill>
            <a:srgbClr val="FFFF00"/>
          </a:solidFill>
          <a:ln w="9525">
            <a:solidFill>
              <a:srgbClr val="FFFF00"/>
            </a:solidFill>
            <a:miter lim="800000"/>
            <a:headEnd/>
            <a:tailEnd/>
          </a:ln>
        </p:spPr>
        <p:txBody>
          <a:bodyPr/>
          <a:lstStyle/>
          <a:p>
            <a:pPr eaLnBrk="0" hangingPunct="0"/>
            <a:endParaRPr lang="en-US" sz="1800" b="0">
              <a:latin typeface="Arial" charset="0"/>
            </a:endParaRPr>
          </a:p>
        </p:txBody>
      </p:sp>
      <p:sp>
        <p:nvSpPr>
          <p:cNvPr id="22624" name="Rectangle 96"/>
          <p:cNvSpPr>
            <a:spLocks noChangeArrowheads="1"/>
          </p:cNvSpPr>
          <p:nvPr/>
        </p:nvSpPr>
        <p:spPr bwMode="auto">
          <a:xfrm>
            <a:off x="4978400" y="2347913"/>
            <a:ext cx="100013" cy="96837"/>
          </a:xfrm>
          <a:prstGeom prst="rect">
            <a:avLst/>
          </a:prstGeom>
          <a:solidFill>
            <a:srgbClr val="FFFF00"/>
          </a:solidFill>
          <a:ln w="9525">
            <a:solidFill>
              <a:srgbClr val="FFFF00"/>
            </a:solidFill>
            <a:miter lim="800000"/>
            <a:headEnd/>
            <a:tailEnd/>
          </a:ln>
        </p:spPr>
        <p:txBody>
          <a:bodyPr/>
          <a:lstStyle/>
          <a:p>
            <a:pPr eaLnBrk="0" hangingPunct="0"/>
            <a:endParaRPr lang="en-US" sz="1800" b="0">
              <a:latin typeface="Arial" charset="0"/>
            </a:endParaRPr>
          </a:p>
        </p:txBody>
      </p:sp>
      <p:sp>
        <p:nvSpPr>
          <p:cNvPr id="22625" name="Rectangle 97"/>
          <p:cNvSpPr>
            <a:spLocks noChangeArrowheads="1"/>
          </p:cNvSpPr>
          <p:nvPr/>
        </p:nvSpPr>
        <p:spPr bwMode="auto">
          <a:xfrm>
            <a:off x="5278438" y="2347913"/>
            <a:ext cx="100012" cy="96837"/>
          </a:xfrm>
          <a:prstGeom prst="rect">
            <a:avLst/>
          </a:prstGeom>
          <a:solidFill>
            <a:srgbClr val="FFFF00"/>
          </a:solidFill>
          <a:ln w="9525">
            <a:solidFill>
              <a:srgbClr val="FFFF00"/>
            </a:solidFill>
            <a:miter lim="800000"/>
            <a:headEnd/>
            <a:tailEnd/>
          </a:ln>
        </p:spPr>
        <p:txBody>
          <a:bodyPr/>
          <a:lstStyle/>
          <a:p>
            <a:pPr eaLnBrk="0" hangingPunct="0"/>
            <a:endParaRPr lang="en-US" sz="1800" b="0">
              <a:latin typeface="Arial" charset="0"/>
            </a:endParaRPr>
          </a:p>
        </p:txBody>
      </p:sp>
      <p:sp>
        <p:nvSpPr>
          <p:cNvPr id="22626" name="Rectangle 98"/>
          <p:cNvSpPr>
            <a:spLocks noChangeArrowheads="1"/>
          </p:cNvSpPr>
          <p:nvPr/>
        </p:nvSpPr>
        <p:spPr bwMode="auto">
          <a:xfrm>
            <a:off x="5576888" y="2347913"/>
            <a:ext cx="100012" cy="96837"/>
          </a:xfrm>
          <a:prstGeom prst="rect">
            <a:avLst/>
          </a:prstGeom>
          <a:solidFill>
            <a:srgbClr val="FFFF00"/>
          </a:solidFill>
          <a:ln w="9525">
            <a:solidFill>
              <a:srgbClr val="FFFF00"/>
            </a:solidFill>
            <a:miter lim="800000"/>
            <a:headEnd/>
            <a:tailEnd/>
          </a:ln>
        </p:spPr>
        <p:txBody>
          <a:bodyPr/>
          <a:lstStyle/>
          <a:p>
            <a:pPr eaLnBrk="0" hangingPunct="0"/>
            <a:endParaRPr lang="en-US" sz="1800" b="0">
              <a:latin typeface="Arial" charset="0"/>
            </a:endParaRPr>
          </a:p>
        </p:txBody>
      </p:sp>
      <p:sp>
        <p:nvSpPr>
          <p:cNvPr id="22627" name="Rectangle 99"/>
          <p:cNvSpPr>
            <a:spLocks noChangeArrowheads="1"/>
          </p:cNvSpPr>
          <p:nvPr/>
        </p:nvSpPr>
        <p:spPr bwMode="auto">
          <a:xfrm>
            <a:off x="5886450" y="2347913"/>
            <a:ext cx="98425" cy="96837"/>
          </a:xfrm>
          <a:prstGeom prst="rect">
            <a:avLst/>
          </a:prstGeom>
          <a:solidFill>
            <a:srgbClr val="FFFF00"/>
          </a:solidFill>
          <a:ln w="9525">
            <a:solidFill>
              <a:srgbClr val="FFFF00"/>
            </a:solidFill>
            <a:miter lim="800000"/>
            <a:headEnd/>
            <a:tailEnd/>
          </a:ln>
        </p:spPr>
        <p:txBody>
          <a:bodyPr/>
          <a:lstStyle/>
          <a:p>
            <a:pPr eaLnBrk="0" hangingPunct="0"/>
            <a:endParaRPr lang="en-US" sz="1800" b="0">
              <a:latin typeface="Arial" charset="0"/>
            </a:endParaRPr>
          </a:p>
        </p:txBody>
      </p:sp>
      <p:sp>
        <p:nvSpPr>
          <p:cNvPr id="22628" name="Rectangle 100"/>
          <p:cNvSpPr>
            <a:spLocks noChangeArrowheads="1"/>
          </p:cNvSpPr>
          <p:nvPr/>
        </p:nvSpPr>
        <p:spPr bwMode="auto">
          <a:xfrm>
            <a:off x="6184900" y="2347913"/>
            <a:ext cx="100013" cy="96837"/>
          </a:xfrm>
          <a:prstGeom prst="rect">
            <a:avLst/>
          </a:prstGeom>
          <a:solidFill>
            <a:srgbClr val="FFFF00"/>
          </a:solidFill>
          <a:ln w="9525">
            <a:solidFill>
              <a:srgbClr val="FFFF00"/>
            </a:solidFill>
            <a:miter lim="800000"/>
            <a:headEnd/>
            <a:tailEnd/>
          </a:ln>
        </p:spPr>
        <p:txBody>
          <a:bodyPr/>
          <a:lstStyle/>
          <a:p>
            <a:pPr eaLnBrk="0" hangingPunct="0"/>
            <a:endParaRPr lang="en-US" sz="1800" b="0">
              <a:latin typeface="Arial" charset="0"/>
            </a:endParaRPr>
          </a:p>
        </p:txBody>
      </p:sp>
      <p:sp>
        <p:nvSpPr>
          <p:cNvPr id="22629" name="Rectangle 101"/>
          <p:cNvSpPr>
            <a:spLocks noChangeArrowheads="1"/>
          </p:cNvSpPr>
          <p:nvPr/>
        </p:nvSpPr>
        <p:spPr bwMode="auto">
          <a:xfrm>
            <a:off x="6492875" y="2347913"/>
            <a:ext cx="100013" cy="96837"/>
          </a:xfrm>
          <a:prstGeom prst="rect">
            <a:avLst/>
          </a:prstGeom>
          <a:solidFill>
            <a:srgbClr val="FFFF00"/>
          </a:solidFill>
          <a:ln w="9525">
            <a:solidFill>
              <a:srgbClr val="FFFF00"/>
            </a:solidFill>
            <a:miter lim="800000"/>
            <a:headEnd/>
            <a:tailEnd/>
          </a:ln>
        </p:spPr>
        <p:txBody>
          <a:bodyPr/>
          <a:lstStyle/>
          <a:p>
            <a:pPr eaLnBrk="0" hangingPunct="0"/>
            <a:endParaRPr lang="en-US" sz="1800" b="0">
              <a:latin typeface="Arial" charset="0"/>
            </a:endParaRPr>
          </a:p>
        </p:txBody>
      </p:sp>
      <p:sp>
        <p:nvSpPr>
          <p:cNvPr id="22630" name="Rectangle 102"/>
          <p:cNvSpPr>
            <a:spLocks noChangeArrowheads="1"/>
          </p:cNvSpPr>
          <p:nvPr/>
        </p:nvSpPr>
        <p:spPr bwMode="auto">
          <a:xfrm>
            <a:off x="6792913" y="2339975"/>
            <a:ext cx="100012" cy="96838"/>
          </a:xfrm>
          <a:prstGeom prst="rect">
            <a:avLst/>
          </a:prstGeom>
          <a:solidFill>
            <a:srgbClr val="FFFF00"/>
          </a:solidFill>
          <a:ln w="9525">
            <a:solidFill>
              <a:srgbClr val="FFFF00"/>
            </a:solidFill>
            <a:miter lim="800000"/>
            <a:headEnd/>
            <a:tailEnd/>
          </a:ln>
        </p:spPr>
        <p:txBody>
          <a:bodyPr/>
          <a:lstStyle/>
          <a:p>
            <a:pPr eaLnBrk="0" hangingPunct="0"/>
            <a:endParaRPr lang="en-US" sz="1800" b="0">
              <a:latin typeface="Arial" charset="0"/>
            </a:endParaRPr>
          </a:p>
        </p:txBody>
      </p:sp>
      <p:sp>
        <p:nvSpPr>
          <p:cNvPr id="22631" name="Rectangle 103"/>
          <p:cNvSpPr>
            <a:spLocks noChangeArrowheads="1"/>
          </p:cNvSpPr>
          <p:nvPr/>
        </p:nvSpPr>
        <p:spPr bwMode="auto">
          <a:xfrm>
            <a:off x="7091363" y="2339975"/>
            <a:ext cx="100012" cy="96838"/>
          </a:xfrm>
          <a:prstGeom prst="rect">
            <a:avLst/>
          </a:prstGeom>
          <a:solidFill>
            <a:srgbClr val="FFFF00"/>
          </a:solidFill>
          <a:ln w="9525">
            <a:solidFill>
              <a:srgbClr val="FFFF00"/>
            </a:solidFill>
            <a:miter lim="800000"/>
            <a:headEnd/>
            <a:tailEnd/>
          </a:ln>
        </p:spPr>
        <p:txBody>
          <a:bodyPr/>
          <a:lstStyle/>
          <a:p>
            <a:pPr eaLnBrk="0" hangingPunct="0"/>
            <a:endParaRPr lang="en-US" sz="1800" b="0">
              <a:latin typeface="Arial" charset="0"/>
            </a:endParaRPr>
          </a:p>
        </p:txBody>
      </p:sp>
      <p:sp>
        <p:nvSpPr>
          <p:cNvPr id="22632" name="Rectangle 104"/>
          <p:cNvSpPr>
            <a:spLocks noChangeArrowheads="1"/>
          </p:cNvSpPr>
          <p:nvPr/>
        </p:nvSpPr>
        <p:spPr bwMode="auto">
          <a:xfrm>
            <a:off x="1608138" y="5016500"/>
            <a:ext cx="120650" cy="258763"/>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0</a:t>
            </a:r>
            <a:endParaRPr lang="en-US" sz="1800" b="0">
              <a:latin typeface="Verdana" pitchFamily="34" charset="0"/>
            </a:endParaRPr>
          </a:p>
        </p:txBody>
      </p:sp>
      <p:sp>
        <p:nvSpPr>
          <p:cNvPr id="22633" name="Rectangle 105"/>
          <p:cNvSpPr>
            <a:spLocks noChangeArrowheads="1"/>
          </p:cNvSpPr>
          <p:nvPr/>
        </p:nvSpPr>
        <p:spPr bwMode="auto">
          <a:xfrm>
            <a:off x="1493838" y="4691063"/>
            <a:ext cx="24130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10</a:t>
            </a:r>
            <a:endParaRPr lang="en-US" sz="1800" b="0">
              <a:latin typeface="Verdana" pitchFamily="34" charset="0"/>
            </a:endParaRPr>
          </a:p>
        </p:txBody>
      </p:sp>
      <p:sp>
        <p:nvSpPr>
          <p:cNvPr id="22634" name="Rectangle 106"/>
          <p:cNvSpPr>
            <a:spLocks noChangeArrowheads="1"/>
          </p:cNvSpPr>
          <p:nvPr/>
        </p:nvSpPr>
        <p:spPr bwMode="auto">
          <a:xfrm>
            <a:off x="1493838" y="4373563"/>
            <a:ext cx="24130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20</a:t>
            </a:r>
            <a:endParaRPr lang="en-US" sz="1800" b="0">
              <a:latin typeface="Verdana" pitchFamily="34" charset="0"/>
            </a:endParaRPr>
          </a:p>
        </p:txBody>
      </p:sp>
      <p:sp>
        <p:nvSpPr>
          <p:cNvPr id="22635" name="Rectangle 107"/>
          <p:cNvSpPr>
            <a:spLocks noChangeArrowheads="1"/>
          </p:cNvSpPr>
          <p:nvPr/>
        </p:nvSpPr>
        <p:spPr bwMode="auto">
          <a:xfrm>
            <a:off x="1493838" y="4048125"/>
            <a:ext cx="241300" cy="258763"/>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30</a:t>
            </a:r>
            <a:endParaRPr lang="en-US" sz="1800" b="0">
              <a:latin typeface="Verdana" pitchFamily="34" charset="0"/>
            </a:endParaRPr>
          </a:p>
        </p:txBody>
      </p:sp>
      <p:sp>
        <p:nvSpPr>
          <p:cNvPr id="22636" name="Rectangle 108"/>
          <p:cNvSpPr>
            <a:spLocks noChangeArrowheads="1"/>
          </p:cNvSpPr>
          <p:nvPr/>
        </p:nvSpPr>
        <p:spPr bwMode="auto">
          <a:xfrm>
            <a:off x="1493838" y="3730625"/>
            <a:ext cx="241300" cy="258763"/>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40</a:t>
            </a:r>
            <a:endParaRPr lang="en-US" sz="1800" b="0">
              <a:latin typeface="Verdana" pitchFamily="34" charset="0"/>
            </a:endParaRPr>
          </a:p>
        </p:txBody>
      </p:sp>
      <p:sp>
        <p:nvSpPr>
          <p:cNvPr id="22637" name="Rectangle 109"/>
          <p:cNvSpPr>
            <a:spLocks noChangeArrowheads="1"/>
          </p:cNvSpPr>
          <p:nvPr/>
        </p:nvSpPr>
        <p:spPr bwMode="auto">
          <a:xfrm>
            <a:off x="1493838" y="3405188"/>
            <a:ext cx="24130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50</a:t>
            </a:r>
            <a:endParaRPr lang="en-US" sz="1800" b="0">
              <a:latin typeface="Verdana" pitchFamily="34" charset="0"/>
            </a:endParaRPr>
          </a:p>
        </p:txBody>
      </p:sp>
      <p:sp>
        <p:nvSpPr>
          <p:cNvPr id="22638" name="Rectangle 110"/>
          <p:cNvSpPr>
            <a:spLocks noChangeArrowheads="1"/>
          </p:cNvSpPr>
          <p:nvPr/>
        </p:nvSpPr>
        <p:spPr bwMode="auto">
          <a:xfrm>
            <a:off x="1493838" y="3079750"/>
            <a:ext cx="241300" cy="258763"/>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60</a:t>
            </a:r>
            <a:endParaRPr lang="en-US" sz="1800" b="0">
              <a:latin typeface="Verdana" pitchFamily="34" charset="0"/>
            </a:endParaRPr>
          </a:p>
        </p:txBody>
      </p:sp>
      <p:sp>
        <p:nvSpPr>
          <p:cNvPr id="22639" name="Rectangle 111"/>
          <p:cNvSpPr>
            <a:spLocks noChangeArrowheads="1"/>
          </p:cNvSpPr>
          <p:nvPr/>
        </p:nvSpPr>
        <p:spPr bwMode="auto">
          <a:xfrm>
            <a:off x="1493838" y="2762250"/>
            <a:ext cx="241300" cy="258763"/>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70</a:t>
            </a:r>
            <a:endParaRPr lang="en-US" sz="1800" b="0">
              <a:latin typeface="Verdana" pitchFamily="34" charset="0"/>
            </a:endParaRPr>
          </a:p>
        </p:txBody>
      </p:sp>
      <p:sp>
        <p:nvSpPr>
          <p:cNvPr id="22640" name="Rectangle 112"/>
          <p:cNvSpPr>
            <a:spLocks noChangeArrowheads="1"/>
          </p:cNvSpPr>
          <p:nvPr/>
        </p:nvSpPr>
        <p:spPr bwMode="auto">
          <a:xfrm>
            <a:off x="1493838" y="2436813"/>
            <a:ext cx="24130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80</a:t>
            </a:r>
            <a:endParaRPr lang="en-US" sz="1800" b="0">
              <a:latin typeface="Verdana" pitchFamily="34" charset="0"/>
            </a:endParaRPr>
          </a:p>
        </p:txBody>
      </p:sp>
      <p:sp>
        <p:nvSpPr>
          <p:cNvPr id="22641" name="Rectangle 113"/>
          <p:cNvSpPr>
            <a:spLocks noChangeArrowheads="1"/>
          </p:cNvSpPr>
          <p:nvPr/>
        </p:nvSpPr>
        <p:spPr bwMode="auto">
          <a:xfrm>
            <a:off x="1493838" y="2119313"/>
            <a:ext cx="24130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90</a:t>
            </a:r>
            <a:endParaRPr lang="en-US" sz="1800" b="0">
              <a:latin typeface="Verdana" pitchFamily="34" charset="0"/>
            </a:endParaRPr>
          </a:p>
        </p:txBody>
      </p:sp>
      <p:sp>
        <p:nvSpPr>
          <p:cNvPr id="22642" name="Rectangle 114"/>
          <p:cNvSpPr>
            <a:spLocks noChangeArrowheads="1"/>
          </p:cNvSpPr>
          <p:nvPr/>
        </p:nvSpPr>
        <p:spPr bwMode="auto">
          <a:xfrm>
            <a:off x="1371600" y="1828800"/>
            <a:ext cx="361950" cy="258763"/>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100</a:t>
            </a:r>
            <a:endParaRPr lang="en-US" sz="1800" b="0">
              <a:latin typeface="Verdana" pitchFamily="34" charset="0"/>
            </a:endParaRPr>
          </a:p>
        </p:txBody>
      </p:sp>
      <p:sp>
        <p:nvSpPr>
          <p:cNvPr id="22643" name="Rectangle 115"/>
          <p:cNvSpPr>
            <a:spLocks noChangeArrowheads="1"/>
          </p:cNvSpPr>
          <p:nvPr/>
        </p:nvSpPr>
        <p:spPr bwMode="auto">
          <a:xfrm>
            <a:off x="2006600" y="5341938"/>
            <a:ext cx="12065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1</a:t>
            </a:r>
            <a:endParaRPr lang="en-US" sz="1800" b="0">
              <a:latin typeface="Verdana" pitchFamily="34" charset="0"/>
            </a:endParaRPr>
          </a:p>
        </p:txBody>
      </p:sp>
      <p:sp>
        <p:nvSpPr>
          <p:cNvPr id="22644" name="Rectangle 116"/>
          <p:cNvSpPr>
            <a:spLocks noChangeArrowheads="1"/>
          </p:cNvSpPr>
          <p:nvPr/>
        </p:nvSpPr>
        <p:spPr bwMode="auto">
          <a:xfrm>
            <a:off x="2306638" y="5341938"/>
            <a:ext cx="12065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2</a:t>
            </a:r>
            <a:endParaRPr lang="en-US" sz="1800" b="0">
              <a:latin typeface="Verdana" pitchFamily="34" charset="0"/>
            </a:endParaRPr>
          </a:p>
        </p:txBody>
      </p:sp>
      <p:sp>
        <p:nvSpPr>
          <p:cNvPr id="22645" name="Rectangle 117"/>
          <p:cNvSpPr>
            <a:spLocks noChangeArrowheads="1"/>
          </p:cNvSpPr>
          <p:nvPr/>
        </p:nvSpPr>
        <p:spPr bwMode="auto">
          <a:xfrm>
            <a:off x="2590800" y="5334000"/>
            <a:ext cx="120650" cy="258763"/>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3</a:t>
            </a:r>
            <a:endParaRPr lang="en-US" sz="1800" b="0">
              <a:latin typeface="Verdana" pitchFamily="34" charset="0"/>
            </a:endParaRPr>
          </a:p>
        </p:txBody>
      </p:sp>
      <p:sp>
        <p:nvSpPr>
          <p:cNvPr id="22646" name="Rectangle 118"/>
          <p:cNvSpPr>
            <a:spLocks noChangeArrowheads="1"/>
          </p:cNvSpPr>
          <p:nvPr/>
        </p:nvSpPr>
        <p:spPr bwMode="auto">
          <a:xfrm>
            <a:off x="2914650" y="5341938"/>
            <a:ext cx="12065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4</a:t>
            </a:r>
            <a:endParaRPr lang="en-US" sz="1800" b="0">
              <a:latin typeface="Verdana" pitchFamily="34" charset="0"/>
            </a:endParaRPr>
          </a:p>
        </p:txBody>
      </p:sp>
      <p:sp>
        <p:nvSpPr>
          <p:cNvPr id="22647" name="Rectangle 119"/>
          <p:cNvSpPr>
            <a:spLocks noChangeArrowheads="1"/>
          </p:cNvSpPr>
          <p:nvPr/>
        </p:nvSpPr>
        <p:spPr bwMode="auto">
          <a:xfrm>
            <a:off x="3213100" y="5341938"/>
            <a:ext cx="12065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5</a:t>
            </a:r>
            <a:endParaRPr lang="en-US" sz="1800" b="0">
              <a:latin typeface="Verdana" pitchFamily="34" charset="0"/>
            </a:endParaRPr>
          </a:p>
        </p:txBody>
      </p:sp>
      <p:sp>
        <p:nvSpPr>
          <p:cNvPr id="22648" name="Rectangle 120"/>
          <p:cNvSpPr>
            <a:spLocks noChangeArrowheads="1"/>
          </p:cNvSpPr>
          <p:nvPr/>
        </p:nvSpPr>
        <p:spPr bwMode="auto">
          <a:xfrm>
            <a:off x="3521075" y="5341938"/>
            <a:ext cx="12065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6</a:t>
            </a:r>
            <a:endParaRPr lang="en-US" sz="1800" b="0">
              <a:latin typeface="Verdana" pitchFamily="34" charset="0"/>
            </a:endParaRPr>
          </a:p>
        </p:txBody>
      </p:sp>
      <p:sp>
        <p:nvSpPr>
          <p:cNvPr id="22649" name="Rectangle 121"/>
          <p:cNvSpPr>
            <a:spLocks noChangeArrowheads="1"/>
          </p:cNvSpPr>
          <p:nvPr/>
        </p:nvSpPr>
        <p:spPr bwMode="auto">
          <a:xfrm>
            <a:off x="3821113" y="5341938"/>
            <a:ext cx="12065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7</a:t>
            </a:r>
            <a:endParaRPr lang="en-US" sz="1800" b="0">
              <a:latin typeface="Verdana" pitchFamily="34" charset="0"/>
            </a:endParaRPr>
          </a:p>
        </p:txBody>
      </p:sp>
      <p:sp>
        <p:nvSpPr>
          <p:cNvPr id="22650" name="Rectangle 122"/>
          <p:cNvSpPr>
            <a:spLocks noChangeArrowheads="1"/>
          </p:cNvSpPr>
          <p:nvPr/>
        </p:nvSpPr>
        <p:spPr bwMode="auto">
          <a:xfrm>
            <a:off x="4119563" y="5341938"/>
            <a:ext cx="12065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8</a:t>
            </a:r>
            <a:endParaRPr lang="en-US" sz="1800" b="0">
              <a:latin typeface="Verdana" pitchFamily="34" charset="0"/>
            </a:endParaRPr>
          </a:p>
        </p:txBody>
      </p:sp>
      <p:sp>
        <p:nvSpPr>
          <p:cNvPr id="22651" name="Rectangle 123"/>
          <p:cNvSpPr>
            <a:spLocks noChangeArrowheads="1"/>
          </p:cNvSpPr>
          <p:nvPr/>
        </p:nvSpPr>
        <p:spPr bwMode="auto">
          <a:xfrm>
            <a:off x="4429125" y="5341938"/>
            <a:ext cx="12065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9</a:t>
            </a:r>
            <a:endParaRPr lang="en-US" sz="1800" b="0">
              <a:latin typeface="Verdana" pitchFamily="34" charset="0"/>
            </a:endParaRPr>
          </a:p>
        </p:txBody>
      </p:sp>
      <p:sp>
        <p:nvSpPr>
          <p:cNvPr id="22652" name="Rectangle 124"/>
          <p:cNvSpPr>
            <a:spLocks noChangeArrowheads="1"/>
          </p:cNvSpPr>
          <p:nvPr/>
        </p:nvSpPr>
        <p:spPr bwMode="auto">
          <a:xfrm>
            <a:off x="4667250" y="5341938"/>
            <a:ext cx="24130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10</a:t>
            </a:r>
            <a:endParaRPr lang="en-US" sz="1800" b="0">
              <a:latin typeface="Verdana" pitchFamily="34" charset="0"/>
            </a:endParaRPr>
          </a:p>
        </p:txBody>
      </p:sp>
      <p:sp>
        <p:nvSpPr>
          <p:cNvPr id="22653" name="Rectangle 125"/>
          <p:cNvSpPr>
            <a:spLocks noChangeArrowheads="1"/>
          </p:cNvSpPr>
          <p:nvPr/>
        </p:nvSpPr>
        <p:spPr bwMode="auto">
          <a:xfrm>
            <a:off x="4975225" y="5341938"/>
            <a:ext cx="24130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11</a:t>
            </a:r>
            <a:endParaRPr lang="en-US" sz="1800" b="0">
              <a:latin typeface="Verdana" pitchFamily="34" charset="0"/>
            </a:endParaRPr>
          </a:p>
        </p:txBody>
      </p:sp>
      <p:sp>
        <p:nvSpPr>
          <p:cNvPr id="22654" name="Rectangle 126"/>
          <p:cNvSpPr>
            <a:spLocks noChangeArrowheads="1"/>
          </p:cNvSpPr>
          <p:nvPr/>
        </p:nvSpPr>
        <p:spPr bwMode="auto">
          <a:xfrm>
            <a:off x="5275263" y="5341938"/>
            <a:ext cx="24130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12</a:t>
            </a:r>
            <a:endParaRPr lang="en-US" sz="1800" b="0">
              <a:latin typeface="Verdana" pitchFamily="34" charset="0"/>
            </a:endParaRPr>
          </a:p>
        </p:txBody>
      </p:sp>
      <p:sp>
        <p:nvSpPr>
          <p:cNvPr id="22655" name="Rectangle 127"/>
          <p:cNvSpPr>
            <a:spLocks noChangeArrowheads="1"/>
          </p:cNvSpPr>
          <p:nvPr/>
        </p:nvSpPr>
        <p:spPr bwMode="auto">
          <a:xfrm>
            <a:off x="5573713" y="5341938"/>
            <a:ext cx="24130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13</a:t>
            </a:r>
            <a:endParaRPr lang="en-US" sz="1800" b="0">
              <a:latin typeface="Verdana" pitchFamily="34" charset="0"/>
            </a:endParaRPr>
          </a:p>
        </p:txBody>
      </p:sp>
      <p:sp>
        <p:nvSpPr>
          <p:cNvPr id="22656" name="Rectangle 128"/>
          <p:cNvSpPr>
            <a:spLocks noChangeArrowheads="1"/>
          </p:cNvSpPr>
          <p:nvPr/>
        </p:nvSpPr>
        <p:spPr bwMode="auto">
          <a:xfrm>
            <a:off x="5883275" y="5341938"/>
            <a:ext cx="24130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14</a:t>
            </a:r>
            <a:endParaRPr lang="en-US" sz="1800" b="0">
              <a:latin typeface="Verdana" pitchFamily="34" charset="0"/>
            </a:endParaRPr>
          </a:p>
        </p:txBody>
      </p:sp>
      <p:sp>
        <p:nvSpPr>
          <p:cNvPr id="22657" name="Rectangle 129"/>
          <p:cNvSpPr>
            <a:spLocks noChangeArrowheads="1"/>
          </p:cNvSpPr>
          <p:nvPr/>
        </p:nvSpPr>
        <p:spPr bwMode="auto">
          <a:xfrm>
            <a:off x="6181725" y="5341938"/>
            <a:ext cx="24130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15</a:t>
            </a:r>
            <a:endParaRPr lang="en-US" sz="1800" b="0">
              <a:latin typeface="Verdana" pitchFamily="34" charset="0"/>
            </a:endParaRPr>
          </a:p>
        </p:txBody>
      </p:sp>
      <p:sp>
        <p:nvSpPr>
          <p:cNvPr id="22658" name="Rectangle 130"/>
          <p:cNvSpPr>
            <a:spLocks noChangeArrowheads="1"/>
          </p:cNvSpPr>
          <p:nvPr/>
        </p:nvSpPr>
        <p:spPr bwMode="auto">
          <a:xfrm>
            <a:off x="6489700" y="5341938"/>
            <a:ext cx="24130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16</a:t>
            </a:r>
            <a:endParaRPr lang="en-US" sz="1800" b="0">
              <a:latin typeface="Verdana" pitchFamily="34" charset="0"/>
            </a:endParaRPr>
          </a:p>
        </p:txBody>
      </p:sp>
      <p:sp>
        <p:nvSpPr>
          <p:cNvPr id="22659" name="Rectangle 131"/>
          <p:cNvSpPr>
            <a:spLocks noChangeArrowheads="1"/>
          </p:cNvSpPr>
          <p:nvPr/>
        </p:nvSpPr>
        <p:spPr bwMode="auto">
          <a:xfrm>
            <a:off x="6789738" y="5341938"/>
            <a:ext cx="24130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17</a:t>
            </a:r>
            <a:endParaRPr lang="en-US" sz="1800" b="0">
              <a:latin typeface="Verdana" pitchFamily="34" charset="0"/>
            </a:endParaRPr>
          </a:p>
        </p:txBody>
      </p:sp>
      <p:sp>
        <p:nvSpPr>
          <p:cNvPr id="22660" name="Rectangle 132"/>
          <p:cNvSpPr>
            <a:spLocks noChangeArrowheads="1"/>
          </p:cNvSpPr>
          <p:nvPr/>
        </p:nvSpPr>
        <p:spPr bwMode="auto">
          <a:xfrm>
            <a:off x="7088188" y="5341938"/>
            <a:ext cx="241300" cy="258762"/>
          </a:xfrm>
          <a:prstGeom prst="rect">
            <a:avLst/>
          </a:prstGeom>
          <a:noFill/>
          <a:ln w="9525">
            <a:noFill/>
            <a:miter lim="800000"/>
            <a:headEnd/>
            <a:tailEnd/>
          </a:ln>
        </p:spPr>
        <p:txBody>
          <a:bodyPr wrap="none" lIns="0" tIns="0" rIns="0" bIns="0">
            <a:spAutoFit/>
          </a:bodyPr>
          <a:lstStyle/>
          <a:p>
            <a:pPr algn="ctr" eaLnBrk="0" hangingPunct="0"/>
            <a:r>
              <a:rPr lang="en-US" sz="1700">
                <a:latin typeface="Arial" charset="0"/>
              </a:rPr>
              <a:t>18</a:t>
            </a:r>
            <a:endParaRPr lang="en-US" sz="1800" b="0">
              <a:latin typeface="Verdana" pitchFamily="34" charset="0"/>
            </a:endParaRPr>
          </a:p>
        </p:txBody>
      </p:sp>
      <p:sp>
        <p:nvSpPr>
          <p:cNvPr id="22661" name="Rectangle 133"/>
          <p:cNvSpPr>
            <a:spLocks noChangeArrowheads="1"/>
          </p:cNvSpPr>
          <p:nvPr/>
        </p:nvSpPr>
        <p:spPr bwMode="auto">
          <a:xfrm>
            <a:off x="7399338" y="3219450"/>
            <a:ext cx="1497012" cy="617538"/>
          </a:xfrm>
          <a:prstGeom prst="rect">
            <a:avLst/>
          </a:prstGeom>
          <a:noFill/>
          <a:ln w="9525">
            <a:solidFill>
              <a:schemeClr val="tx1"/>
            </a:solidFill>
            <a:miter lim="800000"/>
            <a:headEnd/>
            <a:tailEnd/>
          </a:ln>
        </p:spPr>
        <p:txBody>
          <a:bodyPr/>
          <a:lstStyle/>
          <a:p>
            <a:pPr eaLnBrk="0" hangingPunct="0"/>
            <a:endParaRPr lang="en-US" sz="1800" b="0">
              <a:latin typeface="Arial" charset="0"/>
            </a:endParaRPr>
          </a:p>
        </p:txBody>
      </p:sp>
      <p:sp>
        <p:nvSpPr>
          <p:cNvPr id="22662" name="Line 134"/>
          <p:cNvSpPr>
            <a:spLocks noChangeShapeType="1"/>
          </p:cNvSpPr>
          <p:nvPr/>
        </p:nvSpPr>
        <p:spPr bwMode="auto">
          <a:xfrm>
            <a:off x="7472363" y="3387725"/>
            <a:ext cx="290512" cy="0"/>
          </a:xfrm>
          <a:prstGeom prst="line">
            <a:avLst/>
          </a:prstGeom>
          <a:noFill/>
          <a:ln w="26988">
            <a:solidFill>
              <a:srgbClr val="000000"/>
            </a:solidFill>
            <a:round/>
            <a:headEnd/>
            <a:tailEnd/>
          </a:ln>
        </p:spPr>
        <p:txBody>
          <a:bodyPr/>
          <a:lstStyle/>
          <a:p>
            <a:endParaRPr lang="en-GB"/>
          </a:p>
        </p:txBody>
      </p:sp>
      <p:sp>
        <p:nvSpPr>
          <p:cNvPr id="22663" name="Freeform 135"/>
          <p:cNvSpPr>
            <a:spLocks/>
          </p:cNvSpPr>
          <p:nvPr/>
        </p:nvSpPr>
        <p:spPr bwMode="auto">
          <a:xfrm>
            <a:off x="7562850" y="3335338"/>
            <a:ext cx="109538" cy="104775"/>
          </a:xfrm>
          <a:custGeom>
            <a:avLst/>
            <a:gdLst>
              <a:gd name="T0" fmla="*/ 35 w 69"/>
              <a:gd name="T1" fmla="*/ 0 h 66"/>
              <a:gd name="T2" fmla="*/ 69 w 69"/>
              <a:gd name="T3" fmla="*/ 33 h 66"/>
              <a:gd name="T4" fmla="*/ 35 w 69"/>
              <a:gd name="T5" fmla="*/ 66 h 66"/>
              <a:gd name="T6" fmla="*/ 0 w 69"/>
              <a:gd name="T7" fmla="*/ 33 h 66"/>
              <a:gd name="T8" fmla="*/ 35 w 69"/>
              <a:gd name="T9" fmla="*/ 0 h 66"/>
              <a:gd name="T10" fmla="*/ 0 60000 65536"/>
              <a:gd name="T11" fmla="*/ 0 60000 65536"/>
              <a:gd name="T12" fmla="*/ 0 60000 65536"/>
              <a:gd name="T13" fmla="*/ 0 60000 65536"/>
              <a:gd name="T14" fmla="*/ 0 60000 65536"/>
              <a:gd name="T15" fmla="*/ 0 w 69"/>
              <a:gd name="T16" fmla="*/ 0 h 66"/>
              <a:gd name="T17" fmla="*/ 69 w 69"/>
              <a:gd name="T18" fmla="*/ 66 h 66"/>
            </a:gdLst>
            <a:ahLst/>
            <a:cxnLst>
              <a:cxn ang="T10">
                <a:pos x="T0" y="T1"/>
              </a:cxn>
              <a:cxn ang="T11">
                <a:pos x="T2" y="T3"/>
              </a:cxn>
              <a:cxn ang="T12">
                <a:pos x="T4" y="T5"/>
              </a:cxn>
              <a:cxn ang="T13">
                <a:pos x="T6" y="T7"/>
              </a:cxn>
              <a:cxn ang="T14">
                <a:pos x="T8" y="T9"/>
              </a:cxn>
            </a:cxnLst>
            <a:rect l="T15" t="T16" r="T17" b="T18"/>
            <a:pathLst>
              <a:path w="69" h="66">
                <a:moveTo>
                  <a:pt x="35" y="0"/>
                </a:moveTo>
                <a:lnTo>
                  <a:pt x="69" y="33"/>
                </a:lnTo>
                <a:lnTo>
                  <a:pt x="35" y="66"/>
                </a:lnTo>
                <a:lnTo>
                  <a:pt x="0" y="33"/>
                </a:lnTo>
                <a:lnTo>
                  <a:pt x="35" y="0"/>
                </a:lnTo>
                <a:close/>
              </a:path>
            </a:pathLst>
          </a:custGeom>
          <a:solidFill>
            <a:srgbClr val="FF0000"/>
          </a:solidFill>
          <a:ln w="9525">
            <a:solidFill>
              <a:srgbClr val="FF0000"/>
            </a:solidFill>
            <a:round/>
            <a:headEnd/>
            <a:tailEnd/>
          </a:ln>
        </p:spPr>
        <p:txBody>
          <a:bodyPr/>
          <a:lstStyle/>
          <a:p>
            <a:pPr eaLnBrk="0" hangingPunct="0"/>
            <a:endParaRPr lang="en-US" sz="1800" b="0">
              <a:latin typeface="Arial" charset="0"/>
            </a:endParaRPr>
          </a:p>
        </p:txBody>
      </p:sp>
      <p:sp>
        <p:nvSpPr>
          <p:cNvPr id="22664" name="Rectangle 136"/>
          <p:cNvSpPr>
            <a:spLocks noChangeArrowheads="1"/>
          </p:cNvSpPr>
          <p:nvPr/>
        </p:nvSpPr>
        <p:spPr bwMode="auto">
          <a:xfrm>
            <a:off x="8126413" y="3273425"/>
            <a:ext cx="550862" cy="274638"/>
          </a:xfrm>
          <a:prstGeom prst="rect">
            <a:avLst/>
          </a:prstGeom>
          <a:noFill/>
          <a:ln w="9525">
            <a:noFill/>
            <a:miter lim="800000"/>
            <a:headEnd/>
            <a:tailEnd/>
          </a:ln>
        </p:spPr>
        <p:txBody>
          <a:bodyPr wrap="none" lIns="0" tIns="0" rIns="0" bIns="0">
            <a:spAutoFit/>
          </a:bodyPr>
          <a:lstStyle/>
          <a:p>
            <a:pPr algn="ctr" eaLnBrk="0" hangingPunct="0"/>
            <a:r>
              <a:rPr lang="en-US" sz="1800" b="0">
                <a:latin typeface="Verdana" pitchFamily="34" charset="0"/>
              </a:rPr>
              <a:t>ABIT</a:t>
            </a:r>
          </a:p>
        </p:txBody>
      </p:sp>
      <p:sp>
        <p:nvSpPr>
          <p:cNvPr id="22665" name="Line 137"/>
          <p:cNvSpPr>
            <a:spLocks noChangeShapeType="1"/>
          </p:cNvSpPr>
          <p:nvPr/>
        </p:nvSpPr>
        <p:spPr bwMode="auto">
          <a:xfrm>
            <a:off x="7472363" y="3695700"/>
            <a:ext cx="290512" cy="0"/>
          </a:xfrm>
          <a:prstGeom prst="line">
            <a:avLst/>
          </a:prstGeom>
          <a:noFill/>
          <a:ln w="26988">
            <a:solidFill>
              <a:srgbClr val="000000"/>
            </a:solidFill>
            <a:round/>
            <a:headEnd/>
            <a:tailEnd/>
          </a:ln>
        </p:spPr>
        <p:txBody>
          <a:bodyPr/>
          <a:lstStyle/>
          <a:p>
            <a:endParaRPr lang="en-GB"/>
          </a:p>
        </p:txBody>
      </p:sp>
      <p:sp>
        <p:nvSpPr>
          <p:cNvPr id="22666" name="Rectangle 138"/>
          <p:cNvSpPr>
            <a:spLocks noChangeArrowheads="1"/>
          </p:cNvSpPr>
          <p:nvPr/>
        </p:nvSpPr>
        <p:spPr bwMode="auto">
          <a:xfrm>
            <a:off x="7562850" y="3643313"/>
            <a:ext cx="100013" cy="96837"/>
          </a:xfrm>
          <a:prstGeom prst="rect">
            <a:avLst/>
          </a:prstGeom>
          <a:solidFill>
            <a:srgbClr val="FFFF00"/>
          </a:solidFill>
          <a:ln w="9525">
            <a:solidFill>
              <a:srgbClr val="FFFF00"/>
            </a:solidFill>
            <a:miter lim="800000"/>
            <a:headEnd/>
            <a:tailEnd/>
          </a:ln>
        </p:spPr>
        <p:txBody>
          <a:bodyPr/>
          <a:lstStyle/>
          <a:p>
            <a:pPr eaLnBrk="0" hangingPunct="0"/>
            <a:endParaRPr lang="en-US" sz="1800" b="0">
              <a:latin typeface="Arial" charset="0"/>
            </a:endParaRPr>
          </a:p>
        </p:txBody>
      </p:sp>
      <p:sp>
        <p:nvSpPr>
          <p:cNvPr id="22667" name="Rectangle 139"/>
          <p:cNvSpPr>
            <a:spLocks noChangeArrowheads="1"/>
          </p:cNvSpPr>
          <p:nvPr/>
        </p:nvSpPr>
        <p:spPr bwMode="auto">
          <a:xfrm>
            <a:off x="7932738" y="3581400"/>
            <a:ext cx="776287" cy="274638"/>
          </a:xfrm>
          <a:prstGeom prst="rect">
            <a:avLst/>
          </a:prstGeom>
          <a:noFill/>
          <a:ln w="9525">
            <a:noFill/>
            <a:miter lim="800000"/>
            <a:headEnd/>
            <a:tailEnd/>
          </a:ln>
        </p:spPr>
        <p:txBody>
          <a:bodyPr wrap="none" lIns="0" tIns="0" rIns="0" bIns="0">
            <a:spAutoFit/>
          </a:bodyPr>
          <a:lstStyle/>
          <a:p>
            <a:pPr algn="ctr" eaLnBrk="0" hangingPunct="0"/>
            <a:r>
              <a:rPr lang="en-US" sz="1800" b="0">
                <a:latin typeface="Verdana" pitchFamily="34" charset="0"/>
              </a:rPr>
              <a:t>  ABCT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2" cstate="print"/>
          <a:srcRect/>
          <a:stretch>
            <a:fillRect/>
          </a:stretch>
        </p:blipFill>
        <p:spPr bwMode="auto">
          <a:xfrm>
            <a:off x="1600200" y="1828800"/>
            <a:ext cx="5867400" cy="3581400"/>
          </a:xfrm>
          <a:prstGeom prst="rect">
            <a:avLst/>
          </a:prstGeom>
          <a:noFill/>
          <a:ln w="9525">
            <a:noFill/>
            <a:miter lim="800000"/>
            <a:headEnd/>
            <a:tailEnd/>
          </a:ln>
        </p:spPr>
      </p:pic>
      <p:sp>
        <p:nvSpPr>
          <p:cNvPr id="24579"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sz="1800" b="0">
              <a:latin typeface="Arial" charset="0"/>
            </a:endParaRPr>
          </a:p>
        </p:txBody>
      </p:sp>
      <p:sp>
        <p:nvSpPr>
          <p:cNvPr id="8" name="Title 7"/>
          <p:cNvSpPr>
            <a:spLocks noGrp="1"/>
          </p:cNvSpPr>
          <p:nvPr>
            <p:ph type="title" idx="4294967295"/>
          </p:nvPr>
        </p:nvSpPr>
        <p:spPr/>
        <p:txBody>
          <a:bodyPr anchorCtr="1"/>
          <a:lstStyle/>
          <a:p>
            <a:r>
              <a:rPr lang="en-US"/>
              <a:t>Psychopathology and Drinking – Post Treatment</a:t>
            </a:r>
          </a:p>
        </p:txBody>
      </p:sp>
      <p:sp>
        <p:nvSpPr>
          <p:cNvPr id="24581" name="Text Box 5"/>
          <p:cNvSpPr txBox="1">
            <a:spLocks noChangeArrowheads="1"/>
          </p:cNvSpPr>
          <p:nvPr/>
        </p:nvSpPr>
        <p:spPr bwMode="auto">
          <a:xfrm>
            <a:off x="381000" y="5751513"/>
            <a:ext cx="8610600" cy="641350"/>
          </a:xfrm>
          <a:prstGeom prst="rect">
            <a:avLst/>
          </a:prstGeom>
          <a:noFill/>
          <a:ln w="9525">
            <a:noFill/>
            <a:miter lim="800000"/>
            <a:headEnd/>
            <a:tailEnd/>
          </a:ln>
          <a:effectLst/>
        </p:spPr>
        <p:txBody>
          <a:bodyPr>
            <a:spAutoFit/>
          </a:bodyPr>
          <a:lstStyle/>
          <a:p>
            <a:r>
              <a:rPr lang="en-US" sz="1800" b="0" i="1">
                <a:latin typeface="Arial" charset="0"/>
              </a:rPr>
              <a:t>Women with axis II psychopathology at baseline had more abstinent days by the end of treatment if they received couples rather than individual therapy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p:cNvPicPr>
            <a:picLocks noChangeAspect="1" noChangeArrowheads="1"/>
          </p:cNvPicPr>
          <p:nvPr/>
        </p:nvPicPr>
        <p:blipFill>
          <a:blip r:embed="rId2" cstate="print"/>
          <a:srcRect/>
          <a:stretch>
            <a:fillRect/>
          </a:stretch>
        </p:blipFill>
        <p:spPr bwMode="auto">
          <a:xfrm>
            <a:off x="990600" y="1600200"/>
            <a:ext cx="4800600" cy="2438400"/>
          </a:xfrm>
          <a:prstGeom prst="rect">
            <a:avLst/>
          </a:prstGeom>
          <a:noFill/>
          <a:ln w="9525">
            <a:noFill/>
            <a:miter lim="800000"/>
            <a:headEnd/>
            <a:tailEnd/>
          </a:ln>
        </p:spPr>
      </p:pic>
      <p:pic>
        <p:nvPicPr>
          <p:cNvPr id="25603" name="Picture 7"/>
          <p:cNvPicPr>
            <a:picLocks noChangeAspect="1" noChangeArrowheads="1"/>
          </p:cNvPicPr>
          <p:nvPr/>
        </p:nvPicPr>
        <p:blipFill>
          <a:blip r:embed="rId3" cstate="print"/>
          <a:srcRect/>
          <a:stretch>
            <a:fillRect/>
          </a:stretch>
        </p:blipFill>
        <p:spPr bwMode="auto">
          <a:xfrm>
            <a:off x="990600" y="4191000"/>
            <a:ext cx="4810125" cy="2667000"/>
          </a:xfrm>
          <a:prstGeom prst="rect">
            <a:avLst/>
          </a:prstGeom>
          <a:noFill/>
          <a:ln w="9525">
            <a:noFill/>
            <a:miter lim="800000"/>
            <a:headEnd/>
            <a:tailEnd/>
          </a:ln>
        </p:spPr>
      </p:pic>
      <p:sp>
        <p:nvSpPr>
          <p:cNvPr id="4" name="Title 3"/>
          <p:cNvSpPr>
            <a:spLocks noGrp="1"/>
          </p:cNvSpPr>
          <p:nvPr>
            <p:ph type="title" idx="4294967295"/>
          </p:nvPr>
        </p:nvSpPr>
        <p:spPr/>
        <p:txBody>
          <a:bodyPr anchorCtr="1"/>
          <a:lstStyle/>
          <a:p>
            <a:r>
              <a:rPr lang="en-US"/>
              <a:t>Psychopathology and Drinking – Follow-Up</a:t>
            </a:r>
          </a:p>
        </p:txBody>
      </p:sp>
      <p:sp>
        <p:nvSpPr>
          <p:cNvPr id="25605" name="Rectangle 5"/>
          <p:cNvSpPr>
            <a:spLocks noChangeArrowheads="1"/>
          </p:cNvSpPr>
          <p:nvPr/>
        </p:nvSpPr>
        <p:spPr bwMode="auto">
          <a:xfrm>
            <a:off x="6096000" y="4343400"/>
            <a:ext cx="2667000" cy="2289175"/>
          </a:xfrm>
          <a:prstGeom prst="rect">
            <a:avLst/>
          </a:prstGeom>
          <a:noFill/>
          <a:ln w="9525">
            <a:noFill/>
            <a:miter lim="800000"/>
            <a:headEnd/>
            <a:tailEnd/>
          </a:ln>
          <a:effectLst/>
        </p:spPr>
        <p:txBody>
          <a:bodyPr>
            <a:spAutoFit/>
          </a:bodyPr>
          <a:lstStyle/>
          <a:p>
            <a:r>
              <a:rPr lang="en-US" sz="1800" b="0" i="1">
                <a:latin typeface="Arial" charset="0"/>
              </a:rPr>
              <a:t>Women with axis II psychopathology at baseline had fewer heavy drinking days by the end of follow-up if they received couples rather than individual therapy</a:t>
            </a:r>
          </a:p>
        </p:txBody>
      </p:sp>
      <p:sp>
        <p:nvSpPr>
          <p:cNvPr id="25606" name="Rectangle 6"/>
          <p:cNvSpPr>
            <a:spLocks noChangeArrowheads="1"/>
          </p:cNvSpPr>
          <p:nvPr/>
        </p:nvSpPr>
        <p:spPr bwMode="auto">
          <a:xfrm>
            <a:off x="6096000" y="1676400"/>
            <a:ext cx="2667000" cy="2014538"/>
          </a:xfrm>
          <a:prstGeom prst="rect">
            <a:avLst/>
          </a:prstGeom>
          <a:noFill/>
          <a:ln w="9525">
            <a:noFill/>
            <a:miter lim="800000"/>
            <a:headEnd/>
            <a:tailEnd/>
          </a:ln>
          <a:effectLst/>
        </p:spPr>
        <p:txBody>
          <a:bodyPr>
            <a:spAutoFit/>
          </a:bodyPr>
          <a:lstStyle/>
          <a:p>
            <a:r>
              <a:rPr lang="en-US" sz="1800" b="0" i="1">
                <a:latin typeface="Arial" charset="0"/>
              </a:rPr>
              <a:t>Women with axis I psychopathology at baseline had more  abstinent days by the end of follow-up if they received couples rather than individual therapy</a:t>
            </a:r>
          </a:p>
        </p:txBody>
      </p:sp>
      <p:sp>
        <p:nvSpPr>
          <p:cNvPr id="25607" name="Line 7"/>
          <p:cNvSpPr>
            <a:spLocks noChangeShapeType="1"/>
          </p:cNvSpPr>
          <p:nvPr/>
        </p:nvSpPr>
        <p:spPr bwMode="auto">
          <a:xfrm>
            <a:off x="6553200" y="3962400"/>
            <a:ext cx="1371600" cy="0"/>
          </a:xfrm>
          <a:prstGeom prst="line">
            <a:avLst/>
          </a:prstGeom>
          <a:noFill/>
          <a:ln w="9525">
            <a:solidFill>
              <a:schemeClr val="tx1"/>
            </a:solidFill>
            <a:round/>
            <a:headEnd/>
            <a:tailEnd/>
          </a:ln>
          <a:effectLst/>
        </p:spPr>
        <p:txBody>
          <a:bodyPr/>
          <a:lstStyle/>
          <a:p>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What did we learn?	</a:t>
            </a:r>
          </a:p>
        </p:txBody>
      </p:sp>
      <p:sp>
        <p:nvSpPr>
          <p:cNvPr id="26627" name="Rectangle 3"/>
          <p:cNvSpPr>
            <a:spLocks noGrp="1" noChangeArrowheads="1"/>
          </p:cNvSpPr>
          <p:nvPr>
            <p:ph type="body" idx="1"/>
          </p:nvPr>
        </p:nvSpPr>
        <p:spPr>
          <a:xfrm>
            <a:off x="914400" y="1600200"/>
            <a:ext cx="7772400" cy="5257800"/>
          </a:xfrm>
        </p:spPr>
        <p:txBody>
          <a:bodyPr/>
          <a:lstStyle/>
          <a:p>
            <a:pPr>
              <a:lnSpc>
                <a:spcPct val="90000"/>
              </a:lnSpc>
            </a:pPr>
            <a:r>
              <a:rPr lang="en-US" sz="2400"/>
              <a:t>For women who:</a:t>
            </a:r>
          </a:p>
          <a:p>
            <a:pPr lvl="1">
              <a:lnSpc>
                <a:spcPct val="90000"/>
              </a:lnSpc>
            </a:pPr>
            <a:r>
              <a:rPr lang="en-US" sz="2000"/>
              <a:t>Had a male partner</a:t>
            </a:r>
          </a:p>
          <a:p>
            <a:pPr lvl="1">
              <a:lnSpc>
                <a:spcPct val="90000"/>
              </a:lnSpc>
            </a:pPr>
            <a:r>
              <a:rPr lang="en-US" sz="2000"/>
              <a:t>Were willing to have the partner come to treatment</a:t>
            </a:r>
          </a:p>
          <a:p>
            <a:pPr lvl="1">
              <a:lnSpc>
                <a:spcPct val="90000"/>
              </a:lnSpc>
            </a:pPr>
            <a:r>
              <a:rPr lang="en-US" sz="2000"/>
              <a:t>Whose male partner was willing to come to treatment</a:t>
            </a:r>
          </a:p>
          <a:p>
            <a:pPr>
              <a:lnSpc>
                <a:spcPct val="90000"/>
              </a:lnSpc>
            </a:pPr>
            <a:r>
              <a:rPr lang="en-US" sz="2400"/>
              <a:t>Conjoint therapy was more effective than individual treatment, even for women with other Axis I or Axis II disorders</a:t>
            </a:r>
          </a:p>
          <a:p>
            <a:pPr>
              <a:lnSpc>
                <a:spcPct val="90000"/>
              </a:lnSpc>
            </a:pPr>
            <a:r>
              <a:rPr lang="en-US" sz="2400"/>
              <a:t>Among women who inquired about but did not come to treatment, male partner involvement was the #1 deterrent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277813"/>
            <a:ext cx="8534400" cy="1143000"/>
          </a:xfrm>
        </p:spPr>
        <p:txBody>
          <a:bodyPr/>
          <a:lstStyle/>
          <a:p>
            <a:r>
              <a:rPr lang="en-US" sz="3600" i="1"/>
              <a:t>Study 2: </a:t>
            </a:r>
            <a:br>
              <a:rPr lang="en-US" sz="3600" i="1"/>
            </a:br>
            <a:r>
              <a:rPr lang="en-US" sz="3600"/>
              <a:t>Rutgers Women’s Treatment Project II</a:t>
            </a:r>
          </a:p>
        </p:txBody>
      </p:sp>
      <p:sp>
        <p:nvSpPr>
          <p:cNvPr id="27651" name="Rectangle 3"/>
          <p:cNvSpPr>
            <a:spLocks noChangeArrowheads="1"/>
          </p:cNvSpPr>
          <p:nvPr/>
        </p:nvSpPr>
        <p:spPr bwMode="auto">
          <a:xfrm>
            <a:off x="4038600" y="2057400"/>
            <a:ext cx="1295400" cy="685800"/>
          </a:xfrm>
          <a:prstGeom prst="rect">
            <a:avLst/>
          </a:prstGeom>
          <a:solidFill>
            <a:schemeClr val="accent1"/>
          </a:solidFill>
          <a:ln w="9525">
            <a:solidFill>
              <a:schemeClr val="tx1"/>
            </a:solidFill>
            <a:miter lim="800000"/>
            <a:headEnd/>
            <a:tailEnd/>
          </a:ln>
          <a:effectLst/>
        </p:spPr>
        <p:txBody>
          <a:bodyPr wrap="none" anchor="ctr"/>
          <a:lstStyle/>
          <a:p>
            <a:pPr algn="ctr"/>
            <a:r>
              <a:rPr lang="en-US" sz="1800" b="0">
                <a:solidFill>
                  <a:srgbClr val="000000"/>
                </a:solidFill>
              </a:rPr>
              <a:t>Woman </a:t>
            </a:r>
          </a:p>
          <a:p>
            <a:pPr algn="ctr"/>
            <a:r>
              <a:rPr lang="en-US" sz="1800" b="0">
                <a:solidFill>
                  <a:srgbClr val="000000"/>
                </a:solidFill>
              </a:rPr>
              <a:t>calls</a:t>
            </a:r>
          </a:p>
        </p:txBody>
      </p:sp>
      <p:sp>
        <p:nvSpPr>
          <p:cNvPr id="27652" name="Line 4"/>
          <p:cNvSpPr>
            <a:spLocks noChangeShapeType="1"/>
          </p:cNvSpPr>
          <p:nvPr/>
        </p:nvSpPr>
        <p:spPr bwMode="auto">
          <a:xfrm flipH="1">
            <a:off x="3505200" y="2819400"/>
            <a:ext cx="1066800" cy="304800"/>
          </a:xfrm>
          <a:prstGeom prst="line">
            <a:avLst/>
          </a:prstGeom>
          <a:noFill/>
          <a:ln w="9525">
            <a:solidFill>
              <a:schemeClr val="tx1"/>
            </a:solidFill>
            <a:miter lim="800000"/>
            <a:headEnd/>
            <a:tailEnd type="triangle" w="med" len="med"/>
          </a:ln>
          <a:effectLst/>
        </p:spPr>
        <p:txBody>
          <a:bodyPr wrap="none"/>
          <a:lstStyle/>
          <a:p>
            <a:endParaRPr lang="en-GB"/>
          </a:p>
        </p:txBody>
      </p:sp>
      <p:sp>
        <p:nvSpPr>
          <p:cNvPr id="27653" name="Line 5"/>
          <p:cNvSpPr>
            <a:spLocks noChangeShapeType="1"/>
          </p:cNvSpPr>
          <p:nvPr/>
        </p:nvSpPr>
        <p:spPr bwMode="auto">
          <a:xfrm>
            <a:off x="4724400" y="2819400"/>
            <a:ext cx="1371600" cy="304800"/>
          </a:xfrm>
          <a:prstGeom prst="line">
            <a:avLst/>
          </a:prstGeom>
          <a:noFill/>
          <a:ln w="9525">
            <a:solidFill>
              <a:schemeClr val="tx1"/>
            </a:solidFill>
            <a:miter lim="800000"/>
            <a:headEnd/>
            <a:tailEnd type="triangle" w="med" len="med"/>
          </a:ln>
          <a:effectLst/>
        </p:spPr>
        <p:txBody>
          <a:bodyPr wrap="none"/>
          <a:lstStyle/>
          <a:p>
            <a:endParaRPr lang="en-GB"/>
          </a:p>
        </p:txBody>
      </p:sp>
      <p:sp>
        <p:nvSpPr>
          <p:cNvPr id="27654" name="Text Box 6"/>
          <p:cNvSpPr txBox="1">
            <a:spLocks noChangeArrowheads="1"/>
          </p:cNvSpPr>
          <p:nvPr/>
        </p:nvSpPr>
        <p:spPr bwMode="auto">
          <a:xfrm>
            <a:off x="3962400" y="2895600"/>
            <a:ext cx="1628775" cy="336550"/>
          </a:xfrm>
          <a:prstGeom prst="rect">
            <a:avLst/>
          </a:prstGeom>
          <a:noFill/>
          <a:ln w="9525">
            <a:noFill/>
            <a:miter lim="800000"/>
            <a:headEnd/>
            <a:tailEnd/>
          </a:ln>
          <a:effectLst/>
        </p:spPr>
        <p:txBody>
          <a:bodyPr wrap="none">
            <a:spAutoFit/>
          </a:bodyPr>
          <a:lstStyle/>
          <a:p>
            <a:r>
              <a:rPr lang="en-US" b="0"/>
              <a:t>Woman’s choice</a:t>
            </a:r>
          </a:p>
        </p:txBody>
      </p:sp>
      <p:sp>
        <p:nvSpPr>
          <p:cNvPr id="27655" name="Rectangle 7"/>
          <p:cNvSpPr>
            <a:spLocks noChangeArrowheads="1"/>
          </p:cNvSpPr>
          <p:nvPr/>
        </p:nvSpPr>
        <p:spPr bwMode="auto">
          <a:xfrm>
            <a:off x="2667000" y="3124200"/>
            <a:ext cx="1143000" cy="762000"/>
          </a:xfrm>
          <a:prstGeom prst="rect">
            <a:avLst/>
          </a:prstGeom>
          <a:solidFill>
            <a:schemeClr val="accent1"/>
          </a:solidFill>
          <a:ln w="9525">
            <a:solidFill>
              <a:schemeClr val="tx1"/>
            </a:solidFill>
            <a:miter lim="800000"/>
            <a:headEnd/>
            <a:tailEnd/>
          </a:ln>
          <a:effectLst/>
        </p:spPr>
        <p:txBody>
          <a:bodyPr wrap="none" anchor="ctr"/>
          <a:lstStyle/>
          <a:p>
            <a:pPr algn="ctr"/>
            <a:r>
              <a:rPr lang="en-US" sz="1800" b="0">
                <a:solidFill>
                  <a:srgbClr val="000000"/>
                </a:solidFill>
              </a:rPr>
              <a:t>Individual</a:t>
            </a:r>
          </a:p>
          <a:p>
            <a:pPr algn="ctr"/>
            <a:r>
              <a:rPr lang="en-US" sz="1800" b="0">
                <a:solidFill>
                  <a:srgbClr val="000000"/>
                </a:solidFill>
              </a:rPr>
              <a:t>treatment</a:t>
            </a:r>
          </a:p>
        </p:txBody>
      </p:sp>
      <p:sp>
        <p:nvSpPr>
          <p:cNvPr id="27656" name="Rectangle 8"/>
          <p:cNvSpPr>
            <a:spLocks noChangeArrowheads="1"/>
          </p:cNvSpPr>
          <p:nvPr/>
        </p:nvSpPr>
        <p:spPr bwMode="auto">
          <a:xfrm>
            <a:off x="5638800" y="3124200"/>
            <a:ext cx="1143000" cy="762000"/>
          </a:xfrm>
          <a:prstGeom prst="rect">
            <a:avLst/>
          </a:prstGeom>
          <a:solidFill>
            <a:schemeClr val="accent1"/>
          </a:solidFill>
          <a:ln w="9525">
            <a:solidFill>
              <a:schemeClr val="tx1"/>
            </a:solidFill>
            <a:miter lim="800000"/>
            <a:headEnd/>
            <a:tailEnd/>
          </a:ln>
          <a:effectLst/>
        </p:spPr>
        <p:txBody>
          <a:bodyPr wrap="none" anchor="ctr"/>
          <a:lstStyle/>
          <a:p>
            <a:pPr algn="ctr"/>
            <a:r>
              <a:rPr lang="en-US" sz="1800" b="0">
                <a:solidFill>
                  <a:srgbClr val="000000"/>
                </a:solidFill>
              </a:rPr>
              <a:t>Couple </a:t>
            </a:r>
          </a:p>
          <a:p>
            <a:pPr algn="ctr"/>
            <a:r>
              <a:rPr lang="en-US" sz="1800" b="0">
                <a:solidFill>
                  <a:srgbClr val="000000"/>
                </a:solidFill>
              </a:rPr>
              <a:t>treatment</a:t>
            </a:r>
          </a:p>
        </p:txBody>
      </p:sp>
      <p:sp>
        <p:nvSpPr>
          <p:cNvPr id="27657" name="Line 9"/>
          <p:cNvSpPr>
            <a:spLocks noChangeShapeType="1"/>
          </p:cNvSpPr>
          <p:nvPr/>
        </p:nvSpPr>
        <p:spPr bwMode="auto">
          <a:xfrm rot="21048511" flipH="1">
            <a:off x="2311400" y="4052888"/>
            <a:ext cx="911225" cy="611187"/>
          </a:xfrm>
          <a:prstGeom prst="line">
            <a:avLst/>
          </a:prstGeom>
          <a:noFill/>
          <a:ln w="9525">
            <a:solidFill>
              <a:schemeClr val="tx1"/>
            </a:solidFill>
            <a:miter lim="800000"/>
            <a:headEnd/>
            <a:tailEnd type="triangle" w="med" len="med"/>
          </a:ln>
          <a:effectLst/>
        </p:spPr>
        <p:txBody>
          <a:bodyPr wrap="none"/>
          <a:lstStyle/>
          <a:p>
            <a:endParaRPr lang="en-GB"/>
          </a:p>
        </p:txBody>
      </p:sp>
      <p:sp>
        <p:nvSpPr>
          <p:cNvPr id="27658" name="Line 10"/>
          <p:cNvSpPr>
            <a:spLocks noChangeShapeType="1"/>
          </p:cNvSpPr>
          <p:nvPr/>
        </p:nvSpPr>
        <p:spPr bwMode="auto">
          <a:xfrm>
            <a:off x="3429000" y="3962400"/>
            <a:ext cx="762000" cy="762000"/>
          </a:xfrm>
          <a:prstGeom prst="line">
            <a:avLst/>
          </a:prstGeom>
          <a:noFill/>
          <a:ln w="9525">
            <a:solidFill>
              <a:schemeClr val="tx1"/>
            </a:solidFill>
            <a:miter lim="800000"/>
            <a:headEnd/>
            <a:tailEnd type="triangle" w="med" len="med"/>
          </a:ln>
          <a:effectLst/>
        </p:spPr>
        <p:txBody>
          <a:bodyPr wrap="none"/>
          <a:lstStyle/>
          <a:p>
            <a:endParaRPr lang="en-GB"/>
          </a:p>
        </p:txBody>
      </p:sp>
      <p:sp>
        <p:nvSpPr>
          <p:cNvPr id="27659" name="Rectangle 11"/>
          <p:cNvSpPr>
            <a:spLocks noChangeArrowheads="1"/>
          </p:cNvSpPr>
          <p:nvPr/>
        </p:nvSpPr>
        <p:spPr bwMode="auto">
          <a:xfrm>
            <a:off x="1828800" y="4800600"/>
            <a:ext cx="1066800" cy="838200"/>
          </a:xfrm>
          <a:prstGeom prst="rect">
            <a:avLst/>
          </a:prstGeom>
          <a:solidFill>
            <a:schemeClr val="hlink"/>
          </a:solidFill>
          <a:ln w="9525">
            <a:solidFill>
              <a:schemeClr val="tx1"/>
            </a:solidFill>
            <a:miter lim="800000"/>
            <a:headEnd/>
            <a:tailEnd/>
          </a:ln>
          <a:effectLst/>
        </p:spPr>
        <p:txBody>
          <a:bodyPr wrap="none" anchor="ctr"/>
          <a:lstStyle/>
          <a:p>
            <a:pPr algn="ctr"/>
            <a:r>
              <a:rPr lang="en-US" sz="1800" b="0">
                <a:solidFill>
                  <a:srgbClr val="000000"/>
                </a:solidFill>
              </a:rPr>
              <a:t>Individual</a:t>
            </a:r>
          </a:p>
          <a:p>
            <a:pPr algn="ctr"/>
            <a:r>
              <a:rPr lang="en-US" sz="1800" b="0">
                <a:solidFill>
                  <a:srgbClr val="000000"/>
                </a:solidFill>
              </a:rPr>
              <a:t>CBT</a:t>
            </a:r>
          </a:p>
        </p:txBody>
      </p:sp>
      <p:sp>
        <p:nvSpPr>
          <p:cNvPr id="27660" name="Rectangle 12"/>
          <p:cNvSpPr>
            <a:spLocks noChangeArrowheads="1"/>
          </p:cNvSpPr>
          <p:nvPr/>
        </p:nvSpPr>
        <p:spPr bwMode="auto">
          <a:xfrm>
            <a:off x="3581400" y="4800600"/>
            <a:ext cx="1143000" cy="838200"/>
          </a:xfrm>
          <a:prstGeom prst="rect">
            <a:avLst/>
          </a:prstGeom>
          <a:solidFill>
            <a:srgbClr val="FF5050"/>
          </a:solidFill>
          <a:ln w="9525">
            <a:solidFill>
              <a:schemeClr val="tx1"/>
            </a:solidFill>
            <a:miter lim="800000"/>
            <a:headEnd/>
            <a:tailEnd/>
          </a:ln>
          <a:effectLst/>
        </p:spPr>
        <p:txBody>
          <a:bodyPr wrap="none" anchor="ctr"/>
          <a:lstStyle/>
          <a:p>
            <a:pPr algn="ctr"/>
            <a:r>
              <a:rPr lang="en-US" sz="1800" b="0">
                <a:solidFill>
                  <a:srgbClr val="000000"/>
                </a:solidFill>
              </a:rPr>
              <a:t>Female-</a:t>
            </a:r>
          </a:p>
          <a:p>
            <a:pPr algn="ctr"/>
            <a:r>
              <a:rPr lang="en-US" sz="1800" b="0">
                <a:solidFill>
                  <a:srgbClr val="000000"/>
                </a:solidFill>
              </a:rPr>
              <a:t>Specific</a:t>
            </a:r>
          </a:p>
          <a:p>
            <a:pPr algn="ctr"/>
            <a:r>
              <a:rPr lang="en-US" sz="1800" b="0">
                <a:solidFill>
                  <a:srgbClr val="000000"/>
                </a:solidFill>
              </a:rPr>
              <a:t>CBT</a:t>
            </a:r>
          </a:p>
        </p:txBody>
      </p:sp>
      <p:sp>
        <p:nvSpPr>
          <p:cNvPr id="27661" name="Text Box 13"/>
          <p:cNvSpPr txBox="1">
            <a:spLocks noChangeArrowheads="1"/>
          </p:cNvSpPr>
          <p:nvPr/>
        </p:nvSpPr>
        <p:spPr bwMode="auto">
          <a:xfrm>
            <a:off x="5638800" y="4419600"/>
            <a:ext cx="1676400" cy="336550"/>
          </a:xfrm>
          <a:prstGeom prst="rect">
            <a:avLst/>
          </a:prstGeom>
          <a:noFill/>
          <a:ln w="9525">
            <a:noFill/>
            <a:miter lim="800000"/>
            <a:headEnd/>
            <a:tailEnd/>
          </a:ln>
          <a:effectLst/>
        </p:spPr>
        <p:txBody>
          <a:bodyPr>
            <a:spAutoFit/>
          </a:bodyPr>
          <a:lstStyle/>
          <a:p>
            <a:r>
              <a:rPr lang="en-US" b="0"/>
              <a:t>Randomization</a:t>
            </a:r>
          </a:p>
        </p:txBody>
      </p:sp>
      <p:sp>
        <p:nvSpPr>
          <p:cNvPr id="27662" name="Rectangle 14"/>
          <p:cNvSpPr>
            <a:spLocks noChangeArrowheads="1"/>
          </p:cNvSpPr>
          <p:nvPr/>
        </p:nvSpPr>
        <p:spPr bwMode="auto">
          <a:xfrm>
            <a:off x="5181600" y="4800600"/>
            <a:ext cx="1143000" cy="838200"/>
          </a:xfrm>
          <a:prstGeom prst="rect">
            <a:avLst/>
          </a:prstGeom>
          <a:solidFill>
            <a:srgbClr val="0066FF"/>
          </a:solidFill>
          <a:ln w="9525">
            <a:solidFill>
              <a:schemeClr val="tx1"/>
            </a:solidFill>
            <a:miter lim="800000"/>
            <a:headEnd/>
            <a:tailEnd/>
          </a:ln>
          <a:effectLst/>
        </p:spPr>
        <p:txBody>
          <a:bodyPr wrap="none" anchor="ctr"/>
          <a:lstStyle/>
          <a:p>
            <a:pPr algn="ctr"/>
            <a:r>
              <a:rPr lang="en-US" sz="1800" b="0">
                <a:solidFill>
                  <a:srgbClr val="000000"/>
                </a:solidFill>
              </a:rPr>
              <a:t>ABCT</a:t>
            </a:r>
          </a:p>
        </p:txBody>
      </p:sp>
      <p:sp>
        <p:nvSpPr>
          <p:cNvPr id="27663" name="Rectangle 15"/>
          <p:cNvSpPr>
            <a:spLocks noChangeArrowheads="1"/>
          </p:cNvSpPr>
          <p:nvPr/>
        </p:nvSpPr>
        <p:spPr bwMode="auto">
          <a:xfrm>
            <a:off x="6705600" y="4800600"/>
            <a:ext cx="1143000" cy="838200"/>
          </a:xfrm>
          <a:prstGeom prst="rect">
            <a:avLst/>
          </a:prstGeom>
          <a:solidFill>
            <a:srgbClr val="66FF33"/>
          </a:solidFill>
          <a:ln w="9525">
            <a:solidFill>
              <a:schemeClr val="tx1"/>
            </a:solidFill>
            <a:miter lim="800000"/>
            <a:headEnd/>
            <a:tailEnd/>
          </a:ln>
          <a:effectLst/>
        </p:spPr>
        <p:txBody>
          <a:bodyPr wrap="none" anchor="ctr"/>
          <a:lstStyle/>
          <a:p>
            <a:pPr algn="ctr"/>
            <a:r>
              <a:rPr lang="en-US" sz="1800" b="0">
                <a:solidFill>
                  <a:srgbClr val="000000"/>
                </a:solidFill>
              </a:rPr>
              <a:t>Blended </a:t>
            </a:r>
          </a:p>
          <a:p>
            <a:pPr algn="ctr"/>
            <a:r>
              <a:rPr lang="en-US" sz="1800" b="0">
                <a:solidFill>
                  <a:srgbClr val="000000"/>
                </a:solidFill>
              </a:rPr>
              <a:t>CBT &amp;</a:t>
            </a:r>
          </a:p>
          <a:p>
            <a:pPr algn="ctr"/>
            <a:r>
              <a:rPr lang="en-US" sz="1800" b="0">
                <a:solidFill>
                  <a:srgbClr val="000000"/>
                </a:solidFill>
              </a:rPr>
              <a:t>ABCT</a:t>
            </a:r>
          </a:p>
        </p:txBody>
      </p:sp>
      <p:sp>
        <p:nvSpPr>
          <p:cNvPr id="27664" name="Line 16"/>
          <p:cNvSpPr>
            <a:spLocks noChangeShapeType="1"/>
          </p:cNvSpPr>
          <p:nvPr/>
        </p:nvSpPr>
        <p:spPr bwMode="auto">
          <a:xfrm rot="21048511" flipH="1">
            <a:off x="5334000" y="4038600"/>
            <a:ext cx="911225" cy="611188"/>
          </a:xfrm>
          <a:prstGeom prst="line">
            <a:avLst/>
          </a:prstGeom>
          <a:noFill/>
          <a:ln w="9525">
            <a:solidFill>
              <a:schemeClr val="tx1"/>
            </a:solidFill>
            <a:miter lim="800000"/>
            <a:headEnd/>
            <a:tailEnd type="triangle" w="med" len="med"/>
          </a:ln>
          <a:effectLst/>
        </p:spPr>
        <p:txBody>
          <a:bodyPr wrap="none"/>
          <a:lstStyle/>
          <a:p>
            <a:endParaRPr lang="en-GB"/>
          </a:p>
        </p:txBody>
      </p:sp>
      <p:sp>
        <p:nvSpPr>
          <p:cNvPr id="27665" name="Line 17"/>
          <p:cNvSpPr>
            <a:spLocks noChangeShapeType="1"/>
          </p:cNvSpPr>
          <p:nvPr/>
        </p:nvSpPr>
        <p:spPr bwMode="auto">
          <a:xfrm>
            <a:off x="6553200" y="3962400"/>
            <a:ext cx="762000" cy="762000"/>
          </a:xfrm>
          <a:prstGeom prst="line">
            <a:avLst/>
          </a:prstGeom>
          <a:noFill/>
          <a:ln w="9525">
            <a:solidFill>
              <a:schemeClr val="tx1"/>
            </a:solidFill>
            <a:miter lim="800000"/>
            <a:headEnd/>
            <a:tailEnd type="triangle" w="med" len="med"/>
          </a:ln>
          <a:effectLst/>
        </p:spPr>
        <p:txBody>
          <a:bodyPr wrap="none"/>
          <a:lstStyle/>
          <a:p>
            <a:endParaRPr lang="en-GB"/>
          </a:p>
        </p:txBody>
      </p:sp>
      <p:sp>
        <p:nvSpPr>
          <p:cNvPr id="27666" name="Text Box 18"/>
          <p:cNvSpPr txBox="1">
            <a:spLocks noChangeArrowheads="1"/>
          </p:cNvSpPr>
          <p:nvPr/>
        </p:nvSpPr>
        <p:spPr bwMode="auto">
          <a:xfrm>
            <a:off x="2590800" y="4419600"/>
            <a:ext cx="1504950" cy="336550"/>
          </a:xfrm>
          <a:prstGeom prst="rect">
            <a:avLst/>
          </a:prstGeom>
          <a:noFill/>
          <a:ln w="9525">
            <a:noFill/>
            <a:miter lim="800000"/>
            <a:headEnd/>
            <a:tailEnd/>
          </a:ln>
          <a:effectLst/>
        </p:spPr>
        <p:txBody>
          <a:bodyPr wrap="none">
            <a:spAutoFit/>
          </a:bodyPr>
          <a:lstStyle/>
          <a:p>
            <a:r>
              <a:rPr lang="en-US" b="0"/>
              <a:t>Randomization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What did women want?</a:t>
            </a:r>
          </a:p>
        </p:txBody>
      </p:sp>
      <p:sp>
        <p:nvSpPr>
          <p:cNvPr id="28675" name="Rectangle 3"/>
          <p:cNvSpPr>
            <a:spLocks noGrp="1" noChangeArrowheads="1"/>
          </p:cNvSpPr>
          <p:nvPr>
            <p:ph type="body" idx="1"/>
          </p:nvPr>
        </p:nvSpPr>
        <p:spPr/>
        <p:txBody>
          <a:bodyPr/>
          <a:lstStyle/>
          <a:p>
            <a:pPr>
              <a:lnSpc>
                <a:spcPct val="90000"/>
              </a:lnSpc>
            </a:pPr>
            <a:r>
              <a:rPr lang="en-US" sz="2400"/>
              <a:t>When given the choice, women overwhelmingly chose individual treatment</a:t>
            </a:r>
          </a:p>
          <a:p>
            <a:pPr>
              <a:lnSpc>
                <a:spcPct val="90000"/>
              </a:lnSpc>
            </a:pPr>
            <a:r>
              <a:rPr lang="en-US" sz="2400"/>
              <a:t>Why did they say they chose individual treatment?</a:t>
            </a:r>
          </a:p>
          <a:p>
            <a:pPr lvl="1">
              <a:lnSpc>
                <a:spcPct val="90000"/>
              </a:lnSpc>
            </a:pPr>
            <a:r>
              <a:rPr lang="en-US" sz="2000"/>
              <a:t>Desire to change on her own</a:t>
            </a:r>
          </a:p>
          <a:p>
            <a:pPr lvl="1">
              <a:lnSpc>
                <a:spcPct val="90000"/>
              </a:lnSpc>
            </a:pPr>
            <a:r>
              <a:rPr lang="en-US" sz="2000"/>
              <a:t>Logistical barriers to partner attendance</a:t>
            </a:r>
          </a:p>
          <a:p>
            <a:pPr lvl="1">
              <a:lnSpc>
                <a:spcPct val="90000"/>
              </a:lnSpc>
            </a:pPr>
            <a:r>
              <a:rPr lang="en-US" sz="2000"/>
              <a:t>Concerns about the relationship</a:t>
            </a:r>
          </a:p>
          <a:p>
            <a:pPr>
              <a:lnSpc>
                <a:spcPct val="90000"/>
              </a:lnSpc>
            </a:pPr>
            <a:r>
              <a:rPr lang="en-US" sz="2400"/>
              <a:t>Why did they say they chose couple treatment?</a:t>
            </a:r>
          </a:p>
          <a:p>
            <a:pPr lvl="1">
              <a:lnSpc>
                <a:spcPct val="90000"/>
              </a:lnSpc>
            </a:pPr>
            <a:r>
              <a:rPr lang="en-US" sz="2000"/>
              <a:t>Desire to have her partner understand her needs</a:t>
            </a:r>
          </a:p>
          <a:p>
            <a:pPr lvl="1">
              <a:lnSpc>
                <a:spcPct val="90000"/>
              </a:lnSpc>
            </a:pPr>
            <a:r>
              <a:rPr lang="en-US" sz="2000"/>
              <a:t>Concerns about the relationship</a:t>
            </a:r>
          </a:p>
          <a:p>
            <a:pPr>
              <a:lnSpc>
                <a:spcPct val="90000"/>
              </a:lnSpc>
            </a:pPr>
            <a:r>
              <a:rPr lang="en-US" sz="2400"/>
              <a:t>Trend for women in the blended treatment to attend more sessions than women in the all-couple treatment </a:t>
            </a:r>
          </a:p>
          <a:p>
            <a:pPr>
              <a:lnSpc>
                <a:spcPct val="90000"/>
              </a:lnSpc>
              <a:buFont typeface="Wingdings" pitchFamily="2" charset="2"/>
              <a:buNone/>
            </a:pPr>
            <a:r>
              <a:rPr lang="en-US" sz="2400"/>
              <a:t>	(9.5 versus 7.8 sessions)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600"/>
              <a:t>Drinking outcomes – abstinence</a:t>
            </a:r>
            <a:br>
              <a:rPr lang="en-US" sz="3600"/>
            </a:br>
            <a:endParaRPr lang="en-US" sz="3600"/>
          </a:p>
        </p:txBody>
      </p:sp>
      <p:graphicFrame>
        <p:nvGraphicFramePr>
          <p:cNvPr id="63492" name="Object 4"/>
          <p:cNvGraphicFramePr>
            <a:graphicFrameLocks noChangeAspect="1"/>
          </p:cNvGraphicFramePr>
          <p:nvPr>
            <p:ph sz="half" idx="1"/>
          </p:nvPr>
        </p:nvGraphicFramePr>
        <p:xfrm>
          <a:off x="838200" y="1447800"/>
          <a:ext cx="3776663" cy="5029200"/>
        </p:xfrm>
        <a:graphic>
          <a:graphicData uri="http://schemas.openxmlformats.org/presentationml/2006/ole">
            <p:oleObj spid="_x0000_s63492" name="Chart" r:id="rId3" imgW="3286150" imgH="3562248" progId="MSGraph.Chart.8">
              <p:embed followColorScheme="full"/>
            </p:oleObj>
          </a:graphicData>
        </a:graphic>
      </p:graphicFrame>
      <p:sp>
        <p:nvSpPr>
          <p:cNvPr id="63493" name="Text Box 5"/>
          <p:cNvSpPr txBox="1">
            <a:spLocks noChangeArrowheads="1"/>
          </p:cNvSpPr>
          <p:nvPr/>
        </p:nvSpPr>
        <p:spPr bwMode="auto">
          <a:xfrm rot="16200000">
            <a:off x="-461168" y="3737768"/>
            <a:ext cx="2508250" cy="366713"/>
          </a:xfrm>
          <a:prstGeom prst="rect">
            <a:avLst/>
          </a:prstGeom>
          <a:noFill/>
          <a:ln w="9525">
            <a:noFill/>
            <a:miter lim="800000"/>
            <a:headEnd/>
            <a:tailEnd/>
          </a:ln>
          <a:effectLst/>
        </p:spPr>
        <p:txBody>
          <a:bodyPr wrap="none">
            <a:spAutoFit/>
          </a:bodyPr>
          <a:lstStyle/>
          <a:p>
            <a:r>
              <a:rPr lang="en-US" sz="1800" b="0">
                <a:latin typeface="Arial" charset="0"/>
              </a:rPr>
              <a:t>Percent abstinent days</a:t>
            </a:r>
          </a:p>
        </p:txBody>
      </p:sp>
      <p:graphicFrame>
        <p:nvGraphicFramePr>
          <p:cNvPr id="63494" name="Object 6"/>
          <p:cNvGraphicFramePr>
            <a:graphicFrameLocks noChangeAspect="1"/>
          </p:cNvGraphicFramePr>
          <p:nvPr>
            <p:ph sz="half" idx="2"/>
          </p:nvPr>
        </p:nvGraphicFramePr>
        <p:xfrm>
          <a:off x="4953000" y="1981200"/>
          <a:ext cx="4191000" cy="4876800"/>
        </p:xfrm>
        <a:graphic>
          <a:graphicData uri="http://schemas.openxmlformats.org/presentationml/2006/ole">
            <p:oleObj spid="_x0000_s63494" name="Chart" r:id="rId4" imgW="2848051" imgH="3562248" progId="MSGraph.Chart.8">
              <p:embed followColorScheme="full"/>
            </p:oleObj>
          </a:graphicData>
        </a:graphic>
      </p:graphicFrame>
      <p:sp>
        <p:nvSpPr>
          <p:cNvPr id="63496" name="Text Box 8"/>
          <p:cNvSpPr txBox="1">
            <a:spLocks noChangeArrowheads="1"/>
          </p:cNvSpPr>
          <p:nvPr/>
        </p:nvSpPr>
        <p:spPr bwMode="auto">
          <a:xfrm rot="16200000">
            <a:off x="3380582" y="3858418"/>
            <a:ext cx="3054350" cy="366713"/>
          </a:xfrm>
          <a:prstGeom prst="rect">
            <a:avLst/>
          </a:prstGeom>
          <a:noFill/>
          <a:ln w="9525">
            <a:noFill/>
            <a:miter lim="800000"/>
            <a:headEnd/>
            <a:tailEnd/>
          </a:ln>
          <a:effectLst/>
        </p:spPr>
        <p:txBody>
          <a:bodyPr wrap="none">
            <a:spAutoFit/>
          </a:bodyPr>
          <a:lstStyle/>
          <a:p>
            <a:r>
              <a:rPr lang="en-US" sz="1800" b="0">
                <a:latin typeface="Arial" charset="0"/>
              </a:rPr>
              <a:t>Percent days heavy drinking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600"/>
              <a:t>So far, we’ve been running “horse races”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3600"/>
              <a:t>Now we’d like to look inside the horse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9144000" cy="1143000"/>
          </a:xfrm>
        </p:spPr>
        <p:txBody>
          <a:bodyPr/>
          <a:lstStyle/>
          <a:p>
            <a:r>
              <a:rPr lang="en-US" sz="3600"/>
              <a:t>Model for studying mechanisms of change</a:t>
            </a:r>
            <a:r>
              <a:rPr lang="en-US" sz="3600" baseline="30000"/>
              <a:t>1</a:t>
            </a:r>
            <a:endParaRPr lang="en-US" sz="3600"/>
          </a:p>
        </p:txBody>
      </p:sp>
      <p:sp>
        <p:nvSpPr>
          <p:cNvPr id="34819" name="Rectangle 3"/>
          <p:cNvSpPr>
            <a:spLocks noChangeArrowheads="1"/>
          </p:cNvSpPr>
          <p:nvPr/>
        </p:nvSpPr>
        <p:spPr bwMode="auto">
          <a:xfrm>
            <a:off x="3886200" y="4495800"/>
            <a:ext cx="1219200" cy="990600"/>
          </a:xfrm>
          <a:prstGeom prst="rect">
            <a:avLst/>
          </a:prstGeom>
          <a:solidFill>
            <a:schemeClr val="folHlink"/>
          </a:solidFill>
          <a:ln w="9525">
            <a:solidFill>
              <a:schemeClr val="tx1"/>
            </a:solidFill>
            <a:miter lim="800000"/>
            <a:headEnd/>
            <a:tailEnd/>
          </a:ln>
          <a:effectLst/>
        </p:spPr>
        <p:txBody>
          <a:bodyPr wrap="none" anchor="ctr"/>
          <a:lstStyle/>
          <a:p>
            <a:pPr algn="ctr" eaLnBrk="0" hangingPunct="0"/>
            <a:r>
              <a:rPr lang="en-US" sz="1800" b="0"/>
              <a:t>Moderators</a:t>
            </a:r>
          </a:p>
        </p:txBody>
      </p:sp>
      <p:sp>
        <p:nvSpPr>
          <p:cNvPr id="34820" name="Rectangle 4"/>
          <p:cNvSpPr>
            <a:spLocks noChangeArrowheads="1"/>
          </p:cNvSpPr>
          <p:nvPr/>
        </p:nvSpPr>
        <p:spPr bwMode="auto">
          <a:xfrm>
            <a:off x="5486400" y="1905000"/>
            <a:ext cx="1219200" cy="990600"/>
          </a:xfrm>
          <a:prstGeom prst="rect">
            <a:avLst/>
          </a:prstGeom>
          <a:solidFill>
            <a:schemeClr val="folHlink"/>
          </a:solidFill>
          <a:ln w="9525">
            <a:solidFill>
              <a:schemeClr val="tx1"/>
            </a:solidFill>
            <a:miter lim="800000"/>
            <a:headEnd/>
            <a:tailEnd/>
          </a:ln>
          <a:effectLst/>
        </p:spPr>
        <p:txBody>
          <a:bodyPr wrap="none" anchor="ctr"/>
          <a:lstStyle/>
          <a:p>
            <a:pPr algn="ctr" eaLnBrk="0" hangingPunct="0"/>
            <a:r>
              <a:rPr lang="en-US" sz="1800" b="0"/>
              <a:t>Mechanism </a:t>
            </a:r>
          </a:p>
          <a:p>
            <a:pPr algn="ctr" eaLnBrk="0" hangingPunct="0"/>
            <a:r>
              <a:rPr lang="en-US" sz="1800" b="0"/>
              <a:t>of</a:t>
            </a:r>
          </a:p>
          <a:p>
            <a:pPr algn="ctr" eaLnBrk="0" hangingPunct="0"/>
            <a:r>
              <a:rPr lang="en-US" sz="1800" b="0"/>
              <a:t>Change </a:t>
            </a:r>
          </a:p>
        </p:txBody>
      </p:sp>
      <p:sp>
        <p:nvSpPr>
          <p:cNvPr id="34821" name="Rectangle 5"/>
          <p:cNvSpPr>
            <a:spLocks noChangeArrowheads="1"/>
          </p:cNvSpPr>
          <p:nvPr/>
        </p:nvSpPr>
        <p:spPr bwMode="auto">
          <a:xfrm>
            <a:off x="3276600" y="1676400"/>
            <a:ext cx="1295400" cy="1371600"/>
          </a:xfrm>
          <a:prstGeom prst="rect">
            <a:avLst/>
          </a:prstGeom>
          <a:solidFill>
            <a:schemeClr val="folHlink"/>
          </a:solidFill>
          <a:ln w="9525">
            <a:solidFill>
              <a:schemeClr val="tx1"/>
            </a:solidFill>
            <a:miter lim="800000"/>
            <a:headEnd/>
            <a:tailEnd/>
          </a:ln>
          <a:effectLst/>
        </p:spPr>
        <p:txBody>
          <a:bodyPr wrap="none" anchor="ctr"/>
          <a:lstStyle/>
          <a:p>
            <a:pPr algn="ctr" eaLnBrk="0" hangingPunct="0"/>
            <a:r>
              <a:rPr lang="en-US" sz="1800" b="0"/>
              <a:t>Patient </a:t>
            </a:r>
          </a:p>
          <a:p>
            <a:pPr algn="ctr" eaLnBrk="0" hangingPunct="0"/>
            <a:r>
              <a:rPr lang="en-US" sz="1800" b="0"/>
              <a:t>Response/</a:t>
            </a:r>
          </a:p>
          <a:p>
            <a:pPr algn="ctr" eaLnBrk="0" hangingPunct="0"/>
            <a:r>
              <a:rPr lang="en-US" sz="1800" b="0"/>
              <a:t>Statistical</a:t>
            </a:r>
          </a:p>
          <a:p>
            <a:pPr algn="ctr" eaLnBrk="0" hangingPunct="0"/>
            <a:r>
              <a:rPr lang="en-US" sz="1800" b="0"/>
              <a:t>Mediator</a:t>
            </a:r>
          </a:p>
          <a:p>
            <a:pPr algn="ctr" eaLnBrk="0" hangingPunct="0"/>
            <a:endParaRPr lang="en-US" sz="1800" b="0"/>
          </a:p>
        </p:txBody>
      </p:sp>
      <p:sp>
        <p:nvSpPr>
          <p:cNvPr id="34822" name="Rectangle 6"/>
          <p:cNvSpPr>
            <a:spLocks noChangeArrowheads="1"/>
          </p:cNvSpPr>
          <p:nvPr/>
        </p:nvSpPr>
        <p:spPr bwMode="auto">
          <a:xfrm>
            <a:off x="685800" y="2743200"/>
            <a:ext cx="1219200" cy="1905000"/>
          </a:xfrm>
          <a:prstGeom prst="rect">
            <a:avLst/>
          </a:prstGeom>
          <a:solidFill>
            <a:schemeClr val="folHlink"/>
          </a:solidFill>
          <a:ln w="9525">
            <a:solidFill>
              <a:schemeClr val="tx1"/>
            </a:solidFill>
            <a:miter lim="800000"/>
            <a:headEnd/>
            <a:tailEnd/>
          </a:ln>
          <a:effectLst/>
        </p:spPr>
        <p:txBody>
          <a:bodyPr wrap="none" anchor="ctr"/>
          <a:lstStyle/>
          <a:p>
            <a:pPr algn="ctr" eaLnBrk="0" hangingPunct="0"/>
            <a:r>
              <a:rPr lang="en-US" sz="1800" b="0" u="sng"/>
              <a:t>Treatment:</a:t>
            </a:r>
          </a:p>
          <a:p>
            <a:pPr algn="ctr" eaLnBrk="0" hangingPunct="0"/>
            <a:r>
              <a:rPr lang="en-US" sz="1800" b="0"/>
              <a:t>Common </a:t>
            </a:r>
          </a:p>
          <a:p>
            <a:pPr algn="ctr" eaLnBrk="0" hangingPunct="0"/>
            <a:r>
              <a:rPr lang="en-US" sz="1800" b="0"/>
              <a:t>factors</a:t>
            </a:r>
          </a:p>
          <a:p>
            <a:pPr algn="ctr" eaLnBrk="0" hangingPunct="0"/>
            <a:endParaRPr lang="en-US" sz="1800" b="0"/>
          </a:p>
          <a:p>
            <a:pPr algn="ctr" eaLnBrk="0" hangingPunct="0"/>
            <a:r>
              <a:rPr lang="en-US" sz="1800" b="0"/>
              <a:t>Specific</a:t>
            </a:r>
          </a:p>
          <a:p>
            <a:pPr algn="ctr" eaLnBrk="0" hangingPunct="0"/>
            <a:r>
              <a:rPr lang="en-US" sz="1800" b="0"/>
              <a:t>factors</a:t>
            </a:r>
          </a:p>
        </p:txBody>
      </p:sp>
      <p:sp>
        <p:nvSpPr>
          <p:cNvPr id="34823" name="Rectangle 7"/>
          <p:cNvSpPr>
            <a:spLocks noChangeArrowheads="1"/>
          </p:cNvSpPr>
          <p:nvPr/>
        </p:nvSpPr>
        <p:spPr bwMode="auto">
          <a:xfrm>
            <a:off x="7620000" y="3200400"/>
            <a:ext cx="1219200" cy="990600"/>
          </a:xfrm>
          <a:prstGeom prst="rect">
            <a:avLst/>
          </a:prstGeom>
          <a:solidFill>
            <a:schemeClr val="folHlink"/>
          </a:solidFill>
          <a:ln w="9525">
            <a:solidFill>
              <a:schemeClr val="tx1"/>
            </a:solidFill>
            <a:miter lim="800000"/>
            <a:headEnd/>
            <a:tailEnd/>
          </a:ln>
          <a:effectLst/>
        </p:spPr>
        <p:txBody>
          <a:bodyPr wrap="none" anchor="ctr"/>
          <a:lstStyle/>
          <a:p>
            <a:pPr algn="ctr" eaLnBrk="0" hangingPunct="0"/>
            <a:r>
              <a:rPr lang="en-US" sz="1800" b="0"/>
              <a:t>Outcome</a:t>
            </a:r>
          </a:p>
        </p:txBody>
      </p:sp>
      <p:sp>
        <p:nvSpPr>
          <p:cNvPr id="34824" name="Line 8"/>
          <p:cNvSpPr>
            <a:spLocks noChangeShapeType="1"/>
          </p:cNvSpPr>
          <p:nvPr/>
        </p:nvSpPr>
        <p:spPr bwMode="auto">
          <a:xfrm flipV="1">
            <a:off x="1905000" y="2895600"/>
            <a:ext cx="4114800" cy="609600"/>
          </a:xfrm>
          <a:prstGeom prst="line">
            <a:avLst/>
          </a:prstGeom>
          <a:noFill/>
          <a:ln w="9525">
            <a:solidFill>
              <a:schemeClr val="tx1"/>
            </a:solidFill>
            <a:prstDash val="dash"/>
            <a:round/>
            <a:headEnd/>
            <a:tailEnd type="triangle" w="med" len="med"/>
          </a:ln>
          <a:effectLst/>
        </p:spPr>
        <p:txBody>
          <a:bodyPr/>
          <a:lstStyle/>
          <a:p>
            <a:endParaRPr lang="en-GB"/>
          </a:p>
        </p:txBody>
      </p:sp>
      <p:sp>
        <p:nvSpPr>
          <p:cNvPr id="34825" name="Line 9"/>
          <p:cNvSpPr>
            <a:spLocks noChangeShapeType="1"/>
          </p:cNvSpPr>
          <p:nvPr/>
        </p:nvSpPr>
        <p:spPr bwMode="auto">
          <a:xfrm flipV="1">
            <a:off x="1905000" y="2590800"/>
            <a:ext cx="1371600" cy="838200"/>
          </a:xfrm>
          <a:prstGeom prst="line">
            <a:avLst/>
          </a:prstGeom>
          <a:noFill/>
          <a:ln w="9525">
            <a:solidFill>
              <a:schemeClr val="tx1"/>
            </a:solidFill>
            <a:round/>
            <a:headEnd/>
            <a:tailEnd type="triangle" w="med" len="med"/>
          </a:ln>
          <a:effectLst/>
        </p:spPr>
        <p:txBody>
          <a:bodyPr/>
          <a:lstStyle/>
          <a:p>
            <a:endParaRPr lang="en-GB"/>
          </a:p>
        </p:txBody>
      </p:sp>
      <p:sp>
        <p:nvSpPr>
          <p:cNvPr id="34826" name="Line 10"/>
          <p:cNvSpPr>
            <a:spLocks noChangeShapeType="1"/>
          </p:cNvSpPr>
          <p:nvPr/>
        </p:nvSpPr>
        <p:spPr bwMode="auto">
          <a:xfrm>
            <a:off x="4572000" y="2438400"/>
            <a:ext cx="914400" cy="0"/>
          </a:xfrm>
          <a:prstGeom prst="line">
            <a:avLst/>
          </a:prstGeom>
          <a:noFill/>
          <a:ln w="9525">
            <a:solidFill>
              <a:schemeClr val="tx1"/>
            </a:solidFill>
            <a:round/>
            <a:headEnd/>
            <a:tailEnd type="triangle" w="med" len="med"/>
          </a:ln>
          <a:effectLst/>
        </p:spPr>
        <p:txBody>
          <a:bodyPr/>
          <a:lstStyle/>
          <a:p>
            <a:endParaRPr lang="en-GB"/>
          </a:p>
        </p:txBody>
      </p:sp>
      <p:sp>
        <p:nvSpPr>
          <p:cNvPr id="34827" name="Line 11"/>
          <p:cNvSpPr>
            <a:spLocks noChangeShapeType="1"/>
          </p:cNvSpPr>
          <p:nvPr/>
        </p:nvSpPr>
        <p:spPr bwMode="auto">
          <a:xfrm>
            <a:off x="6096000" y="2895600"/>
            <a:ext cx="1524000" cy="609600"/>
          </a:xfrm>
          <a:prstGeom prst="line">
            <a:avLst/>
          </a:prstGeom>
          <a:noFill/>
          <a:ln w="9525">
            <a:solidFill>
              <a:schemeClr val="tx1"/>
            </a:solidFill>
            <a:round/>
            <a:headEnd/>
            <a:tailEnd type="triangle" w="med" len="med"/>
          </a:ln>
          <a:effectLst/>
        </p:spPr>
        <p:txBody>
          <a:bodyPr/>
          <a:lstStyle/>
          <a:p>
            <a:endParaRPr lang="en-GB"/>
          </a:p>
        </p:txBody>
      </p:sp>
      <p:sp>
        <p:nvSpPr>
          <p:cNvPr id="34828" name="Line 12"/>
          <p:cNvSpPr>
            <a:spLocks noChangeShapeType="1"/>
          </p:cNvSpPr>
          <p:nvPr/>
        </p:nvSpPr>
        <p:spPr bwMode="auto">
          <a:xfrm flipH="1" flipV="1">
            <a:off x="2590800" y="3048000"/>
            <a:ext cx="1295400" cy="1981200"/>
          </a:xfrm>
          <a:prstGeom prst="line">
            <a:avLst/>
          </a:prstGeom>
          <a:noFill/>
          <a:ln w="9525">
            <a:solidFill>
              <a:schemeClr val="tx1"/>
            </a:solidFill>
            <a:round/>
            <a:headEnd/>
            <a:tailEnd type="triangle" w="med" len="med"/>
          </a:ln>
          <a:effectLst/>
        </p:spPr>
        <p:txBody>
          <a:bodyPr/>
          <a:lstStyle/>
          <a:p>
            <a:endParaRPr lang="en-GB"/>
          </a:p>
        </p:txBody>
      </p:sp>
      <p:sp>
        <p:nvSpPr>
          <p:cNvPr id="34829" name="Line 13"/>
          <p:cNvSpPr>
            <a:spLocks noChangeShapeType="1"/>
          </p:cNvSpPr>
          <p:nvPr/>
        </p:nvSpPr>
        <p:spPr bwMode="auto">
          <a:xfrm flipV="1">
            <a:off x="4572000" y="2438400"/>
            <a:ext cx="609600" cy="2057400"/>
          </a:xfrm>
          <a:prstGeom prst="line">
            <a:avLst/>
          </a:prstGeom>
          <a:noFill/>
          <a:ln w="9525">
            <a:solidFill>
              <a:schemeClr val="tx1"/>
            </a:solidFill>
            <a:round/>
            <a:headEnd/>
            <a:tailEnd type="triangle" w="med" len="med"/>
          </a:ln>
          <a:effectLst/>
        </p:spPr>
        <p:txBody>
          <a:bodyPr/>
          <a:lstStyle/>
          <a:p>
            <a:endParaRPr lang="en-GB"/>
          </a:p>
        </p:txBody>
      </p:sp>
      <p:sp>
        <p:nvSpPr>
          <p:cNvPr id="34830" name="Line 14"/>
          <p:cNvSpPr>
            <a:spLocks noChangeShapeType="1"/>
          </p:cNvSpPr>
          <p:nvPr/>
        </p:nvSpPr>
        <p:spPr bwMode="auto">
          <a:xfrm flipV="1">
            <a:off x="5105400" y="3276600"/>
            <a:ext cx="1905000" cy="1676400"/>
          </a:xfrm>
          <a:prstGeom prst="line">
            <a:avLst/>
          </a:prstGeom>
          <a:noFill/>
          <a:ln w="9525">
            <a:solidFill>
              <a:schemeClr val="tx1"/>
            </a:solidFill>
            <a:round/>
            <a:headEnd/>
            <a:tailEnd type="triangle" w="med" len="med"/>
          </a:ln>
          <a:effectLst/>
        </p:spPr>
        <p:txBody>
          <a:bodyPr/>
          <a:lstStyle/>
          <a:p>
            <a:endParaRPr lang="en-GB"/>
          </a:p>
        </p:txBody>
      </p:sp>
      <p:sp>
        <p:nvSpPr>
          <p:cNvPr id="34831" name="Line 15"/>
          <p:cNvSpPr>
            <a:spLocks noChangeShapeType="1"/>
          </p:cNvSpPr>
          <p:nvPr/>
        </p:nvSpPr>
        <p:spPr bwMode="auto">
          <a:xfrm flipV="1">
            <a:off x="1905000" y="3505200"/>
            <a:ext cx="5715000" cy="76200"/>
          </a:xfrm>
          <a:prstGeom prst="line">
            <a:avLst/>
          </a:prstGeom>
          <a:noFill/>
          <a:ln w="9525">
            <a:solidFill>
              <a:schemeClr val="tx1"/>
            </a:solidFill>
            <a:round/>
            <a:headEnd/>
            <a:tailEnd type="triangle" w="med" len="med"/>
          </a:ln>
          <a:effectLst/>
        </p:spPr>
        <p:txBody>
          <a:bodyPr/>
          <a:lstStyle/>
          <a:p>
            <a:endParaRPr lang="en-GB"/>
          </a:p>
        </p:txBody>
      </p:sp>
      <p:sp>
        <p:nvSpPr>
          <p:cNvPr id="34832" name="Line 16"/>
          <p:cNvSpPr>
            <a:spLocks noChangeShapeType="1"/>
          </p:cNvSpPr>
          <p:nvPr/>
        </p:nvSpPr>
        <p:spPr bwMode="auto">
          <a:xfrm>
            <a:off x="685800" y="3733800"/>
            <a:ext cx="1219200" cy="0"/>
          </a:xfrm>
          <a:prstGeom prst="line">
            <a:avLst/>
          </a:prstGeom>
          <a:noFill/>
          <a:ln w="38100">
            <a:solidFill>
              <a:schemeClr val="tx1"/>
            </a:solidFill>
            <a:round/>
            <a:headEnd/>
            <a:tailEnd/>
          </a:ln>
          <a:effectLst/>
        </p:spPr>
        <p:txBody>
          <a:bodyPr/>
          <a:lstStyle/>
          <a:p>
            <a:endParaRPr lang="en-GB"/>
          </a:p>
        </p:txBody>
      </p:sp>
      <p:sp>
        <p:nvSpPr>
          <p:cNvPr id="34833" name="Text Box 17"/>
          <p:cNvSpPr txBox="1">
            <a:spLocks noChangeArrowheads="1"/>
          </p:cNvSpPr>
          <p:nvPr/>
        </p:nvSpPr>
        <p:spPr bwMode="auto">
          <a:xfrm>
            <a:off x="136525" y="6356350"/>
            <a:ext cx="4117975" cy="274638"/>
          </a:xfrm>
          <a:prstGeom prst="rect">
            <a:avLst/>
          </a:prstGeom>
          <a:noFill/>
          <a:ln w="9525">
            <a:noFill/>
            <a:miter lim="800000"/>
            <a:headEnd/>
            <a:tailEnd/>
          </a:ln>
          <a:effectLst/>
        </p:spPr>
        <p:txBody>
          <a:bodyPr wrap="none">
            <a:spAutoFit/>
          </a:bodyPr>
          <a:lstStyle/>
          <a:p>
            <a:pPr eaLnBrk="0" hangingPunct="0"/>
            <a:r>
              <a:rPr lang="en-US" sz="1200" b="0" baseline="30000"/>
              <a:t>1</a:t>
            </a:r>
            <a:r>
              <a:rPr lang="en-US" sz="1200" b="0"/>
              <a:t>Special thanks to Scott Tonigan for his input on this slide.</a:t>
            </a:r>
          </a:p>
        </p:txBody>
      </p:sp>
      <p:sp>
        <p:nvSpPr>
          <p:cNvPr id="34834" name="Line 18"/>
          <p:cNvSpPr>
            <a:spLocks noChangeShapeType="1"/>
          </p:cNvSpPr>
          <p:nvPr/>
        </p:nvSpPr>
        <p:spPr bwMode="auto">
          <a:xfrm flipV="1">
            <a:off x="4267200" y="3581400"/>
            <a:ext cx="0" cy="914400"/>
          </a:xfrm>
          <a:prstGeom prst="line">
            <a:avLst/>
          </a:prstGeom>
          <a:noFill/>
          <a:ln w="9525">
            <a:solidFill>
              <a:schemeClr val="tx1"/>
            </a:solidFill>
            <a:round/>
            <a:headEnd/>
            <a:tailEnd type="triangle" w="med" len="med"/>
          </a:ln>
          <a:effectLst/>
        </p:spPr>
        <p:txBody>
          <a:bodyP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t>Rationale for studying families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noFill/>
        </p:spPr>
        <p:txBody>
          <a:bodyPr/>
          <a:lstStyle/>
          <a:p>
            <a:r>
              <a:rPr lang="en-US" sz="3600"/>
              <a:t>ABCT model of mechanisms of change</a:t>
            </a:r>
          </a:p>
        </p:txBody>
      </p:sp>
      <p:sp>
        <p:nvSpPr>
          <p:cNvPr id="172036" name="Rectangle 4"/>
          <p:cNvSpPr>
            <a:spLocks noChangeArrowheads="1"/>
          </p:cNvSpPr>
          <p:nvPr/>
        </p:nvSpPr>
        <p:spPr bwMode="auto">
          <a:xfrm>
            <a:off x="3276600" y="5181600"/>
            <a:ext cx="2743200" cy="1524000"/>
          </a:xfrm>
          <a:prstGeom prst="rect">
            <a:avLst/>
          </a:prstGeom>
          <a:solidFill>
            <a:schemeClr val="folHlink"/>
          </a:solidFill>
          <a:ln w="9525">
            <a:solidFill>
              <a:schemeClr val="tx1"/>
            </a:solidFill>
            <a:miter lim="800000"/>
            <a:headEnd/>
            <a:tailEnd/>
          </a:ln>
          <a:effectLst/>
        </p:spPr>
        <p:txBody>
          <a:bodyPr wrap="none" anchor="ctr"/>
          <a:lstStyle/>
          <a:p>
            <a:endParaRPr lang="en-US"/>
          </a:p>
          <a:p>
            <a:r>
              <a:rPr lang="en-US"/>
              <a:t>Background</a:t>
            </a:r>
          </a:p>
          <a:p>
            <a:r>
              <a:rPr lang="en-US"/>
              <a:t>Factors:</a:t>
            </a:r>
          </a:p>
          <a:p>
            <a:pPr>
              <a:buFontTx/>
              <a:buChar char="•"/>
            </a:pPr>
            <a:r>
              <a:rPr lang="en-US" b="0"/>
              <a:t>Age </a:t>
            </a:r>
          </a:p>
          <a:p>
            <a:pPr>
              <a:buFontTx/>
              <a:buChar char="•"/>
            </a:pPr>
            <a:r>
              <a:rPr lang="en-US" b="0"/>
              <a:t>Education</a:t>
            </a:r>
          </a:p>
          <a:p>
            <a:pPr>
              <a:buFontTx/>
              <a:buChar char="•"/>
            </a:pPr>
            <a:r>
              <a:rPr lang="en-US" b="0"/>
              <a:t>Length of relationship</a:t>
            </a:r>
          </a:p>
          <a:p>
            <a:pPr>
              <a:buFontTx/>
              <a:buChar char="•"/>
            </a:pPr>
            <a:r>
              <a:rPr lang="en-US" b="0"/>
              <a:t>Relationship problems</a:t>
            </a:r>
          </a:p>
          <a:p>
            <a:endParaRPr lang="en-US"/>
          </a:p>
        </p:txBody>
      </p:sp>
      <p:sp>
        <p:nvSpPr>
          <p:cNvPr id="172038" name="Rectangle 6"/>
          <p:cNvSpPr>
            <a:spLocks noChangeArrowheads="1"/>
          </p:cNvSpPr>
          <p:nvPr/>
        </p:nvSpPr>
        <p:spPr bwMode="auto">
          <a:xfrm>
            <a:off x="685800" y="1600200"/>
            <a:ext cx="1905000" cy="3657600"/>
          </a:xfrm>
          <a:prstGeom prst="rect">
            <a:avLst/>
          </a:prstGeom>
          <a:solidFill>
            <a:schemeClr val="folHlink"/>
          </a:solidFill>
          <a:ln w="9525">
            <a:solidFill>
              <a:schemeClr val="tx1"/>
            </a:solidFill>
            <a:miter lim="800000"/>
            <a:headEnd/>
            <a:tailEnd/>
          </a:ln>
          <a:effectLst/>
        </p:spPr>
        <p:txBody>
          <a:bodyPr wrap="none" anchor="ctr"/>
          <a:lstStyle/>
          <a:p>
            <a:endParaRPr lang="en-US"/>
          </a:p>
          <a:p>
            <a:r>
              <a:rPr lang="en-US"/>
              <a:t>ABCT </a:t>
            </a:r>
          </a:p>
          <a:p>
            <a:r>
              <a:rPr lang="en-US"/>
              <a:t>therapist:</a:t>
            </a:r>
            <a:endParaRPr lang="en-US" b="0"/>
          </a:p>
          <a:p>
            <a:pPr>
              <a:buFontTx/>
              <a:buChar char="•"/>
            </a:pPr>
            <a:r>
              <a:rPr lang="en-US" b="0"/>
              <a:t>Therapeutic </a:t>
            </a:r>
          </a:p>
          <a:p>
            <a:r>
              <a:rPr lang="en-US" b="0"/>
              <a:t>alliance:</a:t>
            </a:r>
          </a:p>
          <a:p>
            <a:r>
              <a:rPr lang="en-US" b="0"/>
              <a:t>&gt;Each partner</a:t>
            </a:r>
          </a:p>
          <a:p>
            <a:r>
              <a:rPr lang="en-US" b="0"/>
              <a:t>&gt;Couple</a:t>
            </a:r>
          </a:p>
          <a:p>
            <a:pPr>
              <a:buFontTx/>
              <a:buChar char="•"/>
            </a:pPr>
            <a:r>
              <a:rPr lang="en-US" b="0"/>
              <a:t>Alcohol-focused</a:t>
            </a:r>
          </a:p>
          <a:p>
            <a:r>
              <a:rPr lang="en-US" b="0"/>
              <a:t>interventions:</a:t>
            </a:r>
          </a:p>
          <a:p>
            <a:r>
              <a:rPr lang="en-US" b="0"/>
              <a:t>&gt;Identified patient</a:t>
            </a:r>
          </a:p>
          <a:p>
            <a:r>
              <a:rPr lang="en-US" b="0"/>
              <a:t>&gt;Significant other</a:t>
            </a:r>
          </a:p>
          <a:p>
            <a:pPr>
              <a:buFontTx/>
              <a:buChar char="•"/>
            </a:pPr>
            <a:r>
              <a:rPr lang="en-US" b="0"/>
              <a:t>Relationship-</a:t>
            </a:r>
          </a:p>
          <a:p>
            <a:r>
              <a:rPr lang="en-US" b="0"/>
              <a:t>focused</a:t>
            </a:r>
          </a:p>
          <a:p>
            <a:r>
              <a:rPr lang="en-US" b="0"/>
              <a:t>interventions</a:t>
            </a:r>
          </a:p>
          <a:p>
            <a:endParaRPr lang="en-US" b="0"/>
          </a:p>
        </p:txBody>
      </p:sp>
      <p:sp>
        <p:nvSpPr>
          <p:cNvPr id="172043" name="Rectangle 11"/>
          <p:cNvSpPr>
            <a:spLocks noChangeArrowheads="1"/>
          </p:cNvSpPr>
          <p:nvPr/>
        </p:nvSpPr>
        <p:spPr bwMode="auto">
          <a:xfrm>
            <a:off x="3352800" y="1676400"/>
            <a:ext cx="1447800" cy="914400"/>
          </a:xfrm>
          <a:prstGeom prst="rect">
            <a:avLst/>
          </a:prstGeom>
          <a:solidFill>
            <a:schemeClr val="folHlink"/>
          </a:solidFill>
          <a:ln w="9525">
            <a:solidFill>
              <a:schemeClr val="tx1"/>
            </a:solidFill>
            <a:miter lim="800000"/>
            <a:headEnd/>
            <a:tailEnd/>
          </a:ln>
          <a:effectLst/>
        </p:spPr>
        <p:txBody>
          <a:bodyPr wrap="none" anchor="ctr"/>
          <a:lstStyle/>
          <a:p>
            <a:r>
              <a:rPr lang="en-US"/>
              <a:t>IP behavior</a:t>
            </a:r>
          </a:p>
          <a:p>
            <a:r>
              <a:rPr lang="en-US"/>
              <a:t>in session</a:t>
            </a:r>
          </a:p>
          <a:p>
            <a:endParaRPr lang="en-US"/>
          </a:p>
        </p:txBody>
      </p:sp>
      <p:sp>
        <p:nvSpPr>
          <p:cNvPr id="172044" name="Rectangle 12"/>
          <p:cNvSpPr>
            <a:spLocks noChangeArrowheads="1"/>
          </p:cNvSpPr>
          <p:nvPr/>
        </p:nvSpPr>
        <p:spPr bwMode="auto">
          <a:xfrm>
            <a:off x="3352800" y="2819400"/>
            <a:ext cx="1447800" cy="914400"/>
          </a:xfrm>
          <a:prstGeom prst="rect">
            <a:avLst/>
          </a:prstGeom>
          <a:solidFill>
            <a:schemeClr val="folHlink"/>
          </a:solidFill>
          <a:ln w="9525">
            <a:solidFill>
              <a:schemeClr val="tx1"/>
            </a:solidFill>
            <a:miter lim="800000"/>
            <a:headEnd/>
            <a:tailEnd/>
          </a:ln>
          <a:effectLst/>
        </p:spPr>
        <p:txBody>
          <a:bodyPr wrap="none" anchor="ctr"/>
          <a:lstStyle/>
          <a:p>
            <a:r>
              <a:rPr lang="en-US"/>
              <a:t>SO behavior</a:t>
            </a:r>
          </a:p>
          <a:p>
            <a:r>
              <a:rPr lang="en-US"/>
              <a:t>in session</a:t>
            </a:r>
          </a:p>
          <a:p>
            <a:endParaRPr lang="en-US"/>
          </a:p>
        </p:txBody>
      </p:sp>
      <p:sp>
        <p:nvSpPr>
          <p:cNvPr id="172045" name="Rectangle 13"/>
          <p:cNvSpPr>
            <a:spLocks noChangeArrowheads="1"/>
          </p:cNvSpPr>
          <p:nvPr/>
        </p:nvSpPr>
        <p:spPr bwMode="auto">
          <a:xfrm>
            <a:off x="3352800" y="3886200"/>
            <a:ext cx="1447800" cy="914400"/>
          </a:xfrm>
          <a:prstGeom prst="rect">
            <a:avLst/>
          </a:prstGeom>
          <a:solidFill>
            <a:schemeClr val="folHlink"/>
          </a:solidFill>
          <a:ln w="9525">
            <a:solidFill>
              <a:schemeClr val="tx1"/>
            </a:solidFill>
            <a:miter lim="800000"/>
            <a:headEnd/>
            <a:tailEnd/>
          </a:ln>
          <a:effectLst/>
        </p:spPr>
        <p:txBody>
          <a:bodyPr wrap="none" anchor="ctr"/>
          <a:lstStyle/>
          <a:p>
            <a:endParaRPr lang="en-US"/>
          </a:p>
          <a:p>
            <a:r>
              <a:rPr lang="en-US"/>
              <a:t>Couple </a:t>
            </a:r>
          </a:p>
          <a:p>
            <a:r>
              <a:rPr lang="en-US"/>
              <a:t>behavior</a:t>
            </a:r>
          </a:p>
          <a:p>
            <a:r>
              <a:rPr lang="en-US"/>
              <a:t>in session</a:t>
            </a:r>
          </a:p>
          <a:p>
            <a:endParaRPr lang="en-US"/>
          </a:p>
        </p:txBody>
      </p:sp>
      <p:sp>
        <p:nvSpPr>
          <p:cNvPr id="172046" name="Rectangle 14"/>
          <p:cNvSpPr>
            <a:spLocks noChangeArrowheads="1"/>
          </p:cNvSpPr>
          <p:nvPr/>
        </p:nvSpPr>
        <p:spPr bwMode="auto">
          <a:xfrm>
            <a:off x="5410200" y="2743200"/>
            <a:ext cx="1295400" cy="1295400"/>
          </a:xfrm>
          <a:prstGeom prst="rect">
            <a:avLst/>
          </a:prstGeom>
          <a:solidFill>
            <a:schemeClr val="folHlink"/>
          </a:solidFill>
          <a:ln w="9525">
            <a:solidFill>
              <a:schemeClr val="tx1"/>
            </a:solidFill>
            <a:miter lim="800000"/>
            <a:headEnd/>
            <a:tailEnd/>
          </a:ln>
          <a:effectLst/>
        </p:spPr>
        <p:txBody>
          <a:bodyPr wrap="none" anchor="ctr"/>
          <a:lstStyle/>
          <a:p>
            <a:r>
              <a:rPr lang="en-US"/>
              <a:t>Behavior</a:t>
            </a:r>
          </a:p>
          <a:p>
            <a:r>
              <a:rPr lang="en-US"/>
              <a:t>change </a:t>
            </a:r>
          </a:p>
          <a:p>
            <a:r>
              <a:rPr lang="en-US"/>
              <a:t>outside of </a:t>
            </a:r>
          </a:p>
          <a:p>
            <a:r>
              <a:rPr lang="en-US"/>
              <a:t>session</a:t>
            </a:r>
          </a:p>
        </p:txBody>
      </p:sp>
      <p:sp>
        <p:nvSpPr>
          <p:cNvPr id="172048" name="Rectangle 16"/>
          <p:cNvSpPr>
            <a:spLocks noChangeArrowheads="1"/>
          </p:cNvSpPr>
          <p:nvPr/>
        </p:nvSpPr>
        <p:spPr bwMode="auto">
          <a:xfrm>
            <a:off x="7467600" y="2743200"/>
            <a:ext cx="1447800" cy="1295400"/>
          </a:xfrm>
          <a:prstGeom prst="rect">
            <a:avLst/>
          </a:prstGeom>
          <a:solidFill>
            <a:schemeClr val="folHlink"/>
          </a:solidFill>
          <a:ln w="9525">
            <a:solidFill>
              <a:schemeClr val="tx1"/>
            </a:solidFill>
            <a:miter lim="800000"/>
            <a:headEnd/>
            <a:tailEnd/>
          </a:ln>
          <a:effectLst/>
        </p:spPr>
        <p:txBody>
          <a:bodyPr wrap="none" anchor="ctr"/>
          <a:lstStyle/>
          <a:p>
            <a:r>
              <a:rPr lang="en-US"/>
              <a:t>Drinking and </a:t>
            </a:r>
          </a:p>
          <a:p>
            <a:r>
              <a:rPr lang="en-US"/>
              <a:t>relationship</a:t>
            </a:r>
          </a:p>
          <a:p>
            <a:r>
              <a:rPr lang="en-US"/>
              <a:t>outcomes</a:t>
            </a:r>
          </a:p>
        </p:txBody>
      </p:sp>
      <p:sp>
        <p:nvSpPr>
          <p:cNvPr id="172053" name="Line 21"/>
          <p:cNvSpPr>
            <a:spLocks noChangeShapeType="1"/>
          </p:cNvSpPr>
          <p:nvPr/>
        </p:nvSpPr>
        <p:spPr bwMode="auto">
          <a:xfrm>
            <a:off x="2590800" y="2209800"/>
            <a:ext cx="762000" cy="0"/>
          </a:xfrm>
          <a:prstGeom prst="line">
            <a:avLst/>
          </a:prstGeom>
          <a:noFill/>
          <a:ln w="9525">
            <a:solidFill>
              <a:schemeClr val="tx1"/>
            </a:solidFill>
            <a:round/>
            <a:headEnd/>
            <a:tailEnd type="triangle" w="med" len="med"/>
          </a:ln>
          <a:effectLst/>
        </p:spPr>
        <p:txBody>
          <a:bodyPr/>
          <a:lstStyle/>
          <a:p>
            <a:endParaRPr lang="en-GB"/>
          </a:p>
        </p:txBody>
      </p:sp>
      <p:sp>
        <p:nvSpPr>
          <p:cNvPr id="172054" name="Line 22"/>
          <p:cNvSpPr>
            <a:spLocks noChangeShapeType="1"/>
          </p:cNvSpPr>
          <p:nvPr/>
        </p:nvSpPr>
        <p:spPr bwMode="auto">
          <a:xfrm>
            <a:off x="2590800" y="3276600"/>
            <a:ext cx="762000" cy="0"/>
          </a:xfrm>
          <a:prstGeom prst="line">
            <a:avLst/>
          </a:prstGeom>
          <a:noFill/>
          <a:ln w="9525">
            <a:solidFill>
              <a:schemeClr val="tx1"/>
            </a:solidFill>
            <a:round/>
            <a:headEnd/>
            <a:tailEnd type="triangle" w="med" len="med"/>
          </a:ln>
          <a:effectLst/>
        </p:spPr>
        <p:txBody>
          <a:bodyPr/>
          <a:lstStyle/>
          <a:p>
            <a:endParaRPr lang="en-GB"/>
          </a:p>
        </p:txBody>
      </p:sp>
      <p:sp>
        <p:nvSpPr>
          <p:cNvPr id="172055" name="Line 23"/>
          <p:cNvSpPr>
            <a:spLocks noChangeShapeType="1"/>
          </p:cNvSpPr>
          <p:nvPr/>
        </p:nvSpPr>
        <p:spPr bwMode="auto">
          <a:xfrm>
            <a:off x="2590800" y="4419600"/>
            <a:ext cx="762000" cy="0"/>
          </a:xfrm>
          <a:prstGeom prst="line">
            <a:avLst/>
          </a:prstGeom>
          <a:noFill/>
          <a:ln w="9525">
            <a:solidFill>
              <a:schemeClr val="tx1"/>
            </a:solidFill>
            <a:round/>
            <a:headEnd/>
            <a:tailEnd type="triangle" w="med" len="med"/>
          </a:ln>
          <a:effectLst/>
        </p:spPr>
        <p:txBody>
          <a:bodyPr/>
          <a:lstStyle/>
          <a:p>
            <a:endParaRPr lang="en-GB"/>
          </a:p>
        </p:txBody>
      </p:sp>
      <p:sp>
        <p:nvSpPr>
          <p:cNvPr id="172056" name="Line 24"/>
          <p:cNvSpPr>
            <a:spLocks noChangeShapeType="1"/>
          </p:cNvSpPr>
          <p:nvPr/>
        </p:nvSpPr>
        <p:spPr bwMode="auto">
          <a:xfrm>
            <a:off x="4800600" y="2133600"/>
            <a:ext cx="609600" cy="1143000"/>
          </a:xfrm>
          <a:prstGeom prst="line">
            <a:avLst/>
          </a:prstGeom>
          <a:noFill/>
          <a:ln w="9525">
            <a:solidFill>
              <a:schemeClr val="tx1"/>
            </a:solidFill>
            <a:round/>
            <a:headEnd/>
            <a:tailEnd type="triangle" w="med" len="med"/>
          </a:ln>
          <a:effectLst/>
        </p:spPr>
        <p:txBody>
          <a:bodyPr/>
          <a:lstStyle/>
          <a:p>
            <a:endParaRPr lang="en-GB"/>
          </a:p>
        </p:txBody>
      </p:sp>
      <p:sp>
        <p:nvSpPr>
          <p:cNvPr id="172057" name="Line 25"/>
          <p:cNvSpPr>
            <a:spLocks noChangeShapeType="1"/>
          </p:cNvSpPr>
          <p:nvPr/>
        </p:nvSpPr>
        <p:spPr bwMode="auto">
          <a:xfrm>
            <a:off x="4800600" y="3276600"/>
            <a:ext cx="609600" cy="0"/>
          </a:xfrm>
          <a:prstGeom prst="line">
            <a:avLst/>
          </a:prstGeom>
          <a:noFill/>
          <a:ln w="9525">
            <a:solidFill>
              <a:schemeClr val="tx1"/>
            </a:solidFill>
            <a:round/>
            <a:headEnd/>
            <a:tailEnd type="triangle" w="med" len="med"/>
          </a:ln>
          <a:effectLst/>
        </p:spPr>
        <p:txBody>
          <a:bodyPr/>
          <a:lstStyle/>
          <a:p>
            <a:endParaRPr lang="en-GB"/>
          </a:p>
        </p:txBody>
      </p:sp>
      <p:sp>
        <p:nvSpPr>
          <p:cNvPr id="172058" name="Line 26"/>
          <p:cNvSpPr>
            <a:spLocks noChangeShapeType="1"/>
          </p:cNvSpPr>
          <p:nvPr/>
        </p:nvSpPr>
        <p:spPr bwMode="auto">
          <a:xfrm flipV="1">
            <a:off x="4800600" y="3276600"/>
            <a:ext cx="609600" cy="1066800"/>
          </a:xfrm>
          <a:prstGeom prst="line">
            <a:avLst/>
          </a:prstGeom>
          <a:noFill/>
          <a:ln w="9525">
            <a:solidFill>
              <a:schemeClr val="tx1"/>
            </a:solidFill>
            <a:round/>
            <a:headEnd/>
            <a:tailEnd type="triangle" w="med" len="med"/>
          </a:ln>
          <a:effectLst/>
        </p:spPr>
        <p:txBody>
          <a:bodyPr/>
          <a:lstStyle/>
          <a:p>
            <a:endParaRPr lang="en-GB"/>
          </a:p>
        </p:txBody>
      </p:sp>
      <p:sp>
        <p:nvSpPr>
          <p:cNvPr id="172059" name="Line 27"/>
          <p:cNvSpPr>
            <a:spLocks noChangeShapeType="1"/>
          </p:cNvSpPr>
          <p:nvPr/>
        </p:nvSpPr>
        <p:spPr bwMode="auto">
          <a:xfrm>
            <a:off x="6705600" y="3276600"/>
            <a:ext cx="762000" cy="0"/>
          </a:xfrm>
          <a:prstGeom prst="line">
            <a:avLst/>
          </a:prstGeom>
          <a:noFill/>
          <a:ln w="9525">
            <a:solidFill>
              <a:schemeClr val="tx1"/>
            </a:solidFill>
            <a:round/>
            <a:headEnd/>
            <a:tailEnd type="triangle" w="med" len="med"/>
          </a:ln>
          <a:effectLst/>
        </p:spPr>
        <p:txBody>
          <a:bodyPr/>
          <a:lstStyle/>
          <a:p>
            <a:endParaRPr lang="en-GB"/>
          </a:p>
        </p:txBody>
      </p:sp>
      <p:sp>
        <p:nvSpPr>
          <p:cNvPr id="172060" name="Line 28"/>
          <p:cNvSpPr>
            <a:spLocks noChangeShapeType="1"/>
          </p:cNvSpPr>
          <p:nvPr/>
        </p:nvSpPr>
        <p:spPr bwMode="auto">
          <a:xfrm flipH="1">
            <a:off x="2743200" y="5791200"/>
            <a:ext cx="533400" cy="0"/>
          </a:xfrm>
          <a:prstGeom prst="line">
            <a:avLst/>
          </a:prstGeom>
          <a:noFill/>
          <a:ln w="9525">
            <a:solidFill>
              <a:schemeClr val="tx1"/>
            </a:solidFill>
            <a:round/>
            <a:headEnd/>
            <a:tailEnd type="triangle" w="med" len="med"/>
          </a:ln>
          <a:effectLst/>
        </p:spPr>
        <p:txBody>
          <a:bodyPr/>
          <a:lstStyle/>
          <a:p>
            <a:endParaRPr lang="en-GB"/>
          </a:p>
        </p:txBody>
      </p:sp>
      <p:sp>
        <p:nvSpPr>
          <p:cNvPr id="172061" name="Line 29"/>
          <p:cNvSpPr>
            <a:spLocks noChangeShapeType="1"/>
          </p:cNvSpPr>
          <p:nvPr/>
        </p:nvSpPr>
        <p:spPr bwMode="auto">
          <a:xfrm flipV="1">
            <a:off x="3124200" y="4419600"/>
            <a:ext cx="0" cy="1371600"/>
          </a:xfrm>
          <a:prstGeom prst="line">
            <a:avLst/>
          </a:prstGeom>
          <a:noFill/>
          <a:ln w="9525">
            <a:solidFill>
              <a:schemeClr val="tx1"/>
            </a:solidFill>
            <a:round/>
            <a:headEnd/>
            <a:tailEnd type="triangle" w="med" len="med"/>
          </a:ln>
          <a:effectLst/>
        </p:spPr>
        <p:txBody>
          <a:bodyPr/>
          <a:lstStyle/>
          <a:p>
            <a:endParaRPr lang="en-GB"/>
          </a:p>
        </p:txBody>
      </p:sp>
      <p:sp>
        <p:nvSpPr>
          <p:cNvPr id="172062" name="Line 30"/>
          <p:cNvSpPr>
            <a:spLocks noChangeShapeType="1"/>
          </p:cNvSpPr>
          <p:nvPr/>
        </p:nvSpPr>
        <p:spPr bwMode="auto">
          <a:xfrm flipV="1">
            <a:off x="2971800" y="3276600"/>
            <a:ext cx="0" cy="2514600"/>
          </a:xfrm>
          <a:prstGeom prst="line">
            <a:avLst/>
          </a:prstGeom>
          <a:noFill/>
          <a:ln w="9525">
            <a:solidFill>
              <a:schemeClr val="tx1"/>
            </a:solidFill>
            <a:round/>
            <a:headEnd/>
            <a:tailEnd type="triangle" w="med" len="med"/>
          </a:ln>
          <a:effectLst/>
        </p:spPr>
        <p:txBody>
          <a:bodyPr/>
          <a:lstStyle/>
          <a:p>
            <a:endParaRPr lang="en-GB"/>
          </a:p>
        </p:txBody>
      </p:sp>
      <p:sp>
        <p:nvSpPr>
          <p:cNvPr id="172063" name="Line 31"/>
          <p:cNvSpPr>
            <a:spLocks noChangeShapeType="1"/>
          </p:cNvSpPr>
          <p:nvPr/>
        </p:nvSpPr>
        <p:spPr bwMode="auto">
          <a:xfrm flipV="1">
            <a:off x="2819400" y="2209800"/>
            <a:ext cx="0" cy="3581400"/>
          </a:xfrm>
          <a:prstGeom prst="line">
            <a:avLst/>
          </a:prstGeom>
          <a:noFill/>
          <a:ln w="9525">
            <a:solidFill>
              <a:schemeClr val="tx1"/>
            </a:solidFill>
            <a:round/>
            <a:headEnd/>
            <a:tailEnd type="triangle" w="med" len="med"/>
          </a:ln>
          <a:effectLst/>
        </p:spPr>
        <p:txBody>
          <a:bodyPr/>
          <a:lstStyle/>
          <a:p>
            <a:endParaRPr lang="en-GB"/>
          </a:p>
        </p:txBody>
      </p:sp>
      <p:sp>
        <p:nvSpPr>
          <p:cNvPr id="172064" name="Line 32"/>
          <p:cNvSpPr>
            <a:spLocks noChangeShapeType="1"/>
          </p:cNvSpPr>
          <p:nvPr/>
        </p:nvSpPr>
        <p:spPr bwMode="auto">
          <a:xfrm flipV="1">
            <a:off x="4953000" y="4114800"/>
            <a:ext cx="0" cy="1066800"/>
          </a:xfrm>
          <a:prstGeom prst="line">
            <a:avLst/>
          </a:prstGeom>
          <a:noFill/>
          <a:ln w="9525">
            <a:solidFill>
              <a:schemeClr val="tx1"/>
            </a:solidFill>
            <a:round/>
            <a:headEnd/>
            <a:tailEnd type="triangle" w="med" len="med"/>
          </a:ln>
          <a:effectLst/>
        </p:spPr>
        <p:txBody>
          <a:bodyPr/>
          <a:lstStyle/>
          <a:p>
            <a:endParaRPr lang="en-GB"/>
          </a:p>
        </p:txBody>
      </p:sp>
      <p:sp>
        <p:nvSpPr>
          <p:cNvPr id="172065" name="Line 33"/>
          <p:cNvSpPr>
            <a:spLocks noChangeShapeType="1"/>
          </p:cNvSpPr>
          <p:nvPr/>
        </p:nvSpPr>
        <p:spPr bwMode="auto">
          <a:xfrm flipV="1">
            <a:off x="5105400" y="3276600"/>
            <a:ext cx="0" cy="1905000"/>
          </a:xfrm>
          <a:prstGeom prst="line">
            <a:avLst/>
          </a:prstGeom>
          <a:noFill/>
          <a:ln w="9525">
            <a:solidFill>
              <a:schemeClr val="tx1"/>
            </a:solidFill>
            <a:round/>
            <a:headEnd/>
            <a:tailEnd type="triangle" w="med" len="med"/>
          </a:ln>
          <a:effectLst/>
        </p:spPr>
        <p:txBody>
          <a:bodyPr/>
          <a:lstStyle/>
          <a:p>
            <a:endParaRPr lang="en-GB"/>
          </a:p>
        </p:txBody>
      </p:sp>
      <p:sp>
        <p:nvSpPr>
          <p:cNvPr id="172066" name="Line 34"/>
          <p:cNvSpPr>
            <a:spLocks noChangeShapeType="1"/>
          </p:cNvSpPr>
          <p:nvPr/>
        </p:nvSpPr>
        <p:spPr bwMode="auto">
          <a:xfrm flipV="1">
            <a:off x="5257800" y="2971800"/>
            <a:ext cx="0" cy="2209800"/>
          </a:xfrm>
          <a:prstGeom prst="line">
            <a:avLst/>
          </a:prstGeom>
          <a:noFill/>
          <a:ln w="9525">
            <a:solidFill>
              <a:schemeClr val="tx1"/>
            </a:solidFill>
            <a:round/>
            <a:headEnd/>
            <a:tailEnd type="triangle" w="med" len="med"/>
          </a:ln>
          <a:effectLst/>
        </p:spPr>
        <p:txBody>
          <a:bodyPr/>
          <a:lstStyle/>
          <a:p>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18" name="Rectangle 30"/>
          <p:cNvSpPr>
            <a:spLocks noGrp="1" noChangeArrowheads="1"/>
          </p:cNvSpPr>
          <p:nvPr>
            <p:ph type="title"/>
          </p:nvPr>
        </p:nvSpPr>
        <p:spPr>
          <a:xfrm>
            <a:off x="914400" y="277813"/>
            <a:ext cx="8001000" cy="1143000"/>
          </a:xfrm>
          <a:noFill/>
          <a:ln w="19050">
            <a:solidFill>
              <a:schemeClr val="tx1"/>
            </a:solidFill>
          </a:ln>
        </p:spPr>
        <p:txBody>
          <a:bodyPr/>
          <a:lstStyle/>
          <a:p>
            <a:r>
              <a:rPr lang="en-US"/>
              <a:t>Testing the ABCT model</a:t>
            </a:r>
          </a:p>
        </p:txBody>
      </p:sp>
      <p:sp>
        <p:nvSpPr>
          <p:cNvPr id="37892" name="Rectangle 4"/>
          <p:cNvSpPr>
            <a:spLocks noChangeArrowheads="1"/>
          </p:cNvSpPr>
          <p:nvPr/>
        </p:nvSpPr>
        <p:spPr bwMode="auto">
          <a:xfrm>
            <a:off x="6096000" y="3276600"/>
            <a:ext cx="1352550" cy="1219200"/>
          </a:xfrm>
          <a:prstGeom prst="rect">
            <a:avLst/>
          </a:prstGeom>
          <a:solidFill>
            <a:schemeClr val="folHlink"/>
          </a:solidFill>
          <a:ln w="19050">
            <a:solidFill>
              <a:schemeClr val="tx1"/>
            </a:solidFill>
            <a:miter lim="800000"/>
            <a:headEnd/>
            <a:tailEnd/>
          </a:ln>
        </p:spPr>
        <p:txBody>
          <a:bodyPr anchor="ctr"/>
          <a:lstStyle/>
          <a:p>
            <a:pPr algn="ctr"/>
            <a:r>
              <a:rPr lang="en-US" sz="1800">
                <a:latin typeface="Arial" charset="0"/>
              </a:rPr>
              <a:t>Drinking </a:t>
            </a:r>
          </a:p>
          <a:p>
            <a:pPr algn="ctr"/>
            <a:r>
              <a:rPr lang="en-US" sz="1800">
                <a:latin typeface="Arial" charset="0"/>
              </a:rPr>
              <a:t>outcomes</a:t>
            </a:r>
          </a:p>
        </p:txBody>
      </p:sp>
      <p:sp>
        <p:nvSpPr>
          <p:cNvPr id="37893" name="Rectangle 5"/>
          <p:cNvSpPr>
            <a:spLocks noChangeArrowheads="1"/>
          </p:cNvSpPr>
          <p:nvPr/>
        </p:nvSpPr>
        <p:spPr bwMode="auto">
          <a:xfrm>
            <a:off x="1198563" y="1981200"/>
            <a:ext cx="1139825" cy="984250"/>
          </a:xfrm>
          <a:prstGeom prst="rect">
            <a:avLst/>
          </a:prstGeom>
          <a:solidFill>
            <a:schemeClr val="folHlink"/>
          </a:solidFill>
          <a:ln w="19050">
            <a:solidFill>
              <a:schemeClr val="tx1"/>
            </a:solidFill>
            <a:miter lim="800000"/>
            <a:headEnd/>
            <a:tailEnd/>
          </a:ln>
        </p:spPr>
        <p:txBody>
          <a:bodyPr anchor="ctr"/>
          <a:lstStyle/>
          <a:p>
            <a:pPr algn="ctr"/>
            <a:r>
              <a:rPr lang="en-US" sz="1200">
                <a:latin typeface="Arial" charset="0"/>
              </a:rPr>
              <a:t>1</a:t>
            </a:r>
            <a:r>
              <a:rPr lang="en-US" sz="1200" baseline="30000">
                <a:latin typeface="Arial" charset="0"/>
              </a:rPr>
              <a:t>st</a:t>
            </a:r>
            <a:r>
              <a:rPr lang="en-US" sz="1200">
                <a:latin typeface="Arial" charset="0"/>
              </a:rPr>
              <a:t> session </a:t>
            </a:r>
          </a:p>
          <a:p>
            <a:pPr algn="ctr"/>
            <a:r>
              <a:rPr lang="en-US" sz="1200">
                <a:latin typeface="Arial" charset="0"/>
              </a:rPr>
              <a:t>IP/CSO</a:t>
            </a:r>
          </a:p>
          <a:p>
            <a:pPr algn="ctr"/>
            <a:r>
              <a:rPr lang="en-US" sz="1200">
                <a:latin typeface="Arial" charset="0"/>
              </a:rPr>
              <a:t>behavior</a:t>
            </a:r>
          </a:p>
        </p:txBody>
      </p:sp>
      <p:sp>
        <p:nvSpPr>
          <p:cNvPr id="37894" name="Rectangle 6"/>
          <p:cNvSpPr>
            <a:spLocks noChangeArrowheads="1"/>
          </p:cNvSpPr>
          <p:nvPr/>
        </p:nvSpPr>
        <p:spPr bwMode="auto">
          <a:xfrm>
            <a:off x="1198563" y="3387725"/>
            <a:ext cx="1139825" cy="984250"/>
          </a:xfrm>
          <a:prstGeom prst="rect">
            <a:avLst/>
          </a:prstGeom>
          <a:solidFill>
            <a:schemeClr val="folHlink"/>
          </a:solidFill>
          <a:ln w="19050">
            <a:solidFill>
              <a:schemeClr val="tx1"/>
            </a:solidFill>
            <a:miter lim="800000"/>
            <a:headEnd/>
            <a:tailEnd/>
          </a:ln>
        </p:spPr>
        <p:txBody>
          <a:bodyPr anchor="ctr"/>
          <a:lstStyle/>
          <a:p>
            <a:pPr algn="ctr"/>
            <a:r>
              <a:rPr lang="en-US" sz="1200">
                <a:latin typeface="Arial" charset="0"/>
              </a:rPr>
              <a:t>1st session </a:t>
            </a:r>
          </a:p>
          <a:p>
            <a:pPr algn="ctr"/>
            <a:r>
              <a:rPr lang="en-US" sz="1200">
                <a:latin typeface="Arial" charset="0"/>
              </a:rPr>
              <a:t>Couple</a:t>
            </a:r>
          </a:p>
          <a:p>
            <a:pPr algn="ctr"/>
            <a:r>
              <a:rPr lang="en-US" sz="1200">
                <a:latin typeface="Arial" charset="0"/>
              </a:rPr>
              <a:t>behavior</a:t>
            </a:r>
          </a:p>
        </p:txBody>
      </p:sp>
      <p:sp>
        <p:nvSpPr>
          <p:cNvPr id="37895" name="Rectangle 7"/>
          <p:cNvSpPr>
            <a:spLocks noChangeArrowheads="1"/>
          </p:cNvSpPr>
          <p:nvPr/>
        </p:nvSpPr>
        <p:spPr bwMode="auto">
          <a:xfrm>
            <a:off x="3581400" y="2971800"/>
            <a:ext cx="1271588" cy="855663"/>
          </a:xfrm>
          <a:prstGeom prst="rect">
            <a:avLst/>
          </a:prstGeom>
          <a:solidFill>
            <a:schemeClr val="folHlink"/>
          </a:solidFill>
          <a:ln w="19050">
            <a:solidFill>
              <a:schemeClr val="tx1"/>
            </a:solidFill>
            <a:miter lim="800000"/>
            <a:headEnd/>
            <a:tailEnd/>
          </a:ln>
        </p:spPr>
        <p:txBody>
          <a:bodyPr anchor="ctr"/>
          <a:lstStyle/>
          <a:p>
            <a:pPr algn="ctr"/>
            <a:r>
              <a:rPr lang="en-US" sz="1200">
                <a:latin typeface="Arial" charset="0"/>
              </a:rPr>
              <a:t>Mid-treatment Couple behavior</a:t>
            </a:r>
          </a:p>
        </p:txBody>
      </p:sp>
      <p:sp>
        <p:nvSpPr>
          <p:cNvPr id="37896" name="Line 8"/>
          <p:cNvSpPr>
            <a:spLocks noChangeShapeType="1"/>
          </p:cNvSpPr>
          <p:nvPr/>
        </p:nvSpPr>
        <p:spPr bwMode="auto">
          <a:xfrm>
            <a:off x="4876800" y="3581400"/>
            <a:ext cx="1219200" cy="0"/>
          </a:xfrm>
          <a:prstGeom prst="line">
            <a:avLst/>
          </a:prstGeom>
          <a:noFill/>
          <a:ln w="19050">
            <a:solidFill>
              <a:schemeClr val="tx1"/>
            </a:solidFill>
            <a:round/>
            <a:headEnd/>
            <a:tailEnd type="triangle" w="med" len="med"/>
          </a:ln>
        </p:spPr>
        <p:txBody>
          <a:bodyPr/>
          <a:lstStyle/>
          <a:p>
            <a:endParaRPr lang="en-GB"/>
          </a:p>
        </p:txBody>
      </p:sp>
      <p:sp>
        <p:nvSpPr>
          <p:cNvPr id="37897" name="Rectangle 9"/>
          <p:cNvSpPr>
            <a:spLocks noChangeArrowheads="1"/>
          </p:cNvSpPr>
          <p:nvPr/>
        </p:nvSpPr>
        <p:spPr bwMode="auto">
          <a:xfrm>
            <a:off x="3581400" y="1981200"/>
            <a:ext cx="1295400" cy="779463"/>
          </a:xfrm>
          <a:prstGeom prst="rect">
            <a:avLst/>
          </a:prstGeom>
          <a:solidFill>
            <a:schemeClr val="folHlink"/>
          </a:solidFill>
          <a:ln w="19050">
            <a:solidFill>
              <a:schemeClr val="tx1"/>
            </a:solidFill>
            <a:miter lim="800000"/>
            <a:headEnd/>
            <a:tailEnd/>
          </a:ln>
        </p:spPr>
        <p:txBody>
          <a:bodyPr anchor="ctr"/>
          <a:lstStyle/>
          <a:p>
            <a:pPr algn="ctr"/>
            <a:r>
              <a:rPr lang="en-US" sz="1200">
                <a:latin typeface="Arial" charset="0"/>
              </a:rPr>
              <a:t>Mid-treatment IP/CSO behavior</a:t>
            </a:r>
          </a:p>
        </p:txBody>
      </p:sp>
      <p:sp>
        <p:nvSpPr>
          <p:cNvPr id="37898" name="Rectangle 10"/>
          <p:cNvSpPr>
            <a:spLocks noChangeArrowheads="1"/>
          </p:cNvSpPr>
          <p:nvPr/>
        </p:nvSpPr>
        <p:spPr bwMode="auto">
          <a:xfrm>
            <a:off x="3581400" y="3962400"/>
            <a:ext cx="1235075" cy="844550"/>
          </a:xfrm>
          <a:prstGeom prst="rect">
            <a:avLst/>
          </a:prstGeom>
          <a:solidFill>
            <a:schemeClr val="folHlink"/>
          </a:solidFill>
          <a:ln w="19050">
            <a:solidFill>
              <a:schemeClr val="tx1"/>
            </a:solidFill>
            <a:miter lim="800000"/>
            <a:headEnd/>
            <a:tailEnd/>
          </a:ln>
        </p:spPr>
        <p:txBody>
          <a:bodyPr anchor="ctr"/>
          <a:lstStyle/>
          <a:p>
            <a:pPr algn="ctr"/>
            <a:r>
              <a:rPr lang="en-US" sz="1200">
                <a:latin typeface="Arial" charset="0"/>
              </a:rPr>
              <a:t>Drinking</a:t>
            </a:r>
          </a:p>
          <a:p>
            <a:pPr algn="ctr"/>
            <a:r>
              <a:rPr lang="en-US" sz="1200">
                <a:latin typeface="Arial" charset="0"/>
              </a:rPr>
              <a:t>1</a:t>
            </a:r>
            <a:r>
              <a:rPr lang="en-US" sz="1200" baseline="30000">
                <a:latin typeface="Arial" charset="0"/>
              </a:rPr>
              <a:t>st</a:t>
            </a:r>
            <a:r>
              <a:rPr lang="en-US" sz="1200">
                <a:latin typeface="Arial" charset="0"/>
              </a:rPr>
              <a:t> half of</a:t>
            </a:r>
          </a:p>
          <a:p>
            <a:pPr algn="ctr"/>
            <a:r>
              <a:rPr lang="en-US" sz="1200">
                <a:latin typeface="Arial" charset="0"/>
              </a:rPr>
              <a:t>treatment</a:t>
            </a:r>
          </a:p>
        </p:txBody>
      </p:sp>
      <p:sp>
        <p:nvSpPr>
          <p:cNvPr id="37899" name="Line 11"/>
          <p:cNvSpPr>
            <a:spLocks noChangeShapeType="1"/>
          </p:cNvSpPr>
          <p:nvPr/>
        </p:nvSpPr>
        <p:spPr bwMode="auto">
          <a:xfrm>
            <a:off x="2338388" y="2403475"/>
            <a:ext cx="1243012" cy="34925"/>
          </a:xfrm>
          <a:prstGeom prst="line">
            <a:avLst/>
          </a:prstGeom>
          <a:noFill/>
          <a:ln w="19050">
            <a:solidFill>
              <a:srgbClr val="0000FF"/>
            </a:solidFill>
            <a:round/>
            <a:headEnd/>
            <a:tailEnd type="triangle" w="med" len="med"/>
          </a:ln>
        </p:spPr>
        <p:txBody>
          <a:bodyPr/>
          <a:lstStyle/>
          <a:p>
            <a:endParaRPr lang="en-GB"/>
          </a:p>
        </p:txBody>
      </p:sp>
      <p:sp>
        <p:nvSpPr>
          <p:cNvPr id="37900" name="Line 12"/>
          <p:cNvSpPr>
            <a:spLocks noChangeShapeType="1"/>
          </p:cNvSpPr>
          <p:nvPr/>
        </p:nvSpPr>
        <p:spPr bwMode="auto">
          <a:xfrm>
            <a:off x="2362200" y="3581400"/>
            <a:ext cx="1219200" cy="76200"/>
          </a:xfrm>
          <a:prstGeom prst="line">
            <a:avLst/>
          </a:prstGeom>
          <a:noFill/>
          <a:ln w="19050">
            <a:solidFill>
              <a:srgbClr val="0000FF"/>
            </a:solidFill>
            <a:round/>
            <a:headEnd/>
            <a:tailEnd type="triangle" w="med" len="med"/>
          </a:ln>
        </p:spPr>
        <p:txBody>
          <a:bodyPr/>
          <a:lstStyle/>
          <a:p>
            <a:endParaRPr lang="en-GB"/>
          </a:p>
        </p:txBody>
      </p:sp>
      <p:sp>
        <p:nvSpPr>
          <p:cNvPr id="37903" name="Line 15"/>
          <p:cNvSpPr>
            <a:spLocks noChangeShapeType="1"/>
          </p:cNvSpPr>
          <p:nvPr/>
        </p:nvSpPr>
        <p:spPr bwMode="auto">
          <a:xfrm>
            <a:off x="2338388" y="2825750"/>
            <a:ext cx="1243012" cy="1593850"/>
          </a:xfrm>
          <a:prstGeom prst="line">
            <a:avLst/>
          </a:prstGeom>
          <a:noFill/>
          <a:ln w="19050">
            <a:solidFill>
              <a:schemeClr val="tx1"/>
            </a:solidFill>
            <a:round/>
            <a:headEnd/>
            <a:tailEnd type="triangle" w="med" len="med"/>
          </a:ln>
        </p:spPr>
        <p:txBody>
          <a:bodyPr/>
          <a:lstStyle/>
          <a:p>
            <a:endParaRPr lang="en-GB"/>
          </a:p>
        </p:txBody>
      </p:sp>
      <p:sp>
        <p:nvSpPr>
          <p:cNvPr id="37904" name="Line 16"/>
          <p:cNvSpPr>
            <a:spLocks noChangeShapeType="1"/>
          </p:cNvSpPr>
          <p:nvPr/>
        </p:nvSpPr>
        <p:spPr bwMode="auto">
          <a:xfrm>
            <a:off x="2362200" y="4067175"/>
            <a:ext cx="1219200" cy="352425"/>
          </a:xfrm>
          <a:prstGeom prst="line">
            <a:avLst/>
          </a:prstGeom>
          <a:noFill/>
          <a:ln w="19050">
            <a:solidFill>
              <a:schemeClr val="tx1"/>
            </a:solidFill>
            <a:round/>
            <a:headEnd/>
            <a:tailEnd type="triangle" w="med" len="med"/>
          </a:ln>
        </p:spPr>
        <p:txBody>
          <a:bodyPr/>
          <a:lstStyle/>
          <a:p>
            <a:endParaRPr lang="en-GB"/>
          </a:p>
        </p:txBody>
      </p:sp>
      <p:sp>
        <p:nvSpPr>
          <p:cNvPr id="37905" name="Line 17"/>
          <p:cNvSpPr>
            <a:spLocks noChangeShapeType="1"/>
          </p:cNvSpPr>
          <p:nvPr/>
        </p:nvSpPr>
        <p:spPr bwMode="auto">
          <a:xfrm>
            <a:off x="4191000" y="2743200"/>
            <a:ext cx="0" cy="228600"/>
          </a:xfrm>
          <a:prstGeom prst="line">
            <a:avLst/>
          </a:prstGeom>
          <a:noFill/>
          <a:ln w="19050">
            <a:solidFill>
              <a:schemeClr val="accent2"/>
            </a:solidFill>
            <a:round/>
            <a:headEnd type="triangle" w="med" len="med"/>
            <a:tailEnd type="triangle" w="med" len="med"/>
          </a:ln>
        </p:spPr>
        <p:txBody>
          <a:bodyPr/>
          <a:lstStyle/>
          <a:p>
            <a:endParaRPr lang="en-GB"/>
          </a:p>
        </p:txBody>
      </p:sp>
      <p:sp>
        <p:nvSpPr>
          <p:cNvPr id="37906" name="Text Box 18"/>
          <p:cNvSpPr txBox="1">
            <a:spLocks noChangeArrowheads="1"/>
          </p:cNvSpPr>
          <p:nvPr/>
        </p:nvSpPr>
        <p:spPr bwMode="auto">
          <a:xfrm>
            <a:off x="1198563" y="4654550"/>
            <a:ext cx="1139825" cy="984250"/>
          </a:xfrm>
          <a:prstGeom prst="rect">
            <a:avLst/>
          </a:prstGeom>
          <a:solidFill>
            <a:schemeClr val="folHlink"/>
          </a:solidFill>
          <a:ln w="19050">
            <a:solidFill>
              <a:schemeClr val="tx1"/>
            </a:solidFill>
            <a:miter lim="800000"/>
            <a:headEnd/>
            <a:tailEnd/>
          </a:ln>
        </p:spPr>
        <p:txBody>
          <a:bodyPr/>
          <a:lstStyle/>
          <a:p>
            <a:endParaRPr lang="en-US" sz="1200">
              <a:latin typeface="Arial" charset="0"/>
            </a:endParaRPr>
          </a:p>
          <a:p>
            <a:r>
              <a:rPr lang="en-US" sz="1200">
                <a:latin typeface="Arial" charset="0"/>
              </a:rPr>
              <a:t>1</a:t>
            </a:r>
            <a:r>
              <a:rPr lang="en-US" sz="1200" baseline="30000">
                <a:latin typeface="Arial" charset="0"/>
              </a:rPr>
              <a:t>st</a:t>
            </a:r>
            <a:r>
              <a:rPr lang="en-US" sz="1200">
                <a:latin typeface="Arial" charset="0"/>
              </a:rPr>
              <a:t> session</a:t>
            </a:r>
          </a:p>
          <a:p>
            <a:r>
              <a:rPr lang="en-US" sz="1200">
                <a:latin typeface="Arial" charset="0"/>
              </a:rPr>
              <a:t>Therapist</a:t>
            </a:r>
          </a:p>
          <a:p>
            <a:r>
              <a:rPr lang="en-US" sz="1200">
                <a:latin typeface="Arial" charset="0"/>
              </a:rPr>
              <a:t>behavior</a:t>
            </a:r>
          </a:p>
        </p:txBody>
      </p:sp>
      <p:sp>
        <p:nvSpPr>
          <p:cNvPr id="37907" name="Text Box 19"/>
          <p:cNvSpPr txBox="1">
            <a:spLocks noChangeArrowheads="1"/>
          </p:cNvSpPr>
          <p:nvPr/>
        </p:nvSpPr>
        <p:spPr bwMode="auto">
          <a:xfrm>
            <a:off x="3581400" y="5105400"/>
            <a:ext cx="1219200" cy="914400"/>
          </a:xfrm>
          <a:prstGeom prst="rect">
            <a:avLst/>
          </a:prstGeom>
          <a:solidFill>
            <a:schemeClr val="folHlink"/>
          </a:solidFill>
          <a:ln w="19050">
            <a:solidFill>
              <a:schemeClr val="tx1"/>
            </a:solidFill>
            <a:miter lim="800000"/>
            <a:headEnd/>
            <a:tailEnd/>
          </a:ln>
        </p:spPr>
        <p:txBody>
          <a:bodyPr/>
          <a:lstStyle/>
          <a:p>
            <a:r>
              <a:rPr lang="en-US" sz="1200">
                <a:latin typeface="Arial" charset="0"/>
              </a:rPr>
              <a:t>Mid-treatment Therapist behavior</a:t>
            </a:r>
          </a:p>
        </p:txBody>
      </p:sp>
      <p:sp>
        <p:nvSpPr>
          <p:cNvPr id="37908" name="Line 20"/>
          <p:cNvSpPr>
            <a:spLocks noChangeShapeType="1"/>
          </p:cNvSpPr>
          <p:nvPr/>
        </p:nvSpPr>
        <p:spPr bwMode="auto">
          <a:xfrm>
            <a:off x="2362200" y="5334000"/>
            <a:ext cx="1219200" cy="0"/>
          </a:xfrm>
          <a:prstGeom prst="line">
            <a:avLst/>
          </a:prstGeom>
          <a:noFill/>
          <a:ln w="19050">
            <a:solidFill>
              <a:srgbClr val="0000FF"/>
            </a:solidFill>
            <a:round/>
            <a:headEnd/>
            <a:tailEnd type="triangle" w="med" len="med"/>
          </a:ln>
        </p:spPr>
        <p:txBody>
          <a:bodyPr/>
          <a:lstStyle/>
          <a:p>
            <a:endParaRPr lang="en-GB"/>
          </a:p>
        </p:txBody>
      </p:sp>
      <p:sp>
        <p:nvSpPr>
          <p:cNvPr id="37909" name="Line 21"/>
          <p:cNvSpPr>
            <a:spLocks noChangeShapeType="1"/>
          </p:cNvSpPr>
          <p:nvPr/>
        </p:nvSpPr>
        <p:spPr bwMode="auto">
          <a:xfrm flipV="1">
            <a:off x="4800600" y="4267200"/>
            <a:ext cx="1295400" cy="0"/>
          </a:xfrm>
          <a:prstGeom prst="line">
            <a:avLst/>
          </a:prstGeom>
          <a:noFill/>
          <a:ln w="19050">
            <a:solidFill>
              <a:schemeClr val="tx1"/>
            </a:solidFill>
            <a:round/>
            <a:headEnd/>
            <a:tailEnd type="triangle" w="med" len="med"/>
          </a:ln>
        </p:spPr>
        <p:txBody>
          <a:bodyPr/>
          <a:lstStyle/>
          <a:p>
            <a:endParaRPr lang="en-GB"/>
          </a:p>
        </p:txBody>
      </p:sp>
      <p:sp>
        <p:nvSpPr>
          <p:cNvPr id="37910" name="Line 22"/>
          <p:cNvSpPr>
            <a:spLocks noChangeShapeType="1"/>
          </p:cNvSpPr>
          <p:nvPr/>
        </p:nvSpPr>
        <p:spPr bwMode="auto">
          <a:xfrm flipV="1">
            <a:off x="4800600" y="4495800"/>
            <a:ext cx="1295400" cy="914400"/>
          </a:xfrm>
          <a:prstGeom prst="line">
            <a:avLst/>
          </a:prstGeom>
          <a:noFill/>
          <a:ln w="19050">
            <a:solidFill>
              <a:schemeClr val="tx1"/>
            </a:solidFill>
            <a:round/>
            <a:headEnd/>
            <a:tailEnd type="triangle" w="med" len="med"/>
          </a:ln>
        </p:spPr>
        <p:txBody>
          <a:bodyPr/>
          <a:lstStyle/>
          <a:p>
            <a:endParaRPr lang="en-GB"/>
          </a:p>
        </p:txBody>
      </p:sp>
      <p:sp>
        <p:nvSpPr>
          <p:cNvPr id="37911" name="Line 23"/>
          <p:cNvSpPr>
            <a:spLocks noChangeShapeType="1"/>
          </p:cNvSpPr>
          <p:nvPr/>
        </p:nvSpPr>
        <p:spPr bwMode="auto">
          <a:xfrm flipV="1">
            <a:off x="2362200" y="4495800"/>
            <a:ext cx="3733800" cy="838200"/>
          </a:xfrm>
          <a:prstGeom prst="line">
            <a:avLst/>
          </a:prstGeom>
          <a:noFill/>
          <a:ln w="19050">
            <a:solidFill>
              <a:schemeClr val="tx1"/>
            </a:solidFill>
            <a:round/>
            <a:headEnd/>
            <a:tailEnd type="triangle" w="med" len="med"/>
          </a:ln>
        </p:spPr>
        <p:txBody>
          <a:bodyPr/>
          <a:lstStyle/>
          <a:p>
            <a:endParaRPr lang="en-GB"/>
          </a:p>
        </p:txBody>
      </p:sp>
      <p:sp>
        <p:nvSpPr>
          <p:cNvPr id="37912" name="Line 24"/>
          <p:cNvSpPr>
            <a:spLocks noChangeShapeType="1"/>
          </p:cNvSpPr>
          <p:nvPr/>
        </p:nvSpPr>
        <p:spPr bwMode="auto">
          <a:xfrm>
            <a:off x="4876800" y="2438400"/>
            <a:ext cx="1219200" cy="990600"/>
          </a:xfrm>
          <a:prstGeom prst="line">
            <a:avLst/>
          </a:prstGeom>
          <a:noFill/>
          <a:ln w="19050">
            <a:solidFill>
              <a:schemeClr val="tx1"/>
            </a:solidFill>
            <a:round/>
            <a:headEnd/>
            <a:tailEnd type="triangle" w="med" len="med"/>
          </a:ln>
        </p:spPr>
        <p:txBody>
          <a:bodyPr/>
          <a:lstStyle/>
          <a:p>
            <a:endParaRPr lang="en-GB"/>
          </a:p>
        </p:txBody>
      </p:sp>
      <p:sp>
        <p:nvSpPr>
          <p:cNvPr id="37913" name="Line 25"/>
          <p:cNvSpPr>
            <a:spLocks noChangeShapeType="1"/>
          </p:cNvSpPr>
          <p:nvPr/>
        </p:nvSpPr>
        <p:spPr bwMode="auto">
          <a:xfrm>
            <a:off x="1768475" y="2965450"/>
            <a:ext cx="1588" cy="422275"/>
          </a:xfrm>
          <a:prstGeom prst="line">
            <a:avLst/>
          </a:prstGeom>
          <a:noFill/>
          <a:ln w="19050">
            <a:solidFill>
              <a:schemeClr val="accent2"/>
            </a:solidFill>
            <a:round/>
            <a:headEnd type="triangle" w="med" len="med"/>
            <a:tailEnd type="triangle" w="med" len="med"/>
          </a:ln>
        </p:spPr>
        <p:txBody>
          <a:bodyPr/>
          <a:lstStyle/>
          <a:p>
            <a:endParaRPr lang="en-GB"/>
          </a:p>
        </p:txBody>
      </p:sp>
      <p:sp>
        <p:nvSpPr>
          <p:cNvPr id="37914" name="Line 26"/>
          <p:cNvSpPr>
            <a:spLocks noChangeShapeType="1"/>
          </p:cNvSpPr>
          <p:nvPr/>
        </p:nvSpPr>
        <p:spPr bwMode="auto">
          <a:xfrm flipV="1">
            <a:off x="2362200" y="4419600"/>
            <a:ext cx="1219200" cy="381000"/>
          </a:xfrm>
          <a:prstGeom prst="line">
            <a:avLst/>
          </a:prstGeom>
          <a:noFill/>
          <a:ln w="19050">
            <a:solidFill>
              <a:schemeClr val="tx1"/>
            </a:solidFill>
            <a:round/>
            <a:headEnd/>
            <a:tailEnd type="triangle" w="med" len="med"/>
          </a:ln>
          <a:effectLst/>
        </p:spPr>
        <p:txBody>
          <a:bodyPr/>
          <a:lstStyle/>
          <a:p>
            <a:endParaRPr lang="en-GB"/>
          </a:p>
        </p:txBody>
      </p:sp>
      <p:sp>
        <p:nvSpPr>
          <p:cNvPr id="37915" name="Line 27"/>
          <p:cNvSpPr>
            <a:spLocks noChangeShapeType="1"/>
          </p:cNvSpPr>
          <p:nvPr/>
        </p:nvSpPr>
        <p:spPr bwMode="auto">
          <a:xfrm flipV="1">
            <a:off x="2054225" y="2743200"/>
            <a:ext cx="1679575" cy="1911350"/>
          </a:xfrm>
          <a:prstGeom prst="line">
            <a:avLst/>
          </a:prstGeom>
          <a:noFill/>
          <a:ln w="19050">
            <a:solidFill>
              <a:schemeClr val="tx1"/>
            </a:solidFill>
            <a:round/>
            <a:headEnd/>
            <a:tailEnd type="triangle" w="med" len="med"/>
          </a:ln>
          <a:effectLst/>
        </p:spPr>
        <p:txBody>
          <a:bodyPr/>
          <a:lstStyle/>
          <a:p>
            <a:endParaRPr lang="en-GB"/>
          </a:p>
        </p:txBody>
      </p:sp>
      <p:sp>
        <p:nvSpPr>
          <p:cNvPr id="37916" name="Line 28"/>
          <p:cNvSpPr>
            <a:spLocks noChangeShapeType="1"/>
          </p:cNvSpPr>
          <p:nvPr/>
        </p:nvSpPr>
        <p:spPr bwMode="auto">
          <a:xfrm>
            <a:off x="1752600" y="4343400"/>
            <a:ext cx="0" cy="311150"/>
          </a:xfrm>
          <a:prstGeom prst="line">
            <a:avLst/>
          </a:prstGeom>
          <a:noFill/>
          <a:ln w="19050">
            <a:solidFill>
              <a:schemeClr val="accent2"/>
            </a:solidFill>
            <a:round/>
            <a:headEnd type="triangle" w="med" len="med"/>
            <a:tailEnd type="triangle" w="med" len="med"/>
          </a:ln>
        </p:spPr>
        <p:txBody>
          <a:bodyPr/>
          <a:lstStyle/>
          <a:p>
            <a:endParaRPr lang="en-GB"/>
          </a:p>
        </p:txBody>
      </p:sp>
      <p:sp>
        <p:nvSpPr>
          <p:cNvPr id="37920" name="Line 32"/>
          <p:cNvSpPr>
            <a:spLocks noChangeShapeType="1"/>
          </p:cNvSpPr>
          <p:nvPr/>
        </p:nvSpPr>
        <p:spPr bwMode="auto">
          <a:xfrm flipH="1" flipV="1">
            <a:off x="914400" y="3810000"/>
            <a:ext cx="284163" cy="1266825"/>
          </a:xfrm>
          <a:prstGeom prst="line">
            <a:avLst/>
          </a:prstGeom>
          <a:noFill/>
          <a:ln w="19050">
            <a:solidFill>
              <a:schemeClr val="accent2"/>
            </a:solidFill>
            <a:round/>
            <a:headEnd type="triangle" w="med" len="med"/>
            <a:tailEnd/>
          </a:ln>
          <a:effectLst/>
        </p:spPr>
        <p:txBody>
          <a:bodyPr/>
          <a:lstStyle/>
          <a:p>
            <a:endParaRPr lang="en-GB"/>
          </a:p>
        </p:txBody>
      </p:sp>
      <p:sp>
        <p:nvSpPr>
          <p:cNvPr id="37921" name="Line 33"/>
          <p:cNvSpPr>
            <a:spLocks noChangeShapeType="1"/>
          </p:cNvSpPr>
          <p:nvPr/>
        </p:nvSpPr>
        <p:spPr bwMode="auto">
          <a:xfrm flipV="1">
            <a:off x="914400" y="2403475"/>
            <a:ext cx="284163" cy="1406525"/>
          </a:xfrm>
          <a:prstGeom prst="line">
            <a:avLst/>
          </a:prstGeom>
          <a:noFill/>
          <a:ln w="19050">
            <a:solidFill>
              <a:schemeClr val="accent2"/>
            </a:solidFill>
            <a:round/>
            <a:headEnd/>
            <a:tailEnd type="triangle" w="med" len="med"/>
          </a:ln>
          <a:effectLst/>
        </p:spPr>
        <p:txBody>
          <a:bodyPr/>
          <a:lstStyle/>
          <a:p>
            <a:endParaRPr lang="en-GB"/>
          </a:p>
        </p:txBody>
      </p:sp>
      <p:sp>
        <p:nvSpPr>
          <p:cNvPr id="37924" name="Line 36"/>
          <p:cNvSpPr>
            <a:spLocks noChangeShapeType="1"/>
          </p:cNvSpPr>
          <p:nvPr/>
        </p:nvSpPr>
        <p:spPr bwMode="auto">
          <a:xfrm flipH="1" flipV="1">
            <a:off x="3124200" y="2971800"/>
            <a:ext cx="457200" cy="2209800"/>
          </a:xfrm>
          <a:prstGeom prst="line">
            <a:avLst/>
          </a:prstGeom>
          <a:noFill/>
          <a:ln w="19050">
            <a:solidFill>
              <a:schemeClr val="accent2"/>
            </a:solidFill>
            <a:round/>
            <a:headEnd type="triangle" w="med" len="med"/>
            <a:tailEnd/>
          </a:ln>
          <a:effectLst/>
        </p:spPr>
        <p:txBody>
          <a:bodyPr/>
          <a:lstStyle/>
          <a:p>
            <a:endParaRPr lang="en-GB"/>
          </a:p>
        </p:txBody>
      </p:sp>
      <p:sp>
        <p:nvSpPr>
          <p:cNvPr id="37925" name="Line 37"/>
          <p:cNvSpPr>
            <a:spLocks noChangeShapeType="1"/>
          </p:cNvSpPr>
          <p:nvPr/>
        </p:nvSpPr>
        <p:spPr bwMode="auto">
          <a:xfrm flipV="1">
            <a:off x="3124200" y="2438400"/>
            <a:ext cx="457200" cy="533400"/>
          </a:xfrm>
          <a:prstGeom prst="line">
            <a:avLst/>
          </a:prstGeom>
          <a:noFill/>
          <a:ln w="19050">
            <a:solidFill>
              <a:schemeClr val="accent2"/>
            </a:solidFill>
            <a:round/>
            <a:headEnd/>
            <a:tailEnd type="triangle" w="med" len="med"/>
          </a:ln>
          <a:effectLst/>
        </p:spPr>
        <p:txBody>
          <a:bodyPr/>
          <a:lstStyle/>
          <a:p>
            <a:endParaRPr lang="en-GB"/>
          </a:p>
        </p:txBody>
      </p:sp>
      <p:sp>
        <p:nvSpPr>
          <p:cNvPr id="37927" name="Text Box 39"/>
          <p:cNvSpPr txBox="1">
            <a:spLocks noChangeArrowheads="1"/>
          </p:cNvSpPr>
          <p:nvPr/>
        </p:nvSpPr>
        <p:spPr bwMode="auto">
          <a:xfrm>
            <a:off x="762000" y="6096000"/>
            <a:ext cx="8382000" cy="642938"/>
          </a:xfrm>
          <a:prstGeom prst="rect">
            <a:avLst/>
          </a:prstGeom>
          <a:noFill/>
          <a:ln w="19050">
            <a:solidFill>
              <a:schemeClr val="tx1"/>
            </a:solidFill>
            <a:miter lim="800000"/>
            <a:headEnd/>
            <a:tailEnd/>
          </a:ln>
          <a:effectLst/>
        </p:spPr>
        <p:txBody>
          <a:bodyPr>
            <a:spAutoFit/>
          </a:bodyPr>
          <a:lstStyle/>
          <a:p>
            <a:pPr>
              <a:spcBef>
                <a:spcPct val="50000"/>
              </a:spcBef>
            </a:pPr>
            <a:r>
              <a:rPr lang="en-US" sz="1400" i="1">
                <a:solidFill>
                  <a:schemeClr val="accent2"/>
                </a:solidFill>
              </a:rPr>
              <a:t>Red </a:t>
            </a:r>
            <a:r>
              <a:rPr lang="en-US" sz="1400" b="0" i="1"/>
              <a:t>lines = correlations at same time point; </a:t>
            </a:r>
            <a:r>
              <a:rPr lang="en-US" sz="1400" i="1">
                <a:solidFill>
                  <a:srgbClr val="0000FF"/>
                </a:solidFill>
              </a:rPr>
              <a:t>blue</a:t>
            </a:r>
            <a:r>
              <a:rPr lang="en-US" sz="1400" b="0" i="1">
                <a:solidFill>
                  <a:srgbClr val="0000FF"/>
                </a:solidFill>
              </a:rPr>
              <a:t> </a:t>
            </a:r>
            <a:r>
              <a:rPr lang="en-US" sz="1400" b="0" i="1"/>
              <a:t>lines = correlations within a person/unit; </a:t>
            </a:r>
          </a:p>
          <a:p>
            <a:pPr>
              <a:spcBef>
                <a:spcPct val="50000"/>
              </a:spcBef>
            </a:pPr>
            <a:r>
              <a:rPr lang="en-US" sz="1400" i="1"/>
              <a:t>black</a:t>
            </a:r>
            <a:r>
              <a:rPr lang="en-US" sz="1400" b="0" i="1"/>
              <a:t> lines = predictive relationships across time</a:t>
            </a:r>
          </a:p>
        </p:txBody>
      </p:sp>
      <p:sp>
        <p:nvSpPr>
          <p:cNvPr id="37928" name="Line 40"/>
          <p:cNvSpPr>
            <a:spLocks noChangeShapeType="1"/>
          </p:cNvSpPr>
          <p:nvPr/>
        </p:nvSpPr>
        <p:spPr bwMode="auto">
          <a:xfrm>
            <a:off x="3124200" y="2971800"/>
            <a:ext cx="457200" cy="381000"/>
          </a:xfrm>
          <a:prstGeom prst="line">
            <a:avLst/>
          </a:prstGeom>
          <a:noFill/>
          <a:ln w="19050">
            <a:solidFill>
              <a:schemeClr val="accent2"/>
            </a:solidFill>
            <a:round/>
            <a:headEnd/>
            <a:tailEnd type="triangle" w="med" len="med"/>
          </a:ln>
          <a:effectLst/>
        </p:spPr>
        <p:txBody>
          <a:bodyPr/>
          <a:lstStyle/>
          <a:p>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685800" y="228600"/>
            <a:ext cx="8382000" cy="1143000"/>
          </a:xfrm>
        </p:spPr>
        <p:txBody>
          <a:bodyPr/>
          <a:lstStyle/>
          <a:p>
            <a:r>
              <a:rPr lang="en-US" sz="3600"/>
              <a:t>MATES: </a:t>
            </a:r>
            <a:r>
              <a:rPr lang="en-US" sz="3600" u="sng"/>
              <a:t>M</a:t>
            </a:r>
            <a:r>
              <a:rPr lang="en-US" sz="3600"/>
              <a:t>echanisms in </a:t>
            </a:r>
            <a:r>
              <a:rPr lang="en-US" sz="3600" u="sng"/>
              <a:t>a</a:t>
            </a:r>
            <a:r>
              <a:rPr lang="en-US" sz="3600"/>
              <a:t>lcohol </a:t>
            </a:r>
            <a:r>
              <a:rPr lang="en-US" sz="3600" u="sng"/>
              <a:t>t</a:t>
            </a:r>
            <a:r>
              <a:rPr lang="en-US" sz="3600"/>
              <a:t>reatment </a:t>
            </a:r>
            <a:r>
              <a:rPr lang="en-US" sz="3600" u="sng"/>
              <a:t>e</a:t>
            </a:r>
            <a:r>
              <a:rPr lang="en-US" sz="3600"/>
              <a:t>ngaging </a:t>
            </a:r>
            <a:r>
              <a:rPr lang="en-US" sz="3600" u="sng"/>
              <a:t>s</a:t>
            </a:r>
            <a:r>
              <a:rPr lang="en-US" sz="3600"/>
              <a:t>ignificant others </a:t>
            </a:r>
            <a:r>
              <a:rPr lang="en-US" sz="3200"/>
              <a:t>(R01 AA018376)</a:t>
            </a:r>
          </a:p>
        </p:txBody>
      </p:sp>
      <p:pic>
        <p:nvPicPr>
          <p:cNvPr id="71685" name="Picture 5"/>
          <p:cNvPicPr>
            <a:picLocks noChangeAspect="1" noChangeArrowheads="1"/>
          </p:cNvPicPr>
          <p:nvPr/>
        </p:nvPicPr>
        <p:blipFill>
          <a:blip r:embed="rId2" cstate="print"/>
          <a:srcRect/>
          <a:stretch>
            <a:fillRect/>
          </a:stretch>
        </p:blipFill>
        <p:spPr bwMode="auto">
          <a:xfrm>
            <a:off x="1143000" y="1527175"/>
            <a:ext cx="7162800" cy="533082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MATES staff</a:t>
            </a:r>
          </a:p>
        </p:txBody>
      </p:sp>
      <p:sp>
        <p:nvSpPr>
          <p:cNvPr id="76803" name="Rectangle 3"/>
          <p:cNvSpPr>
            <a:spLocks noGrp="1" noChangeArrowheads="1"/>
          </p:cNvSpPr>
          <p:nvPr>
            <p:ph type="body" sz="half" idx="1"/>
          </p:nvPr>
        </p:nvSpPr>
        <p:spPr/>
        <p:txBody>
          <a:bodyPr/>
          <a:lstStyle/>
          <a:p>
            <a:r>
              <a:rPr lang="en-US" sz="2400"/>
              <a:t>Administration:  </a:t>
            </a:r>
          </a:p>
          <a:p>
            <a:pPr lvl="1"/>
            <a:r>
              <a:rPr lang="en-US" sz="2200"/>
              <a:t>PI:  Barbara McCrady</a:t>
            </a:r>
          </a:p>
          <a:p>
            <a:pPr lvl="1"/>
            <a:r>
              <a:rPr lang="en-US" sz="2200"/>
              <a:t>Admin:  Sylvia Law</a:t>
            </a:r>
          </a:p>
          <a:p>
            <a:r>
              <a:rPr lang="en-US" sz="2400"/>
              <a:t>Graduate students:</a:t>
            </a:r>
          </a:p>
          <a:p>
            <a:pPr lvl="1"/>
            <a:r>
              <a:rPr lang="en-US" sz="2200"/>
              <a:t>Julie Brovko</a:t>
            </a:r>
          </a:p>
          <a:p>
            <a:pPr lvl="1"/>
            <a:r>
              <a:rPr lang="en-US" sz="2200"/>
              <a:t>Shirley Crotwell</a:t>
            </a:r>
          </a:p>
          <a:p>
            <a:pPr lvl="1"/>
            <a:r>
              <a:rPr lang="en-US" sz="2200"/>
              <a:t>Kevin Hallgren</a:t>
            </a:r>
          </a:p>
          <a:p>
            <a:pPr lvl="1"/>
            <a:r>
              <a:rPr lang="en-US" sz="2200"/>
              <a:t>Ben Ladd</a:t>
            </a:r>
          </a:p>
          <a:p>
            <a:pPr lvl="1"/>
            <a:r>
              <a:rPr lang="en-US" sz="2200"/>
              <a:t>Leslie Merriman</a:t>
            </a:r>
          </a:p>
          <a:p>
            <a:pPr lvl="1"/>
            <a:r>
              <a:rPr lang="en-US" sz="2200"/>
              <a:t>Rosa Mu</a:t>
            </a:r>
            <a:r>
              <a:rPr lang="en-US" sz="2200">
                <a:cs typeface="Times New Roman" pitchFamily="18" charset="0"/>
              </a:rPr>
              <a:t>ñoz</a:t>
            </a:r>
          </a:p>
          <a:p>
            <a:pPr lvl="1"/>
            <a:r>
              <a:rPr lang="en-US" sz="2200"/>
              <a:t>Mandy Owens</a:t>
            </a:r>
          </a:p>
        </p:txBody>
      </p:sp>
      <p:sp>
        <p:nvSpPr>
          <p:cNvPr id="76804" name="Rectangle 4"/>
          <p:cNvSpPr>
            <a:spLocks noGrp="1" noChangeArrowheads="1"/>
          </p:cNvSpPr>
          <p:nvPr>
            <p:ph type="body" sz="half" idx="2"/>
          </p:nvPr>
        </p:nvSpPr>
        <p:spPr>
          <a:xfrm>
            <a:off x="4800600" y="1600200"/>
            <a:ext cx="3810000" cy="4530725"/>
          </a:xfrm>
        </p:spPr>
        <p:txBody>
          <a:bodyPr/>
          <a:lstStyle/>
          <a:p>
            <a:r>
              <a:rPr lang="en-US" sz="2400"/>
              <a:t>Transcribers:</a:t>
            </a:r>
          </a:p>
          <a:p>
            <a:pPr lvl="1"/>
            <a:r>
              <a:rPr lang="en-US" sz="2200"/>
              <a:t>Accustat</a:t>
            </a:r>
          </a:p>
          <a:p>
            <a:pPr lvl="1"/>
            <a:r>
              <a:rPr lang="en-US" sz="2200"/>
              <a:t>Kalie Archuleta</a:t>
            </a:r>
          </a:p>
          <a:p>
            <a:pPr lvl="1"/>
            <a:r>
              <a:rPr lang="en-US" sz="2200"/>
              <a:t>Amanda Geilenfeldt</a:t>
            </a:r>
          </a:p>
          <a:p>
            <a:pPr lvl="1"/>
            <a:r>
              <a:rPr lang="en-US" sz="2200"/>
              <a:t>Ariana Goertz</a:t>
            </a:r>
          </a:p>
          <a:p>
            <a:pPr lvl="1"/>
            <a:r>
              <a:rPr lang="en-US" sz="2200"/>
              <a:t>Paul Hardman</a:t>
            </a:r>
          </a:p>
          <a:p>
            <a:pPr lvl="1"/>
            <a:r>
              <a:rPr lang="en-US" sz="2200"/>
              <a:t>Alyssa Tidler</a:t>
            </a:r>
          </a:p>
          <a:p>
            <a:pPr lvl="1"/>
            <a:r>
              <a:rPr lang="en-US" sz="2200"/>
              <a:t>Alexandra Tonigan</a:t>
            </a:r>
          </a:p>
          <a:p>
            <a:pPr lvl="1"/>
            <a:r>
              <a:rPr lang="en-US" sz="2200"/>
              <a:t>Kayla Worley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MATES design overview</a:t>
            </a:r>
          </a:p>
        </p:txBody>
      </p:sp>
      <p:sp>
        <p:nvSpPr>
          <p:cNvPr id="73731" name="Rectangle 3"/>
          <p:cNvSpPr>
            <a:spLocks noGrp="1" noChangeArrowheads="1"/>
          </p:cNvSpPr>
          <p:nvPr>
            <p:ph type="body" idx="1"/>
          </p:nvPr>
        </p:nvSpPr>
        <p:spPr>
          <a:xfrm>
            <a:off x="914400" y="1600200"/>
            <a:ext cx="7772400" cy="5029200"/>
          </a:xfrm>
        </p:spPr>
        <p:txBody>
          <a:bodyPr/>
          <a:lstStyle/>
          <a:p>
            <a:r>
              <a:rPr lang="en-US" sz="2400"/>
              <a:t>Use therapy session tapes from four RCTs of ABCT</a:t>
            </a:r>
          </a:p>
          <a:p>
            <a:pPr lvl="1"/>
            <a:r>
              <a:rPr lang="en-US" sz="2200"/>
              <a:t>Session 1</a:t>
            </a:r>
          </a:p>
          <a:p>
            <a:pPr lvl="1"/>
            <a:r>
              <a:rPr lang="en-US" sz="2200"/>
              <a:t>Mid-treatment session</a:t>
            </a:r>
          </a:p>
          <a:p>
            <a:r>
              <a:rPr lang="en-US" sz="2400"/>
              <a:t>Transcribe the sessions</a:t>
            </a:r>
          </a:p>
          <a:p>
            <a:r>
              <a:rPr lang="en-US" sz="2400"/>
              <a:t>Code the tapes for:</a:t>
            </a:r>
          </a:p>
          <a:p>
            <a:pPr lvl="1"/>
            <a:r>
              <a:rPr lang="en-US" sz="2200"/>
              <a:t>Therapist behavior</a:t>
            </a:r>
          </a:p>
          <a:p>
            <a:pPr lvl="1"/>
            <a:r>
              <a:rPr lang="en-US" sz="2200"/>
              <a:t>Identified patient (IP) utterances</a:t>
            </a:r>
          </a:p>
          <a:p>
            <a:pPr lvl="1"/>
            <a:r>
              <a:rPr lang="en-US" sz="2200"/>
              <a:t>Significant other (SO) utterances</a:t>
            </a:r>
          </a:p>
          <a:p>
            <a:r>
              <a:rPr lang="en-US" sz="2400"/>
              <a:t>Test ABCT model of mechanisms of change</a:t>
            </a:r>
          </a:p>
          <a:p>
            <a:pPr lvl="1"/>
            <a:r>
              <a:rPr lang="en-US" sz="2200"/>
              <a:t>Drinking during treatment</a:t>
            </a:r>
          </a:p>
          <a:p>
            <a:pPr lvl="1"/>
            <a:r>
              <a:rPr lang="en-US" sz="2200"/>
              <a:t>Drinking for at least 6 months post-treatment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MATES Sample and method</a:t>
            </a:r>
          </a:p>
        </p:txBody>
      </p:sp>
      <p:sp>
        <p:nvSpPr>
          <p:cNvPr id="74755" name="Rectangle 3"/>
          <p:cNvSpPr>
            <a:spLocks noGrp="1" noChangeArrowheads="1"/>
          </p:cNvSpPr>
          <p:nvPr>
            <p:ph type="body" idx="1"/>
          </p:nvPr>
        </p:nvSpPr>
        <p:spPr>
          <a:xfrm>
            <a:off x="914400" y="1600200"/>
            <a:ext cx="8001000" cy="4530725"/>
          </a:xfrm>
        </p:spPr>
        <p:txBody>
          <a:bodyPr/>
          <a:lstStyle/>
          <a:p>
            <a:pPr>
              <a:lnSpc>
                <a:spcPct val="80000"/>
              </a:lnSpc>
            </a:pPr>
            <a:r>
              <a:rPr lang="en-US" sz="2400"/>
              <a:t>Sample:</a:t>
            </a:r>
          </a:p>
          <a:p>
            <a:pPr lvl="1">
              <a:lnSpc>
                <a:spcPct val="80000"/>
              </a:lnSpc>
            </a:pPr>
            <a:r>
              <a:rPr lang="en-US" sz="2200"/>
              <a:t>Men and women with alcohol use disorders (186 couples)</a:t>
            </a:r>
          </a:p>
          <a:p>
            <a:pPr lvl="1">
              <a:lnSpc>
                <a:spcPct val="80000"/>
              </a:lnSpc>
            </a:pPr>
            <a:r>
              <a:rPr lang="en-US" sz="2200"/>
              <a:t>Received some variation of ABCT</a:t>
            </a:r>
          </a:p>
          <a:p>
            <a:pPr>
              <a:lnSpc>
                <a:spcPct val="80000"/>
              </a:lnSpc>
            </a:pPr>
            <a:r>
              <a:rPr lang="en-US" sz="2400"/>
              <a:t>The tapes</a:t>
            </a:r>
          </a:p>
          <a:p>
            <a:pPr lvl="1">
              <a:lnSpc>
                <a:spcPct val="80000"/>
              </a:lnSpc>
            </a:pPr>
            <a:r>
              <a:rPr lang="en-US" sz="2200"/>
              <a:t>322 tapes (90 minutes/tape) </a:t>
            </a:r>
          </a:p>
          <a:p>
            <a:pPr lvl="1">
              <a:lnSpc>
                <a:spcPct val="80000"/>
              </a:lnSpc>
            </a:pPr>
            <a:r>
              <a:rPr lang="en-US" sz="2200"/>
              <a:t>With reliability monitoring, 514 tapes to code</a:t>
            </a:r>
          </a:p>
          <a:p>
            <a:pPr>
              <a:lnSpc>
                <a:spcPct val="80000"/>
              </a:lnSpc>
            </a:pPr>
            <a:r>
              <a:rPr lang="en-US" sz="2400"/>
              <a:t>Transcribing:</a:t>
            </a:r>
          </a:p>
          <a:p>
            <a:pPr lvl="1">
              <a:lnSpc>
                <a:spcPct val="80000"/>
              </a:lnSpc>
            </a:pPr>
            <a:r>
              <a:rPr lang="en-US" sz="2200"/>
              <a:t>Approximately 20 hours to transcribe a 90-minute tape</a:t>
            </a:r>
          </a:p>
          <a:p>
            <a:pPr lvl="1">
              <a:lnSpc>
                <a:spcPct val="80000"/>
              </a:lnSpc>
            </a:pPr>
            <a:r>
              <a:rPr lang="en-US" sz="2200"/>
              <a:t>Transcripts are ~40-55 pages in length</a:t>
            </a:r>
          </a:p>
          <a:p>
            <a:pPr lvl="1">
              <a:lnSpc>
                <a:spcPct val="80000"/>
              </a:lnSpc>
            </a:pPr>
            <a:r>
              <a:rPr lang="en-US" sz="2200"/>
              <a:t>Transcribers:</a:t>
            </a:r>
          </a:p>
          <a:p>
            <a:pPr lvl="2">
              <a:lnSpc>
                <a:spcPct val="80000"/>
              </a:lnSpc>
            </a:pPr>
            <a:r>
              <a:rPr lang="en-US"/>
              <a:t>Professional transcription service</a:t>
            </a:r>
          </a:p>
          <a:p>
            <a:pPr lvl="2">
              <a:lnSpc>
                <a:spcPct val="80000"/>
              </a:lnSpc>
            </a:pPr>
            <a:r>
              <a:rPr lang="en-US"/>
              <a:t>University of New Mexico (UNM) undergraduates (7) </a:t>
            </a:r>
          </a:p>
          <a:p>
            <a:pPr>
              <a:lnSpc>
                <a:spcPct val="80000"/>
              </a:lnSpc>
              <a:buFont typeface="Wingdings" pitchFamily="2" charset="2"/>
              <a:buNone/>
            </a:pPr>
            <a:endParaRPr lang="en-US" sz="2400"/>
          </a:p>
          <a:p>
            <a:pPr lvl="1">
              <a:lnSpc>
                <a:spcPct val="80000"/>
              </a:lnSpc>
              <a:buFont typeface="Wingdings" pitchFamily="2" charset="2"/>
              <a:buNone/>
            </a:pPr>
            <a:endParaRPr lang="en-US" sz="22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MATES method</a:t>
            </a:r>
          </a:p>
        </p:txBody>
      </p:sp>
      <p:sp>
        <p:nvSpPr>
          <p:cNvPr id="78851" name="Rectangle 3"/>
          <p:cNvSpPr>
            <a:spLocks noGrp="1" noChangeArrowheads="1"/>
          </p:cNvSpPr>
          <p:nvPr>
            <p:ph type="body" idx="1"/>
          </p:nvPr>
        </p:nvSpPr>
        <p:spPr>
          <a:xfrm>
            <a:off x="914400" y="1600200"/>
            <a:ext cx="7772400" cy="5029200"/>
          </a:xfrm>
        </p:spPr>
        <p:txBody>
          <a:bodyPr/>
          <a:lstStyle/>
          <a:p>
            <a:r>
              <a:rPr lang="en-US"/>
              <a:t>Parsing:</a:t>
            </a:r>
          </a:p>
          <a:p>
            <a:pPr lvl="1"/>
            <a:r>
              <a:rPr lang="en-US" sz="2400"/>
              <a:t>A coder first listens to the tape to:</a:t>
            </a:r>
          </a:p>
          <a:p>
            <a:pPr lvl="2"/>
            <a:r>
              <a:rPr lang="en-US" sz="2000"/>
              <a:t>Correct transcription errors</a:t>
            </a:r>
          </a:p>
          <a:p>
            <a:pPr lvl="2"/>
            <a:r>
              <a:rPr lang="en-US" sz="2000"/>
              <a:t>Parse drinker and SO utterances into discrete units</a:t>
            </a:r>
          </a:p>
          <a:p>
            <a:pPr lvl="1"/>
            <a:r>
              <a:rPr lang="en-US" sz="2400"/>
              <a:t>2% of tapes are parsed by all coders to examine the reliability of parsing</a:t>
            </a:r>
          </a:p>
          <a:p>
            <a:pPr lvl="1"/>
            <a:r>
              <a:rPr lang="en-US" sz="2400"/>
              <a:t>Corrections and parsing take about 3 hours/tape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MATES procedures</a:t>
            </a:r>
          </a:p>
        </p:txBody>
      </p:sp>
      <p:sp>
        <p:nvSpPr>
          <p:cNvPr id="75779" name="Rectangle 3"/>
          <p:cNvSpPr>
            <a:spLocks noGrp="1" noChangeArrowheads="1"/>
          </p:cNvSpPr>
          <p:nvPr>
            <p:ph type="body" idx="1"/>
          </p:nvPr>
        </p:nvSpPr>
        <p:spPr>
          <a:xfrm>
            <a:off x="838200" y="1600200"/>
            <a:ext cx="7848600" cy="5257800"/>
          </a:xfrm>
        </p:spPr>
        <p:txBody>
          <a:bodyPr/>
          <a:lstStyle/>
          <a:p>
            <a:pPr>
              <a:lnSpc>
                <a:spcPct val="80000"/>
              </a:lnSpc>
            </a:pPr>
            <a:r>
              <a:rPr lang="en-US" sz="2400"/>
              <a:t>Coding:</a:t>
            </a:r>
          </a:p>
          <a:p>
            <a:pPr lvl="1">
              <a:lnSpc>
                <a:spcPct val="80000"/>
              </a:lnSpc>
            </a:pPr>
            <a:r>
              <a:rPr lang="en-US" sz="2000"/>
              <a:t>A different coder listens to the tape to code global IP and SO behaviors and therapist behaviors</a:t>
            </a:r>
          </a:p>
          <a:p>
            <a:pPr lvl="1">
              <a:lnSpc>
                <a:spcPct val="80000"/>
              </a:lnSpc>
            </a:pPr>
            <a:r>
              <a:rPr lang="en-US" sz="2000"/>
              <a:t>The same coder listens to the tape a second time to code each discrete IP and SO utterance</a:t>
            </a:r>
          </a:p>
          <a:p>
            <a:pPr lvl="1">
              <a:lnSpc>
                <a:spcPct val="80000"/>
              </a:lnSpc>
            </a:pPr>
            <a:r>
              <a:rPr lang="en-US" sz="2000"/>
              <a:t>The two coding passes take about 4 hours/tape</a:t>
            </a:r>
          </a:p>
          <a:p>
            <a:pPr>
              <a:lnSpc>
                <a:spcPct val="80000"/>
              </a:lnSpc>
            </a:pPr>
            <a:r>
              <a:rPr lang="en-US" sz="2400"/>
              <a:t>Coders:</a:t>
            </a:r>
          </a:p>
          <a:p>
            <a:pPr lvl="1">
              <a:lnSpc>
                <a:spcPct val="80000"/>
              </a:lnSpc>
            </a:pPr>
            <a:r>
              <a:rPr lang="en-US" sz="2000"/>
              <a:t>UNM graduate students (</a:t>
            </a:r>
            <a:r>
              <a:rPr lang="en-US" sz="2000" i="1"/>
              <a:t>n </a:t>
            </a:r>
            <a:r>
              <a:rPr lang="en-US" sz="2000"/>
              <a:t>= 7 to date)</a:t>
            </a:r>
          </a:p>
          <a:p>
            <a:pPr>
              <a:lnSpc>
                <a:spcPct val="80000"/>
              </a:lnSpc>
            </a:pPr>
            <a:r>
              <a:rPr lang="en-US" sz="2400"/>
              <a:t>Reliability</a:t>
            </a:r>
          </a:p>
          <a:p>
            <a:pPr lvl="1">
              <a:lnSpc>
                <a:spcPct val="80000"/>
              </a:lnSpc>
            </a:pPr>
            <a:r>
              <a:rPr lang="en-US" sz="2000"/>
              <a:t>10% of tapes are coded by all coders </a:t>
            </a:r>
          </a:p>
          <a:p>
            <a:pPr lvl="1">
              <a:lnSpc>
                <a:spcPct val="80000"/>
              </a:lnSpc>
            </a:pPr>
            <a:r>
              <a:rPr lang="en-US" sz="2000"/>
              <a:t>Coders are blind to which tapes are being used for reliability analyses</a:t>
            </a:r>
          </a:p>
          <a:p>
            <a:pPr lvl="1">
              <a:lnSpc>
                <a:spcPct val="80000"/>
              </a:lnSpc>
            </a:pPr>
            <a:r>
              <a:rPr lang="en-US" sz="2000"/>
              <a:t>ICCs and percent agreements are examined approximately monthly to identify problems in specific codes or coders</a:t>
            </a:r>
          </a:p>
          <a:p>
            <a:pPr>
              <a:lnSpc>
                <a:spcPct val="80000"/>
              </a:lnSpc>
            </a:pPr>
            <a:r>
              <a:rPr lang="en-US" sz="2400"/>
              <a:t>Total time for each tape ~27 hours</a:t>
            </a:r>
          </a:p>
          <a:p>
            <a:pPr>
              <a:lnSpc>
                <a:spcPct val="80000"/>
              </a:lnSpc>
            </a:pPr>
            <a:r>
              <a:rPr lang="en-US" sz="2400"/>
              <a:t>Weekly research meetings to address coding questions and problematic codes </a:t>
            </a:r>
          </a:p>
          <a:p>
            <a:pPr lvl="1">
              <a:lnSpc>
                <a:spcPct val="80000"/>
              </a:lnSpc>
              <a:buFont typeface="Wingdings" pitchFamily="2" charset="2"/>
              <a:buNone/>
            </a:pPr>
            <a:endParaRPr lang="en-US" sz="2400"/>
          </a:p>
          <a:p>
            <a:pPr lvl="1">
              <a:lnSpc>
                <a:spcPct val="80000"/>
              </a:lnSpc>
              <a:buFont typeface="Wingdings" pitchFamily="2" charset="2"/>
              <a:buNone/>
            </a:pPr>
            <a:endParaRPr lang="en-US" sz="2000"/>
          </a:p>
          <a:p>
            <a:pPr>
              <a:lnSpc>
                <a:spcPct val="80000"/>
              </a:lnSpc>
            </a:pPr>
            <a:endParaRPr lang="en-US" sz="20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228600"/>
            <a:ext cx="8915400" cy="1143000"/>
          </a:xfrm>
        </p:spPr>
        <p:txBody>
          <a:bodyPr/>
          <a:lstStyle/>
          <a:p>
            <a:r>
              <a:rPr lang="en-US" sz="3200"/>
              <a:t>Coding System – Adapted from the MISO</a:t>
            </a:r>
            <a:r>
              <a:rPr lang="en-US" sz="3200" baseline="30000"/>
              <a:t>1</a:t>
            </a:r>
            <a:r>
              <a:rPr lang="en-US" sz="3200"/>
              <a:t> </a:t>
            </a:r>
            <a:br>
              <a:rPr lang="en-US" sz="3200"/>
            </a:br>
            <a:r>
              <a:rPr lang="en-US" sz="3200"/>
              <a:t>(Motivational Interviewing with Significant Others)</a:t>
            </a:r>
          </a:p>
        </p:txBody>
      </p:sp>
      <p:sp>
        <p:nvSpPr>
          <p:cNvPr id="38915" name="Rectangle 3"/>
          <p:cNvSpPr>
            <a:spLocks noGrp="1" noChangeArrowheads="1"/>
          </p:cNvSpPr>
          <p:nvPr>
            <p:ph type="body" sz="half" idx="1"/>
          </p:nvPr>
        </p:nvSpPr>
        <p:spPr>
          <a:xfrm>
            <a:off x="685800" y="1676400"/>
            <a:ext cx="4038600" cy="4530725"/>
          </a:xfrm>
        </p:spPr>
        <p:txBody>
          <a:bodyPr/>
          <a:lstStyle/>
          <a:p>
            <a:pPr>
              <a:lnSpc>
                <a:spcPct val="80000"/>
              </a:lnSpc>
            </a:pPr>
            <a:r>
              <a:rPr lang="en-US" sz="2000" u="sng"/>
              <a:t>Global Ratings:</a:t>
            </a:r>
          </a:p>
          <a:p>
            <a:pPr lvl="1">
              <a:lnSpc>
                <a:spcPct val="80000"/>
              </a:lnSpc>
            </a:pPr>
            <a:r>
              <a:rPr lang="en-US" sz="2200"/>
              <a:t>Support</a:t>
            </a:r>
          </a:p>
          <a:p>
            <a:pPr lvl="2">
              <a:lnSpc>
                <a:spcPct val="80000"/>
              </a:lnSpc>
            </a:pPr>
            <a:r>
              <a:rPr lang="en-US" sz="1900"/>
              <a:t>General (IP &amp; SO)</a:t>
            </a:r>
          </a:p>
          <a:p>
            <a:pPr lvl="2">
              <a:lnSpc>
                <a:spcPct val="80000"/>
              </a:lnSpc>
            </a:pPr>
            <a:r>
              <a:rPr lang="en-US" sz="1900"/>
              <a:t>Alcohol-specific (SO)</a:t>
            </a:r>
          </a:p>
          <a:p>
            <a:pPr lvl="1">
              <a:lnSpc>
                <a:spcPct val="80000"/>
              </a:lnSpc>
            </a:pPr>
            <a:r>
              <a:rPr lang="en-US" sz="2200"/>
              <a:t>Collaboration </a:t>
            </a:r>
            <a:r>
              <a:rPr lang="en-US" sz="2000"/>
              <a:t>(IP &amp; SO)</a:t>
            </a:r>
            <a:endParaRPr lang="en-US" sz="2200"/>
          </a:p>
          <a:p>
            <a:pPr lvl="1">
              <a:lnSpc>
                <a:spcPct val="80000"/>
              </a:lnSpc>
            </a:pPr>
            <a:r>
              <a:rPr lang="en-US" sz="2200"/>
              <a:t>Contempt </a:t>
            </a:r>
            <a:r>
              <a:rPr lang="en-US" sz="2000"/>
              <a:t>(IP &amp; SO)</a:t>
            </a:r>
          </a:p>
        </p:txBody>
      </p:sp>
      <p:sp>
        <p:nvSpPr>
          <p:cNvPr id="38916" name="Rectangle 4"/>
          <p:cNvSpPr>
            <a:spLocks noGrp="1" noChangeArrowheads="1"/>
          </p:cNvSpPr>
          <p:nvPr>
            <p:ph type="body" sz="half" idx="2"/>
          </p:nvPr>
        </p:nvSpPr>
        <p:spPr>
          <a:xfrm>
            <a:off x="4648200" y="1600200"/>
            <a:ext cx="4114800" cy="4530725"/>
          </a:xfrm>
        </p:spPr>
        <p:txBody>
          <a:bodyPr/>
          <a:lstStyle/>
          <a:p>
            <a:pPr>
              <a:lnSpc>
                <a:spcPct val="80000"/>
              </a:lnSpc>
            </a:pPr>
            <a:r>
              <a:rPr lang="en-US" sz="2000" u="sng"/>
              <a:t>Behavior Counts:</a:t>
            </a:r>
          </a:p>
          <a:p>
            <a:pPr lvl="1">
              <a:lnSpc>
                <a:spcPct val="80000"/>
              </a:lnSpc>
            </a:pPr>
            <a:r>
              <a:rPr lang="en-US" sz="2000"/>
              <a:t>Giving information </a:t>
            </a:r>
          </a:p>
          <a:p>
            <a:pPr lvl="2">
              <a:lnSpc>
                <a:spcPct val="80000"/>
              </a:lnSpc>
            </a:pPr>
            <a:r>
              <a:rPr lang="en-US" sz="1900"/>
              <a:t>General (IP &amp; SO)</a:t>
            </a:r>
          </a:p>
          <a:p>
            <a:pPr lvl="2">
              <a:lnSpc>
                <a:spcPct val="80000"/>
              </a:lnSpc>
            </a:pPr>
            <a:r>
              <a:rPr lang="en-US" sz="1900"/>
              <a:t>Alcohol (IP &amp; SO)</a:t>
            </a:r>
          </a:p>
          <a:p>
            <a:pPr lvl="1">
              <a:lnSpc>
                <a:spcPct val="80000"/>
              </a:lnSpc>
            </a:pPr>
            <a:r>
              <a:rPr lang="en-US" sz="2000"/>
              <a:t>Discuss self</a:t>
            </a:r>
          </a:p>
          <a:p>
            <a:pPr lvl="2">
              <a:lnSpc>
                <a:spcPct val="80000"/>
              </a:lnSpc>
            </a:pPr>
            <a:r>
              <a:rPr lang="en-US" sz="1900"/>
              <a:t>General (IP &amp; SO)</a:t>
            </a:r>
          </a:p>
          <a:p>
            <a:pPr lvl="2">
              <a:lnSpc>
                <a:spcPct val="80000"/>
              </a:lnSpc>
            </a:pPr>
            <a:r>
              <a:rPr lang="en-US" sz="1900"/>
              <a:t>Alcohol (IP)</a:t>
            </a:r>
          </a:p>
          <a:p>
            <a:pPr lvl="1">
              <a:lnSpc>
                <a:spcPct val="80000"/>
              </a:lnSpc>
            </a:pPr>
            <a:r>
              <a:rPr lang="en-US" sz="2000"/>
              <a:t>Advice (IP &amp; SO)</a:t>
            </a:r>
          </a:p>
          <a:p>
            <a:pPr lvl="1">
              <a:lnSpc>
                <a:spcPct val="80000"/>
              </a:lnSpc>
            </a:pPr>
            <a:r>
              <a:rPr lang="en-US" sz="2000"/>
              <a:t>Encourage/support</a:t>
            </a:r>
          </a:p>
          <a:p>
            <a:pPr lvl="2">
              <a:lnSpc>
                <a:spcPct val="80000"/>
              </a:lnSpc>
            </a:pPr>
            <a:r>
              <a:rPr lang="en-US" sz="1900"/>
              <a:t>General (IP &amp; SO)</a:t>
            </a:r>
          </a:p>
          <a:p>
            <a:pPr lvl="2">
              <a:lnSpc>
                <a:spcPct val="80000"/>
              </a:lnSpc>
            </a:pPr>
            <a:r>
              <a:rPr lang="en-US" sz="1900"/>
              <a:t>Alcohol (SO)</a:t>
            </a:r>
          </a:p>
          <a:p>
            <a:pPr lvl="1">
              <a:lnSpc>
                <a:spcPct val="80000"/>
              </a:lnSpc>
            </a:pPr>
            <a:r>
              <a:rPr lang="en-US" sz="2000"/>
              <a:t>Direct (IP &amp; SO)</a:t>
            </a:r>
          </a:p>
          <a:p>
            <a:pPr lvl="1">
              <a:lnSpc>
                <a:spcPct val="80000"/>
              </a:lnSpc>
            </a:pPr>
            <a:r>
              <a:rPr lang="en-US" sz="2000"/>
              <a:t>Confront (IP &amp; SO)</a:t>
            </a:r>
          </a:p>
          <a:p>
            <a:pPr lvl="1">
              <a:lnSpc>
                <a:spcPct val="80000"/>
              </a:lnSpc>
            </a:pPr>
            <a:r>
              <a:rPr lang="en-US" sz="2000"/>
              <a:t>Change talk (IP &amp; SO)</a:t>
            </a:r>
          </a:p>
          <a:p>
            <a:pPr lvl="1">
              <a:lnSpc>
                <a:spcPct val="80000"/>
              </a:lnSpc>
            </a:pPr>
            <a:r>
              <a:rPr lang="en-US" sz="2000"/>
              <a:t>Counter change talk (IP &amp; SO)</a:t>
            </a:r>
          </a:p>
        </p:txBody>
      </p:sp>
      <p:sp>
        <p:nvSpPr>
          <p:cNvPr id="38917" name="Text Box 5"/>
          <p:cNvSpPr txBox="1">
            <a:spLocks noChangeArrowheads="1"/>
          </p:cNvSpPr>
          <p:nvPr/>
        </p:nvSpPr>
        <p:spPr bwMode="auto">
          <a:xfrm>
            <a:off x="136525" y="6361113"/>
            <a:ext cx="8434388" cy="366712"/>
          </a:xfrm>
          <a:prstGeom prst="rect">
            <a:avLst/>
          </a:prstGeom>
          <a:noFill/>
          <a:ln w="9525">
            <a:noFill/>
            <a:miter lim="800000"/>
            <a:headEnd/>
            <a:tailEnd/>
          </a:ln>
          <a:effectLst/>
        </p:spPr>
        <p:txBody>
          <a:bodyPr wrap="none">
            <a:spAutoFit/>
          </a:bodyPr>
          <a:lstStyle/>
          <a:p>
            <a:r>
              <a:rPr lang="en-US" sz="1800" b="0" baseline="30000">
                <a:latin typeface="Arial" charset="0"/>
              </a:rPr>
              <a:t>1</a:t>
            </a:r>
            <a:r>
              <a:rPr lang="en-US" sz="1800" b="0">
                <a:latin typeface="Arial" charset="0"/>
              </a:rPr>
              <a:t>The MISO was developed originally by Jennifer Knapp Manuel and Tim Apodaca</a:t>
            </a:r>
            <a:endParaRPr lang="en-US" sz="1800" b="0" baseline="30000">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Sample definition for global rating</a:t>
            </a:r>
          </a:p>
        </p:txBody>
      </p:sp>
      <p:sp>
        <p:nvSpPr>
          <p:cNvPr id="92164" name="Rectangle 4"/>
          <p:cNvSpPr>
            <a:spLocks noChangeArrowheads="1"/>
          </p:cNvSpPr>
          <p:nvPr/>
        </p:nvSpPr>
        <p:spPr bwMode="auto">
          <a:xfrm>
            <a:off x="0" y="2209800"/>
            <a:ext cx="9144000" cy="0"/>
          </a:xfrm>
          <a:prstGeom prst="rect">
            <a:avLst/>
          </a:prstGeom>
          <a:noFill/>
          <a:ln w="9525">
            <a:noFill/>
            <a:miter lim="800000"/>
            <a:headEnd/>
            <a:tailEnd/>
          </a:ln>
          <a:effectLst/>
        </p:spPr>
        <p:txBody>
          <a:bodyPr wrap="none" anchor="ctr">
            <a:spAutoFit/>
          </a:bodyPr>
          <a:lstStyle/>
          <a:p>
            <a:endParaRPr lang="en-US" sz="1800" b="0">
              <a:latin typeface="Arial" charset="0"/>
            </a:endParaRPr>
          </a:p>
        </p:txBody>
      </p:sp>
      <p:graphicFrame>
        <p:nvGraphicFramePr>
          <p:cNvPr id="92275" name="Group 115"/>
          <p:cNvGraphicFramePr>
            <a:graphicFrameLocks noGrp="1"/>
          </p:cNvGraphicFramePr>
          <p:nvPr/>
        </p:nvGraphicFramePr>
        <p:xfrm>
          <a:off x="685800" y="2209800"/>
          <a:ext cx="8366125" cy="4220846"/>
        </p:xfrm>
        <a:graphic>
          <a:graphicData uri="http://schemas.openxmlformats.org/drawingml/2006/table">
            <a:tbl>
              <a:tblPr/>
              <a:tblGrid>
                <a:gridCol w="1673225"/>
                <a:gridCol w="1673225"/>
                <a:gridCol w="1673225"/>
                <a:gridCol w="1673225"/>
                <a:gridCol w="1673225"/>
              </a:tblGrid>
              <a:tr h="404813">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SO Support – Alcohol Specific</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46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Low</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High</a:t>
                      </a:r>
                      <a:endParaRPr kumimoji="0" lang="en-U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8C8C"/>
                    </a:solidFill>
                  </a:tcPr>
                </a:tc>
              </a:tr>
              <a:tr h="2301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SO explicitly discourages IP abstinence and treatment and/or provides encouragement for continued drinking.  </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SO provides few statements of support for IP abstinence and treatment.  Statements of support may be artificial or completely lacking, but the SO does not explicitly discourage IP abstinence. </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SO either responds both positively and negatively or generally responds neutrally to the IP’s drinking and attempts to change the IP’s drinking.</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SO offers support to the IP regarding abstinence and treatment but does not actively encourage and reinforce nondrinking behaviors.</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SO explicitly encourages, reinforces, and assists the IP in goals of abstinence and treatment.  SO indicates 1) willingness to change his or her own behavior</a:t>
                      </a: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 and</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2) willingness to support the IP in behavior changes.</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t>Why focus on families? </a:t>
            </a:r>
          </a:p>
        </p:txBody>
      </p:sp>
      <p:sp>
        <p:nvSpPr>
          <p:cNvPr id="145411" name="Rectangle 3"/>
          <p:cNvSpPr>
            <a:spLocks noGrp="1" noChangeArrowheads="1"/>
          </p:cNvSpPr>
          <p:nvPr>
            <p:ph type="body" idx="1"/>
          </p:nvPr>
        </p:nvSpPr>
        <p:spPr>
          <a:xfrm>
            <a:off x="685800" y="1676400"/>
            <a:ext cx="8153400" cy="4495800"/>
          </a:xfrm>
        </p:spPr>
        <p:txBody>
          <a:bodyPr/>
          <a:lstStyle/>
          <a:p>
            <a:pPr>
              <a:lnSpc>
                <a:spcPct val="90000"/>
              </a:lnSpc>
            </a:pPr>
            <a:r>
              <a:rPr lang="en-US"/>
              <a:t>Substance use disorders are family disorders:</a:t>
            </a:r>
          </a:p>
          <a:p>
            <a:pPr lvl="1">
              <a:lnSpc>
                <a:spcPct val="90000"/>
              </a:lnSpc>
            </a:pPr>
            <a:r>
              <a:rPr lang="en-US" sz="2400"/>
              <a:t>Attitudes and patterns of drinking and drug use are influenced heavily by the family</a:t>
            </a:r>
          </a:p>
          <a:p>
            <a:pPr lvl="1">
              <a:lnSpc>
                <a:spcPct val="90000"/>
              </a:lnSpc>
            </a:pPr>
            <a:r>
              <a:rPr lang="en-US" sz="2400"/>
              <a:t>Couples influence each other’s alcohol and drug use</a:t>
            </a:r>
          </a:p>
          <a:p>
            <a:pPr lvl="1">
              <a:lnSpc>
                <a:spcPct val="90000"/>
              </a:lnSpc>
            </a:pPr>
            <a:r>
              <a:rPr lang="en-US" sz="2400"/>
              <a:t>Drinking and drug problems develop within a social network</a:t>
            </a:r>
          </a:p>
          <a:p>
            <a:pPr lvl="1">
              <a:lnSpc>
                <a:spcPct val="90000"/>
              </a:lnSpc>
            </a:pPr>
            <a:r>
              <a:rPr lang="en-US" sz="2400"/>
              <a:t>The social network is central to the initiation, resolution, </a:t>
            </a:r>
          </a:p>
          <a:p>
            <a:pPr lvl="1">
              <a:lnSpc>
                <a:spcPct val="90000"/>
              </a:lnSpc>
              <a:buFont typeface="Wingdings" pitchFamily="2" charset="2"/>
              <a:buNone/>
            </a:pPr>
            <a:r>
              <a:rPr lang="en-US" sz="2400"/>
              <a:t>	and maintenance of change</a:t>
            </a:r>
          </a:p>
          <a:p>
            <a:pPr>
              <a:lnSpc>
                <a:spcPct val="90000"/>
              </a:lnSpc>
              <a:buFont typeface="Wingdings" pitchFamily="2" charset="2"/>
              <a:buNone/>
            </a:pPr>
            <a:endParaRPr lang="en-US" sz="2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277813"/>
            <a:ext cx="8001000" cy="1143000"/>
          </a:xfrm>
        </p:spPr>
        <p:txBody>
          <a:bodyPr/>
          <a:lstStyle/>
          <a:p>
            <a:r>
              <a:rPr lang="en-US" sz="3600"/>
              <a:t>Snippet of a transcribed, coded transcript</a:t>
            </a:r>
          </a:p>
        </p:txBody>
      </p:sp>
      <p:graphicFrame>
        <p:nvGraphicFramePr>
          <p:cNvPr id="83061" name="Group 117"/>
          <p:cNvGraphicFramePr>
            <a:graphicFrameLocks noGrp="1"/>
          </p:cNvGraphicFramePr>
          <p:nvPr>
            <p:ph idx="1"/>
          </p:nvPr>
        </p:nvGraphicFramePr>
        <p:xfrm>
          <a:off x="685800" y="1600200"/>
          <a:ext cx="8001000" cy="4912680"/>
        </p:xfrm>
        <a:graphic>
          <a:graphicData uri="http://schemas.openxmlformats.org/drawingml/2006/table">
            <a:tbl>
              <a:tblPr/>
              <a:tblGrid>
                <a:gridCol w="838200"/>
                <a:gridCol w="7162800"/>
              </a:tblGrid>
              <a:tr h="388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333750" algn="l"/>
                        </a:tabLst>
                      </a:pP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333750" algn="l"/>
                        </a:tabLst>
                      </a:pP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Therapist 77: So what…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65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333750" algn="l"/>
                        </a:tabLst>
                      </a:pP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GIGSO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333750" algn="l"/>
                        </a:tabLst>
                      </a:pP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Female 82: He may have done nothing.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333750" algn="l"/>
                        </a:tabLst>
                      </a:pP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333750" algn="l"/>
                        </a:tabLst>
                      </a:pP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Therapist 78: Right. But…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65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333750" algn="l"/>
                        </a:tabLst>
                      </a:pP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GIGSO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333750" algn="l"/>
                        </a:tabLst>
                      </a:pP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Female 83: To me that’s not fair and in a marriage you’re supposed to be open and honest.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333750" algn="l"/>
                        </a:tabLst>
                      </a:pP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333750" algn="l"/>
                        </a:tabLst>
                      </a:pP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Therapist 79: But a trigger was one morning he got up early and didn’t tell you where he went.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333750" algn="l"/>
                        </a:tabLst>
                      </a:pP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DSSO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333750" algn="l"/>
                        </a:tabLst>
                      </a:pP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Female 84: And the next day I asked him the same question </a:t>
                      </a:r>
                      <a:r>
                        <a:rPr kumimoji="0" lang="en-US" sz="16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a:t>
                      </a: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and he refused to tell me.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9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333750" algn="l"/>
                        </a:tabLst>
                      </a:pP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GIGSO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333750" algn="l"/>
                        </a:tabLst>
                      </a:pP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333750" algn="l"/>
                        </a:tabLst>
                      </a:pP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Therapist 80: Why’d you ask him the next day? Cause he did it again the next day?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65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333750" algn="l"/>
                        </a:tabLst>
                      </a:pP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DSSO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333750" algn="l"/>
                        </a:tabLst>
                      </a:pP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Female 85: No, no. I just wanted to see if he was kind enough to answer my question the next day, </a:t>
                      </a:r>
                      <a:r>
                        <a:rPr kumimoji="0" lang="en-US" sz="16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a:t>
                      </a: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which he wasn’t.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Coding system - therapist</a:t>
            </a:r>
          </a:p>
        </p:txBody>
      </p:sp>
      <p:sp>
        <p:nvSpPr>
          <p:cNvPr id="39939" name="Rectangle 3"/>
          <p:cNvSpPr>
            <a:spLocks noGrp="1" noChangeArrowheads="1"/>
          </p:cNvSpPr>
          <p:nvPr>
            <p:ph type="body" idx="1"/>
          </p:nvPr>
        </p:nvSpPr>
        <p:spPr/>
        <p:txBody>
          <a:bodyPr/>
          <a:lstStyle/>
          <a:p>
            <a:r>
              <a:rPr lang="en-US"/>
              <a:t>The codes</a:t>
            </a:r>
          </a:p>
          <a:p>
            <a:pPr lvl="1"/>
            <a:r>
              <a:rPr lang="en-US"/>
              <a:t>Rated on 1 – 5 scale</a:t>
            </a:r>
          </a:p>
          <a:p>
            <a:pPr lvl="1"/>
            <a:r>
              <a:rPr lang="en-US"/>
              <a:t>Two ratings per category – quantity and quality</a:t>
            </a:r>
          </a:p>
          <a:p>
            <a:pPr lvl="1"/>
            <a:r>
              <a:rPr lang="en-US"/>
              <a:t>37 items</a:t>
            </a:r>
          </a:p>
          <a:p>
            <a:r>
              <a:rPr lang="en-US"/>
              <a:t>Categories</a:t>
            </a:r>
          </a:p>
          <a:p>
            <a:pPr lvl="1"/>
            <a:r>
              <a:rPr lang="en-US"/>
              <a:t>CBT specific skills</a:t>
            </a:r>
          </a:p>
          <a:p>
            <a:pPr lvl="1"/>
            <a:r>
              <a:rPr lang="en-US"/>
              <a:t>Partner-focused skills</a:t>
            </a:r>
          </a:p>
          <a:p>
            <a:pPr lvl="1"/>
            <a:r>
              <a:rPr lang="en-US"/>
              <a:t>Couple-focused skills</a:t>
            </a:r>
          </a:p>
          <a:p>
            <a:pPr lvl="1"/>
            <a:r>
              <a:rPr lang="en-US"/>
              <a:t>Common factors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Snippet of therapist rating form</a:t>
            </a:r>
          </a:p>
        </p:txBody>
      </p:sp>
      <p:sp>
        <p:nvSpPr>
          <p:cNvPr id="86020" name="Rectangle 4"/>
          <p:cNvSpPr>
            <a:spLocks noChangeArrowheads="1"/>
          </p:cNvSpPr>
          <p:nvPr/>
        </p:nvSpPr>
        <p:spPr bwMode="auto">
          <a:xfrm>
            <a:off x="609600" y="1905000"/>
            <a:ext cx="8382000" cy="3025775"/>
          </a:xfrm>
          <a:prstGeom prst="rect">
            <a:avLst/>
          </a:prstGeom>
          <a:noFill/>
          <a:ln w="9525">
            <a:noFill/>
            <a:miter lim="800000"/>
            <a:headEnd/>
            <a:tailEnd/>
          </a:ln>
          <a:effectLst/>
        </p:spPr>
        <p:txBody>
          <a:bodyPr anchor="ctr">
            <a:spAutoFit/>
          </a:bodyPr>
          <a:lstStyle/>
          <a:p>
            <a:r>
              <a:rPr lang="en-US">
                <a:latin typeface="Arial" charset="0"/>
              </a:rPr>
              <a:t>1a. ASSESSMENT OF CLIENT’S DRINKING &amp; RELATIONSHIP SATISFACTION: </a:t>
            </a:r>
            <a:r>
              <a:rPr lang="en-US" b="0">
                <a:latin typeface="Arial" charset="0"/>
              </a:rPr>
              <a:t>To what extent did the therapist assess the client’s drinking since the last session, including the pattern of alcohol use (if any), or the extent and pattern of the client’s cravings or urges, by reviewing and graphing the client’s self -monitoring cards for the week? Coverage of partner recording and graphing of relationship satisfaction would also go here.</a:t>
            </a:r>
          </a:p>
          <a:p>
            <a:endParaRPr lang="en-US" b="0">
              <a:latin typeface="Arial" charset="0"/>
            </a:endParaRPr>
          </a:p>
          <a:p>
            <a:r>
              <a:rPr lang="en-US" b="0">
                <a:latin typeface="Arial" charset="0"/>
              </a:rPr>
              <a:t>1------------------2------------------3------------------4-------------------5                    99 (session 1)</a:t>
            </a:r>
          </a:p>
          <a:p>
            <a:r>
              <a:rPr lang="en-US" b="0">
                <a:latin typeface="Arial" charset="0"/>
              </a:rPr>
              <a:t>not at all         a little         somewhat      considerably      extensively           N/A</a:t>
            </a:r>
          </a:p>
          <a:p>
            <a:endParaRPr lang="en-US" b="0">
              <a:latin typeface="Arial" charset="0"/>
            </a:endParaRPr>
          </a:p>
          <a:p>
            <a:r>
              <a:rPr lang="en-US">
                <a:latin typeface="Arial" charset="0"/>
              </a:rPr>
              <a:t>1b. Rate the quality of the delivery of this component as specified in the manual:</a:t>
            </a:r>
            <a:endParaRPr lang="en-US" b="0">
              <a:latin typeface="Arial" charset="0"/>
            </a:endParaRPr>
          </a:p>
          <a:p>
            <a:r>
              <a:rPr lang="en-US" b="0">
                <a:latin typeface="Arial" charset="0"/>
              </a:rPr>
              <a:t>1------------------2------------------3------------------4-------------------5                    99 (session 1)</a:t>
            </a:r>
          </a:p>
          <a:p>
            <a:r>
              <a:rPr lang="en-US" b="0">
                <a:latin typeface="Arial" charset="0"/>
              </a:rPr>
              <a:t>poor                fair             adequate            good              excellent             N/A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Let’s listen to an actual tape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Status of the project (as of Oct. 1)</a:t>
            </a:r>
          </a:p>
        </p:txBody>
      </p:sp>
      <p:sp>
        <p:nvSpPr>
          <p:cNvPr id="106499" name="Rectangle 3"/>
          <p:cNvSpPr>
            <a:spLocks noGrp="1" noChangeArrowheads="1"/>
          </p:cNvSpPr>
          <p:nvPr>
            <p:ph type="body" idx="1"/>
          </p:nvPr>
        </p:nvSpPr>
        <p:spPr/>
        <p:txBody>
          <a:bodyPr/>
          <a:lstStyle/>
          <a:p>
            <a:pPr>
              <a:lnSpc>
                <a:spcPct val="90000"/>
              </a:lnSpc>
            </a:pPr>
            <a:r>
              <a:rPr lang="en-US" sz="2400"/>
              <a:t>Transcribing:  </a:t>
            </a:r>
          </a:p>
          <a:p>
            <a:pPr lvl="1">
              <a:lnSpc>
                <a:spcPct val="90000"/>
              </a:lnSpc>
            </a:pPr>
            <a:r>
              <a:rPr lang="en-US" sz="2200"/>
              <a:t>185 tapes transcribed (57.4%)</a:t>
            </a:r>
          </a:p>
          <a:p>
            <a:pPr>
              <a:lnSpc>
                <a:spcPct val="90000"/>
              </a:lnSpc>
            </a:pPr>
            <a:r>
              <a:rPr lang="en-US" sz="2400"/>
              <a:t>Coding:</a:t>
            </a:r>
          </a:p>
          <a:p>
            <a:pPr lvl="1">
              <a:lnSpc>
                <a:spcPct val="90000"/>
              </a:lnSpc>
            </a:pPr>
            <a:r>
              <a:rPr lang="en-US" sz="2200"/>
              <a:t>154 (30%) tapes parsed and coded</a:t>
            </a:r>
          </a:p>
          <a:p>
            <a:pPr>
              <a:lnSpc>
                <a:spcPct val="90000"/>
              </a:lnSpc>
            </a:pPr>
            <a:r>
              <a:rPr lang="en-US" sz="2400"/>
              <a:t>Reliability (ICCs):</a:t>
            </a:r>
          </a:p>
          <a:p>
            <a:pPr lvl="1">
              <a:lnSpc>
                <a:spcPct val="90000"/>
              </a:lnSpc>
            </a:pPr>
            <a:r>
              <a:rPr lang="en-US" sz="2200"/>
              <a:t>Therapist ratings:</a:t>
            </a:r>
          </a:p>
          <a:p>
            <a:pPr lvl="2">
              <a:lnSpc>
                <a:spcPct val="90000"/>
              </a:lnSpc>
            </a:pPr>
            <a:r>
              <a:rPr lang="en-US" sz="2100"/>
              <a:t>Overall ICC = .567</a:t>
            </a:r>
          </a:p>
          <a:p>
            <a:pPr lvl="2">
              <a:lnSpc>
                <a:spcPct val="90000"/>
              </a:lnSpc>
            </a:pPr>
            <a:r>
              <a:rPr lang="en-US" sz="2100"/>
              <a:t>Quantitative ratings ICC = .639</a:t>
            </a:r>
          </a:p>
          <a:p>
            <a:pPr lvl="1">
              <a:lnSpc>
                <a:spcPct val="90000"/>
              </a:lnSpc>
            </a:pPr>
            <a:r>
              <a:rPr lang="en-US" sz="2200"/>
              <a:t>MISO reliability</a:t>
            </a:r>
          </a:p>
          <a:p>
            <a:pPr lvl="2">
              <a:lnSpc>
                <a:spcPct val="90000"/>
              </a:lnSpc>
            </a:pPr>
            <a:r>
              <a:rPr lang="en-US" sz="2100"/>
              <a:t>Globals - coder pairs ICC = .535 </a:t>
            </a:r>
          </a:p>
          <a:p>
            <a:pPr lvl="2">
              <a:lnSpc>
                <a:spcPct val="90000"/>
              </a:lnSpc>
            </a:pPr>
            <a:r>
              <a:rPr lang="en-US" sz="2100"/>
              <a:t>SO behavior codes overall - coder pairs ICC = .66</a:t>
            </a:r>
          </a:p>
          <a:p>
            <a:pPr lvl="2">
              <a:lnSpc>
                <a:spcPct val="90000"/>
              </a:lnSpc>
            </a:pPr>
            <a:r>
              <a:rPr lang="en-US" sz="2100"/>
              <a:t>IP behavior codes overall – coder pairs ICC = .73</a:t>
            </a:r>
          </a:p>
          <a:p>
            <a:pPr lvl="2">
              <a:lnSpc>
                <a:spcPct val="90000"/>
              </a:lnSpc>
            </a:pPr>
            <a:endParaRPr lang="en-US" sz="21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277813"/>
            <a:ext cx="8458200" cy="1143000"/>
          </a:xfrm>
        </p:spPr>
        <p:txBody>
          <a:bodyPr/>
          <a:lstStyle/>
          <a:p>
            <a:r>
              <a:rPr lang="en-US"/>
              <a:t>Results – who talks? </a:t>
            </a:r>
            <a:r>
              <a:rPr lang="en-US" sz="2800"/>
              <a:t>(First 40 coded tapes)</a:t>
            </a:r>
          </a:p>
        </p:txBody>
      </p:sp>
      <p:graphicFrame>
        <p:nvGraphicFramePr>
          <p:cNvPr id="107524" name="Object 4"/>
          <p:cNvGraphicFramePr>
            <a:graphicFrameLocks noChangeAspect="1"/>
          </p:cNvGraphicFramePr>
          <p:nvPr>
            <p:ph idx="1"/>
          </p:nvPr>
        </p:nvGraphicFramePr>
        <p:xfrm>
          <a:off x="990600" y="1600200"/>
          <a:ext cx="7693025" cy="4530725"/>
        </p:xfrm>
        <a:graphic>
          <a:graphicData uri="http://schemas.openxmlformats.org/presentationml/2006/ole">
            <p:oleObj spid="_x0000_s107524" name="Chart" r:id="rId3" imgW="6048451" imgH="3562248" progId="MSGraph.Chart.8">
              <p:embed followColorScheme="full"/>
            </p:oleObj>
          </a:graphicData>
        </a:graphic>
      </p:graphicFrame>
      <p:sp>
        <p:nvSpPr>
          <p:cNvPr id="107525" name="Text Box 5"/>
          <p:cNvSpPr txBox="1">
            <a:spLocks noChangeArrowheads="1"/>
          </p:cNvSpPr>
          <p:nvPr/>
        </p:nvSpPr>
        <p:spPr bwMode="auto">
          <a:xfrm rot="16200000">
            <a:off x="-3968" y="3356768"/>
            <a:ext cx="2355850" cy="366713"/>
          </a:xfrm>
          <a:prstGeom prst="rect">
            <a:avLst/>
          </a:prstGeom>
          <a:noFill/>
          <a:ln w="9525">
            <a:noFill/>
            <a:miter lim="800000"/>
            <a:headEnd/>
            <a:tailEnd/>
          </a:ln>
          <a:effectLst/>
        </p:spPr>
        <p:txBody>
          <a:bodyPr wrap="none">
            <a:spAutoFit/>
          </a:bodyPr>
          <a:lstStyle/>
          <a:p>
            <a:r>
              <a:rPr lang="en-US" sz="1800" b="0">
                <a:latin typeface="Arial" charset="0"/>
              </a:rPr>
              <a:t>Percent of utterances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sz="3600"/>
              <a:t>Results – what do they talk about? </a:t>
            </a:r>
            <a:r>
              <a:rPr lang="en-US" sz="2800"/>
              <a:t>(</a:t>
            </a:r>
            <a:r>
              <a:rPr lang="en-US" sz="2800" i="1"/>
              <a:t>n</a:t>
            </a:r>
            <a:r>
              <a:rPr lang="en-US" sz="2800"/>
              <a:t> = 40)</a:t>
            </a:r>
          </a:p>
        </p:txBody>
      </p:sp>
      <p:graphicFrame>
        <p:nvGraphicFramePr>
          <p:cNvPr id="109572" name="Object 4"/>
          <p:cNvGraphicFramePr>
            <a:graphicFrameLocks noChangeAspect="1"/>
          </p:cNvGraphicFramePr>
          <p:nvPr>
            <p:ph idx="1"/>
          </p:nvPr>
        </p:nvGraphicFramePr>
        <p:xfrm>
          <a:off x="954088" y="1600200"/>
          <a:ext cx="7693025" cy="4530725"/>
        </p:xfrm>
        <a:graphic>
          <a:graphicData uri="http://schemas.openxmlformats.org/presentationml/2006/ole">
            <p:oleObj spid="_x0000_s109572" name="Chart" r:id="rId3" imgW="6048451" imgH="3562248" progId="MSGraph.Chart.8">
              <p:embed followColorScheme="full"/>
            </p:oleObj>
          </a:graphicData>
        </a:graphic>
      </p:graphicFrame>
      <p:sp>
        <p:nvSpPr>
          <p:cNvPr id="109573" name="Text Box 5"/>
          <p:cNvSpPr txBox="1">
            <a:spLocks noChangeArrowheads="1"/>
          </p:cNvSpPr>
          <p:nvPr/>
        </p:nvSpPr>
        <p:spPr bwMode="auto">
          <a:xfrm rot="16200000">
            <a:off x="-80168" y="3432968"/>
            <a:ext cx="2355850" cy="366713"/>
          </a:xfrm>
          <a:prstGeom prst="rect">
            <a:avLst/>
          </a:prstGeom>
          <a:noFill/>
          <a:ln w="9525">
            <a:noFill/>
            <a:miter lim="800000"/>
            <a:headEnd/>
            <a:tailEnd/>
          </a:ln>
          <a:effectLst/>
        </p:spPr>
        <p:txBody>
          <a:bodyPr wrap="none">
            <a:spAutoFit/>
          </a:bodyPr>
          <a:lstStyle/>
          <a:p>
            <a:r>
              <a:rPr lang="en-US" sz="1800" b="0">
                <a:latin typeface="Arial" charset="0"/>
              </a:rPr>
              <a:t>Percent of utterances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z="3600"/>
              <a:t>Results – a few significant correlations</a:t>
            </a:r>
          </a:p>
        </p:txBody>
      </p:sp>
      <p:sp>
        <p:nvSpPr>
          <p:cNvPr id="111619" name="Rectangle 3"/>
          <p:cNvSpPr>
            <a:spLocks noGrp="1" noChangeArrowheads="1"/>
          </p:cNvSpPr>
          <p:nvPr>
            <p:ph type="body" idx="1"/>
          </p:nvPr>
        </p:nvSpPr>
        <p:spPr/>
        <p:txBody>
          <a:bodyPr/>
          <a:lstStyle/>
          <a:p>
            <a:r>
              <a:rPr lang="en-US" sz="2400"/>
              <a:t>IP codes:</a:t>
            </a:r>
          </a:p>
          <a:p>
            <a:pPr lvl="1"/>
            <a:r>
              <a:rPr lang="en-US" sz="2200"/>
              <a:t>Encouragement/support correlates with giving advice to the SO (</a:t>
            </a:r>
            <a:r>
              <a:rPr lang="en-US" sz="2200" i="1"/>
              <a:t>r</a:t>
            </a:r>
            <a:r>
              <a:rPr lang="en-US" sz="2200"/>
              <a:t> = .41) </a:t>
            </a:r>
          </a:p>
          <a:p>
            <a:pPr lvl="1"/>
            <a:r>
              <a:rPr lang="en-US" sz="2200"/>
              <a:t>Giving advice and giving directions to the SO correlate (</a:t>
            </a:r>
            <a:r>
              <a:rPr lang="en-US" sz="2200" i="1"/>
              <a:t>r</a:t>
            </a:r>
            <a:r>
              <a:rPr lang="en-US" sz="2200"/>
              <a:t> = .396)</a:t>
            </a:r>
          </a:p>
          <a:p>
            <a:pPr lvl="1"/>
            <a:r>
              <a:rPr lang="en-US" sz="2200"/>
              <a:t>Change talk and counterchange talk correlate (</a:t>
            </a:r>
            <a:r>
              <a:rPr lang="en-US" sz="2200" i="1"/>
              <a:t>r</a:t>
            </a:r>
            <a:r>
              <a:rPr lang="en-US" sz="2200"/>
              <a:t> = .86)</a:t>
            </a:r>
          </a:p>
          <a:p>
            <a:r>
              <a:rPr lang="en-US" sz="2400"/>
              <a:t>SO codes:</a:t>
            </a:r>
          </a:p>
          <a:p>
            <a:pPr lvl="1"/>
            <a:r>
              <a:rPr lang="en-US" sz="2200"/>
              <a:t>General and alcohol-specific encouragement/support to the IP correlate (</a:t>
            </a:r>
            <a:r>
              <a:rPr lang="en-US" sz="2200" i="1"/>
              <a:t>r</a:t>
            </a:r>
            <a:r>
              <a:rPr lang="en-US" sz="2200"/>
              <a:t> = .57)</a:t>
            </a:r>
          </a:p>
          <a:p>
            <a:pPr lvl="1"/>
            <a:r>
              <a:rPr lang="en-US" sz="2200"/>
              <a:t>General (</a:t>
            </a:r>
            <a:r>
              <a:rPr lang="en-US" sz="2200" i="1"/>
              <a:t>r</a:t>
            </a:r>
            <a:r>
              <a:rPr lang="en-US" sz="2200"/>
              <a:t> = .44) and alcohol-specific (</a:t>
            </a:r>
            <a:r>
              <a:rPr lang="en-US" sz="2200" i="1"/>
              <a:t>r</a:t>
            </a:r>
            <a:r>
              <a:rPr lang="en-US" sz="2200"/>
              <a:t> = .51) encouragement/support correlate with giving advice to the IP </a:t>
            </a:r>
          </a:p>
          <a:p>
            <a:pPr lvl="1">
              <a:buFont typeface="Wingdings" pitchFamily="2" charset="2"/>
              <a:buNone/>
            </a:pPr>
            <a:endParaRPr lang="en-US" sz="2200"/>
          </a:p>
          <a:p>
            <a:pPr lvl="1"/>
            <a:endParaRPr lang="en-US" sz="22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z="3600"/>
              <a:t>Results – a few significant correlations</a:t>
            </a:r>
          </a:p>
        </p:txBody>
      </p:sp>
      <p:sp>
        <p:nvSpPr>
          <p:cNvPr id="112643" name="Rectangle 3"/>
          <p:cNvSpPr>
            <a:spLocks noGrp="1" noChangeArrowheads="1"/>
          </p:cNvSpPr>
          <p:nvPr>
            <p:ph type="body" idx="1"/>
          </p:nvPr>
        </p:nvSpPr>
        <p:spPr/>
        <p:txBody>
          <a:bodyPr/>
          <a:lstStyle/>
          <a:p>
            <a:r>
              <a:rPr lang="en-US"/>
              <a:t>Correlations between IP and SO:</a:t>
            </a:r>
          </a:p>
          <a:p>
            <a:pPr lvl="1"/>
            <a:r>
              <a:rPr lang="en-US"/>
              <a:t>Positive behaviors:</a:t>
            </a:r>
          </a:p>
          <a:p>
            <a:pPr lvl="2"/>
            <a:r>
              <a:rPr lang="en-US"/>
              <a:t>IP encouragement/support correlates with SO encouragement/support (general and alcohol-specific; </a:t>
            </a:r>
            <a:r>
              <a:rPr lang="en-US" i="1"/>
              <a:t>r’s </a:t>
            </a:r>
            <a:r>
              <a:rPr lang="en-US"/>
              <a:t>= .73, .45) </a:t>
            </a:r>
          </a:p>
          <a:p>
            <a:pPr lvl="2"/>
            <a:r>
              <a:rPr lang="en-US"/>
              <a:t>IP encouragement/support correlates with SO advice-giving (</a:t>
            </a:r>
            <a:r>
              <a:rPr lang="en-US" i="1"/>
              <a:t>r </a:t>
            </a:r>
            <a:r>
              <a:rPr lang="en-US"/>
              <a:t>= .59) </a:t>
            </a:r>
          </a:p>
          <a:p>
            <a:pPr lvl="2"/>
            <a:r>
              <a:rPr lang="en-US"/>
              <a:t>IP and SO advice-giving are correlated (</a:t>
            </a:r>
            <a:r>
              <a:rPr lang="en-US" i="1"/>
              <a:t>r </a:t>
            </a:r>
            <a:r>
              <a:rPr lang="en-US"/>
              <a:t>= .37) </a:t>
            </a:r>
          </a:p>
          <a:p>
            <a:pPr lvl="1"/>
            <a:r>
              <a:rPr lang="en-US"/>
              <a:t>Negative behavior:</a:t>
            </a:r>
          </a:p>
          <a:p>
            <a:pPr lvl="2"/>
            <a:r>
              <a:rPr lang="en-US"/>
              <a:t>IP and SO confrontation are correlated (</a:t>
            </a:r>
            <a:r>
              <a:rPr lang="en-US" i="1"/>
              <a:t>r </a:t>
            </a:r>
            <a:r>
              <a:rPr lang="en-US"/>
              <a:t>= .86) </a:t>
            </a:r>
          </a:p>
          <a:p>
            <a:pPr lvl="2"/>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z="3600"/>
              <a:t>A sample of cool stuff for the future:</a:t>
            </a:r>
            <a:br>
              <a:rPr lang="en-US" sz="3600"/>
            </a:br>
            <a:r>
              <a:rPr lang="en-US" sz="3600"/>
              <a:t>The anatomy of a treatment session</a:t>
            </a:r>
          </a:p>
        </p:txBody>
      </p:sp>
      <p:pic>
        <p:nvPicPr>
          <p:cNvPr id="113668" name="Picture 4" descr="Men350s8 deciles"/>
          <p:cNvPicPr>
            <a:picLocks noChangeAspect="1" noChangeArrowheads="1"/>
          </p:cNvPicPr>
          <p:nvPr/>
        </p:nvPicPr>
        <p:blipFill>
          <a:blip r:embed="rId2" cstate="print"/>
          <a:srcRect/>
          <a:stretch>
            <a:fillRect/>
          </a:stretch>
        </p:blipFill>
        <p:spPr bwMode="auto">
          <a:xfrm>
            <a:off x="914400" y="1600200"/>
            <a:ext cx="7324725" cy="50847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85800" y="277813"/>
            <a:ext cx="8458200" cy="1143000"/>
          </a:xfrm>
        </p:spPr>
        <p:txBody>
          <a:bodyPr/>
          <a:lstStyle/>
          <a:p>
            <a:r>
              <a:rPr lang="en-US"/>
              <a:t>Alcohol and the family – some facts</a:t>
            </a:r>
          </a:p>
        </p:txBody>
      </p:sp>
      <p:sp>
        <p:nvSpPr>
          <p:cNvPr id="146435" name="Rectangle 3"/>
          <p:cNvSpPr>
            <a:spLocks noGrp="1" noChangeArrowheads="1"/>
          </p:cNvSpPr>
          <p:nvPr>
            <p:ph type="body" idx="1"/>
          </p:nvPr>
        </p:nvSpPr>
        <p:spPr>
          <a:xfrm>
            <a:off x="609600" y="1676400"/>
            <a:ext cx="8345488" cy="4114800"/>
          </a:xfrm>
        </p:spPr>
        <p:txBody>
          <a:bodyPr/>
          <a:lstStyle/>
          <a:p>
            <a:r>
              <a:rPr lang="en-US" sz="2400"/>
              <a:t>Alcohol use disorders directly affect a large proportion of the population:</a:t>
            </a:r>
          </a:p>
          <a:p>
            <a:pPr lvl="1"/>
            <a:r>
              <a:rPr lang="en-US" sz="2200"/>
              <a:t>In the US, 23% of Americans report a first degree relative with an alcohol problem</a:t>
            </a:r>
          </a:p>
          <a:p>
            <a:pPr lvl="1"/>
            <a:r>
              <a:rPr lang="en-US" sz="2200"/>
              <a:t>38% report any blood relative with a drinking problem</a:t>
            </a:r>
          </a:p>
          <a:p>
            <a:r>
              <a:rPr lang="en-US" sz="2400"/>
              <a:t>Separation and divorce rates are about four times that of the general population</a:t>
            </a:r>
          </a:p>
          <a:p>
            <a:r>
              <a:rPr lang="en-US" sz="2400"/>
              <a:t>Physical violence is common (occurs in about 2/3 of couples)</a:t>
            </a:r>
          </a:p>
          <a:p>
            <a:r>
              <a:rPr lang="en-US" sz="2400"/>
              <a:t>Alcohol use disorders affect the physical and psychological health of spouses and children</a:t>
            </a:r>
          </a:p>
          <a:p>
            <a:pPr lvl="1">
              <a:buFont typeface="Wingdings" pitchFamily="2" charset="2"/>
              <a:buNone/>
            </a:pPr>
            <a:endParaRPr lang="en-US" sz="22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t>Summary and conclusions</a:t>
            </a:r>
          </a:p>
        </p:txBody>
      </p:sp>
      <p:sp>
        <p:nvSpPr>
          <p:cNvPr id="157699" name="Rectangle 3"/>
          <p:cNvSpPr>
            <a:spLocks noGrp="1" noChangeArrowheads="1"/>
          </p:cNvSpPr>
          <p:nvPr>
            <p:ph type="body" idx="1"/>
          </p:nvPr>
        </p:nvSpPr>
        <p:spPr>
          <a:xfrm>
            <a:off x="609600" y="1524000"/>
            <a:ext cx="8229600" cy="5562600"/>
          </a:xfrm>
        </p:spPr>
        <p:txBody>
          <a:bodyPr/>
          <a:lstStyle/>
          <a:p>
            <a:pPr>
              <a:lnSpc>
                <a:spcPct val="80000"/>
              </a:lnSpc>
            </a:pPr>
            <a:r>
              <a:rPr lang="en-US" sz="2400"/>
              <a:t>Partner-involved treatment is more effective than individual treatment in decreasing drinking and increasing relationship happiness in couples willing to attend treatment together</a:t>
            </a:r>
          </a:p>
          <a:p>
            <a:pPr>
              <a:lnSpc>
                <a:spcPct val="80000"/>
              </a:lnSpc>
            </a:pPr>
            <a:r>
              <a:rPr lang="en-US" sz="2400"/>
              <a:t>Partner-involved treatment consistently results in more drinking early in treatment, but improving outcomes in the long-run</a:t>
            </a:r>
          </a:p>
          <a:p>
            <a:pPr>
              <a:lnSpc>
                <a:spcPct val="80000"/>
              </a:lnSpc>
            </a:pPr>
            <a:r>
              <a:rPr lang="en-US" sz="2400"/>
              <a:t>Surprisingly, couples treatment works better than individual treatment (in women) when the IP also has other Axis I or II psychopathology</a:t>
            </a:r>
          </a:p>
          <a:p>
            <a:pPr>
              <a:lnSpc>
                <a:spcPct val="80000"/>
              </a:lnSpc>
            </a:pPr>
            <a:r>
              <a:rPr lang="en-US" sz="2400"/>
              <a:t>However, many women, in particular, prefer individual therapy </a:t>
            </a:r>
          </a:p>
          <a:p>
            <a:pPr>
              <a:lnSpc>
                <a:spcPct val="80000"/>
              </a:lnSpc>
            </a:pPr>
            <a:r>
              <a:rPr lang="en-US" sz="2400"/>
              <a:t>Offering women a combination of individual and couple therapy increases their attendance at therapy sessions but probably not their outcomes</a:t>
            </a:r>
          </a:p>
          <a:p>
            <a:pPr>
              <a:lnSpc>
                <a:spcPct val="80000"/>
              </a:lnSpc>
            </a:pPr>
            <a:endParaRPr lang="en-US" sz="24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t>Summary and conclusions</a:t>
            </a:r>
          </a:p>
        </p:txBody>
      </p:sp>
      <p:sp>
        <p:nvSpPr>
          <p:cNvPr id="166915" name="Rectangle 3"/>
          <p:cNvSpPr>
            <a:spLocks noGrp="1" noChangeArrowheads="1"/>
          </p:cNvSpPr>
          <p:nvPr>
            <p:ph type="body" idx="1"/>
          </p:nvPr>
        </p:nvSpPr>
        <p:spPr>
          <a:xfrm>
            <a:off x="609600" y="1600200"/>
            <a:ext cx="8305800" cy="5029200"/>
          </a:xfrm>
        </p:spPr>
        <p:txBody>
          <a:bodyPr/>
          <a:lstStyle/>
          <a:p>
            <a:r>
              <a:rPr lang="en-US" sz="2400"/>
              <a:t>We believe that couples therapy works by increasing positive exchanges, decreasing negative exchanges, increasing motivation for change, and increasing support for change</a:t>
            </a:r>
          </a:p>
          <a:p>
            <a:r>
              <a:rPr lang="en-US" sz="2400"/>
              <a:t>If we successfully isolate specific IP and SO behaviors and behavioral sequences most associated with positive outcomes:</a:t>
            </a:r>
          </a:p>
          <a:p>
            <a:pPr lvl="1"/>
            <a:r>
              <a:rPr lang="en-US" sz="2000"/>
              <a:t>Therapists can better target these in treatment </a:t>
            </a:r>
          </a:p>
          <a:p>
            <a:pPr lvl="1"/>
            <a:r>
              <a:rPr lang="en-US" sz="2000"/>
              <a:t>We will have an empirical basis for simplifying and streamlining partner-involved treatment</a:t>
            </a:r>
          </a:p>
          <a:p>
            <a:pPr lvl="1"/>
            <a:r>
              <a:rPr lang="en-US" sz="2000"/>
              <a:t>We will be able to  use this knowledge to develop and refine treatments that involve any family member by targeting these key behaviors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Future directions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Current work in our lab </a:t>
            </a:r>
          </a:p>
        </p:txBody>
      </p:sp>
      <p:sp>
        <p:nvSpPr>
          <p:cNvPr id="117763" name="Rectangle 3"/>
          <p:cNvSpPr>
            <a:spLocks noGrp="1" noChangeArrowheads="1"/>
          </p:cNvSpPr>
          <p:nvPr>
            <p:ph type="body" idx="1"/>
          </p:nvPr>
        </p:nvSpPr>
        <p:spPr>
          <a:xfrm>
            <a:off x="914400" y="1600200"/>
            <a:ext cx="8077200" cy="5257800"/>
          </a:xfrm>
        </p:spPr>
        <p:txBody>
          <a:bodyPr/>
          <a:lstStyle/>
          <a:p>
            <a:r>
              <a:rPr lang="en-US" sz="2400"/>
              <a:t>We are:</a:t>
            </a:r>
          </a:p>
          <a:p>
            <a:pPr lvl="1"/>
            <a:r>
              <a:rPr lang="en-US" sz="2200"/>
              <a:t>Developing a brief form of ABCT appropriate for drinkers and any family member (Barbara McCrady)</a:t>
            </a:r>
          </a:p>
          <a:p>
            <a:pPr lvl="1"/>
            <a:r>
              <a:rPr lang="en-US" sz="2200"/>
              <a:t>Testing a model to identify and provide a brief intervention for family members seen in primary care settings who have been affected by a loved one’s drinking (Ben Ladd)</a:t>
            </a:r>
          </a:p>
          <a:p>
            <a:pPr lvl="1"/>
            <a:r>
              <a:rPr lang="en-US" sz="2200"/>
              <a:t>Using social network analyses to model how changes in individual and network variables impact drinking (Kevin Hallgren)</a:t>
            </a:r>
          </a:p>
          <a:p>
            <a:pPr lvl="1"/>
            <a:r>
              <a:rPr lang="en-US" sz="2200"/>
              <a:t>Extending Orford et al.’s family coping model to families coping with cancer (Julie Brovko)</a:t>
            </a:r>
          </a:p>
          <a:p>
            <a:pPr lvl="1"/>
            <a:r>
              <a:rPr lang="en-US" sz="2200"/>
              <a:t>Testing the role of social factors in relapse among substance abusing offenders after incarceration (Mandy Owens)</a:t>
            </a:r>
          </a:p>
          <a:p>
            <a:pPr>
              <a:buFont typeface="Wingdings" pitchFamily="2" charset="2"/>
              <a:buNone/>
            </a:pPr>
            <a:endParaRPr lang="en-US" sz="24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p:txBody>
          <a:bodyPr anchorCtr="1"/>
          <a:lstStyle/>
          <a:p>
            <a:r>
              <a:rPr lang="en-US" sz="3600"/>
              <a:t>Beyond the family:   </a:t>
            </a:r>
            <a:br>
              <a:rPr lang="en-US" sz="3600"/>
            </a:br>
            <a:r>
              <a:rPr lang="en-US" sz="3600"/>
              <a:t>Other questions about  social support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457200" y="228600"/>
            <a:ext cx="8686800" cy="1139825"/>
          </a:xfrm>
        </p:spPr>
        <p:txBody>
          <a:bodyPr anchorCtr="1"/>
          <a:lstStyle/>
          <a:p>
            <a:r>
              <a:rPr lang="en-US" sz="3200"/>
              <a:t>Q1:  Does social support lead to internal/individual changes in a person with an alcohol/drug problem?</a:t>
            </a:r>
          </a:p>
        </p:txBody>
      </p:sp>
      <p:sp>
        <p:nvSpPr>
          <p:cNvPr id="117763" name="Rectangle 3"/>
          <p:cNvSpPr>
            <a:spLocks noGrp="1" noChangeArrowheads="1"/>
          </p:cNvSpPr>
          <p:nvPr>
            <p:ph type="body" idx="4294967295"/>
          </p:nvPr>
        </p:nvSpPr>
        <p:spPr/>
        <p:txBody>
          <a:bodyPr/>
          <a:lstStyle/>
          <a:p>
            <a:pPr>
              <a:lnSpc>
                <a:spcPct val="90000"/>
              </a:lnSpc>
            </a:pPr>
            <a:r>
              <a:rPr lang="en-US">
                <a:effectLst>
                  <a:outerShdw blurRad="38100" dist="38100" dir="2700000" algn="tl">
                    <a:srgbClr val="FFFFFF"/>
                  </a:outerShdw>
                </a:effectLst>
              </a:rPr>
              <a:t>Psychological question:  Does social support impact psychological functioning? </a:t>
            </a:r>
          </a:p>
          <a:p>
            <a:pPr lvl="1">
              <a:lnSpc>
                <a:spcPct val="90000"/>
              </a:lnSpc>
            </a:pPr>
            <a:r>
              <a:rPr lang="en-US">
                <a:effectLst>
                  <a:outerShdw blurRad="38100" dist="38100" dir="2700000" algn="tl">
                    <a:srgbClr val="FFFFFF"/>
                  </a:outerShdw>
                </a:effectLst>
              </a:rPr>
              <a:t>Motivation?</a:t>
            </a:r>
          </a:p>
          <a:p>
            <a:pPr lvl="1">
              <a:lnSpc>
                <a:spcPct val="90000"/>
              </a:lnSpc>
            </a:pPr>
            <a:r>
              <a:rPr lang="en-US">
                <a:effectLst>
                  <a:outerShdw blurRad="38100" dist="38100" dir="2700000" algn="tl">
                    <a:srgbClr val="FFFFFF"/>
                  </a:outerShdw>
                </a:effectLst>
              </a:rPr>
              <a:t>Self-efficacy?</a:t>
            </a:r>
          </a:p>
          <a:p>
            <a:pPr lvl="1">
              <a:lnSpc>
                <a:spcPct val="90000"/>
              </a:lnSpc>
            </a:pPr>
            <a:r>
              <a:rPr lang="en-US">
                <a:effectLst>
                  <a:outerShdw blurRad="38100" dist="38100" dir="2700000" algn="tl">
                    <a:srgbClr val="FFFFFF"/>
                  </a:outerShdw>
                </a:effectLst>
              </a:rPr>
              <a:t>Outcome expectancies?</a:t>
            </a:r>
          </a:p>
          <a:p>
            <a:pPr lvl="1">
              <a:lnSpc>
                <a:spcPct val="90000"/>
              </a:lnSpc>
            </a:pPr>
            <a:r>
              <a:rPr lang="en-US">
                <a:effectLst>
                  <a:outerShdw blurRad="38100" dist="38100" dir="2700000" algn="tl">
                    <a:srgbClr val="FFFFFF"/>
                  </a:outerShdw>
                </a:effectLst>
              </a:rPr>
              <a:t>Coping skills?</a:t>
            </a:r>
          </a:p>
          <a:p>
            <a:pPr lvl="1">
              <a:lnSpc>
                <a:spcPct val="90000"/>
              </a:lnSpc>
            </a:pPr>
            <a:r>
              <a:rPr lang="en-US">
                <a:effectLst>
                  <a:outerShdw blurRad="38100" dist="38100" dir="2700000" algn="tl">
                    <a:srgbClr val="FFFFFF"/>
                  </a:outerShdw>
                </a:effectLst>
              </a:rPr>
              <a:t>Affect regulation?</a:t>
            </a:r>
          </a:p>
          <a:p>
            <a:pPr>
              <a:lnSpc>
                <a:spcPct val="90000"/>
              </a:lnSpc>
            </a:pPr>
            <a:r>
              <a:rPr lang="en-US">
                <a:effectLst>
                  <a:outerShdw blurRad="38100" dist="38100" dir="2700000" algn="tl">
                    <a:srgbClr val="FFFFFF"/>
                  </a:outerShdw>
                </a:effectLst>
              </a:rPr>
              <a:t>Cognitive neuroscience questions:</a:t>
            </a:r>
          </a:p>
          <a:p>
            <a:pPr lvl="1">
              <a:lnSpc>
                <a:spcPct val="90000"/>
              </a:lnSpc>
            </a:pPr>
            <a:r>
              <a:rPr lang="en-US">
                <a:effectLst>
                  <a:outerShdw blurRad="38100" dist="38100" dir="2700000" algn="tl">
                    <a:srgbClr val="FFFFFF"/>
                  </a:outerShdw>
                </a:effectLst>
              </a:rPr>
              <a:t>Does social support damp down craving in the presence of cues to drink?</a:t>
            </a:r>
          </a:p>
          <a:p>
            <a:pPr lvl="1">
              <a:lnSpc>
                <a:spcPct val="90000"/>
              </a:lnSpc>
            </a:pPr>
            <a:r>
              <a:rPr lang="en-US">
                <a:effectLst>
                  <a:outerShdw blurRad="38100" dist="38100" dir="2700000" algn="tl">
                    <a:srgbClr val="FFFFFF"/>
                  </a:outerShdw>
                </a:effectLst>
              </a:rPr>
              <a:t>Does social support impact pathways in the brain associated with rewards or executive control?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p:txBody>
          <a:bodyPr anchorCtr="1"/>
          <a:lstStyle/>
          <a:p>
            <a:r>
              <a:rPr lang="en-US" sz="3600"/>
              <a:t>Q2a:  What are effective and ineffective means to get good social support?</a:t>
            </a:r>
          </a:p>
        </p:txBody>
      </p:sp>
      <p:sp>
        <p:nvSpPr>
          <p:cNvPr id="105475" name="Rectangle 3"/>
          <p:cNvSpPr>
            <a:spLocks noGrp="1" noChangeArrowheads="1"/>
          </p:cNvSpPr>
          <p:nvPr>
            <p:ph type="body" idx="4294967295"/>
          </p:nvPr>
        </p:nvSpPr>
        <p:spPr/>
        <p:txBody>
          <a:bodyPr/>
          <a:lstStyle/>
          <a:p>
            <a:r>
              <a:rPr lang="en-US">
                <a:effectLst>
                  <a:outerShdw blurRad="38100" dist="38100" dir="2700000" algn="tl">
                    <a:srgbClr val="FFFFFF"/>
                  </a:outerShdw>
                </a:effectLst>
              </a:rPr>
              <a:t>How does a drinker/drug user </a:t>
            </a:r>
            <a:r>
              <a:rPr lang="en-US" i="1">
                <a:effectLst>
                  <a:outerShdw blurRad="38100" dist="38100" dir="2700000" algn="tl">
                    <a:srgbClr val="FFFFFF"/>
                  </a:outerShdw>
                </a:effectLst>
              </a:rPr>
              <a:t>find</a:t>
            </a:r>
            <a:r>
              <a:rPr lang="en-US">
                <a:effectLst>
                  <a:outerShdw blurRad="38100" dist="38100" dir="2700000" algn="tl">
                    <a:srgbClr val="FFFFFF"/>
                  </a:outerShdw>
                </a:effectLst>
              </a:rPr>
              <a:t> social networks that will support nonproblem alcohol or drug use? </a:t>
            </a:r>
          </a:p>
          <a:p>
            <a:r>
              <a:rPr lang="en-US">
                <a:effectLst>
                  <a:outerShdw blurRad="38100" dist="38100" dir="2700000" algn="tl">
                    <a:srgbClr val="FFFFFF"/>
                  </a:outerShdw>
                </a:effectLst>
              </a:rPr>
              <a:t>What can a drinker/drug user </a:t>
            </a:r>
            <a:r>
              <a:rPr lang="en-US" i="1">
                <a:effectLst>
                  <a:outerShdw blurRad="38100" dist="38100" dir="2700000" algn="tl">
                    <a:srgbClr val="FFFFFF"/>
                  </a:outerShdw>
                </a:effectLst>
              </a:rPr>
              <a:t>do</a:t>
            </a:r>
            <a:r>
              <a:rPr lang="en-US">
                <a:effectLst>
                  <a:outerShdw blurRad="38100" dist="38100" dir="2700000" algn="tl">
                    <a:srgbClr val="FFFFFF"/>
                  </a:outerShdw>
                </a:effectLst>
              </a:rPr>
              <a:t> to engage others to provide support?</a:t>
            </a:r>
          </a:p>
          <a:p>
            <a:r>
              <a:rPr lang="en-US">
                <a:effectLst>
                  <a:outerShdw blurRad="38100" dist="38100" dir="2700000" algn="tl">
                    <a:srgbClr val="FFFFFF"/>
                  </a:outerShdw>
                </a:effectLst>
              </a:rPr>
              <a:t>Can a drinker or drug user </a:t>
            </a:r>
            <a:r>
              <a:rPr lang="en-US" i="1">
                <a:effectLst>
                  <a:outerShdw blurRad="38100" dist="38100" dir="2700000" algn="tl">
                    <a:srgbClr val="FFFFFF"/>
                  </a:outerShdw>
                </a:effectLst>
              </a:rPr>
              <a:t>drive others</a:t>
            </a:r>
            <a:r>
              <a:rPr lang="en-US">
                <a:effectLst>
                  <a:outerShdw blurRad="38100" dist="38100" dir="2700000" algn="tl">
                    <a:srgbClr val="FFFFFF"/>
                  </a:outerShdw>
                </a:effectLst>
              </a:rPr>
              <a:t> away through alienating behaviors (other than those associated with the substance use)?</a:t>
            </a:r>
          </a:p>
          <a:p>
            <a:pPr>
              <a:buFont typeface="Wingdings" pitchFamily="2" charset="2"/>
              <a:buNone/>
            </a:pPr>
            <a:endParaRPr lang="en-US">
              <a:effectLst>
                <a:outerShdw blurRad="38100" dist="38100" dir="2700000" algn="tl">
                  <a:srgbClr val="FFFFFF"/>
                </a:outerShdw>
              </a:effectLst>
            </a:endParaRPr>
          </a:p>
          <a:p>
            <a:pPr>
              <a:buFont typeface="Wingdings" pitchFamily="2" charset="2"/>
              <a:buNone/>
            </a:pPr>
            <a:endParaRPr lang="en-US">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152400" y="228600"/>
            <a:ext cx="9144000" cy="1139825"/>
          </a:xfrm>
        </p:spPr>
        <p:txBody>
          <a:bodyPr anchorCtr="1"/>
          <a:lstStyle/>
          <a:p>
            <a:r>
              <a:rPr lang="en-US" sz="3600"/>
              <a:t>Q3:  What are more and less effective </a:t>
            </a:r>
            <a:br>
              <a:rPr lang="en-US" sz="3600"/>
            </a:br>
            <a:r>
              <a:rPr lang="en-US" sz="3600"/>
              <a:t>ways for others to provide social support?</a:t>
            </a:r>
          </a:p>
        </p:txBody>
      </p:sp>
      <p:sp>
        <p:nvSpPr>
          <p:cNvPr id="124931" name="Rectangle 3"/>
          <p:cNvSpPr>
            <a:spLocks noGrp="1" noChangeArrowheads="1"/>
          </p:cNvSpPr>
          <p:nvPr>
            <p:ph type="body" idx="4294967295"/>
          </p:nvPr>
        </p:nvSpPr>
        <p:spPr>
          <a:xfrm>
            <a:off x="685800" y="1828800"/>
            <a:ext cx="8229600" cy="4525963"/>
          </a:xfrm>
        </p:spPr>
        <p:txBody>
          <a:bodyPr/>
          <a:lstStyle/>
          <a:p>
            <a:r>
              <a:rPr lang="en-US">
                <a:effectLst>
                  <a:outerShdw blurRad="38100" dist="38100" dir="2700000" algn="tl">
                    <a:srgbClr val="FFFFFF"/>
                  </a:outerShdw>
                </a:effectLst>
              </a:rPr>
              <a:t>We know that having a sponsor is one of the strongest predictors of success in AA, but we know nothing about effective and ineffective sponsoring</a:t>
            </a:r>
          </a:p>
          <a:p>
            <a:r>
              <a:rPr lang="en-US">
                <a:effectLst>
                  <a:outerShdw blurRad="38100" dist="38100" dir="2700000" algn="tl">
                    <a:srgbClr val="FFFFFF"/>
                  </a:outerShdw>
                </a:effectLst>
              </a:rPr>
              <a:t>We know that having a supportive family enhances outcomes, but we have not isolated effective family behaviors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t>It’s an exciting future!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609600" y="277813"/>
            <a:ext cx="8534400" cy="1143000"/>
          </a:xfrm>
        </p:spPr>
        <p:txBody>
          <a:bodyPr/>
          <a:lstStyle/>
          <a:p>
            <a:r>
              <a:rPr lang="en-US"/>
              <a:t>Our clinical trials of family-involved treatment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3800" i="1"/>
              <a:t>Study 1:  </a:t>
            </a:r>
            <a:r>
              <a:rPr lang="en-US" sz="3800"/>
              <a:t>The Joint Admission study</a:t>
            </a:r>
          </a:p>
        </p:txBody>
      </p:sp>
      <p:sp>
        <p:nvSpPr>
          <p:cNvPr id="4099" name="Rectangle 3"/>
          <p:cNvSpPr>
            <a:spLocks noGrp="1" noChangeArrowheads="1"/>
          </p:cNvSpPr>
          <p:nvPr>
            <p:ph type="body" idx="1"/>
          </p:nvPr>
        </p:nvSpPr>
        <p:spPr/>
        <p:txBody>
          <a:bodyPr/>
          <a:lstStyle/>
          <a:p>
            <a:r>
              <a:rPr lang="en-US"/>
              <a:t>Study of joint hospital admission, conjoint therapy, and individual therapy</a:t>
            </a:r>
          </a:p>
          <a:p>
            <a:r>
              <a:rPr lang="en-US"/>
              <a:t>33 patients with alcohol problems </a:t>
            </a:r>
          </a:p>
          <a:p>
            <a:r>
              <a:rPr lang="en-US"/>
              <a:t>Assessed at baseline, one month, 6 month, and 4 year follow-up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800" i="1"/>
              <a:t>Study 1:  </a:t>
            </a:r>
            <a:r>
              <a:rPr lang="en-US" sz="3800"/>
              <a:t>Joint Admission study</a:t>
            </a:r>
          </a:p>
        </p:txBody>
      </p:sp>
      <p:sp>
        <p:nvSpPr>
          <p:cNvPr id="5123" name="Text Box 3"/>
          <p:cNvSpPr txBox="1">
            <a:spLocks noChangeArrowheads="1"/>
          </p:cNvSpPr>
          <p:nvPr/>
        </p:nvSpPr>
        <p:spPr bwMode="auto">
          <a:xfrm>
            <a:off x="2057400" y="5791200"/>
            <a:ext cx="644525" cy="244475"/>
          </a:xfrm>
          <a:prstGeom prst="rect">
            <a:avLst/>
          </a:prstGeom>
          <a:noFill/>
          <a:ln w="9525">
            <a:noFill/>
            <a:miter lim="800000"/>
            <a:headEnd/>
            <a:tailEnd/>
          </a:ln>
          <a:effectLst/>
        </p:spPr>
        <p:txBody>
          <a:bodyPr>
            <a:spAutoFit/>
          </a:bodyPr>
          <a:lstStyle/>
          <a:p>
            <a:r>
              <a:rPr lang="en-US" sz="1000" b="0"/>
              <a:t>Baseline</a:t>
            </a:r>
          </a:p>
        </p:txBody>
      </p:sp>
      <p:sp>
        <p:nvSpPr>
          <p:cNvPr id="5124" name="Text Box 4"/>
          <p:cNvSpPr txBox="1">
            <a:spLocks noChangeArrowheads="1"/>
          </p:cNvSpPr>
          <p:nvPr/>
        </p:nvSpPr>
        <p:spPr bwMode="auto">
          <a:xfrm>
            <a:off x="2955925" y="5772150"/>
            <a:ext cx="660400" cy="244475"/>
          </a:xfrm>
          <a:prstGeom prst="rect">
            <a:avLst/>
          </a:prstGeom>
          <a:noFill/>
          <a:ln w="9525">
            <a:noFill/>
            <a:miter lim="800000"/>
            <a:headEnd/>
            <a:tailEnd/>
          </a:ln>
          <a:effectLst/>
        </p:spPr>
        <p:txBody>
          <a:bodyPr wrap="none">
            <a:spAutoFit/>
          </a:bodyPr>
          <a:lstStyle/>
          <a:p>
            <a:r>
              <a:rPr lang="en-US" sz="1000" b="0"/>
              <a:t>1-month</a:t>
            </a:r>
          </a:p>
        </p:txBody>
      </p:sp>
      <p:sp>
        <p:nvSpPr>
          <p:cNvPr id="5125" name="Text Box 5"/>
          <p:cNvSpPr txBox="1">
            <a:spLocks noChangeArrowheads="1"/>
          </p:cNvSpPr>
          <p:nvPr/>
        </p:nvSpPr>
        <p:spPr bwMode="auto">
          <a:xfrm>
            <a:off x="4175125" y="5772150"/>
            <a:ext cx="711200" cy="244475"/>
          </a:xfrm>
          <a:prstGeom prst="rect">
            <a:avLst/>
          </a:prstGeom>
          <a:noFill/>
          <a:ln w="9525">
            <a:noFill/>
            <a:miter lim="800000"/>
            <a:headEnd/>
            <a:tailEnd/>
          </a:ln>
          <a:effectLst/>
        </p:spPr>
        <p:txBody>
          <a:bodyPr wrap="none">
            <a:spAutoFit/>
          </a:bodyPr>
          <a:lstStyle/>
          <a:p>
            <a:r>
              <a:rPr lang="en-US" sz="1000" b="0"/>
              <a:t>6 months</a:t>
            </a:r>
          </a:p>
        </p:txBody>
      </p:sp>
      <p:graphicFrame>
        <p:nvGraphicFramePr>
          <p:cNvPr id="5126" name="Object 6"/>
          <p:cNvGraphicFramePr>
            <a:graphicFrameLocks noChangeAspect="1"/>
          </p:cNvGraphicFramePr>
          <p:nvPr>
            <p:ph type="chart" idx="1"/>
          </p:nvPr>
        </p:nvGraphicFramePr>
        <p:xfrm>
          <a:off x="1066800" y="1524000"/>
          <a:ext cx="7772400" cy="4530725"/>
        </p:xfrm>
        <a:graphic>
          <a:graphicData uri="http://schemas.openxmlformats.org/presentationml/2006/ole">
            <p:oleObj spid="_x0000_s5126" name="Chart" r:id="rId3" imgW="7772400" imgH="4114800" progId="MSGraph.Chart.8">
              <p:embed followColorScheme="full"/>
            </p:oleObj>
          </a:graphicData>
        </a:graphic>
      </p:graphicFrame>
      <p:sp>
        <p:nvSpPr>
          <p:cNvPr id="5127" name="Text Box 7"/>
          <p:cNvSpPr txBox="1">
            <a:spLocks noChangeArrowheads="1"/>
          </p:cNvSpPr>
          <p:nvPr/>
        </p:nvSpPr>
        <p:spPr bwMode="auto">
          <a:xfrm rot="-5400000">
            <a:off x="-327819" y="3452019"/>
            <a:ext cx="2516188" cy="336550"/>
          </a:xfrm>
          <a:prstGeom prst="rect">
            <a:avLst/>
          </a:prstGeom>
          <a:noFill/>
          <a:ln w="9525">
            <a:noFill/>
            <a:miter lim="800000"/>
            <a:headEnd/>
            <a:tailEnd/>
          </a:ln>
          <a:effectLst/>
        </p:spPr>
        <p:txBody>
          <a:bodyPr wrap="none">
            <a:spAutoFit/>
          </a:bodyPr>
          <a:lstStyle/>
          <a:p>
            <a:r>
              <a:rPr lang="en-US" b="0"/>
              <a:t>Quantity-Frequency Index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dissolve">
                                      <p:cBhvr>
                                        <p:cTn id="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1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What did we learn?</a:t>
            </a:r>
          </a:p>
        </p:txBody>
      </p:sp>
      <p:sp>
        <p:nvSpPr>
          <p:cNvPr id="8195" name="Rectangle 3"/>
          <p:cNvSpPr>
            <a:spLocks noGrp="1" noChangeArrowheads="1"/>
          </p:cNvSpPr>
          <p:nvPr>
            <p:ph type="body" idx="1"/>
          </p:nvPr>
        </p:nvSpPr>
        <p:spPr/>
        <p:txBody>
          <a:bodyPr/>
          <a:lstStyle/>
          <a:p>
            <a:r>
              <a:rPr lang="en-US"/>
              <a:t>In the short run, inpatient treatment did not add substantial benefit</a:t>
            </a:r>
          </a:p>
          <a:p>
            <a:r>
              <a:rPr lang="en-US"/>
              <a:t>Inpatient treatment was disruptive to families, inconvenient, expensive, and unlikely to be covered by health insurance</a:t>
            </a:r>
          </a:p>
          <a:p>
            <a:r>
              <a:rPr lang="en-US"/>
              <a:t>Developing ambulatory models was likely to be more valuable in the long run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ahoma"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614</TotalTime>
  <Words>2905</Words>
  <Application>Microsoft Office PowerPoint</Application>
  <PresentationFormat>On-screen Show (4:3)</PresentationFormat>
  <Paragraphs>495</Paragraphs>
  <Slides>58</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6" baseType="lpstr">
      <vt:lpstr>Arial</vt:lpstr>
      <vt:lpstr>Times New Roman</vt:lpstr>
      <vt:lpstr>Wingdings</vt:lpstr>
      <vt:lpstr>Tahoma</vt:lpstr>
      <vt:lpstr>Verdana</vt:lpstr>
      <vt:lpstr>Calibri</vt:lpstr>
      <vt:lpstr>Layers</vt:lpstr>
      <vt:lpstr>Microsoft Graph Chart</vt:lpstr>
      <vt:lpstr>Family Interventions for Alcohol and Drug Problems</vt:lpstr>
      <vt:lpstr>Outline of presentation</vt:lpstr>
      <vt:lpstr>Rationale for studying families</vt:lpstr>
      <vt:lpstr>Why focus on families? </vt:lpstr>
      <vt:lpstr>Alcohol and the family – some facts</vt:lpstr>
      <vt:lpstr>Our clinical trials of family-involved treatment</vt:lpstr>
      <vt:lpstr>Study 1:  The Joint Admission study</vt:lpstr>
      <vt:lpstr>Study 1:  Joint Admission study</vt:lpstr>
      <vt:lpstr>What did we learn?</vt:lpstr>
      <vt:lpstr>Our ambulatory couples therapy model: Alcohol Behavioral Couples Therapy (ABCT)</vt:lpstr>
      <vt:lpstr>Structure of treatment</vt:lpstr>
      <vt:lpstr>Goals of treatment</vt:lpstr>
      <vt:lpstr>Study 2: Components of spouse involved treatment</vt:lpstr>
      <vt:lpstr>Studying components of spouse involvement</vt:lpstr>
      <vt:lpstr>What did we learn?</vt:lpstr>
      <vt:lpstr>Study 3:   Maintenance of change</vt:lpstr>
      <vt:lpstr>Maintenance of change </vt:lpstr>
      <vt:lpstr>What did we learn?</vt:lpstr>
      <vt:lpstr>Study 4:   Rutgers Women’s Treatment Project I</vt:lpstr>
      <vt:lpstr>Alcohol Behavioral Couples Therapy and Abstinence</vt:lpstr>
      <vt:lpstr>Psychopathology and Drinking – Post Treatment</vt:lpstr>
      <vt:lpstr>Psychopathology and Drinking – Follow-Up</vt:lpstr>
      <vt:lpstr>What did we learn? </vt:lpstr>
      <vt:lpstr>Study 2:  Rutgers Women’s Treatment Project II</vt:lpstr>
      <vt:lpstr>What did women want?</vt:lpstr>
      <vt:lpstr>Drinking outcomes – abstinence </vt:lpstr>
      <vt:lpstr>So far, we’ve been running “horse races”</vt:lpstr>
      <vt:lpstr>Now we’d like to look inside the horse</vt:lpstr>
      <vt:lpstr>Model for studying mechanisms of change1</vt:lpstr>
      <vt:lpstr>ABCT model of mechanisms of change</vt:lpstr>
      <vt:lpstr>Testing the ABCT model</vt:lpstr>
      <vt:lpstr>MATES: Mechanisms in alcohol treatment engaging significant others (R01 AA018376)</vt:lpstr>
      <vt:lpstr>MATES staff</vt:lpstr>
      <vt:lpstr>MATES design overview</vt:lpstr>
      <vt:lpstr>MATES Sample and method</vt:lpstr>
      <vt:lpstr>MATES method</vt:lpstr>
      <vt:lpstr>MATES procedures</vt:lpstr>
      <vt:lpstr>Coding System – Adapted from the MISO1  (Motivational Interviewing with Significant Others)</vt:lpstr>
      <vt:lpstr>Sample definition for global rating</vt:lpstr>
      <vt:lpstr>Snippet of a transcribed, coded transcript</vt:lpstr>
      <vt:lpstr>Coding system - therapist</vt:lpstr>
      <vt:lpstr>Snippet of therapist rating form</vt:lpstr>
      <vt:lpstr>Let’s listen to an actual tape</vt:lpstr>
      <vt:lpstr>Status of the project (as of Oct. 1)</vt:lpstr>
      <vt:lpstr>Results – who talks? (First 40 coded tapes)</vt:lpstr>
      <vt:lpstr>Results – what do they talk about? (n = 40)</vt:lpstr>
      <vt:lpstr>Results – a few significant correlations</vt:lpstr>
      <vt:lpstr>Results – a few significant correlations</vt:lpstr>
      <vt:lpstr>A sample of cool stuff for the future: The anatomy of a treatment session</vt:lpstr>
      <vt:lpstr>Summary and conclusions</vt:lpstr>
      <vt:lpstr>Summary and conclusions</vt:lpstr>
      <vt:lpstr>Future directions</vt:lpstr>
      <vt:lpstr>Current work in our lab </vt:lpstr>
      <vt:lpstr>Beyond the family:    Other questions about  social support </vt:lpstr>
      <vt:lpstr>Q1:  Does social support lead to internal/individual changes in a person with an alcohol/drug problem?</vt:lpstr>
      <vt:lpstr>Q2a:  What are effective and ineffective means to get good social support?</vt:lpstr>
      <vt:lpstr>Q3:  What are more and less effective  ways for others to provide social support?</vt:lpstr>
      <vt:lpstr>It’s an exciting future!</vt:lpstr>
    </vt:vector>
  </TitlesOfParts>
  <Company>UNM CASAA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Use Disorders are Family Disorders</dc:title>
  <dc:creator>CASAA</dc:creator>
  <cp:lastModifiedBy>Graham Hunt</cp:lastModifiedBy>
  <cp:revision>21</cp:revision>
  <dcterms:created xsi:type="dcterms:W3CDTF">2011-10-27T19:05:56Z</dcterms:created>
  <dcterms:modified xsi:type="dcterms:W3CDTF">2011-11-21T21:48:51Z</dcterms:modified>
</cp:coreProperties>
</file>