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71" r:id="rId3"/>
    <p:sldId id="274" r:id="rId4"/>
    <p:sldId id="276" r:id="rId5"/>
    <p:sldId id="286" r:id="rId6"/>
    <p:sldId id="278" r:id="rId7"/>
    <p:sldId id="279" r:id="rId8"/>
    <p:sldId id="280" r:id="rId9"/>
    <p:sldId id="282" r:id="rId10"/>
    <p:sldId id="283" r:id="rId11"/>
    <p:sldId id="269" r:id="rId12"/>
    <p:sldId id="285" r:id="rId1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ff" initials="G" lastIdx="2" clrIdx="0"/>
  <p:cmAuthor id="1" name="Leahy, Dorothy" initials="LD" lastIdx="10" clrIdx="1">
    <p:extLst>
      <p:ext uri="{19B8F6BF-5375-455C-9EA6-DF929625EA0E}">
        <p15:presenceInfo xmlns:p15="http://schemas.microsoft.com/office/powerpoint/2012/main" userId="S-1-5-21-366280191-1431725683-3082433272-340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559" autoAdjust="0"/>
  </p:normalViewPr>
  <p:slideViewPr>
    <p:cSldViewPr>
      <p:cViewPr varScale="1">
        <p:scale>
          <a:sx n="59" d="100"/>
          <a:sy n="59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E8B59-2A86-4204-86B7-EC2429099C2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6DCB98D-40A2-436C-939B-E8D4657D238A}">
      <dgm:prSet phldrT="[Text]"/>
      <dgm:spPr/>
      <dgm:t>
        <a:bodyPr/>
        <a:lstStyle/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in study area </a:t>
          </a:r>
        </a:p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149</a:t>
          </a:r>
          <a:r>
            <a:rPr lang="en-IE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)</a:t>
          </a:r>
          <a:endParaRPr lang="en-I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07CF0BC-B693-4D00-BB9A-7748663B9617}" type="parTrans" cxnId="{088341E0-C6CC-486C-8CDA-8E35CFF60032}">
      <dgm:prSet/>
      <dgm:spPr/>
      <dgm:t>
        <a:bodyPr/>
        <a:lstStyle/>
        <a:p>
          <a:endParaRPr lang="en-IE"/>
        </a:p>
      </dgm:t>
    </dgm:pt>
    <dgm:pt modelId="{ECE1C4B0-3B44-4AD1-AE79-BF796B6106F5}" type="sibTrans" cxnId="{088341E0-C6CC-486C-8CDA-8E35CFF60032}">
      <dgm:prSet/>
      <dgm:spPr/>
      <dgm:t>
        <a:bodyPr/>
        <a:lstStyle/>
        <a:p>
          <a:endParaRPr lang="en-IE" dirty="0"/>
        </a:p>
      </dgm:t>
    </dgm:pt>
    <dgm:pt modelId="{C027B3A7-BBE6-45AC-8B3B-115E830D2701}">
      <dgm:prSet phldrT="[Text]"/>
      <dgm:spPr/>
      <dgm:t>
        <a:bodyPr/>
        <a:lstStyle/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agreed to participate </a:t>
          </a:r>
        </a:p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19)</a:t>
          </a:r>
          <a:endParaRPr lang="en-I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1FDFB28-5549-4E73-8A1D-3DC817048283}" type="parTrans" cxnId="{06EA4425-9A57-4672-BAE0-C471BCB0C64C}">
      <dgm:prSet/>
      <dgm:spPr/>
      <dgm:t>
        <a:bodyPr/>
        <a:lstStyle/>
        <a:p>
          <a:endParaRPr lang="en-IE"/>
        </a:p>
      </dgm:t>
    </dgm:pt>
    <dgm:pt modelId="{310806FD-F47C-4258-AA82-34709B7F0D09}" type="sibTrans" cxnId="{06EA4425-9A57-4672-BAE0-C471BCB0C64C}">
      <dgm:prSet/>
      <dgm:spPr/>
      <dgm:t>
        <a:bodyPr/>
        <a:lstStyle/>
        <a:p>
          <a:endParaRPr lang="en-IE" dirty="0"/>
        </a:p>
      </dgm:t>
    </dgm:pt>
    <dgm:pt modelId="{DAA2F8F2-B3F9-4B05-BA4B-C8D82FEF8ECE}">
      <dgm:prSet phldrT="[Text]"/>
      <dgm:spPr/>
      <dgm:t>
        <a:bodyPr/>
        <a:lstStyle/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recruited </a:t>
          </a:r>
        </a:p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16)</a:t>
          </a:r>
          <a:endParaRPr lang="en-I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93E3961-95AD-4A2C-9A44-76E6B3D85722}" type="parTrans" cxnId="{938EB4CA-30A0-4C9C-B675-55061A325CE4}">
      <dgm:prSet/>
      <dgm:spPr/>
      <dgm:t>
        <a:bodyPr/>
        <a:lstStyle/>
        <a:p>
          <a:endParaRPr lang="en-IE"/>
        </a:p>
      </dgm:t>
    </dgm:pt>
    <dgm:pt modelId="{66A9CA3D-5120-410D-983C-05687A86F6C4}" type="sibTrans" cxnId="{938EB4CA-30A0-4C9C-B675-55061A325CE4}">
      <dgm:prSet/>
      <dgm:spPr/>
      <dgm:t>
        <a:bodyPr/>
        <a:lstStyle/>
        <a:p>
          <a:endParaRPr lang="en-IE"/>
        </a:p>
      </dgm:t>
    </dgm:pt>
    <dgm:pt modelId="{33CC4788-8397-40D0-99C5-B29B7848C0F7}" type="pres">
      <dgm:prSet presAssocID="{EB6E8B59-2A86-4204-86B7-EC2429099C2E}" presName="Name0" presStyleCnt="0">
        <dgm:presLayoutVars>
          <dgm:dir/>
          <dgm:resizeHandles val="exact"/>
        </dgm:presLayoutVars>
      </dgm:prSet>
      <dgm:spPr/>
    </dgm:pt>
    <dgm:pt modelId="{15E1B4CE-B749-47C7-B8E8-B4E0CD17B080}" type="pres">
      <dgm:prSet presAssocID="{A6DCB98D-40A2-436C-939B-E8D4657D238A}" presName="node" presStyleLbl="node1" presStyleIdx="0" presStyleCnt="3">
        <dgm:presLayoutVars>
          <dgm:bulletEnabled val="1"/>
        </dgm:presLayoutVars>
      </dgm:prSet>
      <dgm:spPr/>
    </dgm:pt>
    <dgm:pt modelId="{544BAD40-77B3-4059-B11F-6F2B6F9E7ED5}" type="pres">
      <dgm:prSet presAssocID="{ECE1C4B0-3B44-4AD1-AE79-BF796B6106F5}" presName="sibTrans" presStyleLbl="sibTrans2D1" presStyleIdx="0" presStyleCnt="2"/>
      <dgm:spPr/>
    </dgm:pt>
    <dgm:pt modelId="{460D098E-E19B-425A-9668-71E091CC6476}" type="pres">
      <dgm:prSet presAssocID="{ECE1C4B0-3B44-4AD1-AE79-BF796B6106F5}" presName="connectorText" presStyleLbl="sibTrans2D1" presStyleIdx="0" presStyleCnt="2"/>
      <dgm:spPr/>
    </dgm:pt>
    <dgm:pt modelId="{F3F6A0FF-99E0-4946-B24C-29268B743147}" type="pres">
      <dgm:prSet presAssocID="{C027B3A7-BBE6-45AC-8B3B-115E830D2701}" presName="node" presStyleLbl="node1" presStyleIdx="1" presStyleCnt="3">
        <dgm:presLayoutVars>
          <dgm:bulletEnabled val="1"/>
        </dgm:presLayoutVars>
      </dgm:prSet>
      <dgm:spPr/>
    </dgm:pt>
    <dgm:pt modelId="{E7A80019-327D-478F-A781-5426E8A0BEE7}" type="pres">
      <dgm:prSet presAssocID="{310806FD-F47C-4258-AA82-34709B7F0D09}" presName="sibTrans" presStyleLbl="sibTrans2D1" presStyleIdx="1" presStyleCnt="2"/>
      <dgm:spPr/>
    </dgm:pt>
    <dgm:pt modelId="{D6371DF8-BE6D-4B7F-A1C5-0ADE4561D27F}" type="pres">
      <dgm:prSet presAssocID="{310806FD-F47C-4258-AA82-34709B7F0D09}" presName="connectorText" presStyleLbl="sibTrans2D1" presStyleIdx="1" presStyleCnt="2"/>
      <dgm:spPr/>
    </dgm:pt>
    <dgm:pt modelId="{7D9BB564-CDEA-4A75-BD6C-CFFF333FE6F7}" type="pres">
      <dgm:prSet presAssocID="{DAA2F8F2-B3F9-4B05-BA4B-C8D82FEF8ECE}" presName="node" presStyleLbl="node1" presStyleIdx="2" presStyleCnt="3">
        <dgm:presLayoutVars>
          <dgm:bulletEnabled val="1"/>
        </dgm:presLayoutVars>
      </dgm:prSet>
      <dgm:spPr/>
    </dgm:pt>
  </dgm:ptLst>
  <dgm:cxnLst>
    <dgm:cxn modelId="{125E8B14-718C-4030-9E18-4CF4BADA2BFD}" type="presOf" srcId="{EB6E8B59-2A86-4204-86B7-EC2429099C2E}" destId="{33CC4788-8397-40D0-99C5-B29B7848C0F7}" srcOrd="0" destOrd="0" presId="urn:microsoft.com/office/officeart/2005/8/layout/process1"/>
    <dgm:cxn modelId="{D884E07A-18ED-4E97-B819-881A0862570E}" type="presOf" srcId="{A6DCB98D-40A2-436C-939B-E8D4657D238A}" destId="{15E1B4CE-B749-47C7-B8E8-B4E0CD17B080}" srcOrd="0" destOrd="0" presId="urn:microsoft.com/office/officeart/2005/8/layout/process1"/>
    <dgm:cxn modelId="{06EA4425-9A57-4672-BAE0-C471BCB0C64C}" srcId="{EB6E8B59-2A86-4204-86B7-EC2429099C2E}" destId="{C027B3A7-BBE6-45AC-8B3B-115E830D2701}" srcOrd="1" destOrd="0" parTransId="{21FDFB28-5549-4E73-8A1D-3DC817048283}" sibTransId="{310806FD-F47C-4258-AA82-34709B7F0D09}"/>
    <dgm:cxn modelId="{8AF564D9-730E-43AB-B31C-AB377FF91110}" type="presOf" srcId="{C027B3A7-BBE6-45AC-8B3B-115E830D2701}" destId="{F3F6A0FF-99E0-4946-B24C-29268B743147}" srcOrd="0" destOrd="0" presId="urn:microsoft.com/office/officeart/2005/8/layout/process1"/>
    <dgm:cxn modelId="{FD539BB8-DB17-4810-BB5D-B80DDE866C7B}" type="presOf" srcId="{DAA2F8F2-B3F9-4B05-BA4B-C8D82FEF8ECE}" destId="{7D9BB564-CDEA-4A75-BD6C-CFFF333FE6F7}" srcOrd="0" destOrd="0" presId="urn:microsoft.com/office/officeart/2005/8/layout/process1"/>
    <dgm:cxn modelId="{938EB4CA-30A0-4C9C-B675-55061A325CE4}" srcId="{EB6E8B59-2A86-4204-86B7-EC2429099C2E}" destId="{DAA2F8F2-B3F9-4B05-BA4B-C8D82FEF8ECE}" srcOrd="2" destOrd="0" parTransId="{593E3961-95AD-4A2C-9A44-76E6B3D85722}" sibTransId="{66A9CA3D-5120-410D-983C-05687A86F6C4}"/>
    <dgm:cxn modelId="{00A1A16C-7A3A-45A5-97FB-9D1D832A5E5D}" type="presOf" srcId="{310806FD-F47C-4258-AA82-34709B7F0D09}" destId="{D6371DF8-BE6D-4B7F-A1C5-0ADE4561D27F}" srcOrd="1" destOrd="0" presId="urn:microsoft.com/office/officeart/2005/8/layout/process1"/>
    <dgm:cxn modelId="{5B3DC378-8D47-49E7-8278-07892085083E}" type="presOf" srcId="{ECE1C4B0-3B44-4AD1-AE79-BF796B6106F5}" destId="{460D098E-E19B-425A-9668-71E091CC6476}" srcOrd="1" destOrd="0" presId="urn:microsoft.com/office/officeart/2005/8/layout/process1"/>
    <dgm:cxn modelId="{6FD758B4-AFDC-4EAC-A4A7-077160098081}" type="presOf" srcId="{ECE1C4B0-3B44-4AD1-AE79-BF796B6106F5}" destId="{544BAD40-77B3-4059-B11F-6F2B6F9E7ED5}" srcOrd="0" destOrd="0" presId="urn:microsoft.com/office/officeart/2005/8/layout/process1"/>
    <dgm:cxn modelId="{E5056DF6-25D8-4779-A4EE-ED7EE1558581}" type="presOf" srcId="{310806FD-F47C-4258-AA82-34709B7F0D09}" destId="{E7A80019-327D-478F-A781-5426E8A0BEE7}" srcOrd="0" destOrd="0" presId="urn:microsoft.com/office/officeart/2005/8/layout/process1"/>
    <dgm:cxn modelId="{088341E0-C6CC-486C-8CDA-8E35CFF60032}" srcId="{EB6E8B59-2A86-4204-86B7-EC2429099C2E}" destId="{A6DCB98D-40A2-436C-939B-E8D4657D238A}" srcOrd="0" destOrd="0" parTransId="{607CF0BC-B693-4D00-BB9A-7748663B9617}" sibTransId="{ECE1C4B0-3B44-4AD1-AE79-BF796B6106F5}"/>
    <dgm:cxn modelId="{11B33FC8-9FCE-43D9-AAA3-0FF52C9E1419}" type="presParOf" srcId="{33CC4788-8397-40D0-99C5-B29B7848C0F7}" destId="{15E1B4CE-B749-47C7-B8E8-B4E0CD17B080}" srcOrd="0" destOrd="0" presId="urn:microsoft.com/office/officeart/2005/8/layout/process1"/>
    <dgm:cxn modelId="{DE7F7CAB-9385-42C5-992E-6324AF66DE67}" type="presParOf" srcId="{33CC4788-8397-40D0-99C5-B29B7848C0F7}" destId="{544BAD40-77B3-4059-B11F-6F2B6F9E7ED5}" srcOrd="1" destOrd="0" presId="urn:microsoft.com/office/officeart/2005/8/layout/process1"/>
    <dgm:cxn modelId="{A00140E7-2BCC-4665-9DAF-CB9083A2CF9D}" type="presParOf" srcId="{544BAD40-77B3-4059-B11F-6F2B6F9E7ED5}" destId="{460D098E-E19B-425A-9668-71E091CC6476}" srcOrd="0" destOrd="0" presId="urn:microsoft.com/office/officeart/2005/8/layout/process1"/>
    <dgm:cxn modelId="{064C4417-952E-4CA7-89F0-240F018B3776}" type="presParOf" srcId="{33CC4788-8397-40D0-99C5-B29B7848C0F7}" destId="{F3F6A0FF-99E0-4946-B24C-29268B743147}" srcOrd="2" destOrd="0" presId="urn:microsoft.com/office/officeart/2005/8/layout/process1"/>
    <dgm:cxn modelId="{CE7F1B0D-2AED-48EB-948C-18C43326E49E}" type="presParOf" srcId="{33CC4788-8397-40D0-99C5-B29B7848C0F7}" destId="{E7A80019-327D-478F-A781-5426E8A0BEE7}" srcOrd="3" destOrd="0" presId="urn:microsoft.com/office/officeart/2005/8/layout/process1"/>
    <dgm:cxn modelId="{1828289B-F7AB-4016-ACBE-BDEABF11D012}" type="presParOf" srcId="{E7A80019-327D-478F-A781-5426E8A0BEE7}" destId="{D6371DF8-BE6D-4B7F-A1C5-0ADE4561D27F}" srcOrd="0" destOrd="0" presId="urn:microsoft.com/office/officeart/2005/8/layout/process1"/>
    <dgm:cxn modelId="{7EA05CD3-0932-47BD-9D9D-93A000DE2A5F}" type="presParOf" srcId="{33CC4788-8397-40D0-99C5-B29B7848C0F7}" destId="{7D9BB564-CDEA-4A75-BD6C-CFFF333FE6F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78FEE-9DA5-4A39-BE26-D01ED012D4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42FC767-25E8-4354-9C42-B15CC89D85AB}">
      <dgm:prSet phldrT="[Text]" custT="1"/>
      <dgm:spPr/>
      <dgm:t>
        <a:bodyPr/>
        <a:lstStyle/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 sample size:</a:t>
          </a:r>
        </a:p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160)</a:t>
          </a:r>
          <a:endParaRPr lang="en-IE" sz="15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1A06428-E7DA-442E-AD84-39A5D7A4BF6D}" type="parTrans" cxnId="{F9A22A8D-2E38-4ACE-8A26-AA28EFDFDDF1}">
      <dgm:prSet/>
      <dgm:spPr/>
      <dgm:t>
        <a:bodyPr/>
        <a:lstStyle/>
        <a:p>
          <a:endParaRPr lang="en-IE"/>
        </a:p>
      </dgm:t>
    </dgm:pt>
    <dgm:pt modelId="{04F490A5-7F3D-413A-8ECE-FE8186F0455E}" type="sibTrans" cxnId="{F9A22A8D-2E38-4ACE-8A26-AA28EFDFDDF1}">
      <dgm:prSet/>
      <dgm:spPr/>
      <dgm:t>
        <a:bodyPr/>
        <a:lstStyle/>
        <a:p>
          <a:endParaRPr lang="en-IE" dirty="0"/>
        </a:p>
      </dgm:t>
    </dgm:pt>
    <dgm:pt modelId="{E395C3CD-BB0A-4E39-A578-1BE33DCC3298}">
      <dgm:prSet phldrT="[Text]"/>
      <dgm:spPr/>
      <dgm:t>
        <a:bodyPr/>
        <a:lstStyle/>
        <a:p>
          <a:r>
            <a:rPr lang="en-IE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Patients consented: </a:t>
          </a:r>
        </a:p>
        <a:p>
          <a:r>
            <a:rPr lang="en-IE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129)</a:t>
          </a:r>
          <a:endParaRPr lang="en-I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7ABC2DC-E760-4586-BC35-6BB970BCB3E2}" type="parTrans" cxnId="{4211D2E9-ADF4-4D72-AC5D-A0AE9F60C765}">
      <dgm:prSet/>
      <dgm:spPr/>
      <dgm:t>
        <a:bodyPr/>
        <a:lstStyle/>
        <a:p>
          <a:endParaRPr lang="en-IE"/>
        </a:p>
      </dgm:t>
    </dgm:pt>
    <dgm:pt modelId="{305DCD13-3D43-4D83-9134-A766E10BECA1}" type="sibTrans" cxnId="{4211D2E9-ADF4-4D72-AC5D-A0AE9F60C765}">
      <dgm:prSet/>
      <dgm:spPr/>
      <dgm:t>
        <a:bodyPr/>
        <a:lstStyle/>
        <a:p>
          <a:endParaRPr lang="en-IE" dirty="0"/>
        </a:p>
      </dgm:t>
    </dgm:pt>
    <dgm:pt modelId="{0BD4E7E8-A098-4588-BD5E-C38DF3A6D27F}">
      <dgm:prSet phldrT="[Text]"/>
      <dgm:spPr/>
      <dgm:t>
        <a:bodyPr/>
        <a:lstStyle/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Baseline data:</a:t>
          </a:r>
        </a:p>
        <a:p>
          <a:r>
            <a:rPr lang="en-IE" b="1" dirty="0">
              <a:solidFill>
                <a:schemeClr val="tx1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106)</a:t>
          </a:r>
          <a:endParaRPr lang="en-IE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D1AB863-27E5-4BB6-A306-7016501D7FF2}" type="parTrans" cxnId="{F690AD98-9486-491C-8E36-D09C06F4169F}">
      <dgm:prSet/>
      <dgm:spPr/>
      <dgm:t>
        <a:bodyPr/>
        <a:lstStyle/>
        <a:p>
          <a:endParaRPr lang="en-IE"/>
        </a:p>
      </dgm:t>
    </dgm:pt>
    <dgm:pt modelId="{ABE0664F-BF9A-403D-A27C-CF6308DD1D47}" type="sibTrans" cxnId="{F690AD98-9486-491C-8E36-D09C06F4169F}">
      <dgm:prSet/>
      <dgm:spPr/>
      <dgm:t>
        <a:bodyPr/>
        <a:lstStyle/>
        <a:p>
          <a:endParaRPr lang="en-IE"/>
        </a:p>
      </dgm:t>
    </dgm:pt>
    <dgm:pt modelId="{3141FE45-7F75-4998-8217-6D48CB83E231}" type="pres">
      <dgm:prSet presAssocID="{67578FEE-9DA5-4A39-BE26-D01ED012D498}" presName="Name0" presStyleCnt="0">
        <dgm:presLayoutVars>
          <dgm:dir/>
          <dgm:resizeHandles val="exact"/>
        </dgm:presLayoutVars>
      </dgm:prSet>
      <dgm:spPr/>
    </dgm:pt>
    <dgm:pt modelId="{99EC182A-29F8-4CA9-9570-0F5315975556}" type="pres">
      <dgm:prSet presAssocID="{C42FC767-25E8-4354-9C42-B15CC89D85AB}" presName="node" presStyleLbl="node1" presStyleIdx="0" presStyleCnt="3">
        <dgm:presLayoutVars>
          <dgm:bulletEnabled val="1"/>
        </dgm:presLayoutVars>
      </dgm:prSet>
      <dgm:spPr/>
    </dgm:pt>
    <dgm:pt modelId="{7F4D1EF0-9C23-4384-A212-A4DAC8C44F43}" type="pres">
      <dgm:prSet presAssocID="{04F490A5-7F3D-413A-8ECE-FE8186F0455E}" presName="sibTrans" presStyleLbl="sibTrans2D1" presStyleIdx="0" presStyleCnt="2"/>
      <dgm:spPr/>
    </dgm:pt>
    <dgm:pt modelId="{41B1A10D-50E6-4266-9CAE-B59FF04561CE}" type="pres">
      <dgm:prSet presAssocID="{04F490A5-7F3D-413A-8ECE-FE8186F0455E}" presName="connectorText" presStyleLbl="sibTrans2D1" presStyleIdx="0" presStyleCnt="2"/>
      <dgm:spPr/>
    </dgm:pt>
    <dgm:pt modelId="{A151DBDC-7C68-4D3A-9B98-9D1973D694CF}" type="pres">
      <dgm:prSet presAssocID="{E395C3CD-BB0A-4E39-A578-1BE33DCC3298}" presName="node" presStyleLbl="node1" presStyleIdx="1" presStyleCnt="3" custLinFactNeighborX="1939" custLinFactNeighborY="-5293">
        <dgm:presLayoutVars>
          <dgm:bulletEnabled val="1"/>
        </dgm:presLayoutVars>
      </dgm:prSet>
      <dgm:spPr/>
    </dgm:pt>
    <dgm:pt modelId="{0AEACAAE-A102-47B1-81D1-CFC004BAD71C}" type="pres">
      <dgm:prSet presAssocID="{305DCD13-3D43-4D83-9134-A766E10BECA1}" presName="sibTrans" presStyleLbl="sibTrans2D1" presStyleIdx="1" presStyleCnt="2"/>
      <dgm:spPr/>
    </dgm:pt>
    <dgm:pt modelId="{AB1609C9-62AB-435F-AF92-F98F0043BADD}" type="pres">
      <dgm:prSet presAssocID="{305DCD13-3D43-4D83-9134-A766E10BECA1}" presName="connectorText" presStyleLbl="sibTrans2D1" presStyleIdx="1" presStyleCnt="2"/>
      <dgm:spPr/>
    </dgm:pt>
    <dgm:pt modelId="{C5FEB65B-97FB-4B3D-9E21-CC246C61F999}" type="pres">
      <dgm:prSet presAssocID="{0BD4E7E8-A098-4588-BD5E-C38DF3A6D27F}" presName="node" presStyleLbl="node1" presStyleIdx="2" presStyleCnt="3">
        <dgm:presLayoutVars>
          <dgm:bulletEnabled val="1"/>
        </dgm:presLayoutVars>
      </dgm:prSet>
      <dgm:spPr/>
    </dgm:pt>
  </dgm:ptLst>
  <dgm:cxnLst>
    <dgm:cxn modelId="{F9A22A8D-2E38-4ACE-8A26-AA28EFDFDDF1}" srcId="{67578FEE-9DA5-4A39-BE26-D01ED012D498}" destId="{C42FC767-25E8-4354-9C42-B15CC89D85AB}" srcOrd="0" destOrd="0" parTransId="{11A06428-E7DA-442E-AD84-39A5D7A4BF6D}" sibTransId="{04F490A5-7F3D-413A-8ECE-FE8186F0455E}"/>
    <dgm:cxn modelId="{F690AD98-9486-491C-8E36-D09C06F4169F}" srcId="{67578FEE-9DA5-4A39-BE26-D01ED012D498}" destId="{0BD4E7E8-A098-4588-BD5E-C38DF3A6D27F}" srcOrd="2" destOrd="0" parTransId="{2D1AB863-27E5-4BB6-A306-7016501D7FF2}" sibTransId="{ABE0664F-BF9A-403D-A27C-CF6308DD1D47}"/>
    <dgm:cxn modelId="{BF199CC8-5FC5-457A-A5D6-00C7CFAEB392}" type="presOf" srcId="{C42FC767-25E8-4354-9C42-B15CC89D85AB}" destId="{99EC182A-29F8-4CA9-9570-0F5315975556}" srcOrd="0" destOrd="0" presId="urn:microsoft.com/office/officeart/2005/8/layout/process1"/>
    <dgm:cxn modelId="{1C6495DF-9CBE-48A6-B837-7F1E54CA061A}" type="presOf" srcId="{0BD4E7E8-A098-4588-BD5E-C38DF3A6D27F}" destId="{C5FEB65B-97FB-4B3D-9E21-CC246C61F999}" srcOrd="0" destOrd="0" presId="urn:microsoft.com/office/officeart/2005/8/layout/process1"/>
    <dgm:cxn modelId="{F4A0F464-7CE8-4472-A143-3D85BE0EE213}" type="presOf" srcId="{67578FEE-9DA5-4A39-BE26-D01ED012D498}" destId="{3141FE45-7F75-4998-8217-6D48CB83E231}" srcOrd="0" destOrd="0" presId="urn:microsoft.com/office/officeart/2005/8/layout/process1"/>
    <dgm:cxn modelId="{FE2007DD-7F74-44D3-B22C-6FE534210647}" type="presOf" srcId="{04F490A5-7F3D-413A-8ECE-FE8186F0455E}" destId="{41B1A10D-50E6-4266-9CAE-B59FF04561CE}" srcOrd="1" destOrd="0" presId="urn:microsoft.com/office/officeart/2005/8/layout/process1"/>
    <dgm:cxn modelId="{D35132C9-465F-4005-A34C-90863A228752}" type="presOf" srcId="{E395C3CD-BB0A-4E39-A578-1BE33DCC3298}" destId="{A151DBDC-7C68-4D3A-9B98-9D1973D694CF}" srcOrd="0" destOrd="0" presId="urn:microsoft.com/office/officeart/2005/8/layout/process1"/>
    <dgm:cxn modelId="{70831CC8-FDC2-4E15-AEE6-C7C489F06523}" type="presOf" srcId="{04F490A5-7F3D-413A-8ECE-FE8186F0455E}" destId="{7F4D1EF0-9C23-4384-A212-A4DAC8C44F43}" srcOrd="0" destOrd="0" presId="urn:microsoft.com/office/officeart/2005/8/layout/process1"/>
    <dgm:cxn modelId="{9940A859-5479-4BB5-82EC-C794792E15DA}" type="presOf" srcId="{305DCD13-3D43-4D83-9134-A766E10BECA1}" destId="{AB1609C9-62AB-435F-AF92-F98F0043BADD}" srcOrd="1" destOrd="0" presId="urn:microsoft.com/office/officeart/2005/8/layout/process1"/>
    <dgm:cxn modelId="{4211D2E9-ADF4-4D72-AC5D-A0AE9F60C765}" srcId="{67578FEE-9DA5-4A39-BE26-D01ED012D498}" destId="{E395C3CD-BB0A-4E39-A578-1BE33DCC3298}" srcOrd="1" destOrd="0" parTransId="{97ABC2DC-E760-4586-BC35-6BB970BCB3E2}" sibTransId="{305DCD13-3D43-4D83-9134-A766E10BECA1}"/>
    <dgm:cxn modelId="{7F5FF07D-EA33-4178-BE7B-6D34ECA45E94}" type="presOf" srcId="{305DCD13-3D43-4D83-9134-A766E10BECA1}" destId="{0AEACAAE-A102-47B1-81D1-CFC004BAD71C}" srcOrd="0" destOrd="0" presId="urn:microsoft.com/office/officeart/2005/8/layout/process1"/>
    <dgm:cxn modelId="{75AB2AED-0F04-4A4C-8DA0-EC642E6DDB17}" type="presParOf" srcId="{3141FE45-7F75-4998-8217-6D48CB83E231}" destId="{99EC182A-29F8-4CA9-9570-0F5315975556}" srcOrd="0" destOrd="0" presId="urn:microsoft.com/office/officeart/2005/8/layout/process1"/>
    <dgm:cxn modelId="{21D86CD2-160D-4625-9B9F-BF923320129A}" type="presParOf" srcId="{3141FE45-7F75-4998-8217-6D48CB83E231}" destId="{7F4D1EF0-9C23-4384-A212-A4DAC8C44F43}" srcOrd="1" destOrd="0" presId="urn:microsoft.com/office/officeart/2005/8/layout/process1"/>
    <dgm:cxn modelId="{4ABE78AD-02A5-4E6D-A871-2DDAA0B7054C}" type="presParOf" srcId="{7F4D1EF0-9C23-4384-A212-A4DAC8C44F43}" destId="{41B1A10D-50E6-4266-9CAE-B59FF04561CE}" srcOrd="0" destOrd="0" presId="urn:microsoft.com/office/officeart/2005/8/layout/process1"/>
    <dgm:cxn modelId="{02F91A1E-CB8E-4796-BC17-180679997DD3}" type="presParOf" srcId="{3141FE45-7F75-4998-8217-6D48CB83E231}" destId="{A151DBDC-7C68-4D3A-9B98-9D1973D694CF}" srcOrd="2" destOrd="0" presId="urn:microsoft.com/office/officeart/2005/8/layout/process1"/>
    <dgm:cxn modelId="{F08FB8BA-F566-41E2-B1F8-B2ED3A88483E}" type="presParOf" srcId="{3141FE45-7F75-4998-8217-6D48CB83E231}" destId="{0AEACAAE-A102-47B1-81D1-CFC004BAD71C}" srcOrd="3" destOrd="0" presId="urn:microsoft.com/office/officeart/2005/8/layout/process1"/>
    <dgm:cxn modelId="{56F99375-DAC2-4B13-BE29-14E555F3EE41}" type="presParOf" srcId="{0AEACAAE-A102-47B1-81D1-CFC004BAD71C}" destId="{AB1609C9-62AB-435F-AF92-F98F0043BADD}" srcOrd="0" destOrd="0" presId="urn:microsoft.com/office/officeart/2005/8/layout/process1"/>
    <dgm:cxn modelId="{72AA617D-AAB6-47E3-8C3A-2CAA260189CB}" type="presParOf" srcId="{3141FE45-7F75-4998-8217-6D48CB83E231}" destId="{C5FEB65B-97FB-4B3D-9E21-CC246C61F99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78FEE-9DA5-4A39-BE26-D01ED012D4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42FC767-25E8-4354-9C42-B15CC89D85AB}">
      <dgm:prSet phldrT="[Text]" custT="1"/>
      <dgm:spPr/>
      <dgm:t>
        <a:bodyPr/>
        <a:lstStyle/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GP follow up </a:t>
          </a:r>
        </a:p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13)</a:t>
          </a:r>
          <a:endParaRPr lang="en-IE" sz="15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1A06428-E7DA-442E-AD84-39A5D7A4BF6D}" type="parTrans" cxnId="{F9A22A8D-2E38-4ACE-8A26-AA28EFDFDDF1}">
      <dgm:prSet/>
      <dgm:spPr/>
      <dgm:t>
        <a:bodyPr/>
        <a:lstStyle/>
        <a:p>
          <a:endParaRPr lang="en-IE"/>
        </a:p>
      </dgm:t>
    </dgm:pt>
    <dgm:pt modelId="{04F490A5-7F3D-413A-8ECE-FE8186F0455E}" type="sibTrans" cxnId="{F9A22A8D-2E38-4ACE-8A26-AA28EFDFDDF1}">
      <dgm:prSet/>
      <dgm:spPr/>
      <dgm:t>
        <a:bodyPr/>
        <a:lstStyle/>
        <a:p>
          <a:endParaRPr lang="en-IE" dirty="0"/>
        </a:p>
      </dgm:t>
    </dgm:pt>
    <dgm:pt modelId="{E395C3CD-BB0A-4E39-A578-1BE33DCC3298}">
      <dgm:prSet phldrT="[Text]" custT="1"/>
      <dgm:spPr/>
      <dgm:t>
        <a:bodyPr/>
        <a:lstStyle/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Patients follow up</a:t>
          </a:r>
        </a:p>
        <a:p>
          <a:r>
            <a:rPr lang="en-IE" sz="1500" b="1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81) </a:t>
          </a:r>
          <a:endParaRPr lang="en-IE" sz="15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7ABC2DC-E760-4586-BC35-6BB970BCB3E2}" type="parTrans" cxnId="{4211D2E9-ADF4-4D72-AC5D-A0AE9F60C765}">
      <dgm:prSet/>
      <dgm:spPr/>
      <dgm:t>
        <a:bodyPr/>
        <a:lstStyle/>
        <a:p>
          <a:endParaRPr lang="en-IE"/>
        </a:p>
      </dgm:t>
    </dgm:pt>
    <dgm:pt modelId="{305DCD13-3D43-4D83-9134-A766E10BECA1}" type="sibTrans" cxnId="{4211D2E9-ADF4-4D72-AC5D-A0AE9F60C765}">
      <dgm:prSet/>
      <dgm:spPr/>
      <dgm:t>
        <a:bodyPr/>
        <a:lstStyle/>
        <a:p>
          <a:endParaRPr lang="en-IE" dirty="0"/>
        </a:p>
      </dgm:t>
    </dgm:pt>
    <dgm:pt modelId="{0BD4E7E8-A098-4588-BD5E-C38DF3A6D27F}">
      <dgm:prSet phldrT="[Text]" custT="1"/>
      <dgm:spPr/>
      <dgm:t>
        <a:bodyPr/>
        <a:lstStyle/>
        <a:p>
          <a:r>
            <a:rPr lang="en-IE" sz="1500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Intervention (n = 34)</a:t>
          </a:r>
        </a:p>
        <a:p>
          <a:r>
            <a:rPr lang="en-IE" sz="1500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Control (n = 47)</a:t>
          </a:r>
        </a:p>
      </dgm:t>
    </dgm:pt>
    <dgm:pt modelId="{2D1AB863-27E5-4BB6-A306-7016501D7FF2}" type="parTrans" cxnId="{F690AD98-9486-491C-8E36-D09C06F4169F}">
      <dgm:prSet/>
      <dgm:spPr/>
      <dgm:t>
        <a:bodyPr/>
        <a:lstStyle/>
        <a:p>
          <a:endParaRPr lang="en-IE"/>
        </a:p>
      </dgm:t>
    </dgm:pt>
    <dgm:pt modelId="{ABE0664F-BF9A-403D-A27C-CF6308DD1D47}" type="sibTrans" cxnId="{F690AD98-9486-491C-8E36-D09C06F4169F}">
      <dgm:prSet/>
      <dgm:spPr/>
      <dgm:t>
        <a:bodyPr/>
        <a:lstStyle/>
        <a:p>
          <a:endParaRPr lang="en-IE"/>
        </a:p>
      </dgm:t>
    </dgm:pt>
    <dgm:pt modelId="{3141FE45-7F75-4998-8217-6D48CB83E231}" type="pres">
      <dgm:prSet presAssocID="{67578FEE-9DA5-4A39-BE26-D01ED012D498}" presName="Name0" presStyleCnt="0">
        <dgm:presLayoutVars>
          <dgm:dir/>
          <dgm:resizeHandles val="exact"/>
        </dgm:presLayoutVars>
      </dgm:prSet>
      <dgm:spPr/>
    </dgm:pt>
    <dgm:pt modelId="{99EC182A-29F8-4CA9-9570-0F5315975556}" type="pres">
      <dgm:prSet presAssocID="{C42FC767-25E8-4354-9C42-B15CC89D85AB}" presName="node" presStyleLbl="node1" presStyleIdx="0" presStyleCnt="3">
        <dgm:presLayoutVars>
          <dgm:bulletEnabled val="1"/>
        </dgm:presLayoutVars>
      </dgm:prSet>
      <dgm:spPr/>
    </dgm:pt>
    <dgm:pt modelId="{7F4D1EF0-9C23-4384-A212-A4DAC8C44F43}" type="pres">
      <dgm:prSet presAssocID="{04F490A5-7F3D-413A-8ECE-FE8186F0455E}" presName="sibTrans" presStyleLbl="sibTrans2D1" presStyleIdx="0" presStyleCnt="2"/>
      <dgm:spPr/>
    </dgm:pt>
    <dgm:pt modelId="{41B1A10D-50E6-4266-9CAE-B59FF04561CE}" type="pres">
      <dgm:prSet presAssocID="{04F490A5-7F3D-413A-8ECE-FE8186F0455E}" presName="connectorText" presStyleLbl="sibTrans2D1" presStyleIdx="0" presStyleCnt="2"/>
      <dgm:spPr/>
    </dgm:pt>
    <dgm:pt modelId="{A151DBDC-7C68-4D3A-9B98-9D1973D694CF}" type="pres">
      <dgm:prSet presAssocID="{E395C3CD-BB0A-4E39-A578-1BE33DCC3298}" presName="node" presStyleLbl="node1" presStyleIdx="1" presStyleCnt="3">
        <dgm:presLayoutVars>
          <dgm:bulletEnabled val="1"/>
        </dgm:presLayoutVars>
      </dgm:prSet>
      <dgm:spPr/>
    </dgm:pt>
    <dgm:pt modelId="{0AEACAAE-A102-47B1-81D1-CFC004BAD71C}" type="pres">
      <dgm:prSet presAssocID="{305DCD13-3D43-4D83-9134-A766E10BECA1}" presName="sibTrans" presStyleLbl="sibTrans2D1" presStyleIdx="1" presStyleCnt="2"/>
      <dgm:spPr/>
    </dgm:pt>
    <dgm:pt modelId="{AB1609C9-62AB-435F-AF92-F98F0043BADD}" type="pres">
      <dgm:prSet presAssocID="{305DCD13-3D43-4D83-9134-A766E10BECA1}" presName="connectorText" presStyleLbl="sibTrans2D1" presStyleIdx="1" presStyleCnt="2"/>
      <dgm:spPr/>
    </dgm:pt>
    <dgm:pt modelId="{C5FEB65B-97FB-4B3D-9E21-CC246C61F999}" type="pres">
      <dgm:prSet presAssocID="{0BD4E7E8-A098-4588-BD5E-C38DF3A6D27F}" presName="node" presStyleLbl="node1" presStyleIdx="2" presStyleCnt="3" custScaleX="133163">
        <dgm:presLayoutVars>
          <dgm:bulletEnabled val="1"/>
        </dgm:presLayoutVars>
      </dgm:prSet>
      <dgm:spPr/>
    </dgm:pt>
  </dgm:ptLst>
  <dgm:cxnLst>
    <dgm:cxn modelId="{F9A22A8D-2E38-4ACE-8A26-AA28EFDFDDF1}" srcId="{67578FEE-9DA5-4A39-BE26-D01ED012D498}" destId="{C42FC767-25E8-4354-9C42-B15CC89D85AB}" srcOrd="0" destOrd="0" parTransId="{11A06428-E7DA-442E-AD84-39A5D7A4BF6D}" sibTransId="{04F490A5-7F3D-413A-8ECE-FE8186F0455E}"/>
    <dgm:cxn modelId="{F2FF9EDA-6683-486D-ADF4-34DBBFD0D1CD}" type="presOf" srcId="{C42FC767-25E8-4354-9C42-B15CC89D85AB}" destId="{99EC182A-29F8-4CA9-9570-0F5315975556}" srcOrd="0" destOrd="0" presId="urn:microsoft.com/office/officeart/2005/8/layout/process1"/>
    <dgm:cxn modelId="{54C94052-3559-42B4-9A03-78C2DD02419B}" type="presOf" srcId="{04F490A5-7F3D-413A-8ECE-FE8186F0455E}" destId="{7F4D1EF0-9C23-4384-A212-A4DAC8C44F43}" srcOrd="0" destOrd="0" presId="urn:microsoft.com/office/officeart/2005/8/layout/process1"/>
    <dgm:cxn modelId="{4211D2E9-ADF4-4D72-AC5D-A0AE9F60C765}" srcId="{67578FEE-9DA5-4A39-BE26-D01ED012D498}" destId="{E395C3CD-BB0A-4E39-A578-1BE33DCC3298}" srcOrd="1" destOrd="0" parTransId="{97ABC2DC-E760-4586-BC35-6BB970BCB3E2}" sibTransId="{305DCD13-3D43-4D83-9134-A766E10BECA1}"/>
    <dgm:cxn modelId="{1F4D4FCA-3044-4A2F-AFB1-6CB892B921A6}" type="presOf" srcId="{67578FEE-9DA5-4A39-BE26-D01ED012D498}" destId="{3141FE45-7F75-4998-8217-6D48CB83E231}" srcOrd="0" destOrd="0" presId="urn:microsoft.com/office/officeart/2005/8/layout/process1"/>
    <dgm:cxn modelId="{685C06B2-CC42-4D6C-8985-21C280D25AE0}" type="presOf" srcId="{04F490A5-7F3D-413A-8ECE-FE8186F0455E}" destId="{41B1A10D-50E6-4266-9CAE-B59FF04561CE}" srcOrd="1" destOrd="0" presId="urn:microsoft.com/office/officeart/2005/8/layout/process1"/>
    <dgm:cxn modelId="{F690AD98-9486-491C-8E36-D09C06F4169F}" srcId="{67578FEE-9DA5-4A39-BE26-D01ED012D498}" destId="{0BD4E7E8-A098-4588-BD5E-C38DF3A6D27F}" srcOrd="2" destOrd="0" parTransId="{2D1AB863-27E5-4BB6-A306-7016501D7FF2}" sibTransId="{ABE0664F-BF9A-403D-A27C-CF6308DD1D47}"/>
    <dgm:cxn modelId="{B99B0F86-6B25-45BB-85F0-9E257377C854}" type="presOf" srcId="{E395C3CD-BB0A-4E39-A578-1BE33DCC3298}" destId="{A151DBDC-7C68-4D3A-9B98-9D1973D694CF}" srcOrd="0" destOrd="0" presId="urn:microsoft.com/office/officeart/2005/8/layout/process1"/>
    <dgm:cxn modelId="{2ACEF93C-3C61-4674-9802-F41A338A7774}" type="presOf" srcId="{305DCD13-3D43-4D83-9134-A766E10BECA1}" destId="{AB1609C9-62AB-435F-AF92-F98F0043BADD}" srcOrd="1" destOrd="0" presId="urn:microsoft.com/office/officeart/2005/8/layout/process1"/>
    <dgm:cxn modelId="{4ADEF032-9BF7-4828-A3E6-9030EAD3FF36}" type="presOf" srcId="{0BD4E7E8-A098-4588-BD5E-C38DF3A6D27F}" destId="{C5FEB65B-97FB-4B3D-9E21-CC246C61F999}" srcOrd="0" destOrd="0" presId="urn:microsoft.com/office/officeart/2005/8/layout/process1"/>
    <dgm:cxn modelId="{9C30C179-EDA2-4AEA-8ACD-57D6361FBF2E}" type="presOf" srcId="{305DCD13-3D43-4D83-9134-A766E10BECA1}" destId="{0AEACAAE-A102-47B1-81D1-CFC004BAD71C}" srcOrd="0" destOrd="0" presId="urn:microsoft.com/office/officeart/2005/8/layout/process1"/>
    <dgm:cxn modelId="{370C9CF7-CB22-4C57-A064-519EDAEECB1F}" type="presParOf" srcId="{3141FE45-7F75-4998-8217-6D48CB83E231}" destId="{99EC182A-29F8-4CA9-9570-0F5315975556}" srcOrd="0" destOrd="0" presId="urn:microsoft.com/office/officeart/2005/8/layout/process1"/>
    <dgm:cxn modelId="{D4E87718-5855-40A1-825A-F96689971FD3}" type="presParOf" srcId="{3141FE45-7F75-4998-8217-6D48CB83E231}" destId="{7F4D1EF0-9C23-4384-A212-A4DAC8C44F43}" srcOrd="1" destOrd="0" presId="urn:microsoft.com/office/officeart/2005/8/layout/process1"/>
    <dgm:cxn modelId="{9D6B44F2-5772-4EBF-A040-D05EB534F1BD}" type="presParOf" srcId="{7F4D1EF0-9C23-4384-A212-A4DAC8C44F43}" destId="{41B1A10D-50E6-4266-9CAE-B59FF04561CE}" srcOrd="0" destOrd="0" presId="urn:microsoft.com/office/officeart/2005/8/layout/process1"/>
    <dgm:cxn modelId="{BA66F751-3497-494E-833B-B283B61BEE82}" type="presParOf" srcId="{3141FE45-7F75-4998-8217-6D48CB83E231}" destId="{A151DBDC-7C68-4D3A-9B98-9D1973D694CF}" srcOrd="2" destOrd="0" presId="urn:microsoft.com/office/officeart/2005/8/layout/process1"/>
    <dgm:cxn modelId="{F8B08CC4-EB18-40B5-BF6A-457E1D05244D}" type="presParOf" srcId="{3141FE45-7F75-4998-8217-6D48CB83E231}" destId="{0AEACAAE-A102-47B1-81D1-CFC004BAD71C}" srcOrd="3" destOrd="0" presId="urn:microsoft.com/office/officeart/2005/8/layout/process1"/>
    <dgm:cxn modelId="{A97F1299-8229-4117-8DC9-6F2BDECA3D56}" type="presParOf" srcId="{0AEACAAE-A102-47B1-81D1-CFC004BAD71C}" destId="{AB1609C9-62AB-435F-AF92-F98F0043BADD}" srcOrd="0" destOrd="0" presId="urn:microsoft.com/office/officeart/2005/8/layout/process1"/>
    <dgm:cxn modelId="{2B2C1E66-7FA6-4DAD-A367-C539CF703F63}" type="presParOf" srcId="{3141FE45-7F75-4998-8217-6D48CB83E231}" destId="{C5FEB65B-97FB-4B3D-9E21-CC246C61F99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1B4CE-B749-47C7-B8E8-B4E0CD17B080}">
      <dsp:nvSpPr>
        <dsp:cNvPr id="0" name=""/>
        <dsp:cNvSpPr/>
      </dsp:nvSpPr>
      <dsp:spPr>
        <a:xfrm>
          <a:off x="7233" y="0"/>
          <a:ext cx="2161877" cy="849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in study area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149</a:t>
          </a:r>
          <a:r>
            <a:rPr lang="en-IE" sz="1500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)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2120" y="24887"/>
        <a:ext cx="2112103" cy="799924"/>
      </dsp:txXfrm>
    </dsp:sp>
    <dsp:sp modelId="{544BAD40-77B3-4059-B11F-6F2B6F9E7ED5}">
      <dsp:nvSpPr>
        <dsp:cNvPr id="0" name=""/>
        <dsp:cNvSpPr/>
      </dsp:nvSpPr>
      <dsp:spPr>
        <a:xfrm>
          <a:off x="2385298" y="15677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200" kern="1200" dirty="0"/>
        </a:p>
      </dsp:txBody>
      <dsp:txXfrm>
        <a:off x="2385298" y="264005"/>
        <a:ext cx="320822" cy="321687"/>
      </dsp:txXfrm>
    </dsp:sp>
    <dsp:sp modelId="{F3F6A0FF-99E0-4946-B24C-29268B743147}">
      <dsp:nvSpPr>
        <dsp:cNvPr id="0" name=""/>
        <dsp:cNvSpPr/>
      </dsp:nvSpPr>
      <dsp:spPr>
        <a:xfrm>
          <a:off x="3033861" y="0"/>
          <a:ext cx="2161877" cy="849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agreed to participate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19)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058748" y="24887"/>
        <a:ext cx="2112103" cy="799924"/>
      </dsp:txXfrm>
    </dsp:sp>
    <dsp:sp modelId="{E7A80019-327D-478F-A781-5426E8A0BEE7}">
      <dsp:nvSpPr>
        <dsp:cNvPr id="0" name=""/>
        <dsp:cNvSpPr/>
      </dsp:nvSpPr>
      <dsp:spPr>
        <a:xfrm>
          <a:off x="5411926" y="15677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200" kern="1200" dirty="0"/>
        </a:p>
      </dsp:txBody>
      <dsp:txXfrm>
        <a:off x="5411926" y="264005"/>
        <a:ext cx="320822" cy="321687"/>
      </dsp:txXfrm>
    </dsp:sp>
    <dsp:sp modelId="{7D9BB564-CDEA-4A75-BD6C-CFFF333FE6F7}">
      <dsp:nvSpPr>
        <dsp:cNvPr id="0" name=""/>
        <dsp:cNvSpPr/>
      </dsp:nvSpPr>
      <dsp:spPr>
        <a:xfrm>
          <a:off x="6060489" y="0"/>
          <a:ext cx="2161877" cy="8496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GPs recruited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(n = 16)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085376" y="24887"/>
        <a:ext cx="2112103" cy="799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C182A-29F8-4CA9-9570-0F5315975556}">
      <dsp:nvSpPr>
        <dsp:cNvPr id="0" name=""/>
        <dsp:cNvSpPr/>
      </dsp:nvSpPr>
      <dsp:spPr>
        <a:xfrm>
          <a:off x="7341" y="0"/>
          <a:ext cx="2194275" cy="879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 sample size: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160)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3112" y="25771"/>
        <a:ext cx="2142733" cy="828330"/>
      </dsp:txXfrm>
    </dsp:sp>
    <dsp:sp modelId="{7F4D1EF0-9C23-4384-A212-A4DAC8C44F43}">
      <dsp:nvSpPr>
        <dsp:cNvPr id="0" name=""/>
        <dsp:cNvSpPr/>
      </dsp:nvSpPr>
      <dsp:spPr>
        <a:xfrm>
          <a:off x="2425298" y="167845"/>
          <a:ext cx="474206" cy="544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300" kern="1200" dirty="0"/>
        </a:p>
      </dsp:txBody>
      <dsp:txXfrm>
        <a:off x="2425298" y="276681"/>
        <a:ext cx="331944" cy="326508"/>
      </dsp:txXfrm>
    </dsp:sp>
    <dsp:sp modelId="{A151DBDC-7C68-4D3A-9B98-9D1973D694CF}">
      <dsp:nvSpPr>
        <dsp:cNvPr id="0" name=""/>
        <dsp:cNvSpPr/>
      </dsp:nvSpPr>
      <dsp:spPr>
        <a:xfrm>
          <a:off x="3096345" y="0"/>
          <a:ext cx="2194275" cy="879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Patients consented: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129)</a:t>
          </a:r>
          <a:endParaRPr lang="en-IE" sz="16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122116" y="25771"/>
        <a:ext cx="2142733" cy="828330"/>
      </dsp:txXfrm>
    </dsp:sp>
    <dsp:sp modelId="{0AEACAAE-A102-47B1-81D1-CFC004BAD71C}">
      <dsp:nvSpPr>
        <dsp:cNvPr id="0" name=""/>
        <dsp:cNvSpPr/>
      </dsp:nvSpPr>
      <dsp:spPr>
        <a:xfrm>
          <a:off x="5505793" y="167845"/>
          <a:ext cx="456166" cy="544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300" kern="1200" dirty="0"/>
        </a:p>
      </dsp:txBody>
      <dsp:txXfrm>
        <a:off x="5505793" y="276681"/>
        <a:ext cx="319316" cy="326508"/>
      </dsp:txXfrm>
    </dsp:sp>
    <dsp:sp modelId="{C5FEB65B-97FB-4B3D-9E21-CC246C61F999}">
      <dsp:nvSpPr>
        <dsp:cNvPr id="0" name=""/>
        <dsp:cNvSpPr/>
      </dsp:nvSpPr>
      <dsp:spPr>
        <a:xfrm>
          <a:off x="6151311" y="0"/>
          <a:ext cx="2194275" cy="879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solidFill>
                <a:schemeClr val="tx1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Baseline data: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solidFill>
                <a:schemeClr val="tx1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106)</a:t>
          </a:r>
          <a:endParaRPr lang="en-IE" sz="16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177082" y="25771"/>
        <a:ext cx="2142733" cy="828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C182A-29F8-4CA9-9570-0F5315975556}">
      <dsp:nvSpPr>
        <dsp:cNvPr id="0" name=""/>
        <dsp:cNvSpPr/>
      </dsp:nvSpPr>
      <dsp:spPr>
        <a:xfrm>
          <a:off x="1598" y="0"/>
          <a:ext cx="2038357" cy="764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GP follow up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13)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3995" y="22397"/>
        <a:ext cx="1993563" cy="719910"/>
      </dsp:txXfrm>
    </dsp:sp>
    <dsp:sp modelId="{7F4D1EF0-9C23-4384-A212-A4DAC8C44F43}">
      <dsp:nvSpPr>
        <dsp:cNvPr id="0" name=""/>
        <dsp:cNvSpPr/>
      </dsp:nvSpPr>
      <dsp:spPr>
        <a:xfrm>
          <a:off x="2243791" y="129595"/>
          <a:ext cx="432131" cy="505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100" kern="1200" dirty="0"/>
        </a:p>
      </dsp:txBody>
      <dsp:txXfrm>
        <a:off x="2243791" y="230697"/>
        <a:ext cx="302492" cy="303308"/>
      </dsp:txXfrm>
    </dsp:sp>
    <dsp:sp modelId="{A151DBDC-7C68-4D3A-9B98-9D1973D694CF}">
      <dsp:nvSpPr>
        <dsp:cNvPr id="0" name=""/>
        <dsp:cNvSpPr/>
      </dsp:nvSpPr>
      <dsp:spPr>
        <a:xfrm>
          <a:off x="2855299" y="0"/>
          <a:ext cx="2038357" cy="764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Patients follow up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ysClr val="windowText" lastClr="000000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(n = 81) </a:t>
          </a:r>
          <a:endParaRPr lang="en-IE" sz="15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877696" y="22397"/>
        <a:ext cx="1993563" cy="719910"/>
      </dsp:txXfrm>
    </dsp:sp>
    <dsp:sp modelId="{0AEACAAE-A102-47B1-81D1-CFC004BAD71C}">
      <dsp:nvSpPr>
        <dsp:cNvPr id="0" name=""/>
        <dsp:cNvSpPr/>
      </dsp:nvSpPr>
      <dsp:spPr>
        <a:xfrm>
          <a:off x="5097492" y="129595"/>
          <a:ext cx="432131" cy="505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100" kern="1200" dirty="0"/>
        </a:p>
      </dsp:txBody>
      <dsp:txXfrm>
        <a:off x="5097492" y="230697"/>
        <a:ext cx="302492" cy="303308"/>
      </dsp:txXfrm>
    </dsp:sp>
    <dsp:sp modelId="{C5FEB65B-97FB-4B3D-9E21-CC246C61F999}">
      <dsp:nvSpPr>
        <dsp:cNvPr id="0" name=""/>
        <dsp:cNvSpPr/>
      </dsp:nvSpPr>
      <dsp:spPr>
        <a:xfrm>
          <a:off x="5708999" y="0"/>
          <a:ext cx="2714337" cy="764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Intervention (n = 34)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500" b="1" kern="1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rPr>
            <a:t>Control (n = 47)</a:t>
          </a:r>
        </a:p>
      </dsp:txBody>
      <dsp:txXfrm>
        <a:off x="5731396" y="22397"/>
        <a:ext cx="2669543" cy="71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919146E-4805-4070-B89D-488AB3582475}" type="datetimeFigureOut">
              <a:rPr lang="en-IE" smtClean="0"/>
              <a:t>08/11/2016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2A2AED6B-34D7-4CDE-9934-D21621196F0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0657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Reflect</a:t>
            </a:r>
            <a:r>
              <a:rPr lang="en-GB" baseline="0" dirty="0"/>
              <a:t> on the </a:t>
            </a:r>
            <a:r>
              <a:rPr lang="en-GB" dirty="0"/>
              <a:t>Meth challenges we encountered  in a before</a:t>
            </a:r>
            <a:r>
              <a:rPr lang="en-GB" baseline="0" dirty="0"/>
              <a:t> and after feasibility trial in PC of a complex intervention to Enhance Alcohol Screening and BI …which was a </a:t>
            </a:r>
            <a:r>
              <a:rPr lang="en-GB" baseline="0"/>
              <a:t>collaboration between </a:t>
            </a:r>
            <a:r>
              <a:rPr lang="en-GB" baseline="0" dirty="0"/>
              <a:t>UCD UL …funded by HRB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AED6B-34D7-4CDE-9934-D21621196F0E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13803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GPs vital role –optimally placed</a:t>
            </a:r>
            <a:r>
              <a:rPr lang="en-GB" baseline="0" dirty="0"/>
              <a:t> in the community to deal with the complexities of issues that these cohorts encounter – and lots of data that can inform care/treatment models</a:t>
            </a:r>
          </a:p>
          <a:p>
            <a:pPr marL="228600" indent="-228600">
              <a:buFont typeface="+mj-lt"/>
              <a:buAutoNum type="arabicPeriod"/>
            </a:pPr>
            <a:r>
              <a:rPr lang="en-GB" baseline="0" dirty="0"/>
              <a:t>But…..carrying out research with GPs brings many challenges………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AED6B-34D7-4CDE-9934-D21621196F0E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0205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Aim</a:t>
            </a:r>
            <a:r>
              <a:rPr lang="en-GB" baseline="0" dirty="0"/>
              <a:t> to recruit 16 practices which would recruit 10 patients 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AED6B-34D7-4CDE-9934-D21621196F0E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8685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Disadvantaged areas</a:t>
            </a:r>
            <a:r>
              <a:rPr lang="en-GB" baseline="0" dirty="0"/>
              <a:t> – Tudor Harts inverse care law that provision of healthcare in inversely correlated to the 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AED6B-34D7-4CDE-9934-D21621196F0E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030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High attrition rates- chronic disease, chaotic lifestyles (though more stable at GP)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Pragmatic reasons used telephone for survey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Varied nature of the quality of clinical records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AED6B-34D7-4CDE-9934-D21621196F0E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818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0" y="0"/>
            <a:ext cx="9144000" cy="62636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0" y="5353963"/>
            <a:ext cx="9144000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F27C-1B9F-47C8-807E-A9622645C110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498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8608-6A2E-4581-BEA6-23E8F2D87D50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443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0" y="0"/>
            <a:ext cx="9144000" cy="16550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25160-99BC-4C8E-AE20-F1BC9E91EC47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" y="714191"/>
            <a:ext cx="9143999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2175"/>
            <a:ext cx="2057400" cy="435295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2174"/>
            <a:ext cx="6019800" cy="4352959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34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1F63-6452-49CF-AB5D-78B65032400D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Funded by a Health Research Award from the Health Research Board of Ireland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508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5733256"/>
            <a:ext cx="642938" cy="900113"/>
          </a:xfrm>
          <a:prstGeom prst="rect">
            <a:avLst/>
          </a:prstGeom>
        </p:spPr>
      </p:pic>
      <p:pic>
        <p:nvPicPr>
          <p:cNvPr id="4" name="Picture 2" descr="https://encrypted-tbn3.gstatic.com/images?q=tbn:ANd9GcRCaeiUXatgu6F_wNkNS9xHQqnhVKsb2x1CVTo4GnaUajk9gni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733256"/>
            <a:ext cx="12573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4144" y="5733255"/>
            <a:ext cx="1271588" cy="90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9067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0"/>
            <a:ext cx="9144000" cy="49651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3096562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1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534511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" y="3987560"/>
            <a:ext cx="9143999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56D6-9481-4761-BB7D-61BFA7ED01D0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5" name="Picture 14" descr="logo 3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0" y="6140532"/>
            <a:ext cx="1505216" cy="70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5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70" y="211677"/>
            <a:ext cx="8407462" cy="12546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3A5C-4535-4C0D-9D1E-0612FC0891E4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8270" y="1918325"/>
            <a:ext cx="4130578" cy="42081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18325"/>
            <a:ext cx="4130579" cy="41758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1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270" y="1918322"/>
            <a:ext cx="4131255" cy="63976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Helvetica"/>
                <a:cs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71" y="2678116"/>
            <a:ext cx="4129118" cy="3448049"/>
          </a:xfrm>
        </p:spPr>
        <p:txBody>
          <a:bodyPr/>
          <a:lstStyle>
            <a:lvl1pPr>
              <a:defRPr sz="1500">
                <a:latin typeface="Helvetica"/>
                <a:cs typeface="Helvetica"/>
              </a:defRPr>
            </a:lvl1pPr>
            <a:lvl2pPr>
              <a:defRPr sz="1350">
                <a:latin typeface="Helvetica"/>
                <a:cs typeface="Helvetica"/>
              </a:defRPr>
            </a:lvl2pPr>
            <a:lvl3pPr>
              <a:defRPr sz="1200">
                <a:latin typeface="Helvetica"/>
                <a:cs typeface="Helvetica"/>
              </a:defRPr>
            </a:lvl3pPr>
            <a:lvl4pPr>
              <a:defRPr sz="1050">
                <a:latin typeface="Helvetica"/>
                <a:cs typeface="Helvetica"/>
              </a:defRPr>
            </a:lvl4pPr>
            <a:lvl5pPr>
              <a:defRPr sz="1050">
                <a:latin typeface="Helvetica"/>
                <a:cs typeface="Helvetica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918322"/>
            <a:ext cx="4127531" cy="63976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Helvetica"/>
                <a:cs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78116"/>
            <a:ext cx="4130705" cy="3448049"/>
          </a:xfrm>
        </p:spPr>
        <p:txBody>
          <a:bodyPr/>
          <a:lstStyle>
            <a:lvl1pPr>
              <a:defRPr sz="1500">
                <a:latin typeface="Helvetica"/>
                <a:cs typeface="Helvetica"/>
              </a:defRPr>
            </a:lvl1pPr>
            <a:lvl2pPr>
              <a:defRPr sz="1350">
                <a:latin typeface="Helvetica"/>
                <a:cs typeface="Helvetica"/>
              </a:defRPr>
            </a:lvl2pPr>
            <a:lvl3pPr>
              <a:defRPr sz="1200">
                <a:latin typeface="Helvetica"/>
                <a:cs typeface="Helvetica"/>
              </a:defRPr>
            </a:lvl3pPr>
            <a:lvl4pPr>
              <a:defRPr sz="1050">
                <a:latin typeface="Helvetica"/>
                <a:cs typeface="Helvetica"/>
              </a:defRPr>
            </a:lvl4pPr>
            <a:lvl5pPr>
              <a:defRPr sz="1050">
                <a:latin typeface="Helvetica"/>
                <a:cs typeface="Helvetica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6D597226-A5D2-436E-A51D-0A1EB5DD6A4F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300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138F-EE79-4F3D-8C3B-EB06D84E71CD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786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0" y="0"/>
            <a:ext cx="9144000" cy="16550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" y="714191"/>
            <a:ext cx="9143999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06C9-43BB-47C1-AF94-8205D97E2F8D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105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0" y="0"/>
            <a:ext cx="9144000" cy="16550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2BD1-B922-43CF-A48E-F48F074072E8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446" y="2976706"/>
            <a:ext cx="4041474" cy="2662094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" y="714191"/>
            <a:ext cx="9143999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89446" y="1655066"/>
            <a:ext cx="4041474" cy="1149655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5" y="1655064"/>
            <a:ext cx="4046396" cy="3983736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7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0" y="0"/>
            <a:ext cx="9144000" cy="62636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0" y="5353963"/>
            <a:ext cx="9144000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DACD-B271-48B2-BF3C-62E800B7895C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4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0" y="2"/>
            <a:ext cx="9144000" cy="1925047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Helvetica"/>
              <a:cs typeface="Helvetica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0" y="1381446"/>
            <a:ext cx="9144000" cy="799570"/>
            <a:chOff x="-3905251" y="4294188"/>
            <a:chExt cx="13027839" cy="1892301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Helvetica"/>
                <a:cs typeface="Helvetic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1"/>
              <a:ext cx="8280401" cy="1209674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Helvetica"/>
                <a:cs typeface="Helvetic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Helvetica"/>
                <a:cs typeface="Helvetic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Helvetica"/>
                <a:cs typeface="Helvetic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1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Helvetica"/>
                <a:cs typeface="Helvetica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270" y="211677"/>
            <a:ext cx="8407462" cy="1254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  <a:latin typeface="Helvetica"/>
                <a:cs typeface="Helvetica"/>
              </a:defRPr>
            </a:lvl1pPr>
          </a:lstStyle>
          <a:p>
            <a:fld id="{ABC276D6-9597-4141-B0AC-DC1F98A94917}" type="datetime1">
              <a:rPr lang="en-IE" smtClean="0"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48466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2"/>
                </a:solidFill>
                <a:latin typeface="Helvetica"/>
                <a:cs typeface="Helvetica"/>
              </a:defRPr>
            </a:lvl1pPr>
          </a:lstStyle>
          <a:p>
            <a:r>
              <a:rPr lang="en-IE"/>
              <a:t>Funded by a Health Research Award from the Health Research Board of Ireland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2"/>
                </a:solidFill>
                <a:latin typeface="Helvetica"/>
                <a:cs typeface="Helvetica"/>
              </a:defRPr>
            </a:lvl1pPr>
          </a:lstStyle>
          <a:p>
            <a:fld id="{02F24548-1D8E-4D44-A0D5-7CA58E1E5D55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270" y="1925047"/>
            <a:ext cx="8407462" cy="4201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0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sldNum="0" hdr="0" dt="0"/>
  <p:txStyles>
    <p:titleStyle>
      <a:lvl1pPr algn="ctr" defTabSz="685800" rtl="0" eaLnBrk="1" latinLnBrk="0" hangingPunct="1">
        <a:spcBef>
          <a:spcPct val="0"/>
        </a:spcBef>
        <a:buNone/>
        <a:defRPr sz="3000" kern="1200">
          <a:solidFill>
            <a:srgbClr val="FFFFFF"/>
          </a:solidFill>
          <a:latin typeface="Helvetica"/>
          <a:ea typeface="+mj-ea"/>
          <a:cs typeface="Helvetica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432197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5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641747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35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109728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2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133731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4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7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469308"/>
            <a:ext cx="9144000" cy="1861788"/>
          </a:xfrm>
        </p:spPr>
        <p:txBody>
          <a:bodyPr>
            <a:noAutofit/>
          </a:bodyPr>
          <a:lstStyle/>
          <a:p>
            <a:pPr algn="ctr"/>
            <a:r>
              <a:rPr lang="en-IE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Methodological Challenges Conducting Trials in Primary Care:</a:t>
            </a:r>
            <a:br>
              <a:rPr lang="en-IE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IE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Lessons Learned from a Feasibility Study of a Complex Intervention to Enhance Alcohol Screening and Brief Intervention </a:t>
            </a: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765" y="3645024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IE" sz="1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Geoff McCombe, Anne Marie Henihan, Jan Klimas, Davina Swan, Dorothy Leahy, David Meagher, Clodagh O’Gorman, </a:t>
            </a:r>
            <a:r>
              <a:rPr lang="en-US" sz="1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Gillian W. Shorter, John S. Lambert, </a:t>
            </a:r>
            <a:r>
              <a:rPr lang="en-IE" sz="1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Walter Cullen</a:t>
            </a:r>
            <a:endParaRPr lang="en-GB" sz="1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1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SSA 2016</a:t>
            </a:r>
          </a:p>
          <a:p>
            <a:pPr algn="l"/>
            <a:endParaRPr lang="en-GB" sz="1800" dirty="0">
              <a:latin typeface="Helvetica" pitchFamily="34" charset="0"/>
            </a:endParaRPr>
          </a:p>
          <a:p>
            <a:pPr algn="l"/>
            <a:endParaRPr lang="en-GB" sz="1800" dirty="0">
              <a:latin typeface="Helvetica" pitchFamily="34" charset="0"/>
            </a:endParaRPr>
          </a:p>
          <a:p>
            <a:pPr algn="l"/>
            <a:endParaRPr lang="en-IE" sz="1800" dirty="0">
              <a:latin typeface="Helvetic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237313"/>
            <a:ext cx="6278420" cy="495002"/>
          </a:xfrm>
        </p:spPr>
        <p:txBody>
          <a:bodyPr/>
          <a:lstStyle/>
          <a:p>
            <a:pPr algn="ctr"/>
            <a:r>
              <a:rPr lang="en-IE" sz="1800" b="1" dirty="0">
                <a:latin typeface="Helvetica" pitchFamily="34" charset="0"/>
              </a:rPr>
              <a:t>Funded by a Health Research Award from the Health Research Board of Ireland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3568" y="4797152"/>
            <a:ext cx="7772400" cy="914400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en-GB" sz="1800" dirty="0">
              <a:latin typeface="Helvetica" pitchFamily="34" charset="0"/>
            </a:endParaRPr>
          </a:p>
          <a:p>
            <a:pPr algn="l"/>
            <a:endParaRPr lang="en-GB" sz="1800" dirty="0">
              <a:latin typeface="Helvetica" pitchFamily="34" charset="0"/>
            </a:endParaRPr>
          </a:p>
          <a:p>
            <a:pPr algn="l"/>
            <a:endParaRPr lang="en-IE" sz="1800" dirty="0">
              <a:latin typeface="Helvetica" pitchFamily="34" charset="0"/>
            </a:endParaRPr>
          </a:p>
        </p:txBody>
      </p:sp>
      <p:pic>
        <p:nvPicPr>
          <p:cNvPr id="6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5" y="438425"/>
            <a:ext cx="12573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8304" y="443187"/>
            <a:ext cx="1271588" cy="90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27" y="443188"/>
            <a:ext cx="642938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7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Lessons learned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959805"/>
              </p:ext>
            </p:extLst>
          </p:nvPr>
        </p:nvGraphicFramePr>
        <p:xfrm>
          <a:off x="467544" y="1844040"/>
          <a:ext cx="8352927" cy="4960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1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Challenge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Future Recommendation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Optimise data collection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Conduct patient interviews face to face to build rapport with patients and to carry out data collection in a timely and efficient manner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On-site researchers</a:t>
                      </a:r>
                      <a:r>
                        <a:rPr lang="en-GB" sz="1400" baseline="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to ensure continuing engagement</a:t>
                      </a:r>
                      <a:r>
                        <a:rPr lang="en-GB" sz="1400" baseline="0" dirty="0">
                          <a:effectLst/>
                        </a:rPr>
                        <a:t> with research endeavour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Ensure baseline / follow up data can be collected from clinical records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88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The Intervention</a:t>
                      </a: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Should</a:t>
                      </a:r>
                      <a:r>
                        <a:rPr lang="en-GB" sz="1400" baseline="0" dirty="0">
                          <a:effectLst/>
                        </a:rPr>
                        <a:t> be f</a:t>
                      </a:r>
                      <a:r>
                        <a:rPr lang="en-GB" sz="1400" dirty="0">
                          <a:effectLst/>
                        </a:rPr>
                        <a:t>lexible to allow busy practices to engage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Benefits for patient care should be apparent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Should involve evidence based resource materials, web-based educational resources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E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Engage</a:t>
                      </a:r>
                      <a:r>
                        <a:rPr lang="en-IE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with practices on how to incorporate into practice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9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  <a:r>
              <a:rPr lang="en-IE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>
                <a:latin typeface="Helvetica" panose="020B0604020202020204" pitchFamily="34" charset="0"/>
                <a:cs typeface="Helvetica" panose="020B0604020202020204" pitchFamily="34" charset="0"/>
              </a:rPr>
              <a:t>Methodological challenges are a problem in the conduct of trials involving people receiving opioid agonist treatment in primary care</a:t>
            </a:r>
          </a:p>
          <a:p>
            <a:pPr marL="0" indent="0">
              <a:buNone/>
            </a:pPr>
            <a:endParaRPr lang="en-IE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IE" sz="2800" dirty="0">
                <a:latin typeface="Helvetica" panose="020B0604020202020204" pitchFamily="34" charset="0"/>
                <a:cs typeface="Helvetica" panose="020B0604020202020204" pitchFamily="34" charset="0"/>
              </a:rPr>
              <a:t>We have highlighted strategies which researchers may consider when designing intervention studies among patients with mental and substance use disorders in general practice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426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70" y="404664"/>
            <a:ext cx="8407462" cy="1254688"/>
          </a:xfrm>
        </p:spPr>
        <p:txBody>
          <a:bodyPr>
            <a:normAutofit fontScale="90000"/>
          </a:bodyPr>
          <a:lstStyle/>
          <a:p>
            <a:pPr>
              <a:lnSpc>
                <a:spcPts val="4600"/>
              </a:lnSpc>
            </a:pPr>
            <a:r>
              <a:rPr lang="en-IE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Thank you for listening…</a:t>
            </a:r>
            <a:br>
              <a:rPr lang="en-I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IE" sz="2700" dirty="0"/>
              <a:t>email: geoff.mccombe@ucd.ie</a:t>
            </a:r>
            <a:br>
              <a:rPr lang="en-IE" sz="3600" dirty="0"/>
            </a:br>
            <a:r>
              <a:rPr lang="en-IE" sz="3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25046"/>
            <a:ext cx="8668228" cy="49329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endParaRPr lang="en-IE" dirty="0"/>
          </a:p>
          <a:p>
            <a:pPr marL="0" indent="0" algn="ctr">
              <a:buNone/>
            </a:pPr>
            <a:endParaRPr lang="en-IE" sz="3600" dirty="0"/>
          </a:p>
          <a:p>
            <a:pPr marL="0" indent="0" algn="ctr">
              <a:buNone/>
            </a:pPr>
            <a:endParaRPr lang="en-IE" sz="3600" dirty="0"/>
          </a:p>
          <a:p>
            <a:pPr marL="0" indent="0" algn="ctr">
              <a:buNone/>
            </a:pPr>
            <a:endParaRPr lang="en-IE" sz="3600" dirty="0"/>
          </a:p>
          <a:p>
            <a:pPr marL="0" indent="0" algn="ctr">
              <a:buNone/>
            </a:pPr>
            <a:endParaRPr lang="en-IE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1925046"/>
            <a:ext cx="877573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Klimas, J., Anderson, R., Bourke, M., Bury, G., Field, C.A., Kaner, E., Keane, R., Keenan, E., Meagher, D., Murphy, B. and O'Gorman, C.S., (2013). Psychosocial Interventions for Alcohol Use Among Problem Drug Users: Protocol for a Feasibility Study in Primary Care. JMIR research protocols, 2(2).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Klimas, J., Henihan, A., McCombe, G., Swan, D., Anderson, R., Bury, G., Dunne, C., Keenan, E., Saunders, J., Shorter, G.W. and Smyth, B.P., (2015). Psychosocial interventions for problem alcohol use in primary care settings (PINTA): baseline feasibility data. Journal of dual diagnosis, Vol. 11(2), pp.97-106.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Henihan, A.M., McCombe, G., Klimas, J., Swan, D., Anderson, R., Bury, G., Dunne, C., Keenan, E., Lambert, J., Meagher, D., O’Gorman, C., O'Toole, T., Saunders, J., Smyth, B.P., Shorter, G., Kaner, E., Cullen, W. (2016) Feasibility of Alcohol Screening among Patients receiving Opioid Treatment in Primary Care. BMC Family Practice.</a:t>
            </a:r>
            <a:r>
              <a:rPr lang="en-GB" sz="1400" dirty="0"/>
              <a:t>  DOI: 10.1186/s12875-016-0548-2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McCombe, G., Henihan, A.M., Klimas, J., Swan, D., Leahy, D., Anderson, R., Bury, G., Dunne, C., Keenan, E., Lambert, J., Meagher, D., O’Gorman, C., O'Toole, T., Saunders, J., Smyth, B.P., Kaner, E., Cullen, W., (2016). Enhancing alcohol screening and brief intervention among people receiving opioid agonist treatment: qualitative study in primary care. Drugs and Alcohol Today, 16(4)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7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Acknowledgements</a:t>
            </a:r>
            <a:r>
              <a:rPr lang="en-IE" altLang="en-US" sz="2800" cap="all" dirty="0">
                <a:latin typeface="Helvetica" pitchFamily="34" charset="0"/>
              </a:rPr>
              <a:t> </a:t>
            </a:r>
            <a:endParaRPr lang="en-GB" sz="2800" cap="all" dirty="0"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IE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Health Research Board of Ireland funded the study </a:t>
            </a:r>
            <a:r>
              <a:rPr lang="en-IE" altLang="en-US" dirty="0">
                <a:latin typeface="Helvetica" panose="020B0604020202020204" pitchFamily="34" charset="0"/>
                <a:cs typeface="Helvetica" panose="020B0604020202020204" pitchFamily="34" charset="0"/>
              </a:rPr>
              <a:t>(2012 Grant ID: HRA-HSR-2012-14)</a:t>
            </a:r>
          </a:p>
          <a:p>
            <a:pPr marL="0" indent="0">
              <a:buNone/>
              <a:defRPr/>
            </a:pPr>
            <a:endParaRPr lang="en-IE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IE" alt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Hepcare</a:t>
            </a:r>
            <a:r>
              <a:rPr lang="en-IE" altLang="en-US" dirty="0">
                <a:latin typeface="Helvetica" panose="020B0604020202020204" pitchFamily="34" charset="0"/>
                <a:cs typeface="Helvetica" panose="020B0604020202020204" pitchFamily="34" charset="0"/>
              </a:rPr>
              <a:t> Europe: funded work by JSL, GMC, WC on the project</a:t>
            </a:r>
          </a:p>
          <a:p>
            <a:pPr marL="0" indent="0">
              <a:buNone/>
              <a:defRPr/>
            </a:pPr>
            <a:endParaRPr lang="en-IE" altLang="en-US" dirty="0">
              <a:latin typeface="Calibri" pitchFamily="34" charset="0"/>
            </a:endParaRPr>
          </a:p>
          <a:p>
            <a:pPr marL="0" indent="0">
              <a:buNone/>
              <a:defRPr/>
            </a:pPr>
            <a:r>
              <a:rPr lang="en-IE" dirty="0">
                <a:latin typeface="Helvetica" panose="020B0604020202020204" pitchFamily="34" charset="0"/>
                <a:cs typeface="Helvetica" panose="020B0604020202020204" pitchFamily="34" charset="0"/>
              </a:rPr>
              <a:t>Project Steering Group: Rory Keane, Rolande Anderson, Thomas P. O’Toole, Margaret Bourke, Jean Saunders, Hellen Kelly, Gerard Bury, Eamon Keenan, David Meagher, Colum Dunne, John S. Lambert, Clodagh O'Gorman, Brian Murphy, Bobby Smyth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35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Background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latin typeface="Helvetica" panose="020B0604020202020204" pitchFamily="34" charset="0"/>
                <a:cs typeface="Helvetica" panose="020B0604020202020204" pitchFamily="34" charset="0"/>
              </a:rPr>
              <a:t>General practitioners play a vital role in the care of patients with mental and substance use disorders</a:t>
            </a:r>
            <a:endParaRPr lang="en-GB" sz="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IE" dirty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lang="en-IE" sz="1800" dirty="0">
                <a:latin typeface="Helvetica" panose="020B0604020202020204" pitchFamily="34" charset="0"/>
                <a:cs typeface="Helvetica" panose="020B0604020202020204" pitchFamily="34" charset="0"/>
              </a:rPr>
              <a:t>linical trials in general practice impacted by methodological challenges:</a:t>
            </a:r>
          </a:p>
          <a:p>
            <a:pPr marL="226457" lvl="1" indent="0">
              <a:buNone/>
            </a:pPr>
            <a:endParaRPr lang="en-IE" sz="6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IE" sz="1650" dirty="0">
                <a:latin typeface="Helvetica" panose="020B0604020202020204" pitchFamily="34" charset="0"/>
                <a:cs typeface="Helvetica" panose="020B0604020202020204" pitchFamily="34" charset="0"/>
              </a:rPr>
              <a:t>Recruitment</a:t>
            </a:r>
          </a:p>
          <a:p>
            <a:pPr lvl="1">
              <a:buFontTx/>
              <a:buChar char="-"/>
            </a:pPr>
            <a:r>
              <a:rPr lang="en-IE" sz="1650" dirty="0">
                <a:latin typeface="Helvetica" panose="020B0604020202020204" pitchFamily="34" charset="0"/>
                <a:cs typeface="Helvetica" panose="020B0604020202020204" pitchFamily="34" charset="0"/>
              </a:rPr>
              <a:t>Randomisation</a:t>
            </a:r>
          </a:p>
          <a:p>
            <a:pPr lvl="1">
              <a:buFontTx/>
              <a:buChar char="-"/>
            </a:pPr>
            <a:r>
              <a:rPr lang="en-IE" sz="1650" dirty="0">
                <a:latin typeface="Helvetica" panose="020B0604020202020204" pitchFamily="34" charset="0"/>
                <a:cs typeface="Helvetica" panose="020B0604020202020204" pitchFamily="34" charset="0"/>
              </a:rPr>
              <a:t>Intervention fidelity</a:t>
            </a:r>
          </a:p>
          <a:p>
            <a:pPr lvl="1">
              <a:buFontTx/>
              <a:buChar char="-"/>
            </a:pPr>
            <a:r>
              <a:rPr lang="en-IE" sz="1650" dirty="0">
                <a:latin typeface="Helvetica" panose="020B0604020202020204" pitchFamily="34" charset="0"/>
                <a:cs typeface="Helvetica" panose="020B0604020202020204" pitchFamily="34" charset="0"/>
              </a:rPr>
              <a:t>Retention</a:t>
            </a:r>
          </a:p>
          <a:p>
            <a:pPr lvl="1">
              <a:buFontTx/>
              <a:buChar char="-"/>
            </a:pPr>
            <a:r>
              <a:rPr lang="en-IE" sz="1650" dirty="0">
                <a:latin typeface="Helvetica" panose="020B0604020202020204" pitchFamily="34" charset="0"/>
                <a:cs typeface="Helvetica" panose="020B0604020202020204" pitchFamily="34" charset="0"/>
              </a:rPr>
              <a:t>Data quality </a:t>
            </a:r>
          </a:p>
          <a:p>
            <a:pPr marL="0" indent="0">
              <a:buNone/>
            </a:pPr>
            <a:endParaRPr lang="en-IE" sz="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IE" sz="1800" dirty="0">
                <a:latin typeface="Helvetica" panose="020B0604020202020204" pitchFamily="34" charset="0"/>
                <a:cs typeface="Helvetica" panose="020B0604020202020204" pitchFamily="34" charset="0"/>
              </a:rPr>
              <a:t>This is especially the case in trials that involve at risk and vulnerable patient groups</a:t>
            </a:r>
            <a:endParaRPr lang="en-GB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10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6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Aims and Methods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Aims: </a:t>
            </a:r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To reflect on methodological challenges experienced in a feasibility study of a complex intervention to enhance alcohol screening and brief intervention (SBI) among problem drug users and explore how these may be addressed in future research </a:t>
            </a:r>
          </a:p>
          <a:p>
            <a:pPr marL="0" indent="0">
              <a:buNone/>
            </a:pPr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IE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Methods: </a:t>
            </a:r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We describe a case study - a pre-and-post feasibility study of a complex intervention to promote alcohol SBI among methadone patients, examine the key challenges encountered and how these may be addressed</a:t>
            </a:r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37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Psychosocial Interventions for Problem Alcohol Use (PINTA) study</a:t>
            </a:r>
            <a:endParaRPr lang="en-I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106402"/>
              </p:ext>
            </p:extLst>
          </p:nvPr>
        </p:nvGraphicFramePr>
        <p:xfrm>
          <a:off x="459338" y="2564904"/>
          <a:ext cx="8229600" cy="849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83941391"/>
              </p:ext>
            </p:extLst>
          </p:nvPr>
        </p:nvGraphicFramePr>
        <p:xfrm>
          <a:off x="323528" y="4365104"/>
          <a:ext cx="8352928" cy="879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2286715"/>
              </p:ext>
            </p:extLst>
          </p:nvPr>
        </p:nvGraphicFramePr>
        <p:xfrm>
          <a:off x="329408" y="6021288"/>
          <a:ext cx="8424936" cy="764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01316" y="1848993"/>
            <a:ext cx="2050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latin typeface="Helvetica" pitchFamily="34" charset="0"/>
              </a:rPr>
              <a:t>GP Recruitment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61556" y="369912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latin typeface="Helvetica" pitchFamily="34" charset="0"/>
              </a:rPr>
              <a:t>Patient Recruitment and Baseline Data Collection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8356" y="5498777"/>
            <a:ext cx="654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latin typeface="Helvetica" pitchFamily="34" charset="0"/>
              </a:rPr>
              <a:t>Retention and Follow Up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01316" y="1848993"/>
            <a:ext cx="2050804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1661556" y="3685674"/>
            <a:ext cx="576064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1467905" y="5502334"/>
            <a:ext cx="6549904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5584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Key 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270" y="1772816"/>
            <a:ext cx="8407462" cy="4244475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" panose="020B0604020202020204" pitchFamily="34" charset="0"/>
                <a:cs typeface="Helvetica" panose="020B0604020202020204" pitchFamily="34" charset="0"/>
              </a:rPr>
              <a:t>Practice recruitment</a:t>
            </a:r>
          </a:p>
          <a:p>
            <a:pPr marL="0" indent="0">
              <a:buNone/>
            </a:pPr>
            <a:endParaRPr lang="en-GB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3200" dirty="0">
                <a:latin typeface="Helvetica" panose="020B0604020202020204" pitchFamily="34" charset="0"/>
                <a:cs typeface="Helvetica" panose="020B0604020202020204" pitchFamily="34" charset="0"/>
              </a:rPr>
              <a:t>Patient retention</a:t>
            </a:r>
          </a:p>
          <a:p>
            <a:pPr marL="0" indent="0">
              <a:buNone/>
            </a:pPr>
            <a:endParaRPr lang="en-GB" sz="13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3200" dirty="0">
                <a:latin typeface="Helvetica" panose="020B0604020202020204" pitchFamily="34" charset="0"/>
                <a:cs typeface="Helvetica" panose="020B0604020202020204" pitchFamily="34" charset="0"/>
              </a:rPr>
              <a:t>Utility of clinical data for research purposes 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63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 Recruitment 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The challenges we encountered are common place within general practice research</a:t>
            </a:r>
            <a:r>
              <a:rPr lang="en-IE" sz="2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*</a:t>
            </a:r>
            <a:endParaRPr lang="en-IE" sz="13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Time</a:t>
            </a:r>
          </a:p>
          <a:p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GP burn out</a:t>
            </a:r>
          </a:p>
          <a:p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Lack of staff support</a:t>
            </a:r>
          </a:p>
          <a:p>
            <a:r>
              <a:rPr lang="en-IE" sz="2400" dirty="0">
                <a:latin typeface="Helvetica" panose="020B0604020202020204" pitchFamily="34" charset="0"/>
                <a:cs typeface="Helvetica" panose="020B0604020202020204" pitchFamily="34" charset="0"/>
              </a:rPr>
              <a:t>Socio-economically disadvantaged areas</a:t>
            </a:r>
          </a:p>
          <a:p>
            <a:r>
              <a:rPr lang="en-GB" sz="2400" dirty="0"/>
              <a:t>‘Free GP care’ scheme for children under six years of age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* </a:t>
            </a:r>
            <a:r>
              <a:rPr lang="en-IE" sz="1000" dirty="0"/>
              <a:t>Williamson M, Pirkis J, Pfaff J, et al. Recruiting and retaining GPs and patients in intervention studies: the DEPS-GP project as a case study. BMC Medical Research Methodology 2007;</a:t>
            </a:r>
            <a:r>
              <a:rPr lang="en-IE" sz="1000" b="1" dirty="0"/>
              <a:t>7</a:t>
            </a:r>
            <a:r>
              <a:rPr lang="en-IE" sz="1000" dirty="0"/>
              <a:t>(1):42.</a:t>
            </a:r>
            <a:endParaRPr lang="en-IE" sz="1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2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Patient Recruitment and Data Collection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270" y="1925047"/>
            <a:ext cx="8407462" cy="3903966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>
                <a:latin typeface="Helvetica" panose="020B0604020202020204" pitchFamily="34" charset="0"/>
                <a:cs typeface="Helvetica" panose="020B0604020202020204" pitchFamily="34" charset="0"/>
              </a:rPr>
              <a:t>High attrition rate for patients - may reflect high rates of chronic disease and multi-morbidity associated among people receiving opioid agonist treatment* </a:t>
            </a:r>
          </a:p>
          <a:p>
            <a:pPr marL="0" indent="0">
              <a:buNone/>
            </a:pPr>
            <a:endParaRPr lang="en-GB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2000" dirty="0">
                <a:latin typeface="Helvetica" panose="020B0604020202020204" pitchFamily="34" charset="0"/>
                <a:cs typeface="Helvetica" panose="020B0604020202020204" pitchFamily="34" charset="0"/>
              </a:rPr>
              <a:t>Difficulties in contacting patients in a prompt and timely manner as patients changed numbers, screened calls or prematurely terminated telephone conversations</a:t>
            </a:r>
          </a:p>
          <a:p>
            <a:pPr marL="0" indent="0">
              <a:buNone/>
            </a:pPr>
            <a:endParaRPr lang="en-GB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2000" dirty="0">
                <a:latin typeface="Helvetica" panose="020B0604020202020204" pitchFamily="34" charset="0"/>
                <a:cs typeface="Helvetica" panose="020B0604020202020204" pitchFamily="34" charset="0"/>
              </a:rPr>
              <a:t>Data abstraction from clinical records  - a lack of concordance between patient interviews and clinical records due to poor / limited record keeping by general practitioners</a:t>
            </a:r>
          </a:p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*</a:t>
            </a:r>
            <a:r>
              <a:rPr lang="en-IE" sz="1100" dirty="0"/>
              <a:t>O'Toole J, Hambly R, Cox AM, et al. Methadone-maintained patients in primary care have higher rates of chronic disease and multimorbidity, and use health services more intensively than matched controls. The European Journal of General Practice 2014;</a:t>
            </a:r>
            <a:r>
              <a:rPr lang="en-IE" sz="1100" b="1" dirty="0"/>
              <a:t>20</a:t>
            </a:r>
            <a:r>
              <a:rPr lang="en-IE" sz="1100" dirty="0"/>
              <a:t>(4):275-80.</a:t>
            </a:r>
            <a:endParaRPr lang="en-GB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0" y="6017291"/>
            <a:ext cx="531495" cy="773621"/>
          </a:xfrm>
          <a:prstGeom prst="rect">
            <a:avLst/>
          </a:prstGeom>
        </p:spPr>
      </p:pic>
      <p:pic>
        <p:nvPicPr>
          <p:cNvPr id="7" name="Picture 2" descr="https://encrypted-tbn3.gstatic.com/images?q=tbn:ANd9GcRCaeiUXatgu6F_wNkNS9xHQqnhVKsb2x1CVTo4GnaUajk9gni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362" y="6008624"/>
            <a:ext cx="1081278" cy="7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4864" y="5829013"/>
            <a:ext cx="1398746" cy="99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55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Lessons learned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307002"/>
              </p:ext>
            </p:extLst>
          </p:nvPr>
        </p:nvGraphicFramePr>
        <p:xfrm>
          <a:off x="368270" y="1628801"/>
          <a:ext cx="8407462" cy="5165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0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Challenge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Solution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1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Maximise practice recruitment and participation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Visit</a:t>
                      </a:r>
                      <a:r>
                        <a:rPr lang="en-GB" sz="16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promptly following acceptance of GP to the study to maintain relationship with recruited GP </a:t>
                      </a:r>
                      <a:r>
                        <a:rPr lang="en-GB" sz="14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Sellors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al. 2002)</a:t>
                      </a:r>
                      <a:endParaRPr lang="en-GB" sz="1400" i="1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On-site research personnel </a:t>
                      </a:r>
                      <a:r>
                        <a:rPr lang="en-GB" sz="1400" i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(Morden et al. 2015)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Develop and implement a research awareness programme encouraging the participation of GPs in research activities </a:t>
                      </a:r>
                      <a:r>
                        <a:rPr lang="en-GB" sz="1400" i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GB" sz="1400" i="1" baseline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Kersnik</a:t>
                      </a:r>
                      <a:r>
                        <a:rPr lang="en-GB" sz="1400" i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et al. 2015)</a:t>
                      </a:r>
                      <a:endParaRPr lang="en-GB" sz="14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Maximise patient recruitment and retention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Employ recruitment strategies that focus on increasing potential participants’ awareness of the health problem being studied, its potential impact on their health, and their engagement in the learning process </a:t>
                      </a:r>
                      <a:r>
                        <a:rPr lang="en-GB" sz="1400" i="1" dirty="0">
                          <a:effectLst/>
                        </a:rPr>
                        <a:t>(</a:t>
                      </a:r>
                      <a:r>
                        <a:rPr lang="en-GB" sz="1400" i="1" baseline="0" dirty="0">
                          <a:effectLst/>
                          <a:latin typeface="+mn-lt"/>
                          <a:cs typeface="Times New Roman"/>
                        </a:rPr>
                        <a:t>Caldwell et al. 2010)</a:t>
                      </a:r>
                      <a:r>
                        <a:rPr lang="en-GB" sz="1400" i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GB" sz="1400" i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Provide support </a:t>
                      </a:r>
                      <a:r>
                        <a:rPr lang="en-GB" sz="1600">
                          <a:effectLst/>
                        </a:rPr>
                        <a:t>to practices during </a:t>
                      </a:r>
                      <a:r>
                        <a:rPr lang="en-GB" sz="1600" dirty="0">
                          <a:effectLst/>
                        </a:rPr>
                        <a:t>the recruitment process to achieve the recruitment target and throughout the study</a:t>
                      </a:r>
                      <a:r>
                        <a:rPr lang="en-GB" sz="1600" baseline="0" dirty="0">
                          <a:effectLst/>
                        </a:rPr>
                        <a:t> </a:t>
                      </a:r>
                      <a:r>
                        <a:rPr lang="en-GB" sz="1400" i="1" baseline="0" dirty="0">
                          <a:effectLst/>
                        </a:rPr>
                        <a:t>(</a:t>
                      </a:r>
                      <a:r>
                        <a:rPr lang="en-GB" sz="1400" i="1" baseline="0" dirty="0" err="1">
                          <a:effectLst/>
                          <a:latin typeface="+mn-lt"/>
                          <a:cs typeface="Times New Roman"/>
                        </a:rPr>
                        <a:t>Leathem</a:t>
                      </a:r>
                      <a:r>
                        <a:rPr lang="en-GB" sz="1400" i="1" baseline="0" dirty="0">
                          <a:effectLst/>
                          <a:latin typeface="+mn-lt"/>
                          <a:cs typeface="Times New Roman"/>
                        </a:rPr>
                        <a:t> et al. 2009)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619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5">
      <a:dk1>
        <a:sysClr val="windowText" lastClr="000000"/>
      </a:dk1>
      <a:lt1>
        <a:sysClr val="window" lastClr="FFFFFF"/>
      </a:lt1>
      <a:dk2>
        <a:srgbClr val="073E87"/>
      </a:dk2>
      <a:lt2>
        <a:srgbClr val="FF0000"/>
      </a:lt2>
      <a:accent1>
        <a:srgbClr val="0099FF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7cullen_acamh_talk 2016</Template>
  <TotalTime>10777</TotalTime>
  <Words>1349</Words>
  <Application>Microsoft Office PowerPoint</Application>
  <PresentationFormat>On-screen Show (4:3)</PresentationFormat>
  <Paragraphs>129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Candara</vt:lpstr>
      <vt:lpstr>Helvetica</vt:lpstr>
      <vt:lpstr>Symbol</vt:lpstr>
      <vt:lpstr>Times New Roman</vt:lpstr>
      <vt:lpstr>Wingdings 2</vt:lpstr>
      <vt:lpstr>Waveform</vt:lpstr>
      <vt:lpstr>Methodological Challenges Conducting Trials in Primary Care: Lessons Learned from a Feasibility Study of a Complex Intervention to Enhance Alcohol Screening and Brief Intervention </vt:lpstr>
      <vt:lpstr>Acknowledgements </vt:lpstr>
      <vt:lpstr>Background </vt:lpstr>
      <vt:lpstr>Aims and Methods </vt:lpstr>
      <vt:lpstr>The Psychosocial Interventions for Problem Alcohol Use (PINTA) study</vt:lpstr>
      <vt:lpstr>Key Challenges </vt:lpstr>
      <vt:lpstr>GP Recruitment Rates </vt:lpstr>
      <vt:lpstr>Patient Recruitment and Data Collection </vt:lpstr>
      <vt:lpstr>Lessons learned</vt:lpstr>
      <vt:lpstr>Lessons learned </vt:lpstr>
      <vt:lpstr>Conclusions </vt:lpstr>
      <vt:lpstr>Thank you for listening… email: geoff.mccombe@ucd.ie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Alcohol Screening among People receiving Opioid Agonist Treatment in Primary Care</dc:title>
  <dc:creator>AnneMarie.Henihan</dc:creator>
  <cp:lastModifiedBy>Geoff McCombe</cp:lastModifiedBy>
  <cp:revision>79</cp:revision>
  <cp:lastPrinted>2016-11-06T19:41:08Z</cp:lastPrinted>
  <dcterms:created xsi:type="dcterms:W3CDTF">2016-02-23T23:02:34Z</dcterms:created>
  <dcterms:modified xsi:type="dcterms:W3CDTF">2016-11-10T06:17:27Z</dcterms:modified>
</cp:coreProperties>
</file>