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3" r:id="rId3"/>
    <p:sldId id="281" r:id="rId4"/>
    <p:sldId id="268" r:id="rId5"/>
    <p:sldId id="288" r:id="rId6"/>
    <p:sldId id="278" r:id="rId7"/>
    <p:sldId id="279" r:id="rId8"/>
    <p:sldId id="289" r:id="rId9"/>
    <p:sldId id="257" r:id="rId10"/>
    <p:sldId id="280" r:id="rId11"/>
    <p:sldId id="285" r:id="rId12"/>
    <p:sldId id="287" r:id="rId13"/>
    <p:sldId id="286" r:id="rId14"/>
    <p:sldId id="272" r:id="rId15"/>
    <p:sldId id="28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3824" autoAdjust="0"/>
    <p:restoredTop sz="86491" autoAdjust="0"/>
  </p:normalViewPr>
  <p:slideViewPr>
    <p:cSldViewPr>
      <p:cViewPr>
        <p:scale>
          <a:sx n="66" d="100"/>
          <a:sy n="66" d="100"/>
        </p:scale>
        <p:origin x="-1278" y="-42"/>
      </p:cViewPr>
      <p:guideLst>
        <p:guide orient="horz" pos="2160"/>
        <p:guide pos="2880"/>
      </p:guideLst>
    </p:cSldViewPr>
  </p:slideViewPr>
  <p:outlineViewPr>
    <p:cViewPr>
      <p:scale>
        <a:sx n="33" d="100"/>
        <a:sy n="33" d="100"/>
      </p:scale>
      <p:origin x="36" y="8526"/>
    </p:cViewPr>
  </p:outlineViewPr>
  <p:notesTextViewPr>
    <p:cViewPr>
      <p:scale>
        <a:sx n="100" d="100"/>
        <a:sy n="100" d="100"/>
      </p:scale>
      <p:origin x="0" y="0"/>
    </p:cViewPr>
  </p:notesTextViewPr>
  <p:notesViewPr>
    <p:cSldViewPr>
      <p:cViewPr varScale="1">
        <p:scale>
          <a:sx n="57" d="100"/>
          <a:sy n="57" d="100"/>
        </p:scale>
        <p:origin x="-2814"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7AF962-5059-4EE6-99B6-4C151F01886B}" type="datetimeFigureOut">
              <a:rPr lang="en-GB" smtClean="0"/>
              <a:pPr/>
              <a:t>09/11/2016</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58D02A-0B7E-4EA9-A65B-CFC499199B08}" type="slidenum">
              <a:rPr lang="en-GB" smtClean="0"/>
              <a:pPr/>
              <a:t>‹#›</a:t>
            </a:fld>
            <a:endParaRPr lang="en-GB" dirty="0"/>
          </a:p>
        </p:txBody>
      </p:sp>
    </p:spTree>
    <p:extLst>
      <p:ext uri="{BB962C8B-B14F-4D97-AF65-F5344CB8AC3E}">
        <p14:creationId xmlns="" xmlns:p14="http://schemas.microsoft.com/office/powerpoint/2010/main" val="1780977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958D02A-0B7E-4EA9-A65B-CFC499199B08}" type="slidenum">
              <a:rPr lang="en-GB" smtClean="0"/>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958D02A-0B7E-4EA9-A65B-CFC499199B08}" type="slidenum">
              <a:rPr lang="en-GB" smtClean="0"/>
              <a:pPr/>
              <a:t>7</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958D02A-0B7E-4EA9-A65B-CFC499199B08}" type="slidenum">
              <a:rPr lang="en-GB" smtClean="0"/>
              <a:pPr/>
              <a:t>12</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958D02A-0B7E-4EA9-A65B-CFC499199B08}" type="slidenum">
              <a:rPr lang="en-GB" smtClean="0"/>
              <a:pPr/>
              <a:t>14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GB" sz="1200" b="0" i="0" kern="1200" dirty="0" smtClean="0">
                <a:solidFill>
                  <a:schemeClr val="tx1"/>
                </a:solidFill>
                <a:latin typeface="+mn-lt"/>
                <a:ea typeface="+mn-ea"/>
                <a:cs typeface="+mn-cs"/>
              </a:rPr>
              <a:t> </a:t>
            </a:r>
          </a:p>
        </p:txBody>
      </p:sp>
      <p:sp>
        <p:nvSpPr>
          <p:cNvPr id="4" name="Slide Number Placeholder 3"/>
          <p:cNvSpPr>
            <a:spLocks noGrp="1"/>
          </p:cNvSpPr>
          <p:nvPr>
            <p:ph type="sldNum" sz="quarter" idx="10"/>
          </p:nvPr>
        </p:nvSpPr>
        <p:spPr/>
        <p:txBody>
          <a:bodyPr/>
          <a:lstStyle/>
          <a:p>
            <a:fld id="{D958D02A-0B7E-4EA9-A65B-CFC499199B08}" type="slidenum">
              <a:rPr lang="en-GB" smtClean="0"/>
              <a:pPr/>
              <a:t>15</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11/9/2016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eds.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gif"/><Relationship Id="rId4" Type="http://schemas.openxmlformats.org/officeDocument/2006/relationships/image" Target="../media/image1.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michelle.mccann@beds.ac.u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Maureen.Dutton@beds.ac.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2232025"/>
          </a:xfrm>
        </p:spPr>
        <p:txBody>
          <a:bodyPr>
            <a:noAutofit/>
          </a:bodyPr>
          <a:lstStyle/>
          <a:p>
            <a:r>
              <a:rPr lang="en-GB" sz="3200" b="1" dirty="0" smtClean="0"/>
              <a:t>Employing Public and Experts by Experience Researchers (PEERs) for a programme of research in substance misuse and Ageing: a new model of working in addictions research?</a:t>
            </a:r>
            <a:endParaRPr lang="en-GB" sz="3200" b="1" dirty="0"/>
          </a:p>
        </p:txBody>
      </p:sp>
      <p:sp>
        <p:nvSpPr>
          <p:cNvPr id="3" name="Subtitle 2"/>
          <p:cNvSpPr>
            <a:spLocks noGrp="1"/>
          </p:cNvSpPr>
          <p:nvPr>
            <p:ph type="subTitle" idx="1"/>
          </p:nvPr>
        </p:nvSpPr>
        <p:spPr>
          <a:xfrm>
            <a:off x="1385900" y="3810000"/>
            <a:ext cx="6400800" cy="2743200"/>
          </a:xfrm>
        </p:spPr>
        <p:txBody>
          <a:bodyPr>
            <a:normAutofit fontScale="77500" lnSpcReduction="20000"/>
          </a:bodyPr>
          <a:lstStyle/>
          <a:p>
            <a:endParaRPr lang="en-GB" dirty="0" smtClean="0"/>
          </a:p>
          <a:p>
            <a:endParaRPr lang="en-GB" sz="3000" dirty="0" smtClean="0">
              <a:solidFill>
                <a:schemeClr val="tx1"/>
              </a:solidFill>
            </a:endParaRPr>
          </a:p>
          <a:p>
            <a:r>
              <a:rPr lang="en-GB" sz="3000" dirty="0" smtClean="0">
                <a:solidFill>
                  <a:schemeClr val="tx1"/>
                </a:solidFill>
              </a:rPr>
              <a:t>PEERs  are people aged 50+ in recovery from an alcohol problem.</a:t>
            </a:r>
          </a:p>
          <a:p>
            <a:endParaRPr lang="en-GB" dirty="0" smtClean="0"/>
          </a:p>
          <a:p>
            <a:r>
              <a:rPr lang="en-GB" dirty="0" smtClean="0"/>
              <a:t>By Michelle McCann and Moe Dutton</a:t>
            </a:r>
          </a:p>
          <a:p>
            <a:r>
              <a:rPr lang="en-GB" dirty="0" smtClean="0"/>
              <a:t>(SMART)</a:t>
            </a:r>
            <a:endParaRPr lang="en-GB" dirty="0"/>
          </a:p>
        </p:txBody>
      </p:sp>
      <p:pic>
        <p:nvPicPr>
          <p:cNvPr id="4" name="Picture 6" descr="University of Bedfordshire">
            <a:hlinkClick r:id="rId3"/>
          </p:cNvPr>
          <p:cNvPicPr>
            <a:picLocks noChangeAspect="1" noChangeArrowheads="1"/>
          </p:cNvPicPr>
          <p:nvPr/>
        </p:nvPicPr>
        <p:blipFill>
          <a:blip r:embed="rId4" cstate="print"/>
          <a:srcRect/>
          <a:stretch>
            <a:fillRect/>
          </a:stretch>
        </p:blipFill>
        <p:spPr bwMode="auto">
          <a:xfrm>
            <a:off x="0" y="0"/>
            <a:ext cx="2771800" cy="1412776"/>
          </a:xfrm>
          <a:prstGeom prst="rect">
            <a:avLst/>
          </a:prstGeom>
          <a:noFill/>
          <a:ln>
            <a:noFill/>
          </a:ln>
        </p:spPr>
      </p:pic>
      <p:pic>
        <p:nvPicPr>
          <p:cNvPr id="5" name="Picture 4" descr="smart logo large.gif"/>
          <p:cNvPicPr>
            <a:picLocks noChangeAspect="1"/>
          </p:cNvPicPr>
          <p:nvPr/>
        </p:nvPicPr>
        <p:blipFill>
          <a:blip r:embed="rId5" cstate="print"/>
          <a:stretch>
            <a:fillRect/>
          </a:stretch>
        </p:blipFill>
        <p:spPr>
          <a:xfrm>
            <a:off x="2987824" y="0"/>
            <a:ext cx="2592288" cy="1484784"/>
          </a:xfrm>
          <a:prstGeom prst="rect">
            <a:avLst/>
          </a:prstGeom>
        </p:spPr>
      </p:pic>
      <p:pic>
        <p:nvPicPr>
          <p:cNvPr id="6" name="Picture 3"/>
          <p:cNvPicPr>
            <a:picLocks noChangeAspect="1" noChangeArrowheads="1"/>
          </p:cNvPicPr>
          <p:nvPr/>
        </p:nvPicPr>
        <p:blipFill>
          <a:blip r:embed="rId6" cstate="print"/>
          <a:srcRect/>
          <a:stretch>
            <a:fillRect/>
          </a:stretch>
        </p:blipFill>
        <p:spPr bwMode="auto">
          <a:xfrm>
            <a:off x="5580112" y="188640"/>
            <a:ext cx="3563888" cy="13681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Why have embedded PEERs?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Traditional researchers and PEERs learn from each other</a:t>
            </a:r>
          </a:p>
          <a:p>
            <a:r>
              <a:rPr lang="en-GB" dirty="0" smtClean="0"/>
              <a:t>Helps identify and focus on issues of importance to research population</a:t>
            </a:r>
          </a:p>
          <a:p>
            <a:r>
              <a:rPr lang="en-GB" dirty="0" smtClean="0"/>
              <a:t>Assists in understanding some of the perspectives of research population</a:t>
            </a:r>
          </a:p>
          <a:p>
            <a:r>
              <a:rPr lang="en-GB" dirty="0" smtClean="0"/>
              <a:t>PEERs have an instant rapport with research participants</a:t>
            </a:r>
          </a:p>
          <a:p>
            <a:r>
              <a:rPr lang="en-GB" dirty="0" smtClean="0"/>
              <a:t>Increases credibility and quality of research</a:t>
            </a:r>
          </a:p>
          <a:p>
            <a:r>
              <a:rPr lang="en-GB" dirty="0" smtClean="0"/>
              <a:t>Valued by stakeholders</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hasn’t worked well in terms of your involvement?</a:t>
            </a:r>
            <a:endParaRPr lang="en-GB" b="1" dirty="0"/>
          </a:p>
        </p:txBody>
      </p:sp>
      <p:sp>
        <p:nvSpPr>
          <p:cNvPr id="3" name="Content Placeholder 2"/>
          <p:cNvSpPr>
            <a:spLocks noGrp="1"/>
          </p:cNvSpPr>
          <p:nvPr>
            <p:ph idx="1"/>
          </p:nvPr>
        </p:nvSpPr>
        <p:spPr/>
        <p:txBody>
          <a:bodyPr/>
          <a:lstStyle/>
          <a:p>
            <a:r>
              <a:rPr lang="en-GB" dirty="0" smtClean="0"/>
              <a:t>My involvement seemed slow in gathering momentum</a:t>
            </a:r>
          </a:p>
          <a:p>
            <a:r>
              <a:rPr lang="en-GB" dirty="0" smtClean="0"/>
              <a:t>Laptops, mobile phones late in being introduced</a:t>
            </a:r>
          </a:p>
          <a:p>
            <a:r>
              <a:rPr lang="en-GB" dirty="0" smtClean="0"/>
              <a:t>No clear timetable available, to show key dates/priorities</a:t>
            </a:r>
          </a:p>
          <a:p>
            <a:r>
              <a:rPr lang="en-GB" dirty="0" smtClean="0"/>
              <a:t>Paperwork system around contracts, it was slow and difficult to understand  </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What has worked well in terms of your involvement?</a:t>
            </a:r>
            <a:endParaRPr lang="en-GB" b="1" dirty="0"/>
          </a:p>
        </p:txBody>
      </p:sp>
      <p:sp>
        <p:nvSpPr>
          <p:cNvPr id="3" name="Content Placeholder 2"/>
          <p:cNvSpPr>
            <a:spLocks noGrp="1"/>
          </p:cNvSpPr>
          <p:nvPr>
            <p:ph idx="1"/>
          </p:nvPr>
        </p:nvSpPr>
        <p:spPr/>
        <p:txBody>
          <a:bodyPr>
            <a:normAutofit fontScale="92500" lnSpcReduction="10000"/>
          </a:bodyPr>
          <a:lstStyle/>
          <a:p>
            <a:r>
              <a:rPr lang="en-GB" dirty="0" smtClean="0"/>
              <a:t>Communication without much face to face contact.</a:t>
            </a:r>
          </a:p>
          <a:p>
            <a:r>
              <a:rPr lang="en-GB" dirty="0" smtClean="0"/>
              <a:t>Immediate feeling of inclusion and value to the team.</a:t>
            </a:r>
          </a:p>
          <a:p>
            <a:r>
              <a:rPr lang="en-GB" dirty="0" smtClean="0"/>
              <a:t>Feel good factor of involvement on a strategic level.</a:t>
            </a:r>
          </a:p>
          <a:p>
            <a:r>
              <a:rPr lang="en-GB" dirty="0" smtClean="0"/>
              <a:t>An open arms approach from the team has certainly worked well acceptance of my previous history and guidance throughout regarding the programme.</a:t>
            </a:r>
            <a:endParaRPr lang="en-GB" dirty="0"/>
          </a:p>
        </p:txBody>
      </p:sp>
    </p:spTree>
    <p:extLst>
      <p:ext uri="{BB962C8B-B14F-4D97-AF65-F5344CB8AC3E}">
        <p14:creationId xmlns="" xmlns:p14="http://schemas.microsoft.com/office/powerpoint/2010/main" val="781463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Autofit/>
          </a:bodyPr>
          <a:lstStyle/>
          <a:p>
            <a:r>
              <a:rPr lang="en-GB" sz="3600" b="1" dirty="0" smtClean="0"/>
              <a:t>How would you like to see your involvement (and that of future PEERS) evolving?</a:t>
            </a:r>
            <a:endParaRPr lang="en-GB" sz="3600" b="1" dirty="0"/>
          </a:p>
        </p:txBody>
      </p:sp>
      <p:sp>
        <p:nvSpPr>
          <p:cNvPr id="3" name="Content Placeholder 2"/>
          <p:cNvSpPr>
            <a:spLocks noGrp="1"/>
          </p:cNvSpPr>
          <p:nvPr>
            <p:ph idx="1"/>
          </p:nvPr>
        </p:nvSpPr>
        <p:spPr>
          <a:xfrm>
            <a:off x="457200" y="2133600"/>
            <a:ext cx="8229600" cy="4144963"/>
          </a:xfrm>
        </p:spPr>
        <p:txBody>
          <a:bodyPr>
            <a:normAutofit fontScale="85000" lnSpcReduction="20000"/>
          </a:bodyPr>
          <a:lstStyle/>
          <a:p>
            <a:r>
              <a:rPr lang="en-GB" dirty="0" smtClean="0"/>
              <a:t>I would like to see my own involvement increase, I would like more responsibility for example organise my own timetable and priorities. I would also like to eventually through training and experience be recognised within this field as a respected researcher in my own right.</a:t>
            </a:r>
          </a:p>
          <a:p>
            <a:r>
              <a:rPr lang="en-GB" dirty="0" smtClean="0"/>
              <a:t>I would also like to see, once formal recognition of Peer researchers is found to be successful, a recruitment process that would ensure continuity and assist in succession planning with a view of developing a peer led research team.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Is it necessary for PEERs to be in recovery?</a:t>
            </a:r>
          </a:p>
          <a:p>
            <a:r>
              <a:rPr lang="en-GB" dirty="0" smtClean="0"/>
              <a:t>As PEERs become experienced researchers do they ever lose touch with lived experience?</a:t>
            </a:r>
          </a:p>
          <a:p>
            <a:r>
              <a:rPr lang="en-GB" dirty="0" smtClean="0"/>
              <a:t>Should the work of PEER researcher and traditional researcher be evaluated for possible differences? </a:t>
            </a:r>
          </a:p>
          <a:p>
            <a:r>
              <a:rPr lang="en-GB" dirty="0" smtClean="0"/>
              <a:t>Is it necessary/ethical to identify PEERs as people who have experienced an alcohol problem?</a:t>
            </a:r>
          </a:p>
          <a:p>
            <a:endParaRPr lang="en-GB" dirty="0" smtClean="0"/>
          </a:p>
        </p:txBody>
      </p:sp>
      <p:sp>
        <p:nvSpPr>
          <p:cNvPr id="4" name="Title 3"/>
          <p:cNvSpPr>
            <a:spLocks noGrp="1"/>
          </p:cNvSpPr>
          <p:nvPr>
            <p:ph type="title"/>
          </p:nvPr>
        </p:nvSpPr>
        <p:spPr/>
        <p:txBody>
          <a:bodyPr/>
          <a:lstStyle/>
          <a:p>
            <a:r>
              <a:rPr lang="en-GB" b="1" dirty="0" smtClean="0"/>
              <a:t>Points for discussion</a:t>
            </a:r>
            <a:endParaRPr lang="en-GB"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Thank you. </a:t>
            </a:r>
            <a:endParaRPr lang="en-GB" b="1" dirty="0"/>
          </a:p>
        </p:txBody>
      </p:sp>
      <p:sp>
        <p:nvSpPr>
          <p:cNvPr id="3" name="Content Placeholder 2"/>
          <p:cNvSpPr>
            <a:spLocks noGrp="1"/>
          </p:cNvSpPr>
          <p:nvPr>
            <p:ph idx="1"/>
          </p:nvPr>
        </p:nvSpPr>
        <p:spPr/>
        <p:txBody>
          <a:bodyPr/>
          <a:lstStyle/>
          <a:p>
            <a:pPr>
              <a:buNone/>
            </a:pPr>
            <a:r>
              <a:rPr lang="en-GB" dirty="0" smtClean="0"/>
              <a:t>Michelle McCann</a:t>
            </a:r>
          </a:p>
          <a:p>
            <a:pPr>
              <a:buNone/>
            </a:pPr>
            <a:r>
              <a:rPr lang="en-GB" dirty="0" smtClean="0">
                <a:hlinkClick r:id="rId3"/>
              </a:rPr>
              <a:t>michelle.mccann@beds.ac.uk</a:t>
            </a:r>
            <a:endParaRPr lang="en-GB" dirty="0" smtClean="0"/>
          </a:p>
          <a:p>
            <a:pPr>
              <a:buNone/>
            </a:pPr>
            <a:endParaRPr lang="en-GB" dirty="0" smtClean="0"/>
          </a:p>
          <a:p>
            <a:pPr>
              <a:buNone/>
            </a:pPr>
            <a:r>
              <a:rPr lang="en-GB" dirty="0" smtClean="0"/>
              <a:t>Moe Dutton</a:t>
            </a:r>
          </a:p>
          <a:p>
            <a:pPr>
              <a:buNone/>
            </a:pPr>
            <a:r>
              <a:rPr lang="en-GB" dirty="0" smtClean="0">
                <a:hlinkClick r:id="rId4"/>
              </a:rPr>
              <a:t>Maureen.Dutton@beds.ac.uk</a:t>
            </a:r>
            <a:endParaRPr lang="en-GB" dirty="0" smtClean="0"/>
          </a:p>
          <a:p>
            <a:pPr>
              <a:buNone/>
            </a:pP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2438399"/>
          </a:xfrm>
        </p:spPr>
        <p:txBody>
          <a:bodyPr>
            <a:normAutofit/>
          </a:bodyPr>
          <a:lstStyle/>
          <a:p>
            <a:r>
              <a:rPr lang="en-GB" sz="3600" dirty="0" smtClean="0"/>
              <a:t>“Little published research on the involvement of service users in research in the addictions field.”</a:t>
            </a:r>
            <a:endParaRPr lang="en-GB" sz="3600" dirty="0"/>
          </a:p>
        </p:txBody>
      </p:sp>
      <p:sp>
        <p:nvSpPr>
          <p:cNvPr id="3" name="Subtitle 2"/>
          <p:cNvSpPr>
            <a:spLocks noGrp="1"/>
          </p:cNvSpPr>
          <p:nvPr>
            <p:ph type="subTitle" idx="1"/>
          </p:nvPr>
        </p:nvSpPr>
        <p:spPr>
          <a:xfrm>
            <a:off x="1371600" y="2971800"/>
            <a:ext cx="6400800" cy="3352800"/>
          </a:xfrm>
        </p:spPr>
        <p:txBody>
          <a:bodyPr>
            <a:normAutofit fontScale="62500" lnSpcReduction="20000"/>
          </a:bodyPr>
          <a:lstStyle/>
          <a:p>
            <a:r>
              <a:rPr lang="en-GB" sz="5800" dirty="0" smtClean="0">
                <a:solidFill>
                  <a:schemeClr val="tx1"/>
                </a:solidFill>
                <a:latin typeface="+mj-lt"/>
              </a:rPr>
              <a:t>“Dedicated practice guidelines for patient and public involvement in addictions treatment research may help to speed up its implementation.” </a:t>
            </a:r>
          </a:p>
          <a:p>
            <a:endParaRPr lang="en-GB" sz="2900" dirty="0" smtClean="0"/>
          </a:p>
          <a:p>
            <a:r>
              <a:rPr lang="en-GB" sz="2900" dirty="0" smtClean="0"/>
              <a:t>Society for Study of Addiction, 2015</a:t>
            </a:r>
            <a:endParaRPr lang="en-GB" sz="29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Why user involvement peer research?</a:t>
            </a:r>
            <a:endParaRPr lang="en-GB" b="1" dirty="0"/>
          </a:p>
        </p:txBody>
      </p:sp>
      <p:sp>
        <p:nvSpPr>
          <p:cNvPr id="3" name="Content Placeholder 2"/>
          <p:cNvSpPr>
            <a:spLocks noGrp="1"/>
          </p:cNvSpPr>
          <p:nvPr>
            <p:ph idx="1"/>
          </p:nvPr>
        </p:nvSpPr>
        <p:spPr/>
        <p:txBody>
          <a:bodyPr/>
          <a:lstStyle/>
          <a:p>
            <a:pPr>
              <a:buNone/>
            </a:pPr>
            <a:r>
              <a:rPr lang="en-GB" dirty="0" smtClean="0"/>
              <a:t>“ The less distance there is between direct experience and its interpretation the more accurate, reliable and less distorted it is likely to be” (Beresford 2005)</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PEER Researchers</a:t>
            </a:r>
            <a:endParaRPr lang="en-GB" b="1" dirty="0"/>
          </a:p>
        </p:txBody>
      </p:sp>
      <p:sp>
        <p:nvSpPr>
          <p:cNvPr id="3" name="Content Placeholder 2"/>
          <p:cNvSpPr>
            <a:spLocks noGrp="1"/>
          </p:cNvSpPr>
          <p:nvPr>
            <p:ph idx="1"/>
          </p:nvPr>
        </p:nvSpPr>
        <p:spPr/>
        <p:txBody>
          <a:bodyPr/>
          <a:lstStyle/>
          <a:p>
            <a:pPr>
              <a:buNone/>
            </a:pPr>
            <a:r>
              <a:rPr lang="en-GB" dirty="0" smtClean="0"/>
              <a:t>    SMART (Substance Misuse and Ageing Research Team) at the University of Bedfordshire  has developed a successful  apprenticeship scheme where we employ and train people aged 50 and over in recovery from an alcohol problem with no previous experience of substance use research, to become researchers in their own right. </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Peer role</a:t>
            </a:r>
            <a:endParaRPr lang="en-GB" b="1" dirty="0"/>
          </a:p>
        </p:txBody>
      </p:sp>
      <p:sp>
        <p:nvSpPr>
          <p:cNvPr id="3" name="Content Placeholder 2"/>
          <p:cNvSpPr>
            <a:spLocks noGrp="1"/>
          </p:cNvSpPr>
          <p:nvPr>
            <p:ph idx="1"/>
          </p:nvPr>
        </p:nvSpPr>
        <p:spPr/>
        <p:txBody>
          <a:bodyPr>
            <a:normAutofit fontScale="70000" lnSpcReduction="20000"/>
          </a:bodyPr>
          <a:lstStyle/>
          <a:p>
            <a:r>
              <a:rPr lang="en-GB" dirty="0" smtClean="0"/>
              <a:t>Developing new research questions</a:t>
            </a:r>
          </a:p>
          <a:p>
            <a:r>
              <a:rPr lang="en-GB" dirty="0" smtClean="0"/>
              <a:t>Leading research – lead applicant/PI on a grant proposal</a:t>
            </a:r>
          </a:p>
          <a:p>
            <a:r>
              <a:rPr lang="en-GB" dirty="0" smtClean="0"/>
              <a:t>Co-researchers – conducting, analysing and interpreting qualitative interviews/focus groups with peers</a:t>
            </a:r>
          </a:p>
          <a:p>
            <a:r>
              <a:rPr lang="en-GB" dirty="0" smtClean="0"/>
              <a:t>Consultants - give feedback on draft documents (e.g. research briefs, grant applications, research reports, literature for research participants)</a:t>
            </a:r>
          </a:p>
          <a:p>
            <a:r>
              <a:rPr lang="en-GB" dirty="0" smtClean="0"/>
              <a:t>Advisors – members of project advisory groups</a:t>
            </a:r>
          </a:p>
          <a:p>
            <a:r>
              <a:rPr lang="en-GB" dirty="0" smtClean="0"/>
              <a:t>Dissemination – co-presenting at conferences and co-authoring journal articles</a:t>
            </a:r>
          </a:p>
          <a:p>
            <a:r>
              <a:rPr lang="en-GB" dirty="0" smtClean="0"/>
              <a:t>Sitting on interview panels for the recruitment of new researchers</a:t>
            </a:r>
          </a:p>
          <a:p>
            <a:r>
              <a:rPr lang="en-GB" dirty="0" smtClean="0"/>
              <a:t>Contributing to strategy decisions</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 Methods</a:t>
            </a:r>
            <a:endParaRPr lang="en-GB" dirty="0"/>
          </a:p>
        </p:txBody>
      </p:sp>
      <p:sp>
        <p:nvSpPr>
          <p:cNvPr id="3" name="Content Placeholder 2"/>
          <p:cNvSpPr>
            <a:spLocks noGrp="1"/>
          </p:cNvSpPr>
          <p:nvPr>
            <p:ph idx="1"/>
          </p:nvPr>
        </p:nvSpPr>
        <p:spPr/>
        <p:txBody>
          <a:bodyPr>
            <a:normAutofit lnSpcReduction="10000"/>
          </a:bodyPr>
          <a:lstStyle/>
          <a:p>
            <a:pPr>
              <a:buNone/>
            </a:pPr>
            <a:r>
              <a:rPr lang="en-GB" dirty="0" smtClean="0"/>
              <a:t>    PEERs receiving training in research/evaluation methods and work alongside experienced researchers on existing projects until they reach a stage where they are able to lead every aspect of the research/evaluation process from securing funding for a study that they have designed themselves to publishing the findings in academic journals. A PEER and Research Fellow from SMART will jointly present today. </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Training/Supervision</a:t>
            </a:r>
            <a:endParaRPr lang="en-GB" dirty="0"/>
          </a:p>
        </p:txBody>
      </p:sp>
      <p:sp>
        <p:nvSpPr>
          <p:cNvPr id="3" name="Content Placeholder 2"/>
          <p:cNvSpPr>
            <a:spLocks noGrp="1"/>
          </p:cNvSpPr>
          <p:nvPr>
            <p:ph idx="1"/>
          </p:nvPr>
        </p:nvSpPr>
        <p:spPr/>
        <p:txBody>
          <a:bodyPr>
            <a:normAutofit fontScale="92500"/>
          </a:bodyPr>
          <a:lstStyle/>
          <a:p>
            <a:r>
              <a:rPr lang="en-GB" dirty="0" smtClean="0"/>
              <a:t>PEERs have no previous experience of research</a:t>
            </a:r>
          </a:p>
          <a:p>
            <a:r>
              <a:rPr lang="en-GB" dirty="0" smtClean="0"/>
              <a:t>Training manuals e.g. beginners guide to conducting qualitative interviews, managing research studies etc.</a:t>
            </a:r>
          </a:p>
          <a:p>
            <a:r>
              <a:rPr lang="en-GB" dirty="0" smtClean="0"/>
              <a:t>Practical sessions delivered alongside each manual</a:t>
            </a:r>
          </a:p>
          <a:p>
            <a:r>
              <a:rPr lang="en-GB" dirty="0" smtClean="0"/>
              <a:t>Monthly team conference calls</a:t>
            </a:r>
          </a:p>
          <a:p>
            <a:r>
              <a:rPr lang="en-GB" dirty="0" smtClean="0"/>
              <a:t>Regular supervision with experienced researcher</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Challenges</a:t>
            </a:r>
            <a:endParaRPr lang="en-GB" b="1" dirty="0"/>
          </a:p>
        </p:txBody>
      </p:sp>
      <p:sp>
        <p:nvSpPr>
          <p:cNvPr id="3" name="Content Placeholder 2"/>
          <p:cNvSpPr>
            <a:spLocks noGrp="1"/>
          </p:cNvSpPr>
          <p:nvPr>
            <p:ph idx="1"/>
          </p:nvPr>
        </p:nvSpPr>
        <p:spPr/>
        <p:txBody>
          <a:bodyPr>
            <a:normAutofit fontScale="85000" lnSpcReduction="20000"/>
          </a:bodyPr>
          <a:lstStyle/>
          <a:p>
            <a:r>
              <a:rPr lang="en-GB" dirty="0" smtClean="0"/>
              <a:t>PEER don’t fit neatly into University policies and processes-square peg in round hole.</a:t>
            </a:r>
          </a:p>
          <a:p>
            <a:r>
              <a:rPr lang="en-GB" dirty="0" smtClean="0"/>
              <a:t>Time consuming initially (time saving eventually.)</a:t>
            </a:r>
          </a:p>
          <a:p>
            <a:r>
              <a:rPr lang="en-GB" dirty="0" smtClean="0"/>
              <a:t>Funding required</a:t>
            </a:r>
          </a:p>
          <a:p>
            <a:pPr>
              <a:buNone/>
            </a:pPr>
            <a:r>
              <a:rPr lang="en-GB" b="1" dirty="0" smtClean="0"/>
              <a:t>                                 </a:t>
            </a:r>
            <a:r>
              <a:rPr lang="en-GB" sz="4400" b="1" dirty="0" smtClean="0"/>
              <a:t>Key learning</a:t>
            </a:r>
          </a:p>
          <a:p>
            <a:r>
              <a:rPr lang="en-GB" dirty="0" smtClean="0"/>
              <a:t>Employ the right people for the job</a:t>
            </a:r>
          </a:p>
          <a:p>
            <a:r>
              <a:rPr lang="en-GB" dirty="0" smtClean="0"/>
              <a:t>Ideally work with a small number of PEERs on a long-term basis</a:t>
            </a:r>
          </a:p>
          <a:p>
            <a:r>
              <a:rPr lang="en-GB" dirty="0" smtClean="0"/>
              <a:t>Personalise the involvement to fit the needs, skills and attributes of each PEER</a:t>
            </a:r>
          </a:p>
          <a:p>
            <a:r>
              <a:rPr lang="en-GB" dirty="0" smtClean="0"/>
              <a:t>Pay PEERs for their time</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Why be a PEER researcher? </a:t>
            </a:r>
            <a:br>
              <a:rPr lang="en-GB" b="1" dirty="0" smtClean="0"/>
            </a:br>
            <a:r>
              <a:rPr lang="en-GB" b="1" dirty="0" smtClean="0"/>
              <a:t>The benefits of PEER involvement</a:t>
            </a:r>
            <a:endParaRPr lang="en-GB" b="1" dirty="0"/>
          </a:p>
        </p:txBody>
      </p:sp>
      <p:sp>
        <p:nvSpPr>
          <p:cNvPr id="3" name="Content Placeholder 2"/>
          <p:cNvSpPr>
            <a:spLocks noGrp="1"/>
          </p:cNvSpPr>
          <p:nvPr>
            <p:ph idx="1"/>
          </p:nvPr>
        </p:nvSpPr>
        <p:spPr>
          <a:xfrm>
            <a:off x="457200" y="1981200"/>
            <a:ext cx="8229600" cy="4525963"/>
          </a:xfrm>
        </p:spPr>
        <p:txBody>
          <a:bodyPr>
            <a:normAutofit/>
          </a:bodyPr>
          <a:lstStyle/>
          <a:p>
            <a:pPr>
              <a:buNone/>
            </a:pPr>
            <a:r>
              <a:rPr lang="en-GB" dirty="0" smtClean="0"/>
              <a:t>    “I always wanted to see the “Bigger Picture” with regards to recovery at all levels. By this I mean I wanted to be in a position where I could be part of forming/shaping the future in substance misuse of alcohol, with regards to treatment, attitudes and perceptions. This (PEER research) provides me with that opportunity.”</a:t>
            </a:r>
          </a:p>
          <a:p>
            <a:pPr>
              <a:buNone/>
            </a:pPr>
            <a:endParaRPr lang="en-GB" dirty="0" smtClean="0"/>
          </a:p>
          <a:p>
            <a:pPr>
              <a:buNone/>
            </a:pPr>
            <a:endParaRPr lang="en-GB" dirty="0" smtClean="0"/>
          </a:p>
          <a:p>
            <a:pPr>
              <a:buNone/>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1651</TotalTime>
  <Words>848</Words>
  <Application>Microsoft Office PowerPoint</Application>
  <PresentationFormat>On-screen Show (4:3)</PresentationFormat>
  <Paragraphs>81</Paragraphs>
  <Slides>15</Slides>
  <Notes>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Employing Public and Experts by Experience Researchers (PEERs) for a programme of research in substance misuse and Ageing: a new model of working in addictions research?</vt:lpstr>
      <vt:lpstr>“Little published research on the involvement of service users in research in the addictions field.”</vt:lpstr>
      <vt:lpstr>Why user involvement peer research?</vt:lpstr>
      <vt:lpstr>PEER Researchers</vt:lpstr>
      <vt:lpstr>Peer role</vt:lpstr>
      <vt:lpstr> Methods</vt:lpstr>
      <vt:lpstr>Training/Supervision</vt:lpstr>
      <vt:lpstr>Challenges</vt:lpstr>
      <vt:lpstr>Why be a PEER researcher?  The benefits of PEER involvement</vt:lpstr>
      <vt:lpstr>Why have embedded PEERs?</vt:lpstr>
      <vt:lpstr>What hasn’t worked well in terms of your involvement?</vt:lpstr>
      <vt:lpstr>What has worked well in terms of your involvement?</vt:lpstr>
      <vt:lpstr>How would you like to see your involvement (and that of future PEERS) evolving?</vt:lpstr>
      <vt:lpstr>Points for discussion</vt:lpstr>
      <vt:lpstr>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Maureen Bernadette Dutton</dc:creator>
  <cp:lastModifiedBy>tildag</cp:lastModifiedBy>
  <cp:revision>184</cp:revision>
  <dcterms:created xsi:type="dcterms:W3CDTF">2006-08-16T00:00:00Z</dcterms:created>
  <dcterms:modified xsi:type="dcterms:W3CDTF">2016-11-09T21:49:23Z</dcterms:modified>
</cp:coreProperties>
</file>