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5" r:id="rId3"/>
  </p:sldMasterIdLst>
  <p:notesMasterIdLst>
    <p:notesMasterId r:id="rId39"/>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http://www.nrscotland.gov.uk/files//statistics/drug-related-deaths/drd14/14-drug-related-deaths-fig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http://www.nrscotland.gov.uk/files//statistics/drug-related-deaths/drd14/14-drug-related-deaths-fig1.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4418717324850808E-2"/>
          <c:y val="5.0257731958763013E-2"/>
          <c:w val="0.86821836878992231"/>
          <c:h val="0.74226804123711343"/>
        </c:manualLayout>
      </c:layout>
      <c:lineChart>
        <c:grouping val="standard"/>
        <c:varyColors val="0"/>
        <c:ser>
          <c:idx val="1"/>
          <c:order val="0"/>
          <c:tx>
            <c:v>registered in year</c:v>
          </c:tx>
          <c:spPr>
            <a:ln w="19050">
              <a:solidFill>
                <a:schemeClr val="tx1"/>
              </a:solidFill>
            </a:ln>
          </c:spPr>
          <c:marker>
            <c:symbol val="circle"/>
            <c:size val="10"/>
            <c:spPr>
              <a:solidFill>
                <a:schemeClr val="tx1"/>
              </a:solidFill>
              <a:ln>
                <a:solidFill>
                  <a:schemeClr val="tx1"/>
                </a:solidFill>
              </a:ln>
            </c:spPr>
          </c:marker>
          <c:cat>
            <c:strRef>
              <c:f>'[14-drug-related-deaths-fig1.xlsx]1 - summary'!$A$7:$A$25</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strCache>
            </c:strRef>
          </c:cat>
          <c:val>
            <c:numRef>
              <c:f>'[14-drug-related-deaths-fig1.xlsx]1 - summary'!$B$7:$B$25</c:f>
              <c:numCache>
                <c:formatCode>0</c:formatCode>
                <c:ptCount val="19"/>
                <c:pt idx="0">
                  <c:v>244</c:v>
                </c:pt>
                <c:pt idx="1">
                  <c:v>224</c:v>
                </c:pt>
                <c:pt idx="2">
                  <c:v>249</c:v>
                </c:pt>
                <c:pt idx="3">
                  <c:v>291</c:v>
                </c:pt>
                <c:pt idx="4">
                  <c:v>292</c:v>
                </c:pt>
                <c:pt idx="5">
                  <c:v>332</c:v>
                </c:pt>
                <c:pt idx="6">
                  <c:v>382</c:v>
                </c:pt>
                <c:pt idx="7">
                  <c:v>317</c:v>
                </c:pt>
                <c:pt idx="8">
                  <c:v>356</c:v>
                </c:pt>
                <c:pt idx="9">
                  <c:v>336</c:v>
                </c:pt>
                <c:pt idx="10">
                  <c:v>421</c:v>
                </c:pt>
                <c:pt idx="11">
                  <c:v>455</c:v>
                </c:pt>
                <c:pt idx="12">
                  <c:v>574</c:v>
                </c:pt>
                <c:pt idx="13">
                  <c:v>545</c:v>
                </c:pt>
                <c:pt idx="14">
                  <c:v>485</c:v>
                </c:pt>
                <c:pt idx="15">
                  <c:v>584</c:v>
                </c:pt>
                <c:pt idx="16">
                  <c:v>581</c:v>
                </c:pt>
                <c:pt idx="17">
                  <c:v>527</c:v>
                </c:pt>
                <c:pt idx="18">
                  <c:v>613</c:v>
                </c:pt>
              </c:numCache>
            </c:numRef>
          </c:val>
          <c:smooth val="0"/>
        </c:ser>
        <c:ser>
          <c:idx val="2"/>
          <c:order val="1"/>
          <c:tx>
            <c:strRef>
              <c:f>'[14-drug-related-deaths-fig1.xlsx]1 - summary'!$C$6</c:f>
              <c:strCache>
                <c:ptCount val="1"/>
                <c:pt idx="0">
                  <c:v>3-year average</c:v>
                </c:pt>
              </c:strCache>
            </c:strRef>
          </c:tx>
          <c:spPr>
            <a:ln w="31750" cmpd="dbl">
              <a:solidFill>
                <a:schemeClr val="bg1">
                  <a:lumMod val="50000"/>
                </a:schemeClr>
              </a:solidFill>
              <a:prstDash val="solid"/>
            </a:ln>
          </c:spPr>
          <c:marker>
            <c:symbol val="square"/>
            <c:size val="5"/>
            <c:spPr>
              <a:noFill/>
              <a:ln>
                <a:solidFill>
                  <a:schemeClr val="bg1">
                    <a:lumMod val="50000"/>
                  </a:schemeClr>
                </a:solidFill>
              </a:ln>
            </c:spPr>
          </c:marker>
          <c:cat>
            <c:strRef>
              <c:f>'[14-drug-related-deaths-fig1.xlsx]1 - summary'!$A$7:$A$25</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strCache>
            </c:strRef>
          </c:cat>
          <c:val>
            <c:numRef>
              <c:f>'[14-drug-related-deaths-fig1.xlsx]1 - summary'!$C$7:$C$25</c:f>
              <c:numCache>
                <c:formatCode>0</c:formatCode>
                <c:ptCount val="19"/>
                <c:pt idx="1">
                  <c:v>239</c:v>
                </c:pt>
                <c:pt idx="2">
                  <c:v>254.66666666666652</c:v>
                </c:pt>
                <c:pt idx="3">
                  <c:v>277.33333333333331</c:v>
                </c:pt>
                <c:pt idx="4">
                  <c:v>305</c:v>
                </c:pt>
                <c:pt idx="5">
                  <c:v>335.33333333333331</c:v>
                </c:pt>
                <c:pt idx="6">
                  <c:v>343.66666666666708</c:v>
                </c:pt>
                <c:pt idx="7">
                  <c:v>351.66666666666708</c:v>
                </c:pt>
                <c:pt idx="8">
                  <c:v>336.33333333333331</c:v>
                </c:pt>
                <c:pt idx="9">
                  <c:v>371</c:v>
                </c:pt>
                <c:pt idx="10">
                  <c:v>404</c:v>
                </c:pt>
                <c:pt idx="11">
                  <c:v>483.33333333333331</c:v>
                </c:pt>
                <c:pt idx="12">
                  <c:v>524.66666666666663</c:v>
                </c:pt>
                <c:pt idx="13">
                  <c:v>534.66666666666663</c:v>
                </c:pt>
                <c:pt idx="14">
                  <c:v>538</c:v>
                </c:pt>
                <c:pt idx="15">
                  <c:v>550</c:v>
                </c:pt>
                <c:pt idx="16">
                  <c:v>564</c:v>
                </c:pt>
                <c:pt idx="17">
                  <c:v>573.66666666666663</c:v>
                </c:pt>
              </c:numCache>
            </c:numRef>
          </c:val>
          <c:smooth val="0"/>
        </c:ser>
        <c:ser>
          <c:idx val="3"/>
          <c:order val="2"/>
          <c:tx>
            <c:strRef>
              <c:f>'[14-drug-related-deaths-fig1.xlsx]1 - summary'!$D$6</c:f>
              <c:strCache>
                <c:ptCount val="1"/>
                <c:pt idx="0">
                  <c:v>5-year average</c:v>
                </c:pt>
              </c:strCache>
            </c:strRef>
          </c:tx>
          <c:spPr>
            <a:ln w="63500">
              <a:solidFill>
                <a:schemeClr val="bg1">
                  <a:lumMod val="50000"/>
                </a:schemeClr>
              </a:solidFill>
              <a:prstDash val="solid"/>
            </a:ln>
          </c:spPr>
          <c:marker>
            <c:symbol val="square"/>
            <c:size val="7"/>
            <c:spPr>
              <a:solidFill>
                <a:schemeClr val="bg1">
                  <a:lumMod val="50000"/>
                </a:schemeClr>
              </a:solidFill>
            </c:spPr>
          </c:marker>
          <c:cat>
            <c:strRef>
              <c:f>'[14-drug-related-deaths-fig1.xlsx]1 - summary'!$A$7:$A$25</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strCache>
            </c:strRef>
          </c:cat>
          <c:val>
            <c:numRef>
              <c:f>'[14-drug-related-deaths-fig1.xlsx]1 - summary'!$D$7:$D$25</c:f>
              <c:numCache>
                <c:formatCode>General</c:formatCode>
                <c:ptCount val="19"/>
                <c:pt idx="2" formatCode="0">
                  <c:v>260</c:v>
                </c:pt>
                <c:pt idx="3" formatCode="0">
                  <c:v>277.60000000000002</c:v>
                </c:pt>
                <c:pt idx="4" formatCode="0">
                  <c:v>309.2</c:v>
                </c:pt>
                <c:pt idx="5" formatCode="0">
                  <c:v>322.8</c:v>
                </c:pt>
                <c:pt idx="6" formatCode="0">
                  <c:v>335.8</c:v>
                </c:pt>
                <c:pt idx="7" formatCode="0">
                  <c:v>344.6</c:v>
                </c:pt>
                <c:pt idx="8" formatCode="0">
                  <c:v>362.4</c:v>
                </c:pt>
                <c:pt idx="9" formatCode="0">
                  <c:v>377</c:v>
                </c:pt>
                <c:pt idx="10" formatCode="0">
                  <c:v>428.4</c:v>
                </c:pt>
                <c:pt idx="11" formatCode="0">
                  <c:v>466.2</c:v>
                </c:pt>
                <c:pt idx="12" formatCode="0">
                  <c:v>496</c:v>
                </c:pt>
                <c:pt idx="13" formatCode="0">
                  <c:v>528.6</c:v>
                </c:pt>
                <c:pt idx="14" formatCode="0">
                  <c:v>553.79999999999995</c:v>
                </c:pt>
                <c:pt idx="15" formatCode="0">
                  <c:v>544.4</c:v>
                </c:pt>
                <c:pt idx="16" formatCode="0">
                  <c:v>558</c:v>
                </c:pt>
              </c:numCache>
            </c:numRef>
          </c:val>
          <c:smooth val="0"/>
        </c:ser>
        <c:ser>
          <c:idx val="0"/>
          <c:order val="3"/>
          <c:tx>
            <c:strRef>
              <c:f>'[14-drug-related-deaths-fig1.xlsx]1 - summary'!$E$6</c:f>
              <c:strCache>
                <c:ptCount val="1"/>
                <c:pt idx="0">
                  <c:v>Likely lower</c:v>
                </c:pt>
              </c:strCache>
            </c:strRef>
          </c:tx>
          <c:spPr>
            <a:ln w="38100">
              <a:solidFill>
                <a:srgbClr val="969696"/>
              </a:solidFill>
              <a:prstDash val="sysDash"/>
            </a:ln>
          </c:spPr>
          <c:marker>
            <c:symbol val="none"/>
          </c:marker>
          <c:cat>
            <c:strRef>
              <c:f>'[14-drug-related-deaths-fig1.xlsx]1 - summary'!$A$7:$A$25</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strCache>
            </c:strRef>
          </c:cat>
          <c:val>
            <c:numRef>
              <c:f>'[14-drug-related-deaths-fig1.xlsx]1 - summary'!$E$7:$E$25</c:f>
              <c:numCache>
                <c:formatCode>General</c:formatCode>
                <c:ptCount val="19"/>
                <c:pt idx="2" formatCode="0">
                  <c:v>228.39594962666987</c:v>
                </c:pt>
                <c:pt idx="3" formatCode="0">
                  <c:v>244.94378833973545</c:v>
                </c:pt>
                <c:pt idx="4" formatCode="0">
                  <c:v>274.73519592395729</c:v>
                </c:pt>
                <c:pt idx="5" formatCode="0">
                  <c:v>287.58539393944631</c:v>
                </c:pt>
                <c:pt idx="6" formatCode="0">
                  <c:v>299.88330081981371</c:v>
                </c:pt>
                <c:pt idx="7" formatCode="0">
                  <c:v>308.2157264742026</c:v>
                </c:pt>
                <c:pt idx="8" formatCode="0">
                  <c:v>325.08785934846395</c:v>
                </c:pt>
                <c:pt idx="9" formatCode="0">
                  <c:v>338.94368383566314</c:v>
                </c:pt>
                <c:pt idx="10" formatCode="0">
                  <c:v>387.83226109332753</c:v>
                </c:pt>
                <c:pt idx="11" formatCode="0">
                  <c:v>423.88033648526908</c:v>
                </c:pt>
                <c:pt idx="12" formatCode="0">
                  <c:v>452.34872739541271</c:v>
                </c:pt>
                <c:pt idx="13" formatCode="0">
                  <c:v>483.53704670130895</c:v>
                </c:pt>
                <c:pt idx="14" formatCode="0">
                  <c:v>507.67540699366572</c:v>
                </c:pt>
                <c:pt idx="15" formatCode="0">
                  <c:v>498.6685333714301</c:v>
                </c:pt>
                <c:pt idx="16" formatCode="0">
                  <c:v>511.70083370081056</c:v>
                </c:pt>
              </c:numCache>
            </c:numRef>
          </c:val>
          <c:smooth val="0"/>
        </c:ser>
        <c:ser>
          <c:idx val="4"/>
          <c:order val="4"/>
          <c:tx>
            <c:strRef>
              <c:f>'[14-drug-related-deaths-fig1.xlsx]1 - summary'!$F$6</c:f>
              <c:strCache>
                <c:ptCount val="1"/>
                <c:pt idx="0">
                  <c:v>Likely upper</c:v>
                </c:pt>
              </c:strCache>
            </c:strRef>
          </c:tx>
          <c:spPr>
            <a:ln w="38100">
              <a:solidFill>
                <a:srgbClr val="969696"/>
              </a:solidFill>
              <a:prstDash val="sysDash"/>
            </a:ln>
          </c:spPr>
          <c:marker>
            <c:symbol val="none"/>
          </c:marker>
          <c:cat>
            <c:strRef>
              <c:f>'[14-drug-related-deaths-fig1.xlsx]1 - summary'!$A$7:$A$25</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strCache>
            </c:strRef>
          </c:cat>
          <c:val>
            <c:numRef>
              <c:f>'[14-drug-related-deaths-fig1.xlsx]1 - summary'!$F$7:$F$25</c:f>
              <c:numCache>
                <c:formatCode>General</c:formatCode>
                <c:ptCount val="19"/>
                <c:pt idx="2" formatCode="0">
                  <c:v>291.60405037333106</c:v>
                </c:pt>
                <c:pt idx="3" formatCode="0">
                  <c:v>310.25621166026463</c:v>
                </c:pt>
                <c:pt idx="4" formatCode="0">
                  <c:v>343.66480407604314</c:v>
                </c:pt>
                <c:pt idx="5" formatCode="0">
                  <c:v>358.014606060554</c:v>
                </c:pt>
                <c:pt idx="6" formatCode="0">
                  <c:v>371.71669918018625</c:v>
                </c:pt>
                <c:pt idx="7" formatCode="0">
                  <c:v>380.98427352579688</c:v>
                </c:pt>
                <c:pt idx="8" formatCode="0">
                  <c:v>399.71214065153589</c:v>
                </c:pt>
                <c:pt idx="9" formatCode="0">
                  <c:v>415.05631616433726</c:v>
                </c:pt>
                <c:pt idx="10" formatCode="0">
                  <c:v>468.96773890667203</c:v>
                </c:pt>
                <c:pt idx="11" formatCode="0">
                  <c:v>508.51966351473118</c:v>
                </c:pt>
                <c:pt idx="12" formatCode="0">
                  <c:v>539.65127260458735</c:v>
                </c:pt>
                <c:pt idx="13" formatCode="0">
                  <c:v>573.66295329869092</c:v>
                </c:pt>
                <c:pt idx="14" formatCode="0">
                  <c:v>599.92459300633459</c:v>
                </c:pt>
                <c:pt idx="15" formatCode="0">
                  <c:v>590.1314666285698</c:v>
                </c:pt>
                <c:pt idx="16" formatCode="0">
                  <c:v>604.29916629918955</c:v>
                </c:pt>
              </c:numCache>
            </c:numRef>
          </c:val>
          <c:smooth val="0"/>
        </c:ser>
        <c:dLbls>
          <c:showLegendKey val="0"/>
          <c:showVal val="0"/>
          <c:showCatName val="0"/>
          <c:showSerName val="0"/>
          <c:showPercent val="0"/>
          <c:showBubbleSize val="0"/>
        </c:dLbls>
        <c:marker val="1"/>
        <c:smooth val="0"/>
        <c:axId val="128856832"/>
        <c:axId val="128858368"/>
      </c:lineChart>
      <c:catAx>
        <c:axId val="128856832"/>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850" b="0" i="0" u="none" strike="noStrike" baseline="0">
                <a:solidFill>
                  <a:srgbClr val="000000"/>
                </a:solidFill>
                <a:latin typeface="Arial"/>
                <a:ea typeface="Arial"/>
                <a:cs typeface="Arial"/>
              </a:defRPr>
            </a:pPr>
            <a:endParaRPr lang="en-US"/>
          </a:p>
        </c:txPr>
        <c:crossAx val="128858368"/>
        <c:crosses val="autoZero"/>
        <c:auto val="1"/>
        <c:lblAlgn val="ctr"/>
        <c:lblOffset val="100"/>
        <c:tickLblSkip val="1"/>
        <c:tickMarkSkip val="1"/>
        <c:noMultiLvlLbl val="0"/>
      </c:catAx>
      <c:valAx>
        <c:axId val="128858368"/>
        <c:scaling>
          <c:orientation val="minMax"/>
          <c:max val="650"/>
          <c:min val="0"/>
        </c:scaling>
        <c:delete val="0"/>
        <c:axPos val="l"/>
        <c:majorGridlines>
          <c:spPr>
            <a:ln w="3175">
              <a:solidFill>
                <a:srgbClr val="000000"/>
              </a:solidFill>
              <a:prstDash val="sysDash"/>
            </a:ln>
          </c:spPr>
        </c:majorGridlines>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128856832"/>
        <c:crosses val="autoZero"/>
        <c:crossBetween val="between"/>
        <c:majorUnit val="50"/>
        <c:minorUnit val="10"/>
      </c:valAx>
      <c:spPr>
        <a:noFill/>
        <a:ln w="12700">
          <a:solidFill>
            <a:srgbClr val="808080"/>
          </a:solidFill>
          <a:prstDash val="solid"/>
        </a:ln>
      </c:spPr>
    </c:plotArea>
    <c:legend>
      <c:legendPos val="r"/>
      <c:layout>
        <c:manualLayout>
          <c:xMode val="edge"/>
          <c:yMode val="edge"/>
          <c:x val="5.7275541795665554E-2"/>
          <c:y val="0.86888235985427198"/>
          <c:w val="0.88554301455352336"/>
          <c:h val="7.4503477013827119E-2"/>
        </c:manualLayout>
      </c:layout>
      <c:overlay val="0"/>
      <c:spPr>
        <a:solidFill>
          <a:srgbClr val="FFFFFF"/>
        </a:solidFill>
        <a:ln w="3175">
          <a:solidFill>
            <a:srgbClr val="000000"/>
          </a:solidFill>
          <a:prstDash val="solid"/>
        </a:ln>
      </c:spPr>
      <c:txPr>
        <a:bodyPr/>
        <a:lstStyle/>
        <a:p>
          <a:pPr>
            <a:defRPr sz="965" b="0" i="0" u="none" strike="noStrike" baseline="0">
              <a:solidFill>
                <a:srgbClr val="000000"/>
              </a:solidFill>
              <a:latin typeface="Arial"/>
              <a:ea typeface="Arial"/>
              <a:cs typeface="Arial"/>
            </a:defRPr>
          </a:pPr>
          <a:endParaRPr lang="en-US"/>
        </a:p>
      </c:txPr>
    </c:legend>
    <c:plotVisOnly val="1"/>
    <c:dispBlanksAs val="gap"/>
    <c:showDLblsOverMax val="0"/>
  </c:chart>
  <c:spPr>
    <a:ln w="3175">
      <a:solidFill>
        <a:srgbClr val="000000"/>
      </a:solidFill>
      <a:prstDash val="solid"/>
    </a:ln>
  </c:spPr>
  <c:txPr>
    <a:bodyPr/>
    <a:lstStyle/>
    <a:p>
      <a:pPr>
        <a:defRPr sz="12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4418717324850725E-2"/>
          <c:y val="5.0257731958762965E-2"/>
          <c:w val="0.86821836878992265"/>
          <c:h val="0.74226804123711343"/>
        </c:manualLayout>
      </c:layout>
      <c:lineChart>
        <c:grouping val="standard"/>
        <c:varyColors val="0"/>
        <c:ser>
          <c:idx val="1"/>
          <c:order val="0"/>
          <c:tx>
            <c:v>registered in year</c:v>
          </c:tx>
          <c:spPr>
            <a:ln w="19050">
              <a:solidFill>
                <a:schemeClr val="tx1"/>
              </a:solidFill>
            </a:ln>
          </c:spPr>
          <c:marker>
            <c:symbol val="circle"/>
            <c:size val="10"/>
            <c:spPr>
              <a:solidFill>
                <a:schemeClr val="tx1"/>
              </a:solidFill>
              <a:ln>
                <a:solidFill>
                  <a:schemeClr val="tx1"/>
                </a:solidFill>
              </a:ln>
            </c:spPr>
          </c:marker>
          <c:cat>
            <c:strRef>
              <c:f>'[14-drug-related-deaths-fig1.xlsx]1 - summary'!$A$7:$A$25</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strCache>
            </c:strRef>
          </c:cat>
          <c:val>
            <c:numRef>
              <c:f>'[14-drug-related-deaths-fig1.xlsx]1 - summary'!$B$7:$B$25</c:f>
              <c:numCache>
                <c:formatCode>0</c:formatCode>
                <c:ptCount val="19"/>
                <c:pt idx="0">
                  <c:v>244</c:v>
                </c:pt>
                <c:pt idx="1">
                  <c:v>224</c:v>
                </c:pt>
                <c:pt idx="2">
                  <c:v>249</c:v>
                </c:pt>
                <c:pt idx="3">
                  <c:v>291</c:v>
                </c:pt>
                <c:pt idx="4">
                  <c:v>292</c:v>
                </c:pt>
                <c:pt idx="5">
                  <c:v>332</c:v>
                </c:pt>
                <c:pt idx="6">
                  <c:v>382</c:v>
                </c:pt>
                <c:pt idx="7">
                  <c:v>317</c:v>
                </c:pt>
                <c:pt idx="8">
                  <c:v>356</c:v>
                </c:pt>
                <c:pt idx="9">
                  <c:v>336</c:v>
                </c:pt>
                <c:pt idx="10">
                  <c:v>421</c:v>
                </c:pt>
                <c:pt idx="11">
                  <c:v>455</c:v>
                </c:pt>
                <c:pt idx="12">
                  <c:v>574</c:v>
                </c:pt>
                <c:pt idx="13">
                  <c:v>545</c:v>
                </c:pt>
                <c:pt idx="14">
                  <c:v>485</c:v>
                </c:pt>
                <c:pt idx="15">
                  <c:v>584</c:v>
                </c:pt>
                <c:pt idx="16">
                  <c:v>581</c:v>
                </c:pt>
                <c:pt idx="17">
                  <c:v>527</c:v>
                </c:pt>
                <c:pt idx="18">
                  <c:v>613</c:v>
                </c:pt>
              </c:numCache>
            </c:numRef>
          </c:val>
          <c:smooth val="0"/>
        </c:ser>
        <c:ser>
          <c:idx val="2"/>
          <c:order val="1"/>
          <c:tx>
            <c:strRef>
              <c:f>'[14-drug-related-deaths-fig1.xlsx]1 - summary'!$C$6</c:f>
              <c:strCache>
                <c:ptCount val="1"/>
                <c:pt idx="0">
                  <c:v>3-year average</c:v>
                </c:pt>
              </c:strCache>
            </c:strRef>
          </c:tx>
          <c:spPr>
            <a:ln w="31750" cmpd="dbl">
              <a:solidFill>
                <a:schemeClr val="bg1">
                  <a:lumMod val="50000"/>
                </a:schemeClr>
              </a:solidFill>
              <a:prstDash val="solid"/>
            </a:ln>
          </c:spPr>
          <c:marker>
            <c:symbol val="square"/>
            <c:size val="5"/>
            <c:spPr>
              <a:noFill/>
              <a:ln>
                <a:solidFill>
                  <a:schemeClr val="bg1">
                    <a:lumMod val="50000"/>
                  </a:schemeClr>
                </a:solidFill>
              </a:ln>
            </c:spPr>
          </c:marker>
          <c:cat>
            <c:strRef>
              <c:f>'[14-drug-related-deaths-fig1.xlsx]1 - summary'!$A$7:$A$25</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strCache>
            </c:strRef>
          </c:cat>
          <c:val>
            <c:numRef>
              <c:f>'[14-drug-related-deaths-fig1.xlsx]1 - summary'!$C$7:$C$25</c:f>
              <c:numCache>
                <c:formatCode>0</c:formatCode>
                <c:ptCount val="19"/>
                <c:pt idx="1">
                  <c:v>239</c:v>
                </c:pt>
                <c:pt idx="2">
                  <c:v>254.66666666666652</c:v>
                </c:pt>
                <c:pt idx="3">
                  <c:v>277.33333333333331</c:v>
                </c:pt>
                <c:pt idx="4">
                  <c:v>305</c:v>
                </c:pt>
                <c:pt idx="5">
                  <c:v>335.33333333333331</c:v>
                </c:pt>
                <c:pt idx="6">
                  <c:v>343.66666666666708</c:v>
                </c:pt>
                <c:pt idx="7">
                  <c:v>351.66666666666708</c:v>
                </c:pt>
                <c:pt idx="8">
                  <c:v>336.33333333333331</c:v>
                </c:pt>
                <c:pt idx="9">
                  <c:v>371</c:v>
                </c:pt>
                <c:pt idx="10">
                  <c:v>404</c:v>
                </c:pt>
                <c:pt idx="11">
                  <c:v>483.33333333333331</c:v>
                </c:pt>
                <c:pt idx="12">
                  <c:v>524.66666666666663</c:v>
                </c:pt>
                <c:pt idx="13">
                  <c:v>534.66666666666663</c:v>
                </c:pt>
                <c:pt idx="14">
                  <c:v>538</c:v>
                </c:pt>
                <c:pt idx="15">
                  <c:v>550</c:v>
                </c:pt>
                <c:pt idx="16">
                  <c:v>564</c:v>
                </c:pt>
                <c:pt idx="17">
                  <c:v>573.66666666666663</c:v>
                </c:pt>
              </c:numCache>
            </c:numRef>
          </c:val>
          <c:smooth val="0"/>
        </c:ser>
        <c:ser>
          <c:idx val="3"/>
          <c:order val="2"/>
          <c:tx>
            <c:strRef>
              <c:f>'[14-drug-related-deaths-fig1.xlsx]1 - summary'!$D$6</c:f>
              <c:strCache>
                <c:ptCount val="1"/>
                <c:pt idx="0">
                  <c:v>5-year average</c:v>
                </c:pt>
              </c:strCache>
            </c:strRef>
          </c:tx>
          <c:spPr>
            <a:ln w="63500">
              <a:solidFill>
                <a:schemeClr val="bg1">
                  <a:lumMod val="50000"/>
                </a:schemeClr>
              </a:solidFill>
              <a:prstDash val="solid"/>
            </a:ln>
          </c:spPr>
          <c:marker>
            <c:symbol val="square"/>
            <c:size val="7"/>
            <c:spPr>
              <a:solidFill>
                <a:schemeClr val="bg1">
                  <a:lumMod val="50000"/>
                </a:schemeClr>
              </a:solidFill>
            </c:spPr>
          </c:marker>
          <c:cat>
            <c:strRef>
              <c:f>'[14-drug-related-deaths-fig1.xlsx]1 - summary'!$A$7:$A$25</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strCache>
            </c:strRef>
          </c:cat>
          <c:val>
            <c:numRef>
              <c:f>'[14-drug-related-deaths-fig1.xlsx]1 - summary'!$D$7:$D$25</c:f>
              <c:numCache>
                <c:formatCode>General</c:formatCode>
                <c:ptCount val="19"/>
                <c:pt idx="2" formatCode="0">
                  <c:v>260</c:v>
                </c:pt>
                <c:pt idx="3" formatCode="0">
                  <c:v>277.60000000000002</c:v>
                </c:pt>
                <c:pt idx="4" formatCode="0">
                  <c:v>309.2</c:v>
                </c:pt>
                <c:pt idx="5" formatCode="0">
                  <c:v>322.8</c:v>
                </c:pt>
                <c:pt idx="6" formatCode="0">
                  <c:v>335.8</c:v>
                </c:pt>
                <c:pt idx="7" formatCode="0">
                  <c:v>344.6</c:v>
                </c:pt>
                <c:pt idx="8" formatCode="0">
                  <c:v>362.4</c:v>
                </c:pt>
                <c:pt idx="9" formatCode="0">
                  <c:v>377</c:v>
                </c:pt>
                <c:pt idx="10" formatCode="0">
                  <c:v>428.4</c:v>
                </c:pt>
                <c:pt idx="11" formatCode="0">
                  <c:v>466.2</c:v>
                </c:pt>
                <c:pt idx="12" formatCode="0">
                  <c:v>496</c:v>
                </c:pt>
                <c:pt idx="13" formatCode="0">
                  <c:v>528.6</c:v>
                </c:pt>
                <c:pt idx="14" formatCode="0">
                  <c:v>553.79999999999995</c:v>
                </c:pt>
                <c:pt idx="15" formatCode="0">
                  <c:v>544.4</c:v>
                </c:pt>
                <c:pt idx="16" formatCode="0">
                  <c:v>558</c:v>
                </c:pt>
              </c:numCache>
            </c:numRef>
          </c:val>
          <c:smooth val="0"/>
        </c:ser>
        <c:ser>
          <c:idx val="0"/>
          <c:order val="3"/>
          <c:tx>
            <c:strRef>
              <c:f>'[14-drug-related-deaths-fig1.xlsx]1 - summary'!$E$6</c:f>
              <c:strCache>
                <c:ptCount val="1"/>
                <c:pt idx="0">
                  <c:v>Likely lower</c:v>
                </c:pt>
              </c:strCache>
            </c:strRef>
          </c:tx>
          <c:spPr>
            <a:ln w="38100">
              <a:solidFill>
                <a:srgbClr val="969696"/>
              </a:solidFill>
              <a:prstDash val="sysDash"/>
            </a:ln>
          </c:spPr>
          <c:marker>
            <c:symbol val="none"/>
          </c:marker>
          <c:cat>
            <c:strRef>
              <c:f>'[14-drug-related-deaths-fig1.xlsx]1 - summary'!$A$7:$A$25</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strCache>
            </c:strRef>
          </c:cat>
          <c:val>
            <c:numRef>
              <c:f>'[14-drug-related-deaths-fig1.xlsx]1 - summary'!$E$7:$E$25</c:f>
              <c:numCache>
                <c:formatCode>General</c:formatCode>
                <c:ptCount val="19"/>
                <c:pt idx="2" formatCode="0">
                  <c:v>228.39594962666985</c:v>
                </c:pt>
                <c:pt idx="3" formatCode="0">
                  <c:v>244.94378833973545</c:v>
                </c:pt>
                <c:pt idx="4" formatCode="0">
                  <c:v>274.73519592395729</c:v>
                </c:pt>
                <c:pt idx="5" formatCode="0">
                  <c:v>287.58539393944631</c:v>
                </c:pt>
                <c:pt idx="6" formatCode="0">
                  <c:v>299.88330081981371</c:v>
                </c:pt>
                <c:pt idx="7" formatCode="0">
                  <c:v>308.21572647420277</c:v>
                </c:pt>
                <c:pt idx="8" formatCode="0">
                  <c:v>325.08785934846395</c:v>
                </c:pt>
                <c:pt idx="9" formatCode="0">
                  <c:v>338.94368383566302</c:v>
                </c:pt>
                <c:pt idx="10" formatCode="0">
                  <c:v>387.83226109332742</c:v>
                </c:pt>
                <c:pt idx="11" formatCode="0">
                  <c:v>423.8803364852692</c:v>
                </c:pt>
                <c:pt idx="12" formatCode="0">
                  <c:v>452.34872739541271</c:v>
                </c:pt>
                <c:pt idx="13" formatCode="0">
                  <c:v>483.53704670130895</c:v>
                </c:pt>
                <c:pt idx="14" formatCode="0">
                  <c:v>507.67540699366572</c:v>
                </c:pt>
                <c:pt idx="15" formatCode="0">
                  <c:v>498.6685333714301</c:v>
                </c:pt>
                <c:pt idx="16" formatCode="0">
                  <c:v>511.70083370081056</c:v>
                </c:pt>
              </c:numCache>
            </c:numRef>
          </c:val>
          <c:smooth val="0"/>
        </c:ser>
        <c:ser>
          <c:idx val="4"/>
          <c:order val="4"/>
          <c:tx>
            <c:strRef>
              <c:f>'[14-drug-related-deaths-fig1.xlsx]1 - summary'!$F$6</c:f>
              <c:strCache>
                <c:ptCount val="1"/>
                <c:pt idx="0">
                  <c:v>Likely upper</c:v>
                </c:pt>
              </c:strCache>
            </c:strRef>
          </c:tx>
          <c:spPr>
            <a:ln w="38100">
              <a:solidFill>
                <a:srgbClr val="969696"/>
              </a:solidFill>
              <a:prstDash val="sysDash"/>
            </a:ln>
          </c:spPr>
          <c:marker>
            <c:symbol val="none"/>
          </c:marker>
          <c:cat>
            <c:strRef>
              <c:f>'[14-drug-related-deaths-fig1.xlsx]1 - summary'!$A$7:$A$25</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strCache>
            </c:strRef>
          </c:cat>
          <c:val>
            <c:numRef>
              <c:f>'[14-drug-related-deaths-fig1.xlsx]1 - summary'!$F$7:$F$25</c:f>
              <c:numCache>
                <c:formatCode>General</c:formatCode>
                <c:ptCount val="19"/>
                <c:pt idx="2" formatCode="0">
                  <c:v>291.60405037333084</c:v>
                </c:pt>
                <c:pt idx="3" formatCode="0">
                  <c:v>310.25621166026463</c:v>
                </c:pt>
                <c:pt idx="4" formatCode="0">
                  <c:v>343.66480407604297</c:v>
                </c:pt>
                <c:pt idx="5" formatCode="0">
                  <c:v>358.014606060554</c:v>
                </c:pt>
                <c:pt idx="6" formatCode="0">
                  <c:v>371.71669918018625</c:v>
                </c:pt>
                <c:pt idx="7" formatCode="0">
                  <c:v>380.98427352579688</c:v>
                </c:pt>
                <c:pt idx="8" formatCode="0">
                  <c:v>399.71214065153589</c:v>
                </c:pt>
                <c:pt idx="9" formatCode="0">
                  <c:v>415.05631616433726</c:v>
                </c:pt>
                <c:pt idx="10" formatCode="0">
                  <c:v>468.96773890667225</c:v>
                </c:pt>
                <c:pt idx="11" formatCode="0">
                  <c:v>508.51966351473095</c:v>
                </c:pt>
                <c:pt idx="12" formatCode="0">
                  <c:v>539.65127260458735</c:v>
                </c:pt>
                <c:pt idx="13" formatCode="0">
                  <c:v>573.66295329869092</c:v>
                </c:pt>
                <c:pt idx="14" formatCode="0">
                  <c:v>599.92459300633459</c:v>
                </c:pt>
                <c:pt idx="15" formatCode="0">
                  <c:v>590.1314666285698</c:v>
                </c:pt>
                <c:pt idx="16" formatCode="0">
                  <c:v>604.29916629918955</c:v>
                </c:pt>
              </c:numCache>
            </c:numRef>
          </c:val>
          <c:smooth val="0"/>
        </c:ser>
        <c:dLbls>
          <c:showLegendKey val="0"/>
          <c:showVal val="0"/>
          <c:showCatName val="0"/>
          <c:showSerName val="0"/>
          <c:showPercent val="0"/>
          <c:showBubbleSize val="0"/>
        </c:dLbls>
        <c:marker val="1"/>
        <c:smooth val="0"/>
        <c:axId val="135361664"/>
        <c:axId val="135363200"/>
      </c:lineChart>
      <c:catAx>
        <c:axId val="135361664"/>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850" b="0" i="0" u="none" strike="noStrike" baseline="0">
                <a:solidFill>
                  <a:srgbClr val="000000"/>
                </a:solidFill>
                <a:latin typeface="Arial"/>
                <a:ea typeface="Arial"/>
                <a:cs typeface="Arial"/>
              </a:defRPr>
            </a:pPr>
            <a:endParaRPr lang="en-US"/>
          </a:p>
        </c:txPr>
        <c:crossAx val="135363200"/>
        <c:crosses val="autoZero"/>
        <c:auto val="1"/>
        <c:lblAlgn val="ctr"/>
        <c:lblOffset val="100"/>
        <c:tickLblSkip val="1"/>
        <c:tickMarkSkip val="1"/>
        <c:noMultiLvlLbl val="0"/>
      </c:catAx>
      <c:valAx>
        <c:axId val="135363200"/>
        <c:scaling>
          <c:orientation val="minMax"/>
          <c:max val="650"/>
          <c:min val="0"/>
        </c:scaling>
        <c:delete val="0"/>
        <c:axPos val="l"/>
        <c:majorGridlines>
          <c:spPr>
            <a:ln w="3175">
              <a:solidFill>
                <a:srgbClr val="000000"/>
              </a:solidFill>
              <a:prstDash val="sysDash"/>
            </a:ln>
          </c:spPr>
        </c:majorGridlines>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135361664"/>
        <c:crosses val="autoZero"/>
        <c:crossBetween val="between"/>
        <c:majorUnit val="50"/>
        <c:minorUnit val="10"/>
      </c:valAx>
      <c:spPr>
        <a:noFill/>
        <a:ln w="12700">
          <a:solidFill>
            <a:srgbClr val="808080"/>
          </a:solidFill>
          <a:prstDash val="solid"/>
        </a:ln>
      </c:spPr>
    </c:plotArea>
    <c:legend>
      <c:legendPos val="r"/>
      <c:layout>
        <c:manualLayout>
          <c:xMode val="edge"/>
          <c:yMode val="edge"/>
          <c:x val="5.7275541795665554E-2"/>
          <c:y val="0.86888235985427198"/>
          <c:w val="0.88554301455352258"/>
          <c:h val="7.4503477013827035E-2"/>
        </c:manualLayout>
      </c:layout>
      <c:overlay val="0"/>
      <c:spPr>
        <a:solidFill>
          <a:srgbClr val="FFFFFF"/>
        </a:solidFill>
        <a:ln w="3175">
          <a:solidFill>
            <a:srgbClr val="000000"/>
          </a:solidFill>
          <a:prstDash val="solid"/>
        </a:ln>
      </c:spPr>
      <c:txPr>
        <a:bodyPr/>
        <a:lstStyle/>
        <a:p>
          <a:pPr>
            <a:defRPr sz="965" b="0" i="0" u="none" strike="noStrike" baseline="0">
              <a:solidFill>
                <a:srgbClr val="000000"/>
              </a:solidFill>
              <a:latin typeface="Arial"/>
              <a:ea typeface="Arial"/>
              <a:cs typeface="Arial"/>
            </a:defRPr>
          </a:pPr>
          <a:endParaRPr lang="en-US"/>
        </a:p>
      </c:txPr>
    </c:legend>
    <c:plotVisOnly val="1"/>
    <c:dispBlanksAs val="gap"/>
    <c:showDLblsOverMax val="0"/>
  </c:chart>
  <c:spPr>
    <a:ln w="3175">
      <a:solidFill>
        <a:srgbClr val="000000"/>
      </a:solidFill>
      <a:prstDash val="solid"/>
    </a:ln>
  </c:spPr>
  <c:txPr>
    <a:bodyPr/>
    <a:lstStyle/>
    <a:p>
      <a:pPr>
        <a:defRPr sz="12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428571428571425E-2"/>
          <c:y val="6.881720430107531E-2"/>
          <c:w val="0.91803278688524537"/>
          <c:h val="0.78494623655914031"/>
        </c:manualLayout>
      </c:layout>
      <c:barChart>
        <c:barDir val="col"/>
        <c:grouping val="clustered"/>
        <c:varyColors val="0"/>
        <c:ser>
          <c:idx val="0"/>
          <c:order val="0"/>
          <c:tx>
            <c:strRef>
              <c:f>Sheet1!$A$2</c:f>
              <c:strCache>
                <c:ptCount val="1"/>
                <c:pt idx="0">
                  <c:v>DRDs per 100,000</c:v>
                </c:pt>
              </c:strCache>
            </c:strRef>
          </c:tx>
          <c:spPr>
            <a:solidFill>
              <a:schemeClr val="accent1"/>
            </a:solidFill>
            <a:ln w="12700">
              <a:solidFill>
                <a:schemeClr val="tx1"/>
              </a:solidFill>
              <a:prstDash val="solid"/>
            </a:ln>
          </c:spPr>
          <c:invertIfNegative val="0"/>
          <c:dPt>
            <c:idx val="0"/>
            <c:invertIfNegative val="0"/>
            <c:bubble3D val="0"/>
            <c:spPr>
              <a:solidFill>
                <a:srgbClr val="FF0000"/>
              </a:solidFill>
              <a:ln w="12700">
                <a:solidFill>
                  <a:schemeClr val="tx1"/>
                </a:solidFill>
                <a:prstDash val="solid"/>
              </a:ln>
            </c:spPr>
          </c:dPt>
          <c:dPt>
            <c:idx val="1"/>
            <c:invertIfNegative val="0"/>
            <c:bubble3D val="0"/>
            <c:spPr>
              <a:solidFill>
                <a:srgbClr val="00FF00"/>
              </a:solidFill>
              <a:ln w="12700">
                <a:solidFill>
                  <a:schemeClr val="tx1"/>
                </a:solidFill>
                <a:prstDash val="solid"/>
              </a:ln>
            </c:spPr>
          </c:dPt>
          <c:dPt>
            <c:idx val="2"/>
            <c:invertIfNegative val="0"/>
            <c:bubble3D val="0"/>
            <c:spPr>
              <a:solidFill>
                <a:srgbClr val="0000FF"/>
              </a:solidFill>
              <a:ln w="12700">
                <a:solidFill>
                  <a:schemeClr val="tx1"/>
                </a:solidFill>
                <a:prstDash val="solid"/>
              </a:ln>
            </c:spPr>
          </c:dPt>
          <c:dPt>
            <c:idx val="3"/>
            <c:invertIfNegative val="0"/>
            <c:bubble3D val="0"/>
            <c:spPr>
              <a:solidFill>
                <a:srgbClr val="FFFF00"/>
              </a:solidFill>
              <a:ln w="12700">
                <a:solidFill>
                  <a:schemeClr val="tx1"/>
                </a:solidFill>
                <a:prstDash val="solid"/>
              </a:ln>
            </c:spPr>
          </c:dPt>
          <c:dLbls>
            <c:dLbl>
              <c:idx val="0"/>
              <c:layout/>
              <c:tx>
                <c:rich>
                  <a:bodyPr/>
                  <a:lstStyle/>
                  <a:p>
                    <a:r>
                      <a:rPr lang="en-US" dirty="0" smtClean="0"/>
                      <a:t>1.89</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1"/>
              <c:layout/>
              <c:tx>
                <c:rich>
                  <a:bodyPr/>
                  <a:lstStyle/>
                  <a:p>
                    <a:r>
                      <a:rPr lang="en-US" dirty="0" smtClean="0"/>
                      <a:t>2.41</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6.6055610236219345E-3"/>
                  <c:y val="-3.3971884167745374E-3"/>
                </c:manualLayout>
              </c:layout>
              <c:tx>
                <c:rich>
                  <a:bodyPr/>
                  <a:lstStyle/>
                  <a:p>
                    <a:r>
                      <a:rPr lang="en-US" dirty="0" smtClean="0"/>
                      <a:t>2.62</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a:lstStyle/>
              <a:p>
                <a:pPr>
                  <a:defRPr sz="18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Eng &amp; Wal</c:v>
                </c:pt>
                <c:pt idx="1">
                  <c:v>N Ireland</c:v>
                </c:pt>
                <c:pt idx="2">
                  <c:v>Scotland</c:v>
                </c:pt>
                <c:pt idx="3">
                  <c:v>UK Ave.</c:v>
                </c:pt>
              </c:strCache>
            </c:strRef>
          </c:cat>
          <c:val>
            <c:numRef>
              <c:f>Sheet1!$B$2:$E$2</c:f>
              <c:numCache>
                <c:formatCode>General</c:formatCode>
                <c:ptCount val="4"/>
                <c:pt idx="0">
                  <c:v>1.8900000000000001</c:v>
                </c:pt>
                <c:pt idx="1">
                  <c:v>2.4099999999999997</c:v>
                </c:pt>
                <c:pt idx="2">
                  <c:v>10.31</c:v>
                </c:pt>
                <c:pt idx="3">
                  <c:v>2.62</c:v>
                </c:pt>
              </c:numCache>
            </c:numRef>
          </c:val>
        </c:ser>
        <c:dLbls>
          <c:showLegendKey val="0"/>
          <c:showVal val="0"/>
          <c:showCatName val="0"/>
          <c:showSerName val="0"/>
          <c:showPercent val="0"/>
          <c:showBubbleSize val="0"/>
        </c:dLbls>
        <c:gapWidth val="150"/>
        <c:axId val="135490176"/>
        <c:axId val="135491968"/>
      </c:barChart>
      <c:catAx>
        <c:axId val="135490176"/>
        <c:scaling>
          <c:orientation val="minMax"/>
        </c:scaling>
        <c:delete val="0"/>
        <c:axPos val="b"/>
        <c:numFmt formatCode="General" sourceLinked="1"/>
        <c:majorTickMark val="out"/>
        <c:minorTickMark val="none"/>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135491968"/>
        <c:crosses val="autoZero"/>
        <c:auto val="1"/>
        <c:lblAlgn val="ctr"/>
        <c:lblOffset val="100"/>
        <c:tickLblSkip val="1"/>
        <c:tickMarkSkip val="1"/>
        <c:noMultiLvlLbl val="0"/>
      </c:catAx>
      <c:valAx>
        <c:axId val="135491968"/>
        <c:scaling>
          <c:orientation val="minMax"/>
        </c:scaling>
        <c:delete val="0"/>
        <c:axPos val="l"/>
        <c:majorGridlines>
          <c:spPr>
            <a:ln w="3175">
              <a:solidFill>
                <a:schemeClr val="tx1"/>
              </a:solidFill>
              <a:prstDash val="solid"/>
            </a:ln>
          </c:spPr>
        </c:majorGridlines>
        <c:numFmt formatCode="General" sourceLinked="1"/>
        <c:majorTickMark val="out"/>
        <c:minorTickMark val="none"/>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135490176"/>
        <c:crosses val="autoZero"/>
        <c:crossBetween val="between"/>
      </c:valAx>
      <c:spPr>
        <a:noFill/>
        <a:ln w="12700">
          <a:solidFill>
            <a:schemeClr val="tx1"/>
          </a:solidFill>
          <a:prstDash val="solid"/>
        </a:ln>
      </c:spPr>
    </c:plotArea>
    <c:plotVisOnly val="1"/>
    <c:dispBlanksAs val="gap"/>
    <c:showDLblsOverMax val="0"/>
  </c:chart>
  <c:spPr>
    <a:noFill/>
    <a:ln>
      <a:noFill/>
    </a:ln>
  </c:spPr>
  <c:txPr>
    <a:bodyPr/>
    <a:lstStyle/>
    <a:p>
      <a:pPr>
        <a:defRPr sz="1800" b="1" i="0" u="none" strike="noStrike" baseline="0">
          <a:solidFill>
            <a:schemeClr val="tx1"/>
          </a:solidFill>
          <a:latin typeface="Arial"/>
          <a:ea typeface="Arial"/>
          <a:cs typeface="Arial"/>
        </a:defRPr>
      </a:pPr>
      <a:endParaRPr lang="en-US"/>
    </a:p>
  </c:txPr>
  <c:externalData r:id="rId1">
    <c:autoUpdate val="0"/>
  </c:externalData>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6.png"/></Relationships>
</file>

<file path=ppt/drawings/_rels/drawing2.xml.rels><?xml version="1.0" encoding="UTF-8" standalone="yes"?>
<Relationships xmlns="http://schemas.openxmlformats.org/package/2006/relationships"><Relationship Id="rId1" Type="http://schemas.openxmlformats.org/officeDocument/2006/relationships/image" Target="../media/image6.png"/></Relationships>
</file>

<file path=ppt/drawings/drawing1.xml><?xml version="1.0" encoding="utf-8"?>
<c:userShapes xmlns:c="http://schemas.openxmlformats.org/drawingml/2006/chart">
  <cdr:relSizeAnchor xmlns:cdr="http://schemas.openxmlformats.org/drawingml/2006/chartDrawing">
    <cdr:from>
      <cdr:x>0</cdr:x>
      <cdr:y>0</cdr:y>
    </cdr:from>
    <cdr:to>
      <cdr:x>1</cdr:x>
      <cdr:y>0.08122</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6600000" cy="400000"/>
        </a:xfrm>
        <a:prstGeom xmlns:a="http://schemas.openxmlformats.org/drawingml/2006/main" prst="rect">
          <a:avLst/>
        </a:prstGeom>
      </cdr:spPr>
    </cdr:pic>
  </cdr:relSizeAnchor>
  <cdr:relSizeAnchor xmlns:cdr="http://schemas.openxmlformats.org/drawingml/2006/chartDrawing">
    <cdr:from>
      <cdr:x>0.69929</cdr:x>
      <cdr:y>0.94431</cdr:y>
    </cdr:from>
    <cdr:to>
      <cdr:x>1</cdr:x>
      <cdr:y>1</cdr:y>
    </cdr:to>
    <cdr:sp macro="" textlink="">
      <cdr:nvSpPr>
        <cdr:cNvPr id="3" name="Text Box 4"/>
        <cdr:cNvSpPr txBox="1">
          <a:spLocks xmlns:a="http://schemas.openxmlformats.org/drawingml/2006/main" noChangeArrowheads="1"/>
        </cdr:cNvSpPr>
      </cdr:nvSpPr>
      <cdr:spPr bwMode="auto">
        <a:xfrm xmlns:a="http://schemas.openxmlformats.org/drawingml/2006/main">
          <a:off x="6127433" y="5168537"/>
          <a:ext cx="2376487" cy="3048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a:spAutoFit/>
        </a:bodyPr>
        <a:lstStyle xmlns:a="http://schemas.openxmlformats.org/drawingml/2006/main">
          <a:defPPr>
            <a:defRPr lang="en-GB"/>
          </a:defPPr>
          <a:lvl1pPr algn="l" rtl="0" fontAlgn="base">
            <a:spcBef>
              <a:spcPct val="0"/>
            </a:spcBef>
            <a:spcAft>
              <a:spcPct val="0"/>
            </a:spcAft>
            <a:defRPr kern="1200">
              <a:solidFill>
                <a:srgbClr val="000000"/>
              </a:solidFill>
              <a:latin typeface="Arial" charset="0"/>
            </a:defRPr>
          </a:lvl1pPr>
          <a:lvl2pPr marL="457200" algn="l" rtl="0" fontAlgn="base">
            <a:spcBef>
              <a:spcPct val="0"/>
            </a:spcBef>
            <a:spcAft>
              <a:spcPct val="0"/>
            </a:spcAft>
            <a:defRPr kern="1200">
              <a:solidFill>
                <a:srgbClr val="000000"/>
              </a:solidFill>
              <a:latin typeface="Arial" charset="0"/>
            </a:defRPr>
          </a:lvl2pPr>
          <a:lvl3pPr marL="914400" algn="l" rtl="0" fontAlgn="base">
            <a:spcBef>
              <a:spcPct val="0"/>
            </a:spcBef>
            <a:spcAft>
              <a:spcPct val="0"/>
            </a:spcAft>
            <a:defRPr kern="1200">
              <a:solidFill>
                <a:srgbClr val="000000"/>
              </a:solidFill>
              <a:latin typeface="Arial" charset="0"/>
            </a:defRPr>
          </a:lvl3pPr>
          <a:lvl4pPr marL="1371600" algn="l" rtl="0" fontAlgn="base">
            <a:spcBef>
              <a:spcPct val="0"/>
            </a:spcBef>
            <a:spcAft>
              <a:spcPct val="0"/>
            </a:spcAft>
            <a:defRPr kern="1200">
              <a:solidFill>
                <a:srgbClr val="000000"/>
              </a:solidFill>
              <a:latin typeface="Arial" charset="0"/>
            </a:defRPr>
          </a:lvl4pPr>
          <a:lvl5pPr marL="1828800" algn="l" rtl="0" fontAlgn="base">
            <a:spcBef>
              <a:spcPct val="0"/>
            </a:spcBef>
            <a:spcAft>
              <a:spcPct val="0"/>
            </a:spcAft>
            <a:defRPr kern="1200">
              <a:solidFill>
                <a:srgbClr val="000000"/>
              </a:solidFill>
              <a:latin typeface="Arial" charset="0"/>
            </a:defRPr>
          </a:lvl5pPr>
          <a:lvl6pPr marL="2286000" algn="l" defTabSz="914400" rtl="0" eaLnBrk="1" latinLnBrk="0" hangingPunct="1">
            <a:defRPr kern="1200">
              <a:solidFill>
                <a:srgbClr val="000000"/>
              </a:solidFill>
              <a:latin typeface="Arial" charset="0"/>
            </a:defRPr>
          </a:lvl6pPr>
          <a:lvl7pPr marL="2743200" algn="l" defTabSz="914400" rtl="0" eaLnBrk="1" latinLnBrk="0" hangingPunct="1">
            <a:defRPr kern="1200">
              <a:solidFill>
                <a:srgbClr val="000000"/>
              </a:solidFill>
              <a:latin typeface="Arial" charset="0"/>
            </a:defRPr>
          </a:lvl7pPr>
          <a:lvl8pPr marL="3200400" algn="l" defTabSz="914400" rtl="0" eaLnBrk="1" latinLnBrk="0" hangingPunct="1">
            <a:defRPr kern="1200">
              <a:solidFill>
                <a:srgbClr val="000000"/>
              </a:solidFill>
              <a:latin typeface="Arial" charset="0"/>
            </a:defRPr>
          </a:lvl8pPr>
          <a:lvl9pPr marL="3657600" algn="l" defTabSz="914400" rtl="0" eaLnBrk="1" latinLnBrk="0" hangingPunct="1">
            <a:defRPr kern="1200">
              <a:solidFill>
                <a:srgbClr val="000000"/>
              </a:solidFill>
              <a:latin typeface="Arial" charset="0"/>
            </a:defRPr>
          </a:lvl9pPr>
        </a:lstStyle>
        <a:p xmlns:a="http://schemas.openxmlformats.org/drawingml/2006/main">
          <a:pPr>
            <a:spcBef>
              <a:spcPct val="50000"/>
            </a:spcBef>
          </a:pPr>
          <a:r>
            <a:rPr lang="en-GB" sz="1400" i="1" dirty="0"/>
            <a:t>Source: </a:t>
          </a:r>
          <a:r>
            <a:rPr lang="en-GB" sz="1400" i="1" dirty="0" smtClean="0"/>
            <a:t>NRS </a:t>
          </a:r>
          <a:r>
            <a:rPr lang="en-GB" sz="1400" i="1" dirty="0"/>
            <a:t>(</a:t>
          </a:r>
          <a:r>
            <a:rPr lang="en-GB" sz="1400" i="1" dirty="0" smtClean="0"/>
            <a:t>2015)</a:t>
          </a:r>
          <a:endParaRPr lang="en-GB" sz="1400" i="1" dirty="0"/>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1</cdr:x>
      <cdr:y>0.08122</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6600000" cy="400000"/>
        </a:xfrm>
        <a:prstGeom xmlns:a="http://schemas.openxmlformats.org/drawingml/2006/main" prst="rect">
          <a:avLst/>
        </a:prstGeom>
      </cdr:spPr>
    </cdr:pic>
  </cdr:relSizeAnchor>
  <cdr:relSizeAnchor xmlns:cdr="http://schemas.openxmlformats.org/drawingml/2006/chartDrawing">
    <cdr:from>
      <cdr:x>0.07603</cdr:x>
      <cdr:y>0.50358</cdr:y>
    </cdr:from>
    <cdr:to>
      <cdr:x>0.93884</cdr:x>
      <cdr:y>0.70602</cdr:y>
    </cdr:to>
    <cdr:sp macro="" textlink="">
      <cdr:nvSpPr>
        <cdr:cNvPr id="4" name="TextBox 123"/>
        <cdr:cNvSpPr txBox="1"/>
      </cdr:nvSpPr>
      <cdr:spPr>
        <a:xfrm xmlns:a="http://schemas.openxmlformats.org/drawingml/2006/main">
          <a:off x="600891" y="2756263"/>
          <a:ext cx="6818812" cy="110799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ysClr val="windowText" lastClr="000000"/>
              </a:solidFill>
              <a:latin typeface="Calibri"/>
            </a:defRPr>
          </a:lvl1pPr>
          <a:lvl2pPr marL="457200" algn="l" defTabSz="457200" rtl="0" eaLnBrk="1" latinLnBrk="0" hangingPunct="1">
            <a:defRPr sz="1800" kern="1200">
              <a:solidFill>
                <a:sysClr val="windowText" lastClr="000000"/>
              </a:solidFill>
              <a:latin typeface="Calibri"/>
            </a:defRPr>
          </a:lvl2pPr>
          <a:lvl3pPr marL="914400" algn="l" defTabSz="457200" rtl="0" eaLnBrk="1" latinLnBrk="0" hangingPunct="1">
            <a:defRPr sz="1800" kern="1200">
              <a:solidFill>
                <a:sysClr val="windowText" lastClr="000000"/>
              </a:solidFill>
              <a:latin typeface="Calibri"/>
            </a:defRPr>
          </a:lvl3pPr>
          <a:lvl4pPr marL="1371600" algn="l" defTabSz="457200" rtl="0" eaLnBrk="1" latinLnBrk="0" hangingPunct="1">
            <a:defRPr sz="1800" kern="1200">
              <a:solidFill>
                <a:sysClr val="windowText" lastClr="000000"/>
              </a:solidFill>
              <a:latin typeface="Calibri"/>
            </a:defRPr>
          </a:lvl4pPr>
          <a:lvl5pPr marL="1828800" algn="l" defTabSz="457200" rtl="0" eaLnBrk="1" latinLnBrk="0" hangingPunct="1">
            <a:defRPr sz="1800" kern="1200">
              <a:solidFill>
                <a:sysClr val="windowText" lastClr="000000"/>
              </a:solidFill>
              <a:latin typeface="Calibri"/>
            </a:defRPr>
          </a:lvl5pPr>
          <a:lvl6pPr marL="2286000" algn="l" defTabSz="457200" rtl="0" eaLnBrk="1" latinLnBrk="0" hangingPunct="1">
            <a:defRPr sz="1800" kern="1200">
              <a:solidFill>
                <a:sysClr val="windowText" lastClr="000000"/>
              </a:solidFill>
              <a:latin typeface="Calibri"/>
            </a:defRPr>
          </a:lvl6pPr>
          <a:lvl7pPr marL="2743200" algn="l" defTabSz="457200" rtl="0" eaLnBrk="1" latinLnBrk="0" hangingPunct="1">
            <a:defRPr sz="1800" kern="1200">
              <a:solidFill>
                <a:sysClr val="windowText" lastClr="000000"/>
              </a:solidFill>
              <a:latin typeface="Calibri"/>
            </a:defRPr>
          </a:lvl7pPr>
          <a:lvl8pPr marL="3200400" algn="l" defTabSz="457200" rtl="0" eaLnBrk="1" latinLnBrk="0" hangingPunct="1">
            <a:defRPr sz="1800" kern="1200">
              <a:solidFill>
                <a:sysClr val="windowText" lastClr="000000"/>
              </a:solidFill>
              <a:latin typeface="Calibri"/>
            </a:defRPr>
          </a:lvl8pPr>
          <a:lvl9pPr marL="3657600" algn="l" defTabSz="457200" rtl="0" eaLnBrk="1" latinLnBrk="0" hangingPunct="1">
            <a:defRPr sz="1800" kern="1200">
              <a:solidFill>
                <a:sysClr val="windowText" lastClr="000000"/>
              </a:solidFill>
              <a:latin typeface="Calibri"/>
            </a:defRPr>
          </a:lvl9pPr>
        </a:lstStyle>
        <a:p xmlns:a="http://schemas.openxmlformats.org/drawingml/2006/main">
          <a:pPr algn="ctr"/>
          <a:r>
            <a:rPr lang="en-GB" sz="6600" dirty="0" smtClean="0">
              <a:solidFill>
                <a:srgbClr val="FF0000"/>
              </a:solidFill>
              <a:latin typeface="Comic Sans MS" pitchFamily="66" charset="0"/>
            </a:rPr>
            <a:t>Preventable</a:t>
          </a:r>
          <a:endParaRPr lang="en-GB" sz="6600" dirty="0">
            <a:solidFill>
              <a:srgbClr val="FF0000"/>
            </a:solidFill>
            <a:latin typeface="Comic Sans MS" pitchFamily="66"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0.59571</cdr:x>
      <cdr:y>0.09575</cdr:y>
    </cdr:from>
    <cdr:to>
      <cdr:x>0.6931</cdr:x>
      <cdr:y>0.16055</cdr:y>
    </cdr:to>
    <cdr:sp macro="" textlink="">
      <cdr:nvSpPr>
        <cdr:cNvPr id="2" name="TextBox 1"/>
        <cdr:cNvSpPr txBox="1"/>
      </cdr:nvSpPr>
      <cdr:spPr>
        <a:xfrm xmlns:a="http://schemas.openxmlformats.org/drawingml/2006/main">
          <a:off x="4841922" y="423460"/>
          <a:ext cx="791571" cy="28660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800" b="1" dirty="0" smtClean="0">
              <a:latin typeface="Arial" pitchFamily="34" charset="0"/>
              <a:cs typeface="Arial" pitchFamily="34" charset="0"/>
            </a:rPr>
            <a:t>10.31</a:t>
          </a:r>
          <a:endParaRPr lang="en-GB" sz="1800" b="1" dirty="0">
            <a:latin typeface="Arial" pitchFamily="34" charset="0"/>
            <a:cs typeface="Arial"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5A8F14-3A46-49A1-B2DA-566A7EAA0FD8}" type="datetimeFigureOut">
              <a:rPr lang="en-GB" smtClean="0"/>
              <a:t>19/11/2015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0B8D7B-5D70-4F5D-8DB3-56B6767620F0}" type="slidenum">
              <a:rPr lang="en-GB" smtClean="0"/>
              <a:t>‹#›</a:t>
            </a:fld>
            <a:endParaRPr lang="en-GB"/>
          </a:p>
        </p:txBody>
      </p:sp>
    </p:spTree>
    <p:extLst>
      <p:ext uri="{BB962C8B-B14F-4D97-AF65-F5344CB8AC3E}">
        <p14:creationId xmlns:p14="http://schemas.microsoft.com/office/powerpoint/2010/main" val="3504077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Today marks somewhat of a personal milestone for me with regards to naloxone. When preparing this talk I stumbled</a:t>
            </a:r>
            <a:r>
              <a:rPr lang="en-GB" baseline="0" dirty="0" smtClean="0"/>
              <a:t> across the first ‘paper’ I ever wrote on naloxone which is almost 10 years ago exactly, a lot has certainly changed since then.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2206115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Lord Advocates</a:t>
            </a:r>
            <a:r>
              <a:rPr lang="en-GB" baseline="0" dirty="0" smtClean="0"/>
              <a:t> guidance </a:t>
            </a:r>
            <a:r>
              <a:rPr lang="en-GB" sz="1200" kern="1200" dirty="0" smtClean="0">
                <a:solidFill>
                  <a:schemeClr val="tx1"/>
                </a:solidFill>
                <a:latin typeface="+mn-lt"/>
                <a:ea typeface="+mn-ea"/>
                <a:cs typeface="+mn-cs"/>
              </a:rPr>
              <a:t>is a uniquely Scottish exemption, and examples of services that have utilised this to facilitate storage of stocks of naloxone for use in an emergency include homeless hostels, residential and community rehabs, street outreach teams, supported accommodation, women’s aid and community wardens.</a:t>
            </a:r>
          </a:p>
          <a:p>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13</a:t>
            </a:fld>
            <a:endParaRPr lang="en-GB" dirty="0">
              <a:solidFill>
                <a:prstClr val="black"/>
              </a:solidFill>
            </a:endParaRPr>
          </a:p>
        </p:txBody>
      </p:sp>
    </p:spTree>
    <p:extLst>
      <p:ext uri="{BB962C8B-B14F-4D97-AF65-F5344CB8AC3E}">
        <p14:creationId xmlns:p14="http://schemas.microsoft.com/office/powerpoint/2010/main" val="3868811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Training is widespread and involves</a:t>
            </a:r>
            <a:r>
              <a:rPr lang="en-GB" baseline="0" dirty="0" smtClean="0"/>
              <a:t> a range of professionals from across the health, social care and third sector. More recently, peer trainers have been used with enormous success.</a:t>
            </a:r>
          </a:p>
          <a:p>
            <a:endParaRPr lang="en-GB" baseline="0" dirty="0" smtClean="0"/>
          </a:p>
          <a:p>
            <a:r>
              <a:rPr lang="en-GB" baseline="0" dirty="0" smtClean="0"/>
              <a:t>The training programme itself has evolved from around 2-hours to a more brief intervention style which lasts just 10-15 minutes. Training typically is done on a 1-to-1 basis, but there are still settings who utilise group based training e.g. Prisons.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14</a:t>
            </a:fld>
            <a:endParaRPr lang="en-GB" dirty="0">
              <a:solidFill>
                <a:prstClr val="black"/>
              </a:solidFill>
            </a:endParaRPr>
          </a:p>
        </p:txBody>
      </p:sp>
    </p:spTree>
    <p:extLst>
      <p:ext uri="{BB962C8B-B14F-4D97-AF65-F5344CB8AC3E}">
        <p14:creationId xmlns:p14="http://schemas.microsoft.com/office/powerpoint/2010/main" val="1317361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Following training,</a:t>
            </a:r>
            <a:r>
              <a:rPr lang="en-GB" baseline="0" dirty="0" smtClean="0"/>
              <a:t> naloxone is supplied via a patient group direction (PGD) by nurses</a:t>
            </a:r>
            <a:r>
              <a:rPr lang="en-GB" baseline="0" smtClean="0"/>
              <a:t>, pharmacists</a:t>
            </a:r>
            <a:endParaRPr lang="en-GB"/>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15</a:t>
            </a:fld>
            <a:endParaRPr lang="en-GB" dirty="0">
              <a:solidFill>
                <a:prstClr val="black"/>
              </a:solidFill>
            </a:endParaRPr>
          </a:p>
        </p:txBody>
      </p:sp>
    </p:spTree>
    <p:extLst>
      <p:ext uri="{BB962C8B-B14F-4D97-AF65-F5344CB8AC3E}">
        <p14:creationId xmlns:p14="http://schemas.microsoft.com/office/powerpoint/2010/main" val="3604958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These</a:t>
            </a:r>
            <a:r>
              <a:rPr lang="en-GB" baseline="0" dirty="0" smtClean="0"/>
              <a:t> supply routes are likely to change given the new legislation introduced on 1 October 2015 and the lack of commitment from SG to fund the programme beyond March 2016.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16</a:t>
            </a:fld>
            <a:endParaRPr lang="en-GB" dirty="0">
              <a:solidFill>
                <a:prstClr val="black"/>
              </a:solidFill>
            </a:endParaRPr>
          </a:p>
        </p:txBody>
      </p:sp>
    </p:spTree>
    <p:extLst>
      <p:ext uri="{BB962C8B-B14F-4D97-AF65-F5344CB8AC3E}">
        <p14:creationId xmlns:p14="http://schemas.microsoft.com/office/powerpoint/2010/main" val="3873796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Since it was formally launched</a:t>
            </a:r>
            <a:r>
              <a:rPr lang="en-GB" baseline="0" dirty="0" smtClean="0"/>
              <a:t> in 2011, the first four years have saw over 20,000 naloxone kits issued in Scotland. The bulk of these have been issued in the community (84%), with prison supplies making up about 16% of all supplies. The actual number of kits supplied in the community has increased year on year, with a fall in numbers supplied via prison in 2014/15.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18</a:t>
            </a:fld>
            <a:endParaRPr lang="en-GB" dirty="0">
              <a:solidFill>
                <a:prstClr val="black"/>
              </a:solidFill>
            </a:endParaRPr>
          </a:p>
        </p:txBody>
      </p:sp>
    </p:spTree>
    <p:extLst>
      <p:ext uri="{BB962C8B-B14F-4D97-AF65-F5344CB8AC3E}">
        <p14:creationId xmlns:p14="http://schemas.microsoft.com/office/powerpoint/2010/main" val="4171798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Table 3.4 provides a breakdown of the reasons for repeat supply of naloxone for community and prison outlets from 2011/12 to 2014/15. An indication of the use of kits can be gained from repeat THN supply where the previous kit was reported as having been used to treat an opiate overdose in self or others.</a:t>
            </a:r>
          </a:p>
          <a:p>
            <a:endParaRPr lang="en-GB" dirty="0" smtClean="0"/>
          </a:p>
          <a:p>
            <a:r>
              <a:rPr lang="en-GB" dirty="0" smtClean="0"/>
              <a:t>There have</a:t>
            </a:r>
            <a:r>
              <a:rPr lang="en-GB" baseline="0" dirty="0" smtClean="0"/>
              <a:t> been almost 5000 repeat supplies in the 4-years since the programme began, almost 1500 of which were </a:t>
            </a:r>
            <a:r>
              <a:rPr lang="en-GB" dirty="0" smtClean="0"/>
              <a:t>reported as having been used to treat an opiate overdose in self or others.</a:t>
            </a:r>
          </a:p>
          <a:p>
            <a:endParaRPr lang="en-GB" dirty="0" smtClean="0"/>
          </a:p>
          <a:p>
            <a:r>
              <a:rPr lang="en-GB" dirty="0" smtClean="0"/>
              <a:t>It is</a:t>
            </a:r>
            <a:r>
              <a:rPr lang="en-GB" baseline="0" dirty="0" smtClean="0"/>
              <a:t> interesting to note here that ‘first supplies’ fell in 2014/15 </a:t>
            </a:r>
            <a:r>
              <a:rPr lang="en-GB" baseline="0" dirty="0" err="1" smtClean="0"/>
              <a:t>comapred</a:t>
            </a:r>
            <a:r>
              <a:rPr lang="en-GB" baseline="0" dirty="0" smtClean="0"/>
              <a:t> to 2013/14, evidence that the critical mass has been reached?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19</a:t>
            </a:fld>
            <a:endParaRPr lang="en-GB" dirty="0">
              <a:solidFill>
                <a:prstClr val="black"/>
              </a:solidFill>
            </a:endParaRPr>
          </a:p>
        </p:txBody>
      </p:sp>
    </p:spTree>
    <p:extLst>
      <p:ext uri="{BB962C8B-B14F-4D97-AF65-F5344CB8AC3E}">
        <p14:creationId xmlns:p14="http://schemas.microsoft.com/office/powerpoint/2010/main" val="3534614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baseline="0" dirty="0" smtClean="0">
                <a:solidFill>
                  <a:schemeClr val="tx1"/>
                </a:solidFill>
                <a:latin typeface="+mn-lt"/>
                <a:ea typeface="+mn-ea"/>
                <a:cs typeface="+mn-cs"/>
              </a:rPr>
              <a:t>The primary outcome indicator for Scotland’s NNP is the % of opioid-related deaths occurring within 4-weeks of prison release. It is not the number of opioid –related deaths which had been on a rising trajectory prior to implementation of NNP making them unsuitable for epidemiological evaluation purposes. Sheila Bird will talk more about this tomorrow. </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The key result here being that the % of opioid-related deaths occurring within 4-weeks of prison release has almost halved from a baseline of 9.8% (2006-10) to just 5.4% (2011-14). We ascribe this fall to the NNP.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20</a:t>
            </a:fld>
            <a:endParaRPr lang="en-GB" dirty="0">
              <a:solidFill>
                <a:prstClr val="black"/>
              </a:solidFill>
            </a:endParaRPr>
          </a:p>
        </p:txBody>
      </p:sp>
    </p:spTree>
    <p:extLst>
      <p:ext uri="{BB962C8B-B14F-4D97-AF65-F5344CB8AC3E}">
        <p14:creationId xmlns:p14="http://schemas.microsoft.com/office/powerpoint/2010/main" val="1142430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Additional research using data from the Needle and Syringe</a:t>
            </a:r>
            <a:r>
              <a:rPr lang="en-GB" baseline="0" dirty="0" smtClean="0"/>
              <a:t> Exchange Initiative, a 2-yearly survey of people who inject drugs, suggests that reach of the programme has increased among this at-risk population, from 8% to 32%. Conversely, the proportion reporting they had naloxone on their person when attending the service had decreased from 16% to 5%. Possible reasons for this low carriage rate may the bulky itself, fear of police stop and search, or that some of the NESI venues include treatment services. All areas which merit further exploration.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21</a:t>
            </a:fld>
            <a:endParaRPr lang="en-GB" dirty="0">
              <a:solidFill>
                <a:prstClr val="black"/>
              </a:solidFill>
            </a:endParaRPr>
          </a:p>
        </p:txBody>
      </p:sp>
    </p:spTree>
    <p:extLst>
      <p:ext uri="{BB962C8B-B14F-4D97-AF65-F5344CB8AC3E}">
        <p14:creationId xmlns:p14="http://schemas.microsoft.com/office/powerpoint/2010/main" val="1610168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23599920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25</a:t>
            </a:fld>
            <a:endParaRPr lang="en-GB">
              <a:solidFill>
                <a:prstClr val="black"/>
              </a:solidFill>
            </a:endParaRPr>
          </a:p>
        </p:txBody>
      </p:sp>
    </p:spTree>
    <p:extLst>
      <p:ext uri="{BB962C8B-B14F-4D97-AF65-F5344CB8AC3E}">
        <p14:creationId xmlns:p14="http://schemas.microsoft.com/office/powerpoint/2010/main" val="2540630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For those</a:t>
            </a:r>
            <a:r>
              <a:rPr lang="en-GB" baseline="0" dirty="0" smtClean="0"/>
              <a:t> who don’t know much about Scotland apart from haggis, </a:t>
            </a:r>
            <a:r>
              <a:rPr lang="en-GB" baseline="0" dirty="0" err="1" smtClean="0"/>
              <a:t>irn-bru</a:t>
            </a:r>
            <a:r>
              <a:rPr lang="en-GB" baseline="0" dirty="0" smtClean="0"/>
              <a:t> and the loch </a:t>
            </a:r>
            <a:r>
              <a:rPr lang="en-GB" baseline="0" dirty="0" err="1" smtClean="0"/>
              <a:t>ness</a:t>
            </a:r>
            <a:r>
              <a:rPr lang="en-GB" baseline="0" dirty="0" smtClean="0"/>
              <a:t> monster I thought it would be useful to put our addiction into context:</a:t>
            </a:r>
          </a:p>
          <a:p>
            <a:endParaRPr lang="en-GB" baseline="0" dirty="0" smtClean="0"/>
          </a:p>
          <a:p>
            <a:pPr>
              <a:buFont typeface="Arial" pitchFamily="34" charset="0"/>
              <a:buChar char="•"/>
            </a:pPr>
            <a:r>
              <a:rPr lang="en-GB" sz="1200" dirty="0" smtClean="0"/>
              <a:t> Population ~ 5 million</a:t>
            </a:r>
          </a:p>
          <a:p>
            <a:pPr>
              <a:buFont typeface="Arial" pitchFamily="34" charset="0"/>
              <a:buChar char="•"/>
            </a:pPr>
            <a:r>
              <a:rPr lang="en-GB" sz="1200" dirty="0" smtClean="0"/>
              <a:t> 14 Health Boards</a:t>
            </a:r>
          </a:p>
          <a:p>
            <a:pPr>
              <a:buFont typeface="Arial" pitchFamily="34" charset="0"/>
              <a:buChar char="•"/>
            </a:pPr>
            <a:r>
              <a:rPr lang="en-GB" sz="1200" dirty="0" smtClean="0"/>
              <a:t> 30 Alcohol &amp; Drug Partnerships</a:t>
            </a:r>
          </a:p>
          <a:p>
            <a:pPr>
              <a:buFont typeface="Arial" pitchFamily="34" charset="0"/>
              <a:buChar char="•"/>
            </a:pPr>
            <a:r>
              <a:rPr lang="en-GB" sz="1200" dirty="0" smtClean="0"/>
              <a:t> 15 Prisons</a:t>
            </a:r>
          </a:p>
          <a:p>
            <a:pPr>
              <a:buNone/>
            </a:pPr>
            <a:r>
              <a:rPr lang="en-GB" sz="1200" dirty="0" smtClean="0"/>
              <a:t>--------------------------------------</a:t>
            </a:r>
          </a:p>
          <a:p>
            <a:pPr>
              <a:buFont typeface="Arial" pitchFamily="34" charset="0"/>
              <a:buChar char="•"/>
            </a:pPr>
            <a:r>
              <a:rPr lang="en-GB" sz="1200" dirty="0" smtClean="0"/>
              <a:t> ~ 60,000 ‘Problem Drug Users’</a:t>
            </a:r>
          </a:p>
          <a:p>
            <a:pPr>
              <a:buFont typeface="Arial" pitchFamily="34" charset="0"/>
              <a:buChar char="•"/>
            </a:pPr>
            <a:r>
              <a:rPr lang="en-GB" sz="1200" dirty="0" smtClean="0"/>
              <a:t> ~ 20,000 PWID</a:t>
            </a:r>
          </a:p>
          <a:p>
            <a:pPr>
              <a:buFont typeface="Arial" pitchFamily="34" charset="0"/>
              <a:buChar char="•"/>
            </a:pPr>
            <a:r>
              <a:rPr lang="en-GB" sz="1200" dirty="0" smtClean="0"/>
              <a:t> ~ 25,000 </a:t>
            </a:r>
            <a:r>
              <a:rPr lang="en-GB" sz="1200" dirty="0" err="1" smtClean="0"/>
              <a:t>Px</a:t>
            </a:r>
            <a:r>
              <a:rPr lang="en-GB" sz="1200" dirty="0" smtClean="0"/>
              <a:t> OST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dirty="0" smtClean="0"/>
              <a:t>Widespread availability of IEP services</a:t>
            </a:r>
          </a:p>
          <a:p>
            <a:pPr>
              <a:buFont typeface="Arial" pitchFamily="34" charset="0"/>
              <a:buChar char="•"/>
            </a:pPr>
            <a:endParaRPr lang="en-GB" sz="1200" dirty="0" smtClean="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34664479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26</a:t>
            </a:fld>
            <a:endParaRPr lang="en-GB">
              <a:solidFill>
                <a:prstClr val="black"/>
              </a:solidFill>
            </a:endParaRPr>
          </a:p>
        </p:txBody>
      </p:sp>
    </p:spTree>
    <p:extLst>
      <p:ext uri="{BB962C8B-B14F-4D97-AF65-F5344CB8AC3E}">
        <p14:creationId xmlns:p14="http://schemas.microsoft.com/office/powerpoint/2010/main" val="18900300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GB" dirty="0"/>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27</a:t>
            </a:fld>
            <a:endParaRPr lang="en-GB">
              <a:solidFill>
                <a:prstClr val="black"/>
              </a:solidFill>
            </a:endParaRPr>
          </a:p>
        </p:txBody>
      </p:sp>
    </p:spTree>
    <p:extLst>
      <p:ext uri="{BB962C8B-B14F-4D97-AF65-F5344CB8AC3E}">
        <p14:creationId xmlns:p14="http://schemas.microsoft.com/office/powerpoint/2010/main" val="41554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28</a:t>
            </a:fld>
            <a:endParaRPr lang="en-GB">
              <a:solidFill>
                <a:prstClr val="black"/>
              </a:solidFill>
            </a:endParaRPr>
          </a:p>
        </p:txBody>
      </p:sp>
    </p:spTree>
    <p:extLst>
      <p:ext uri="{BB962C8B-B14F-4D97-AF65-F5344CB8AC3E}">
        <p14:creationId xmlns:p14="http://schemas.microsoft.com/office/powerpoint/2010/main" val="26288232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29</a:t>
            </a:fld>
            <a:endParaRPr lang="en-GB">
              <a:solidFill>
                <a:prstClr val="black"/>
              </a:solidFill>
            </a:endParaRPr>
          </a:p>
        </p:txBody>
      </p:sp>
    </p:spTree>
    <p:extLst>
      <p:ext uri="{BB962C8B-B14F-4D97-AF65-F5344CB8AC3E}">
        <p14:creationId xmlns:p14="http://schemas.microsoft.com/office/powerpoint/2010/main" val="26288232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30</a:t>
            </a:fld>
            <a:endParaRPr lang="en-GB">
              <a:solidFill>
                <a:prstClr val="black"/>
              </a:solidFill>
            </a:endParaRPr>
          </a:p>
        </p:txBody>
      </p:sp>
    </p:spTree>
    <p:extLst>
      <p:ext uri="{BB962C8B-B14F-4D97-AF65-F5344CB8AC3E}">
        <p14:creationId xmlns:p14="http://schemas.microsoft.com/office/powerpoint/2010/main" val="26288232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31</a:t>
            </a:fld>
            <a:endParaRPr lang="en-GB">
              <a:solidFill>
                <a:prstClr val="black"/>
              </a:solidFill>
            </a:endParaRPr>
          </a:p>
        </p:txBody>
      </p:sp>
    </p:spTree>
    <p:extLst>
      <p:ext uri="{BB962C8B-B14F-4D97-AF65-F5344CB8AC3E}">
        <p14:creationId xmlns:p14="http://schemas.microsoft.com/office/powerpoint/2010/main" val="26288232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32</a:t>
            </a:fld>
            <a:endParaRPr lang="en-GB">
              <a:solidFill>
                <a:prstClr val="black"/>
              </a:solidFill>
            </a:endParaRPr>
          </a:p>
        </p:txBody>
      </p:sp>
    </p:spTree>
    <p:extLst>
      <p:ext uri="{BB962C8B-B14F-4D97-AF65-F5344CB8AC3E}">
        <p14:creationId xmlns:p14="http://schemas.microsoft.com/office/powerpoint/2010/main" val="26288232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33</a:t>
            </a:fld>
            <a:endParaRPr lang="en-GB">
              <a:solidFill>
                <a:prstClr val="black"/>
              </a:solidFill>
            </a:endParaRPr>
          </a:p>
        </p:txBody>
      </p:sp>
    </p:spTree>
    <p:extLst>
      <p:ext uri="{BB962C8B-B14F-4D97-AF65-F5344CB8AC3E}">
        <p14:creationId xmlns:p14="http://schemas.microsoft.com/office/powerpoint/2010/main" val="4921889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34</a:t>
            </a:fld>
            <a:endParaRPr lang="en-GB">
              <a:solidFill>
                <a:prstClr val="black"/>
              </a:solidFill>
            </a:endParaRPr>
          </a:p>
        </p:txBody>
      </p:sp>
    </p:spTree>
    <p:extLst>
      <p:ext uri="{BB962C8B-B14F-4D97-AF65-F5344CB8AC3E}">
        <p14:creationId xmlns:p14="http://schemas.microsoft.com/office/powerpoint/2010/main" val="27490489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C55764-CF05-442B-B53C-C5A55CD14D6A}" type="slidenum">
              <a:rPr lang="en-GB" smtClean="0">
                <a:solidFill>
                  <a:prstClr val="black"/>
                </a:solidFill>
              </a:rPr>
              <a:pPr/>
              <a:t>35</a:t>
            </a:fld>
            <a:endParaRPr lang="en-GB">
              <a:solidFill>
                <a:prstClr val="black"/>
              </a:solidFill>
            </a:endParaRPr>
          </a:p>
        </p:txBody>
      </p:sp>
    </p:spTree>
    <p:extLst>
      <p:ext uri="{BB962C8B-B14F-4D97-AF65-F5344CB8AC3E}">
        <p14:creationId xmlns:p14="http://schemas.microsoft.com/office/powerpoint/2010/main" val="2553194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Arguably</a:t>
            </a:r>
            <a:r>
              <a:rPr lang="en-GB" baseline="0" dirty="0" smtClean="0"/>
              <a:t> the main reason that Scotland was first to adopt a national naloxone programme is the fact that we are in the midst of, and have been so for some time, an epidemic of drug-related death. Numbers have increased steadily over the past 20 years and far exceed other known causes of premature mortality among people who use drugs e.g. HIV.  For instance, there were </a:t>
            </a:r>
            <a:r>
              <a:rPr lang="en-GB" sz="1200" kern="1200" baseline="0" dirty="0" smtClean="0">
                <a:solidFill>
                  <a:schemeClr val="tx1"/>
                </a:solidFill>
                <a:latin typeface="+mn-lt"/>
                <a:ea typeface="+mn-ea"/>
                <a:cs typeface="+mn-cs"/>
              </a:rPr>
              <a:t>more DRDs in 2006–2010 (1970) than deaths from HIV/AIDS in the thirty years from 1983–2012 (1864).</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1549690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Crucially, the</a:t>
            </a:r>
            <a:r>
              <a:rPr lang="en-GB" baseline="0" dirty="0" smtClean="0"/>
              <a:t> vast majority of these are both accidental and preventable, evidenced through years of research both nationally and internationally.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2763110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other crucial factor in Scotland’s case is that drug-related</a:t>
            </a:r>
            <a:r>
              <a:rPr lang="en-GB" baseline="0" dirty="0" smtClean="0"/>
              <a:t> mortality rates far exceed those elsewhere in the UK and are among the highest in Europe.</a:t>
            </a:r>
          </a:p>
          <a:p>
            <a:endParaRPr lang="en-GB" baseline="0" dirty="0" smtClean="0"/>
          </a:p>
          <a:p>
            <a:r>
              <a:rPr lang="en-GB" baseline="0" dirty="0" smtClean="0"/>
              <a:t>It is within this landscape that more innovative solutions to address the DRD epidemic have been considered.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7</a:t>
            </a:fld>
            <a:endParaRPr lang="en-GB" dirty="0">
              <a:solidFill>
                <a:prstClr val="black"/>
              </a:solidFill>
            </a:endParaRPr>
          </a:p>
        </p:txBody>
      </p:sp>
    </p:spTree>
    <p:extLst>
      <p:ext uri="{BB962C8B-B14F-4D97-AF65-F5344CB8AC3E}">
        <p14:creationId xmlns:p14="http://schemas.microsoft.com/office/powerpoint/2010/main" val="3655236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Prior</a:t>
            </a:r>
            <a:r>
              <a:rPr lang="en-GB" baseline="0" dirty="0" smtClean="0"/>
              <a:t> to its implementation, take-home naloxone was not a new concept within Scotland. Indeed it had been considered, proposed and recommended by a number of different bodies both locally and nationally.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8</a:t>
            </a:fld>
            <a:endParaRPr lang="en-GB" dirty="0">
              <a:solidFill>
                <a:prstClr val="black"/>
              </a:solidFill>
            </a:endParaRPr>
          </a:p>
        </p:txBody>
      </p:sp>
    </p:spTree>
    <p:extLst>
      <p:ext uri="{BB962C8B-B14F-4D97-AF65-F5344CB8AC3E}">
        <p14:creationId xmlns:p14="http://schemas.microsoft.com/office/powerpoint/2010/main" val="341614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However, it was</a:t>
            </a:r>
            <a:r>
              <a:rPr lang="en-GB" baseline="0" dirty="0" smtClean="0"/>
              <a:t> not until the actions of this man that the concept of a national naloxone programme became a reality. Fergus Ewing, the then Minister for Community Safety, visited the pilot naloxone project in his Highland constituency in 2010 and was impressed enough to announce a national programme within a matter of months. Years of research, evaluation and advocacy were finally acted upon and the national naloxone programme was born.  </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val="1552724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For those interested,</a:t>
            </a:r>
            <a:r>
              <a:rPr lang="en-GB" baseline="0" dirty="0" smtClean="0"/>
              <a:t> this paper details </a:t>
            </a:r>
            <a:r>
              <a:rPr lang="en-GB" dirty="0" smtClean="0"/>
              <a:t>the other</a:t>
            </a:r>
            <a:r>
              <a:rPr lang="en-GB" baseline="0" dirty="0" smtClean="0"/>
              <a:t> components we thought were vital contributors to NNP establishment alongside ministerial involvement.</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10</a:t>
            </a:fld>
            <a:endParaRPr lang="en-GB" dirty="0">
              <a:solidFill>
                <a:prstClr val="black"/>
              </a:solidFill>
            </a:endParaRPr>
          </a:p>
        </p:txBody>
      </p:sp>
    </p:spTree>
    <p:extLst>
      <p:ext uri="{BB962C8B-B14F-4D97-AF65-F5344CB8AC3E}">
        <p14:creationId xmlns:p14="http://schemas.microsoft.com/office/powerpoint/2010/main" val="1046344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u="none" dirty="0" smtClean="0"/>
              <a:t>Anyone</a:t>
            </a:r>
            <a:r>
              <a:rPr lang="en-GB" u="none" baseline="0" dirty="0" smtClean="0"/>
              <a:t> at risk </a:t>
            </a:r>
            <a:r>
              <a:rPr lang="en-GB" baseline="0" dirty="0" smtClean="0"/>
              <a:t>of opioid OD can receive a naloxone supply in Scotland. This includes current and former users. Within this, there is particular focus on supplying prisoners on release and those discharged from hospital, both at increased risk of DRD. </a:t>
            </a:r>
          </a:p>
          <a:p>
            <a:endParaRPr lang="en-GB"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GB" baseline="0" dirty="0" smtClean="0"/>
              <a:t>In addition, n</a:t>
            </a:r>
            <a:r>
              <a:rPr lang="en-GB" dirty="0" smtClean="0"/>
              <a:t>ominated representatives of individuals with current or a history of opiate use can also get a supply provided consent is</a:t>
            </a:r>
            <a:r>
              <a:rPr lang="en-GB" baseline="0" dirty="0" smtClean="0"/>
              <a:t> given from the person at risk</a:t>
            </a:r>
            <a:r>
              <a:rPr lang="en-GB" dirty="0" smtClean="0"/>
              <a:t>.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Staff are also eligible to receive a kit, initially this</a:t>
            </a:r>
            <a:r>
              <a:rPr lang="en-GB" baseline="0" dirty="0" smtClean="0"/>
              <a:t> was only healthcare staff but this was widened to any s</a:t>
            </a:r>
            <a:r>
              <a:rPr lang="en-GB" dirty="0" smtClean="0"/>
              <a:t>taff working for services in contact with people at risk of opiate overdoses via the Lord Advocates</a:t>
            </a:r>
            <a:r>
              <a:rPr lang="en-GB" baseline="0" dirty="0" smtClean="0"/>
              <a:t> Guidance.</a:t>
            </a:r>
            <a:endParaRPr lang="en-GB" dirty="0" smtClean="0"/>
          </a:p>
          <a:p>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solidFill>
                  <a:prstClr val="black"/>
                </a:solidFill>
              </a:rPr>
              <a:pPr/>
              <a:t>12</a:t>
            </a:fld>
            <a:endParaRPr lang="en-GB" dirty="0">
              <a:solidFill>
                <a:prstClr val="black"/>
              </a:solidFill>
            </a:endParaRPr>
          </a:p>
        </p:txBody>
      </p:sp>
    </p:spTree>
    <p:extLst>
      <p:ext uri="{BB962C8B-B14F-4D97-AF65-F5344CB8AC3E}">
        <p14:creationId xmlns:p14="http://schemas.microsoft.com/office/powerpoint/2010/main" val="3829631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611188" y="547688"/>
            <a:ext cx="7920000" cy="584775"/>
          </a:xfrm>
          <a:prstGeom prst="rect">
            <a:avLst/>
          </a:prstGeom>
        </p:spPr>
        <p:txBody>
          <a:bodyPr wrap="square">
            <a:spAutoFit/>
          </a:bodyPr>
          <a:lstStyle>
            <a:lvl1pPr marL="0" indent="0">
              <a:buNone/>
              <a:defRPr sz="3200" b="1" baseline="0">
                <a:solidFill>
                  <a:srgbClr val="006CB4"/>
                </a:solidFill>
                <a:latin typeface="Arial" pitchFamily="34" charset="0"/>
                <a:cs typeface="Arial" pitchFamily="34" charset="0"/>
              </a:defRPr>
            </a:lvl1pPr>
          </a:lstStyle>
          <a:p>
            <a:pPr lvl="0"/>
            <a:r>
              <a:rPr lang="en-GB" dirty="0" smtClean="0"/>
              <a:t>Section Title</a:t>
            </a:r>
            <a:endParaRPr lang="en-GB" dirty="0"/>
          </a:p>
        </p:txBody>
      </p:sp>
      <p:sp>
        <p:nvSpPr>
          <p:cNvPr id="7" name="Text Placeholder 6"/>
          <p:cNvSpPr>
            <a:spLocks noGrp="1"/>
          </p:cNvSpPr>
          <p:nvPr>
            <p:ph type="body" sz="quarter" idx="11" hasCustomPrompt="1"/>
          </p:nvPr>
        </p:nvSpPr>
        <p:spPr>
          <a:xfrm>
            <a:off x="613588" y="2888550"/>
            <a:ext cx="7920000" cy="461665"/>
          </a:xfrm>
          <a:prstGeom prst="rect">
            <a:avLst/>
          </a:prstGeom>
          <a:noFill/>
        </p:spPr>
        <p:txBody>
          <a:bodyPr wrap="square">
            <a:spAutoFit/>
          </a:bodyPr>
          <a:lstStyle>
            <a:lvl1pPr marL="0" indent="0">
              <a:buNone/>
              <a:defRPr sz="2400" baseline="0">
                <a:solidFill>
                  <a:schemeClr val="tx1"/>
                </a:solidFill>
                <a:latin typeface="Arial" pitchFamily="34" charset="0"/>
                <a:cs typeface="Arial" pitchFamily="34" charset="0"/>
              </a:defRPr>
            </a:lvl1pPr>
          </a:lstStyle>
          <a:p>
            <a:pPr lvl="0"/>
            <a:r>
              <a:rPr lang="en-GB" dirty="0" smtClean="0"/>
              <a:t>Section Paragraph</a:t>
            </a:r>
            <a:endParaRPr lang="en-GB" dirty="0"/>
          </a:p>
        </p:txBody>
      </p:sp>
      <p:sp>
        <p:nvSpPr>
          <p:cNvPr id="8" name="Text Placeholder 7"/>
          <p:cNvSpPr>
            <a:spLocks noGrp="1"/>
          </p:cNvSpPr>
          <p:nvPr>
            <p:ph type="body" sz="quarter" idx="12" hasCustomPrompt="1"/>
          </p:nvPr>
        </p:nvSpPr>
        <p:spPr>
          <a:xfrm>
            <a:off x="613588" y="1985988"/>
            <a:ext cx="7920000" cy="457200"/>
          </a:xfrm>
          <a:prstGeom prst="rect">
            <a:avLst/>
          </a:prstGeom>
        </p:spPr>
        <p:txBody>
          <a:bodyPr/>
          <a:lstStyle>
            <a:lvl1pPr marL="0" indent="0">
              <a:buNone/>
              <a:defRPr sz="24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a:t>
            </a:r>
            <a:endParaRPr lang="en-GB" dirty="0"/>
          </a:p>
        </p:txBody>
      </p:sp>
    </p:spTree>
    <p:extLst>
      <p:ext uri="{BB962C8B-B14F-4D97-AF65-F5344CB8AC3E}">
        <p14:creationId xmlns:p14="http://schemas.microsoft.com/office/powerpoint/2010/main" val="625669651"/>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00781719"/>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2591071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053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119914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16" descr="N H S NATIONAL SERVICESLOG"/>
          <p:cNvPicPr>
            <a:picLocks noChangeAspect="1" noChangeArrowheads="1"/>
          </p:cNvPicPr>
          <p:nvPr userDrawn="1"/>
        </p:nvPicPr>
        <p:blipFill>
          <a:blip r:embed="rId3" cstate="print"/>
          <a:srcRect/>
          <a:stretch>
            <a:fillRect/>
          </a:stretch>
        </p:blipFill>
        <p:spPr bwMode="auto">
          <a:xfrm>
            <a:off x="7543800" y="381000"/>
            <a:ext cx="1187450" cy="1192619"/>
          </a:xfrm>
          <a:prstGeom prst="rect">
            <a:avLst/>
          </a:prstGeom>
          <a:noFill/>
        </p:spPr>
      </p:pic>
      <p:pic>
        <p:nvPicPr>
          <p:cNvPr id="5" name="Picture 18" descr="HPSpowerpoint"/>
          <p:cNvPicPr>
            <a:picLocks noChangeAspect="1" noChangeArrowheads="1"/>
          </p:cNvPicPr>
          <p:nvPr userDrawn="1"/>
        </p:nvPicPr>
        <p:blipFill>
          <a:blip r:embed="rId4" cstate="print"/>
          <a:srcRect/>
          <a:stretch>
            <a:fillRect/>
          </a:stretch>
        </p:blipFill>
        <p:spPr bwMode="auto">
          <a:xfrm>
            <a:off x="457200" y="381000"/>
            <a:ext cx="1801813" cy="819150"/>
          </a:xfrm>
          <a:prstGeom prst="rect">
            <a:avLst/>
          </a:prstGeom>
          <a:noFill/>
        </p:spPr>
      </p:pic>
    </p:spTree>
    <p:extLst>
      <p:ext uri="{BB962C8B-B14F-4D97-AF65-F5344CB8AC3E}">
        <p14:creationId xmlns:p14="http://schemas.microsoft.com/office/powerpoint/2010/main" val="710651183"/>
      </p:ext>
    </p:extLst>
  </p:cSld>
  <p:clrMap bg1="lt1" tx1="dk1" bg2="lt2" tx2="dk2" accent1="accent1" accent2="accent2" accent3="accent3" accent4="accent4" accent5="accent5" accent6="accent6" hlink="hlink" folHlink="folHlink"/>
  <p:sldLayoutIdLst>
    <p:sldLayoutId id="2147483661" r:id="rId1"/>
  </p:sldLayoutIdLst>
  <p:transition/>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6945267"/>
      </p:ext>
    </p:extLst>
  </p:cSld>
  <p:clrMap bg1="lt1" tx1="dk1" bg2="lt2" tx2="dk2" accent1="accent1" accent2="accent2" accent3="accent3" accent4="accent4" accent5="accent5" accent6="accent6" hlink="hlink" folHlink="folHlink"/>
  <p:sldLayoutIdLst>
    <p:sldLayoutId id="2147483663" r:id="rId1"/>
    <p:sldLayoutId id="2147483664" r:id="rId2"/>
  </p:sldLayoutIdLst>
  <p:transition/>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11/19/2015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025252448"/>
      </p:ext>
    </p:extLst>
  </p:cSld>
  <p:clrMap bg1="lt1" tx1="dk1" bg2="lt2" tx2="dk2" accent1="accent1" accent2="accent2" accent3="accent3" accent4="accent4" accent5="accent5" accent6="accent6" hlink="hlink" folHlink="folHlink"/>
  <p:sldLayoutIdLst>
    <p:sldLayoutId id="2147483666" r:id="rId1"/>
    <p:sldLayoutId id="2147483667" r:id="rId2"/>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www.hps.scot.nhs.uk/" TargetMode="External"/><Relationship Id="rId2" Type="http://schemas.openxmlformats.org/officeDocument/2006/relationships/hyperlink" Target="mailto:andrew.mcauley@nhs.net"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xqFQoTCNHlmbfi1cgCFQpVFAodYB8MpQ&amp;url=http://www.disabilitytravel.com/independent/scotland/scotland_map.htm&amp;bvm=bv.105814755,d.d24&amp;psig=AFQjCNHFiwGews2fZtpGP6RJTl29X-rldA&amp;ust=144559264721878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654627"/>
            <a:ext cx="9144000" cy="2554545"/>
          </a:xfrm>
          <a:prstGeom prst="rect">
            <a:avLst/>
          </a:prstGeom>
          <a:solidFill>
            <a:srgbClr val="CCECFF"/>
          </a:solidFill>
        </p:spPr>
        <p:txBody>
          <a:bodyPr wrap="square" rtlCol="0">
            <a:spAutoFit/>
          </a:bodyPr>
          <a:lstStyle/>
          <a:p>
            <a:pPr algn="ctr" defTabSz="457200"/>
            <a:r>
              <a:rPr lang="en-GB" sz="3200" b="1" dirty="0">
                <a:solidFill>
                  <a:prstClr val="black"/>
                </a:solidFill>
              </a:rPr>
              <a:t>“National co-ordination and provision of </a:t>
            </a:r>
          </a:p>
          <a:p>
            <a:pPr algn="ctr" defTabSz="457200"/>
            <a:r>
              <a:rPr lang="en-GB" sz="3200" b="1" dirty="0">
                <a:solidFill>
                  <a:prstClr val="black"/>
                </a:solidFill>
              </a:rPr>
              <a:t>take-home naloxone:  Scotland first ”</a:t>
            </a:r>
          </a:p>
          <a:p>
            <a:pPr algn="ctr" defTabSz="457200"/>
            <a:endParaRPr lang="en-GB" sz="3200" b="1" dirty="0">
              <a:solidFill>
                <a:prstClr val="black"/>
              </a:solidFill>
            </a:endParaRPr>
          </a:p>
          <a:p>
            <a:pPr algn="ctr" defTabSz="457200"/>
            <a:r>
              <a:rPr lang="en-GB" sz="3200" b="1" dirty="0">
                <a:solidFill>
                  <a:prstClr val="black"/>
                </a:solidFill>
              </a:rPr>
              <a:t>SSA, 2015</a:t>
            </a:r>
          </a:p>
          <a:p>
            <a:pPr algn="ctr" defTabSz="457200"/>
            <a:r>
              <a:rPr lang="en-GB" sz="3200" b="1" dirty="0">
                <a:solidFill>
                  <a:prstClr val="black"/>
                </a:solidFill>
              </a:rPr>
              <a:t>York</a:t>
            </a:r>
          </a:p>
        </p:txBody>
      </p:sp>
      <p:sp>
        <p:nvSpPr>
          <p:cNvPr id="3" name="TextBox 2"/>
          <p:cNvSpPr txBox="1"/>
          <p:nvPr/>
        </p:nvSpPr>
        <p:spPr>
          <a:xfrm>
            <a:off x="2092234" y="4563116"/>
            <a:ext cx="5312229" cy="1754326"/>
          </a:xfrm>
          <a:prstGeom prst="rect">
            <a:avLst/>
          </a:prstGeom>
          <a:noFill/>
        </p:spPr>
        <p:txBody>
          <a:bodyPr wrap="square" rtlCol="0">
            <a:spAutoFit/>
          </a:bodyPr>
          <a:lstStyle/>
          <a:p>
            <a:pPr algn="ctr" defTabSz="457200">
              <a:lnSpc>
                <a:spcPct val="150000"/>
              </a:lnSpc>
            </a:pPr>
            <a:r>
              <a:rPr lang="en-GB" sz="2400" b="1" dirty="0">
                <a:solidFill>
                  <a:srgbClr val="1F497D">
                    <a:lumMod val="75000"/>
                  </a:srgbClr>
                </a:solidFill>
              </a:rPr>
              <a:t>Andrew McAuley</a:t>
            </a:r>
          </a:p>
          <a:p>
            <a:pPr algn="ctr" defTabSz="457200">
              <a:lnSpc>
                <a:spcPct val="150000"/>
              </a:lnSpc>
            </a:pPr>
            <a:r>
              <a:rPr lang="en-GB" sz="2400" b="1" dirty="0">
                <a:solidFill>
                  <a:srgbClr val="1F497D">
                    <a:lumMod val="75000"/>
                  </a:srgbClr>
                </a:solidFill>
              </a:rPr>
              <a:t>Health Protection Scotland, and</a:t>
            </a:r>
          </a:p>
          <a:p>
            <a:pPr algn="ctr" defTabSz="457200">
              <a:lnSpc>
                <a:spcPct val="150000"/>
              </a:lnSpc>
            </a:pPr>
            <a:r>
              <a:rPr lang="en-GB" sz="2400" b="1" dirty="0">
                <a:solidFill>
                  <a:srgbClr val="1F497D">
                    <a:lumMod val="75000"/>
                  </a:srgbClr>
                </a:solidFill>
              </a:rPr>
              <a:t>Glasgow Caledonian University</a:t>
            </a:r>
            <a:endParaRPr lang="en-GB" sz="2400" dirty="0">
              <a:solidFill>
                <a:srgbClr val="1F497D">
                  <a:lumMod val="50000"/>
                </a:srgbClr>
              </a:solidFill>
            </a:endParaRPr>
          </a:p>
        </p:txBody>
      </p:sp>
    </p:spTree>
    <p:extLst>
      <p:ext uri="{BB962C8B-B14F-4D97-AF65-F5344CB8AC3E}">
        <p14:creationId xmlns:p14="http://schemas.microsoft.com/office/powerpoint/2010/main" val="343383923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srcRect/>
          <a:stretch>
            <a:fillRect/>
          </a:stretch>
        </p:blipFill>
        <p:spPr bwMode="auto">
          <a:xfrm>
            <a:off x="1" y="0"/>
            <a:ext cx="9143999" cy="6858000"/>
          </a:xfrm>
          <a:prstGeom prst="rect">
            <a:avLst/>
          </a:prstGeom>
          <a:noFill/>
          <a:ln w="9525">
            <a:noFill/>
            <a:miter lim="800000"/>
            <a:headEnd/>
            <a:tailEnd/>
          </a:ln>
        </p:spPr>
      </p:pic>
    </p:spTree>
    <p:extLst>
      <p:ext uri="{BB962C8B-B14F-4D97-AF65-F5344CB8AC3E}">
        <p14:creationId xmlns:p14="http://schemas.microsoft.com/office/powerpoint/2010/main" val="370073855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GB" sz="7200" dirty="0" smtClean="0"/>
              <a:t/>
            </a:r>
            <a:br>
              <a:rPr lang="en-GB" sz="7200" dirty="0" smtClean="0"/>
            </a:br>
            <a:r>
              <a:rPr lang="en-GB" sz="6600" i="1" dirty="0" smtClean="0"/>
              <a:t>Naloxone in Scotland, a </a:t>
            </a:r>
            <a:r>
              <a:rPr lang="en-GB" sz="6600" i="1" u="sng" dirty="0" smtClean="0"/>
              <a:t>quick</a:t>
            </a:r>
            <a:r>
              <a:rPr lang="en-GB" sz="6600" i="1" dirty="0" smtClean="0"/>
              <a:t> guide...</a:t>
            </a:r>
            <a:endParaRPr lang="en-GB" sz="6600" i="1" dirty="0"/>
          </a:p>
        </p:txBody>
      </p:sp>
    </p:spTree>
    <p:extLst>
      <p:ext uri="{BB962C8B-B14F-4D97-AF65-F5344CB8AC3E}">
        <p14:creationId xmlns:p14="http://schemas.microsoft.com/office/powerpoint/2010/main" val="225586299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800" b="1" dirty="0">
                <a:solidFill>
                  <a:prstClr val="white"/>
                </a:solidFill>
              </a:rPr>
              <a:t>Naloxone in Scotland: eligibility</a:t>
            </a:r>
            <a:endParaRPr lang="en-GB" sz="4800" b="1" dirty="0">
              <a:solidFill>
                <a:prstClr val="white"/>
              </a:solidFill>
            </a:endParaRPr>
          </a:p>
        </p:txBody>
      </p:sp>
      <p:sp>
        <p:nvSpPr>
          <p:cNvPr id="4" name="Content Placeholder 3"/>
          <p:cNvSpPr>
            <a:spLocks noGrp="1"/>
          </p:cNvSpPr>
          <p:nvPr>
            <p:ph idx="1"/>
          </p:nvPr>
        </p:nvSpPr>
        <p:spPr/>
        <p:txBody>
          <a:bodyPr/>
          <a:lstStyle/>
          <a:p>
            <a:r>
              <a:rPr lang="en-GB" sz="2800" dirty="0" smtClean="0"/>
              <a:t>Who can receive a supply of naloxone?</a:t>
            </a:r>
          </a:p>
          <a:p>
            <a:pPr lvl="1"/>
            <a:r>
              <a:rPr lang="en-GB" u="sng" dirty="0" smtClean="0"/>
              <a:t>ANY</a:t>
            </a:r>
            <a:r>
              <a:rPr lang="en-GB" dirty="0" smtClean="0"/>
              <a:t> Individual with current or a history of opioid use. </a:t>
            </a:r>
          </a:p>
          <a:p>
            <a:pPr lvl="2"/>
            <a:r>
              <a:rPr lang="en-GB" dirty="0" smtClean="0"/>
              <a:t>Esp. Those receiving ORT, those released from prison, those discharged from hospital, all of whom are at increased risk of opioid overdose and DRD.</a:t>
            </a:r>
          </a:p>
          <a:p>
            <a:pPr lvl="1"/>
            <a:r>
              <a:rPr lang="en-GB" dirty="0" smtClean="0"/>
              <a:t>Nominated representatives of individuals with current or a history of opiate use (consent required). </a:t>
            </a:r>
          </a:p>
          <a:p>
            <a:pPr lvl="1"/>
            <a:r>
              <a:rPr lang="en-GB" dirty="0" smtClean="0"/>
              <a:t>Staff working for services in contact with people at risk of opiate overdoses. </a:t>
            </a:r>
          </a:p>
          <a:p>
            <a:pPr>
              <a:buNone/>
            </a:pPr>
            <a:endParaRPr lang="en-GB" sz="2800" dirty="0" smtClean="0"/>
          </a:p>
          <a:p>
            <a:endParaRPr lang="en-GB" sz="2800" dirty="0"/>
          </a:p>
        </p:txBody>
      </p:sp>
      <p:sp>
        <p:nvSpPr>
          <p:cNvPr id="5" name="Oval 4"/>
          <p:cNvSpPr/>
          <p:nvPr/>
        </p:nvSpPr>
        <p:spPr>
          <a:xfrm>
            <a:off x="-169817" y="5486083"/>
            <a:ext cx="9144000" cy="128016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GB">
              <a:solidFill>
                <a:prstClr val="white"/>
              </a:solidFill>
            </a:endParaRPr>
          </a:p>
        </p:txBody>
      </p:sp>
    </p:spTree>
    <p:extLst>
      <p:ext uri="{BB962C8B-B14F-4D97-AF65-F5344CB8AC3E}">
        <p14:creationId xmlns:p14="http://schemas.microsoft.com/office/powerpoint/2010/main" val="5793859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5122" name="Picture 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118552708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800" b="1" dirty="0">
                <a:solidFill>
                  <a:prstClr val="white"/>
                </a:solidFill>
              </a:rPr>
              <a:t>Naloxone in Scotland: training</a:t>
            </a:r>
            <a:endParaRPr lang="en-GB" sz="4800" b="1" dirty="0">
              <a:solidFill>
                <a:prstClr val="white"/>
              </a:solidFill>
            </a:endParaRPr>
          </a:p>
        </p:txBody>
      </p:sp>
      <p:sp>
        <p:nvSpPr>
          <p:cNvPr id="4" name="Content Placeholder 3"/>
          <p:cNvSpPr>
            <a:spLocks noGrp="1"/>
          </p:cNvSpPr>
          <p:nvPr>
            <p:ph idx="1"/>
          </p:nvPr>
        </p:nvSpPr>
        <p:spPr/>
        <p:txBody>
          <a:bodyPr/>
          <a:lstStyle/>
          <a:p>
            <a:r>
              <a:rPr lang="en-GB" sz="2800" dirty="0" smtClean="0"/>
              <a:t>Who trains?</a:t>
            </a:r>
          </a:p>
          <a:p>
            <a:pPr lvl="1"/>
            <a:r>
              <a:rPr lang="en-GB" dirty="0" smtClean="0"/>
              <a:t>Nurses, IEP workers, community pharmacists, pharmacy technicians, social care staff, voluntary sector workers, prison staff, and </a:t>
            </a:r>
            <a:r>
              <a:rPr lang="en-GB" dirty="0" smtClean="0">
                <a:solidFill>
                  <a:srgbClr val="FF0000"/>
                </a:solidFill>
              </a:rPr>
              <a:t>peer trainers</a:t>
            </a:r>
            <a:r>
              <a:rPr lang="en-GB" dirty="0" smtClean="0"/>
              <a:t>. </a:t>
            </a:r>
          </a:p>
          <a:p>
            <a:pPr>
              <a:buNone/>
            </a:pPr>
            <a:endParaRPr lang="en-GB" sz="2800" dirty="0" smtClean="0"/>
          </a:p>
          <a:p>
            <a:r>
              <a:rPr lang="en-GB" sz="2800" dirty="0" smtClean="0"/>
              <a:t>How do they train?</a:t>
            </a:r>
          </a:p>
          <a:p>
            <a:pPr lvl="1"/>
            <a:r>
              <a:rPr lang="en-GB" dirty="0" smtClean="0"/>
              <a:t>Brief intervention</a:t>
            </a:r>
          </a:p>
          <a:p>
            <a:pPr lvl="1"/>
            <a:r>
              <a:rPr lang="en-GB" dirty="0" smtClean="0"/>
              <a:t>One-to-one / Group</a:t>
            </a:r>
          </a:p>
          <a:p>
            <a:pPr lvl="1"/>
            <a:endParaRPr lang="en-GB" dirty="0"/>
          </a:p>
        </p:txBody>
      </p:sp>
    </p:spTree>
    <p:extLst>
      <p:ext uri="{BB962C8B-B14F-4D97-AF65-F5344CB8AC3E}">
        <p14:creationId xmlns:p14="http://schemas.microsoft.com/office/powerpoint/2010/main" val="288477313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pPr>
            <a:r>
              <a:rPr lang="en-GB" sz="4800" b="1" dirty="0">
                <a:solidFill>
                  <a:prstClr val="white"/>
                </a:solidFill>
              </a:rPr>
              <a:t>Naloxone in Scotland: supply</a:t>
            </a:r>
            <a:endParaRPr lang="en-GB" sz="4800" b="1" dirty="0">
              <a:solidFill>
                <a:prstClr val="white"/>
              </a:solidFill>
            </a:endParaRPr>
          </a:p>
        </p:txBody>
      </p:sp>
      <p:sp>
        <p:nvSpPr>
          <p:cNvPr id="4" name="Content Placeholder 3"/>
          <p:cNvSpPr>
            <a:spLocks noGrp="1"/>
          </p:cNvSpPr>
          <p:nvPr>
            <p:ph idx="1"/>
          </p:nvPr>
        </p:nvSpPr>
        <p:spPr/>
        <p:txBody>
          <a:bodyPr/>
          <a:lstStyle/>
          <a:p>
            <a:r>
              <a:rPr lang="en-GB" sz="2400" dirty="0" smtClean="0"/>
              <a:t>Who supplies?</a:t>
            </a:r>
          </a:p>
          <a:p>
            <a:pPr lvl="1"/>
            <a:r>
              <a:rPr lang="en-GB" sz="2400" dirty="0" smtClean="0"/>
              <a:t>Nurses, Pharmacists via PGD</a:t>
            </a:r>
          </a:p>
          <a:p>
            <a:pPr lvl="1"/>
            <a:r>
              <a:rPr lang="en-GB" sz="2400" dirty="0" smtClean="0">
                <a:solidFill>
                  <a:srgbClr val="FF0000"/>
                </a:solidFill>
              </a:rPr>
              <a:t>Doctors</a:t>
            </a:r>
          </a:p>
          <a:p>
            <a:pPr>
              <a:buNone/>
            </a:pPr>
            <a:endParaRPr lang="en-GB" sz="2400" dirty="0" smtClean="0"/>
          </a:p>
          <a:p>
            <a:r>
              <a:rPr lang="en-GB" sz="2400" dirty="0" smtClean="0"/>
              <a:t>Where do they supply?</a:t>
            </a:r>
          </a:p>
          <a:p>
            <a:pPr lvl="1"/>
            <a:r>
              <a:rPr lang="en-GB" sz="2400" dirty="0" smtClean="0"/>
              <a:t>13/14 Health Boards</a:t>
            </a:r>
          </a:p>
          <a:p>
            <a:pPr lvl="2">
              <a:buFont typeface="Courier New" pitchFamily="49" charset="0"/>
              <a:buChar char="o"/>
            </a:pPr>
            <a:r>
              <a:rPr lang="en-GB" sz="2000" dirty="0" smtClean="0"/>
              <a:t>Community addiction and harm reduction teams</a:t>
            </a:r>
          </a:p>
          <a:p>
            <a:pPr lvl="2">
              <a:buFont typeface="Courier New" pitchFamily="49" charset="0"/>
              <a:buChar char="o"/>
            </a:pPr>
            <a:r>
              <a:rPr lang="en-GB" sz="2000" dirty="0" smtClean="0"/>
              <a:t>Injecting equipment provision (services)</a:t>
            </a:r>
          </a:p>
          <a:p>
            <a:pPr lvl="2">
              <a:buFont typeface="Courier New" pitchFamily="49" charset="0"/>
              <a:buChar char="o"/>
            </a:pPr>
            <a:r>
              <a:rPr lang="en-GB" sz="2000" dirty="0" smtClean="0"/>
              <a:t>Community pharmacy</a:t>
            </a:r>
            <a:endParaRPr lang="en-GB" sz="2400" dirty="0" smtClean="0"/>
          </a:p>
          <a:p>
            <a:pPr lvl="1"/>
            <a:r>
              <a:rPr lang="en-GB" sz="2400" dirty="0" smtClean="0"/>
              <a:t>All 15 prisons</a:t>
            </a:r>
          </a:p>
          <a:p>
            <a:pPr lvl="2">
              <a:buFont typeface="Courier New" pitchFamily="49" charset="0"/>
              <a:buChar char="o"/>
            </a:pPr>
            <a:r>
              <a:rPr lang="en-GB" sz="2000" dirty="0" smtClean="0"/>
              <a:t>Liberation (including court)</a:t>
            </a:r>
          </a:p>
          <a:p>
            <a:endParaRPr lang="en-GB" sz="2400" dirty="0"/>
          </a:p>
        </p:txBody>
      </p:sp>
    </p:spTree>
    <p:extLst>
      <p:ext uri="{BB962C8B-B14F-4D97-AF65-F5344CB8AC3E}">
        <p14:creationId xmlns:p14="http://schemas.microsoft.com/office/powerpoint/2010/main" val="166678672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pPr>
            <a:r>
              <a:rPr lang="en-GB" sz="4800" b="1" dirty="0">
                <a:solidFill>
                  <a:prstClr val="white"/>
                </a:solidFill>
              </a:rPr>
              <a:t>Naloxone in Scotland: supply</a:t>
            </a:r>
            <a:endParaRPr lang="en-GB" sz="4800" b="1" dirty="0">
              <a:solidFill>
                <a:prstClr val="white"/>
              </a:solidFill>
            </a:endParaRPr>
          </a:p>
        </p:txBody>
      </p:sp>
      <p:sp>
        <p:nvSpPr>
          <p:cNvPr id="4" name="Content Placeholder 3"/>
          <p:cNvSpPr>
            <a:spLocks noGrp="1"/>
          </p:cNvSpPr>
          <p:nvPr>
            <p:ph idx="1"/>
          </p:nvPr>
        </p:nvSpPr>
        <p:spPr/>
        <p:txBody>
          <a:bodyPr/>
          <a:lstStyle/>
          <a:p>
            <a:r>
              <a:rPr lang="en-GB" sz="2400" dirty="0" smtClean="0"/>
              <a:t>Who supplies?</a:t>
            </a:r>
          </a:p>
          <a:p>
            <a:pPr lvl="1"/>
            <a:r>
              <a:rPr lang="en-GB" sz="2400" dirty="0" smtClean="0"/>
              <a:t>Nurses, Pharmacists via PGD</a:t>
            </a:r>
          </a:p>
          <a:p>
            <a:pPr lvl="1"/>
            <a:r>
              <a:rPr lang="en-GB" sz="2400" dirty="0" smtClean="0">
                <a:solidFill>
                  <a:srgbClr val="FF0000"/>
                </a:solidFill>
              </a:rPr>
              <a:t>Doctors</a:t>
            </a:r>
          </a:p>
          <a:p>
            <a:pPr>
              <a:buNone/>
            </a:pPr>
            <a:endParaRPr lang="en-GB" sz="2400" dirty="0" smtClean="0"/>
          </a:p>
          <a:p>
            <a:r>
              <a:rPr lang="en-GB" sz="2400" dirty="0" smtClean="0"/>
              <a:t>Where do they supply?</a:t>
            </a:r>
          </a:p>
          <a:p>
            <a:pPr lvl="1"/>
            <a:r>
              <a:rPr lang="en-GB" sz="2400" dirty="0" smtClean="0"/>
              <a:t>13/14 Health Boards</a:t>
            </a:r>
          </a:p>
          <a:p>
            <a:pPr lvl="2">
              <a:buFont typeface="Courier New" pitchFamily="49" charset="0"/>
              <a:buChar char="o"/>
            </a:pPr>
            <a:r>
              <a:rPr lang="en-GB" sz="2000" dirty="0" smtClean="0"/>
              <a:t>Community addiction and harm reduction teams</a:t>
            </a:r>
          </a:p>
          <a:p>
            <a:pPr lvl="2">
              <a:buFont typeface="Courier New" pitchFamily="49" charset="0"/>
              <a:buChar char="o"/>
            </a:pPr>
            <a:r>
              <a:rPr lang="en-GB" sz="2000" dirty="0" smtClean="0"/>
              <a:t>Injecting equipment provision (services)</a:t>
            </a:r>
          </a:p>
          <a:p>
            <a:pPr lvl="2">
              <a:buFont typeface="Courier New" pitchFamily="49" charset="0"/>
              <a:buChar char="o"/>
            </a:pPr>
            <a:r>
              <a:rPr lang="en-GB" sz="2000" dirty="0" smtClean="0"/>
              <a:t>Community pharmacy</a:t>
            </a:r>
            <a:endParaRPr lang="en-GB" sz="2400" dirty="0" smtClean="0"/>
          </a:p>
          <a:p>
            <a:pPr lvl="1"/>
            <a:r>
              <a:rPr lang="en-GB" sz="2400" dirty="0" smtClean="0"/>
              <a:t>All 15 prisons</a:t>
            </a:r>
          </a:p>
          <a:p>
            <a:pPr lvl="2">
              <a:buFont typeface="Courier New" pitchFamily="49" charset="0"/>
              <a:buChar char="o"/>
            </a:pPr>
            <a:r>
              <a:rPr lang="en-GB" sz="2000" dirty="0" smtClean="0"/>
              <a:t>Liberation (including court)</a:t>
            </a:r>
          </a:p>
          <a:p>
            <a:endParaRPr lang="en-GB" sz="2400" dirty="0"/>
          </a:p>
        </p:txBody>
      </p:sp>
      <p:sp>
        <p:nvSpPr>
          <p:cNvPr id="5" name="TextBox 4"/>
          <p:cNvSpPr txBox="1"/>
          <p:nvPr/>
        </p:nvSpPr>
        <p:spPr>
          <a:xfrm>
            <a:off x="1345474" y="2569696"/>
            <a:ext cx="6048103" cy="1754326"/>
          </a:xfrm>
          <a:prstGeom prst="rect">
            <a:avLst/>
          </a:prstGeom>
          <a:solidFill>
            <a:srgbClr val="FFFF00"/>
          </a:solidFill>
        </p:spPr>
        <p:txBody>
          <a:bodyPr wrap="square" rtlCol="0">
            <a:spAutoFit/>
          </a:bodyPr>
          <a:lstStyle/>
          <a:p>
            <a:pPr defTabSz="457200"/>
            <a:r>
              <a:rPr lang="en-GB" sz="3600" dirty="0">
                <a:solidFill>
                  <a:prstClr val="black"/>
                </a:solidFill>
                <a:latin typeface="Comic Sans MS" pitchFamily="66" charset="0"/>
              </a:rPr>
              <a:t>New legislation introduced 1 October 2015 = no </a:t>
            </a:r>
            <a:r>
              <a:rPr lang="en-GB" sz="3600" dirty="0" err="1">
                <a:solidFill>
                  <a:prstClr val="black"/>
                </a:solidFill>
                <a:latin typeface="Comic Sans MS" pitchFamily="66" charset="0"/>
              </a:rPr>
              <a:t>Px</a:t>
            </a:r>
            <a:r>
              <a:rPr lang="en-GB" sz="3600" dirty="0">
                <a:solidFill>
                  <a:prstClr val="black"/>
                </a:solidFill>
                <a:latin typeface="Comic Sans MS" pitchFamily="66" charset="0"/>
              </a:rPr>
              <a:t> or PGD required!</a:t>
            </a:r>
            <a:endParaRPr lang="en-GB" sz="3600" dirty="0">
              <a:solidFill>
                <a:prstClr val="black"/>
              </a:solidFill>
              <a:latin typeface="Comic Sans MS" pitchFamily="66" charset="0"/>
            </a:endParaRPr>
          </a:p>
        </p:txBody>
      </p:sp>
    </p:spTree>
    <p:extLst>
      <p:ext uri="{BB962C8B-B14F-4D97-AF65-F5344CB8AC3E}">
        <p14:creationId xmlns:p14="http://schemas.microsoft.com/office/powerpoint/2010/main" val="19391143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GB" sz="7200" dirty="0" smtClean="0"/>
              <a:t/>
            </a:r>
            <a:br>
              <a:rPr lang="en-GB" sz="7200" dirty="0" smtClean="0"/>
            </a:br>
            <a:r>
              <a:rPr lang="en-GB" sz="6600" i="1" dirty="0" smtClean="0"/>
              <a:t>Results</a:t>
            </a:r>
            <a:endParaRPr lang="en-GB" sz="6600" i="1" dirty="0"/>
          </a:p>
        </p:txBody>
      </p:sp>
    </p:spTree>
    <p:extLst>
      <p:ext uri="{BB962C8B-B14F-4D97-AF65-F5344CB8AC3E}">
        <p14:creationId xmlns:p14="http://schemas.microsoft.com/office/powerpoint/2010/main" val="133384610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000" b="1" dirty="0">
                <a:solidFill>
                  <a:prstClr val="white"/>
                </a:solidFill>
              </a:rPr>
              <a:t>Naloxone in Scotland: implementation</a:t>
            </a:r>
            <a:endParaRPr lang="en-GB" sz="4000" b="1" dirty="0">
              <a:solidFill>
                <a:prstClr val="white"/>
              </a:solidFill>
            </a:endParaRPr>
          </a:p>
        </p:txBody>
      </p:sp>
      <p:sp>
        <p:nvSpPr>
          <p:cNvPr id="8" name="Oval 7"/>
          <p:cNvSpPr/>
          <p:nvPr/>
        </p:nvSpPr>
        <p:spPr>
          <a:xfrm>
            <a:off x="5329646" y="3735977"/>
            <a:ext cx="313508" cy="48332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GB">
              <a:solidFill>
                <a:prstClr val="white"/>
              </a:solidFill>
            </a:endParaRPr>
          </a:p>
        </p:txBody>
      </p:sp>
      <p:sp>
        <p:nvSpPr>
          <p:cNvPr id="10" name="Oval 9"/>
          <p:cNvSpPr/>
          <p:nvPr/>
        </p:nvSpPr>
        <p:spPr>
          <a:xfrm>
            <a:off x="7649264" y="1998617"/>
            <a:ext cx="313508" cy="48332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GB">
              <a:solidFill>
                <a:prstClr val="white"/>
              </a:solidFill>
            </a:endParaRPr>
          </a:p>
        </p:txBody>
      </p:sp>
      <p:sp>
        <p:nvSpPr>
          <p:cNvPr id="7" name="Text Box 3"/>
          <p:cNvSpPr txBox="1">
            <a:spLocks noChangeArrowheads="1"/>
          </p:cNvSpPr>
          <p:nvPr/>
        </p:nvSpPr>
        <p:spPr bwMode="auto">
          <a:xfrm>
            <a:off x="6011863" y="6092825"/>
            <a:ext cx="2663825" cy="304800"/>
          </a:xfrm>
          <a:prstGeom prst="rect">
            <a:avLst/>
          </a:prstGeom>
          <a:noFill/>
          <a:ln w="9525">
            <a:noFill/>
            <a:miter lim="800000"/>
            <a:headEnd/>
            <a:tailEnd/>
          </a:ln>
          <a:effectLst/>
        </p:spPr>
        <p:txBody>
          <a:bodyPr>
            <a:spAutoFit/>
          </a:bodyPr>
          <a:lstStyle/>
          <a:p>
            <a:pPr defTabSz="457200">
              <a:spcBef>
                <a:spcPct val="50000"/>
              </a:spcBef>
            </a:pPr>
            <a:r>
              <a:rPr lang="en-GB" sz="1400" i="1" dirty="0">
                <a:solidFill>
                  <a:prstClr val="black"/>
                </a:solidFill>
              </a:rPr>
              <a:t>Source: </a:t>
            </a:r>
            <a:r>
              <a:rPr lang="en-GB" sz="1400" i="1" dirty="0">
                <a:solidFill>
                  <a:prstClr val="black"/>
                </a:solidFill>
              </a:rPr>
              <a:t>ISD (2015)</a:t>
            </a:r>
            <a:endParaRPr lang="en-GB" sz="1400" i="1" dirty="0">
              <a:solidFill>
                <a:prstClr val="black"/>
              </a:solidFill>
            </a:endParaRPr>
          </a:p>
        </p:txBody>
      </p:sp>
      <p:pic>
        <p:nvPicPr>
          <p:cNvPr id="52226" name="Picture 2"/>
          <p:cNvPicPr>
            <a:picLocks noGrp="1" noChangeAspect="1" noChangeArrowheads="1"/>
          </p:cNvPicPr>
          <p:nvPr>
            <p:ph idx="1"/>
          </p:nvPr>
        </p:nvPicPr>
        <p:blipFill>
          <a:blip r:embed="rId3"/>
          <a:srcRect/>
          <a:stretch>
            <a:fillRect/>
          </a:stretch>
        </p:blipFill>
        <p:spPr bwMode="auto">
          <a:xfrm>
            <a:off x="860710" y="1600200"/>
            <a:ext cx="7422579" cy="4525963"/>
          </a:xfrm>
          <a:prstGeom prst="rect">
            <a:avLst/>
          </a:prstGeom>
          <a:noFill/>
          <a:ln w="9525">
            <a:noFill/>
            <a:miter lim="800000"/>
            <a:headEnd/>
            <a:tailEnd/>
          </a:ln>
        </p:spPr>
      </p:pic>
    </p:spTree>
    <p:extLst>
      <p:ext uri="{BB962C8B-B14F-4D97-AF65-F5344CB8AC3E}">
        <p14:creationId xmlns:p14="http://schemas.microsoft.com/office/powerpoint/2010/main" val="318409582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000" b="1" dirty="0">
                <a:solidFill>
                  <a:prstClr val="white"/>
                </a:solidFill>
              </a:rPr>
              <a:t>Naloxone in Scotland: implementation</a:t>
            </a:r>
            <a:endParaRPr lang="en-GB" sz="4000" b="1" dirty="0">
              <a:solidFill>
                <a:prstClr val="white"/>
              </a:solidFill>
            </a:endParaRPr>
          </a:p>
        </p:txBody>
      </p:sp>
      <p:sp>
        <p:nvSpPr>
          <p:cNvPr id="5" name="Text Box 3"/>
          <p:cNvSpPr txBox="1">
            <a:spLocks noChangeArrowheads="1"/>
          </p:cNvSpPr>
          <p:nvPr/>
        </p:nvSpPr>
        <p:spPr bwMode="auto">
          <a:xfrm>
            <a:off x="6011863" y="6092825"/>
            <a:ext cx="2663825" cy="304800"/>
          </a:xfrm>
          <a:prstGeom prst="rect">
            <a:avLst/>
          </a:prstGeom>
          <a:noFill/>
          <a:ln w="9525">
            <a:noFill/>
            <a:miter lim="800000"/>
            <a:headEnd/>
            <a:tailEnd/>
          </a:ln>
          <a:effectLst/>
        </p:spPr>
        <p:txBody>
          <a:bodyPr>
            <a:spAutoFit/>
          </a:bodyPr>
          <a:lstStyle/>
          <a:p>
            <a:pPr defTabSz="457200">
              <a:spcBef>
                <a:spcPct val="50000"/>
              </a:spcBef>
            </a:pPr>
            <a:r>
              <a:rPr lang="en-GB" sz="1400" i="1" dirty="0">
                <a:solidFill>
                  <a:prstClr val="black"/>
                </a:solidFill>
              </a:rPr>
              <a:t>Source: </a:t>
            </a:r>
            <a:r>
              <a:rPr lang="en-GB" sz="1400" i="1" dirty="0">
                <a:solidFill>
                  <a:prstClr val="black"/>
                </a:solidFill>
              </a:rPr>
              <a:t>ISD (2015)</a:t>
            </a:r>
            <a:endParaRPr lang="en-GB" sz="1400" i="1" dirty="0">
              <a:solidFill>
                <a:prstClr val="black"/>
              </a:solidFill>
            </a:endParaRPr>
          </a:p>
        </p:txBody>
      </p:sp>
      <p:pic>
        <p:nvPicPr>
          <p:cNvPr id="6145" name="Picture 1"/>
          <p:cNvPicPr>
            <a:picLocks noGrp="1" noChangeAspect="1" noChangeArrowheads="1"/>
          </p:cNvPicPr>
          <p:nvPr>
            <p:ph idx="1"/>
          </p:nvPr>
        </p:nvPicPr>
        <p:blipFill>
          <a:blip r:embed="rId3"/>
          <a:srcRect/>
          <a:stretch>
            <a:fillRect/>
          </a:stretch>
        </p:blipFill>
        <p:spPr bwMode="auto">
          <a:xfrm>
            <a:off x="1012083" y="1600200"/>
            <a:ext cx="7119834" cy="4525963"/>
          </a:xfrm>
          <a:prstGeom prst="rect">
            <a:avLst/>
          </a:prstGeom>
          <a:noFill/>
          <a:ln w="9525">
            <a:noFill/>
            <a:miter lim="800000"/>
            <a:headEnd/>
            <a:tailEnd/>
          </a:ln>
        </p:spPr>
      </p:pic>
    </p:spTree>
    <p:extLst>
      <p:ext uri="{BB962C8B-B14F-4D97-AF65-F5344CB8AC3E}">
        <p14:creationId xmlns:p14="http://schemas.microsoft.com/office/powerpoint/2010/main" val="19727269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rcRect/>
          <a:stretch>
            <a:fillRect/>
          </a:stretch>
        </p:blipFill>
        <p:spPr bwMode="auto">
          <a:xfrm>
            <a:off x="2076995" y="0"/>
            <a:ext cx="5200579" cy="6858000"/>
          </a:xfrm>
          <a:prstGeom prst="rect">
            <a:avLst/>
          </a:prstGeom>
          <a:noFill/>
          <a:ln w="9525">
            <a:noFill/>
            <a:miter lim="800000"/>
            <a:headEnd/>
            <a:tailEnd/>
          </a:ln>
        </p:spPr>
      </p:pic>
    </p:spTree>
    <p:extLst>
      <p:ext uri="{BB962C8B-B14F-4D97-AF65-F5344CB8AC3E}">
        <p14:creationId xmlns:p14="http://schemas.microsoft.com/office/powerpoint/2010/main" val="2066374089"/>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000" b="1" dirty="0">
                <a:solidFill>
                  <a:prstClr val="white"/>
                </a:solidFill>
              </a:rPr>
              <a:t>Naloxone in Scotland: primary outcome</a:t>
            </a:r>
            <a:endParaRPr lang="en-GB" sz="4000" b="1" dirty="0">
              <a:solidFill>
                <a:prstClr val="white"/>
              </a:solidFill>
            </a:endParaRPr>
          </a:p>
        </p:txBody>
      </p:sp>
      <p:sp>
        <p:nvSpPr>
          <p:cNvPr id="5" name="Text Box 3"/>
          <p:cNvSpPr txBox="1">
            <a:spLocks noChangeArrowheads="1"/>
          </p:cNvSpPr>
          <p:nvPr/>
        </p:nvSpPr>
        <p:spPr bwMode="auto">
          <a:xfrm>
            <a:off x="6011863" y="6092825"/>
            <a:ext cx="2663825" cy="304800"/>
          </a:xfrm>
          <a:prstGeom prst="rect">
            <a:avLst/>
          </a:prstGeom>
          <a:noFill/>
          <a:ln w="9525">
            <a:noFill/>
            <a:miter lim="800000"/>
            <a:headEnd/>
            <a:tailEnd/>
          </a:ln>
          <a:effectLst/>
        </p:spPr>
        <p:txBody>
          <a:bodyPr>
            <a:spAutoFit/>
          </a:bodyPr>
          <a:lstStyle/>
          <a:p>
            <a:pPr defTabSz="457200">
              <a:spcBef>
                <a:spcPct val="50000"/>
              </a:spcBef>
            </a:pPr>
            <a:r>
              <a:rPr lang="en-GB" sz="1400" i="1" dirty="0">
                <a:solidFill>
                  <a:prstClr val="black"/>
                </a:solidFill>
              </a:rPr>
              <a:t>Source: </a:t>
            </a:r>
            <a:r>
              <a:rPr lang="en-GB" sz="1400" i="1" dirty="0">
                <a:solidFill>
                  <a:prstClr val="black"/>
                </a:solidFill>
              </a:rPr>
              <a:t>ISD (2015)</a:t>
            </a:r>
            <a:endParaRPr lang="en-GB" sz="1400" i="1" dirty="0">
              <a:solidFill>
                <a:prstClr val="black"/>
              </a:solidFill>
            </a:endParaRPr>
          </a:p>
        </p:txBody>
      </p:sp>
      <p:pic>
        <p:nvPicPr>
          <p:cNvPr id="53250" name="Picture 2"/>
          <p:cNvPicPr>
            <a:picLocks noGrp="1" noChangeAspect="1" noChangeArrowheads="1"/>
          </p:cNvPicPr>
          <p:nvPr>
            <p:ph idx="1"/>
          </p:nvPr>
        </p:nvPicPr>
        <p:blipFill>
          <a:blip r:embed="rId3"/>
          <a:srcRect/>
          <a:stretch>
            <a:fillRect/>
          </a:stretch>
        </p:blipFill>
        <p:spPr bwMode="auto">
          <a:xfrm>
            <a:off x="1560071" y="1600200"/>
            <a:ext cx="6023857" cy="4525963"/>
          </a:xfrm>
          <a:prstGeom prst="rect">
            <a:avLst/>
          </a:prstGeom>
          <a:noFill/>
          <a:ln w="9525">
            <a:noFill/>
            <a:miter lim="800000"/>
            <a:headEnd/>
            <a:tailEnd/>
          </a:ln>
        </p:spPr>
      </p:pic>
    </p:spTree>
    <p:extLst>
      <p:ext uri="{BB962C8B-B14F-4D97-AF65-F5344CB8AC3E}">
        <p14:creationId xmlns:p14="http://schemas.microsoft.com/office/powerpoint/2010/main" val="101729909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000" b="1" dirty="0">
                <a:solidFill>
                  <a:prstClr val="white"/>
                </a:solidFill>
              </a:rPr>
              <a:t>Naloxone in Scotland: wider impact</a:t>
            </a:r>
            <a:endParaRPr lang="en-GB" sz="4000" b="1" dirty="0">
              <a:solidFill>
                <a:prstClr val="white"/>
              </a:solidFill>
            </a:endParaRPr>
          </a:p>
        </p:txBody>
      </p:sp>
      <p:sp>
        <p:nvSpPr>
          <p:cNvPr id="8" name="Rectangle 2"/>
          <p:cNvSpPr>
            <a:spLocks noChangeArrowheads="1"/>
          </p:cNvSpPr>
          <p:nvPr/>
        </p:nvSpPr>
        <p:spPr bwMode="auto">
          <a:xfrm>
            <a:off x="154806" y="1217711"/>
            <a:ext cx="8834405"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en-GB" sz="1400" b="1" dirty="0">
                <a:solidFill>
                  <a:prstClr val="black"/>
                </a:solidFill>
              </a:rPr>
              <a:t>Take-home naloxone prescriptions and carriage by people who inject drugs (PWID) in Scotland; 2011-12 and 2013-14</a:t>
            </a:r>
            <a:endParaRPr lang="en-GB" sz="1400" dirty="0">
              <a:solidFill>
                <a:prstClr val="black"/>
              </a:solidFill>
              <a:latin typeface="Arial" pitchFamily="34" charset="0"/>
              <a:cs typeface="Arial" pitchFamily="34" charset="0"/>
            </a:endParaRPr>
          </a:p>
        </p:txBody>
      </p:sp>
      <p:graphicFrame>
        <p:nvGraphicFramePr>
          <p:cNvPr id="11" name="Content Placeholder 10"/>
          <p:cNvGraphicFramePr>
            <a:graphicFrameLocks noGrp="1"/>
          </p:cNvGraphicFramePr>
          <p:nvPr>
            <p:ph idx="1"/>
          </p:nvPr>
        </p:nvGraphicFramePr>
        <p:xfrm>
          <a:off x="496390" y="2155370"/>
          <a:ext cx="8219663" cy="3513910"/>
        </p:xfrm>
        <a:graphic>
          <a:graphicData uri="http://schemas.openxmlformats.org/drawingml/2006/table">
            <a:tbl>
              <a:tblPr/>
              <a:tblGrid>
                <a:gridCol w="948893"/>
                <a:gridCol w="972746"/>
                <a:gridCol w="1083811"/>
                <a:gridCol w="1177791"/>
                <a:gridCol w="972087"/>
                <a:gridCol w="1056975"/>
                <a:gridCol w="951130"/>
                <a:gridCol w="1056230"/>
              </a:tblGrid>
              <a:tr h="1735264">
                <a:tc>
                  <a:txBody>
                    <a:bodyPr/>
                    <a:lstStyle/>
                    <a:p>
                      <a:pPr>
                        <a:lnSpc>
                          <a:spcPct val="115000"/>
                        </a:lnSpc>
                        <a:spcAft>
                          <a:spcPts val="0"/>
                        </a:spcAft>
                      </a:pP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GB" sz="1400" b="1" dirty="0">
                          <a:latin typeface="Calibri"/>
                          <a:ea typeface="Calibri"/>
                          <a:cs typeface="Times New Roman"/>
                        </a:rPr>
                        <a:t>Have you been prescribed take-home naloxone in the past year?</a:t>
                      </a: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a:lnSpc>
                          <a:spcPct val="115000"/>
                        </a:lnSpc>
                        <a:spcAft>
                          <a:spcPts val="0"/>
                        </a:spcAft>
                      </a:pPr>
                      <a:r>
                        <a:rPr lang="en-GB" sz="1400" b="1" dirty="0">
                          <a:latin typeface="Calibri"/>
                          <a:ea typeface="Calibri"/>
                          <a:cs typeface="Times New Roman"/>
                        </a:rPr>
                        <a:t>Between era</a:t>
                      </a:r>
                      <a:r>
                        <a:rPr lang="en-GB" sz="1400" b="1" baseline="30000" dirty="0">
                          <a:latin typeface="Calibri"/>
                          <a:ea typeface="Calibri"/>
                          <a:cs typeface="Times New Roman"/>
                        </a:rPr>
                        <a:t>1</a:t>
                      </a:r>
                      <a:r>
                        <a:rPr lang="en-GB" sz="1400" b="1" dirty="0">
                          <a:latin typeface="Calibri"/>
                          <a:ea typeface="Calibri"/>
                          <a:cs typeface="Times New Roman"/>
                        </a:rPr>
                        <a:t> difference</a:t>
                      </a:r>
                      <a:br>
                        <a:rPr lang="en-GB" sz="1400" b="1" dirty="0">
                          <a:latin typeface="Calibri"/>
                          <a:ea typeface="Calibri"/>
                          <a:cs typeface="Times New Roman"/>
                        </a:rPr>
                      </a:br>
                      <a:r>
                        <a:rPr lang="en-GB" sz="1400" b="1" dirty="0">
                          <a:latin typeface="Calibri"/>
                          <a:ea typeface="Calibri"/>
                          <a:cs typeface="Times New Roman"/>
                        </a:rPr>
                        <a:t>p-Value </a:t>
                      </a:r>
                      <a:endParaRPr lang="en-GB" sz="1400" dirty="0">
                        <a:latin typeface="Calibri"/>
                        <a:ea typeface="Calibri"/>
                        <a:cs typeface="Times New Roman"/>
                      </a:endParaRPr>
                    </a:p>
                    <a:p>
                      <a:pPr algn="ctr">
                        <a:lnSpc>
                          <a:spcPct val="115000"/>
                        </a:lnSpc>
                        <a:spcAft>
                          <a:spcPts val="0"/>
                        </a:spcAft>
                      </a:pPr>
                      <a:r>
                        <a:rPr lang="en-GB" sz="1400" b="1" dirty="0">
                          <a:latin typeface="Calibri"/>
                          <a:ea typeface="Calibri"/>
                          <a:cs typeface="Times New Roman"/>
                        </a:rPr>
                        <a:t>(95% CI)</a:t>
                      </a: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GB" sz="1400" b="1" dirty="0">
                          <a:latin typeface="Calibri"/>
                          <a:ea typeface="Calibri"/>
                          <a:cs typeface="Times New Roman"/>
                        </a:rPr>
                        <a:t>Are you carrying any take-home naloxone with you today?</a:t>
                      </a: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a:lnSpc>
                          <a:spcPct val="115000"/>
                        </a:lnSpc>
                        <a:spcAft>
                          <a:spcPts val="0"/>
                        </a:spcAft>
                      </a:pPr>
                      <a:r>
                        <a:rPr lang="en-GB" sz="1400" b="1" dirty="0">
                          <a:latin typeface="Calibri"/>
                          <a:ea typeface="Calibri"/>
                          <a:cs typeface="Times New Roman"/>
                        </a:rPr>
                        <a:t>Between era</a:t>
                      </a:r>
                      <a:r>
                        <a:rPr lang="en-GB" sz="1400" b="1" baseline="30000" dirty="0">
                          <a:latin typeface="Calibri"/>
                          <a:ea typeface="Calibri"/>
                          <a:cs typeface="Times New Roman"/>
                        </a:rPr>
                        <a:t>1</a:t>
                      </a:r>
                      <a:r>
                        <a:rPr lang="en-GB" sz="1400" b="1" dirty="0">
                          <a:latin typeface="Calibri"/>
                          <a:ea typeface="Calibri"/>
                          <a:cs typeface="Times New Roman"/>
                        </a:rPr>
                        <a:t> difference </a:t>
                      </a:r>
                      <a:endParaRPr lang="en-GB" sz="1400" dirty="0">
                        <a:latin typeface="Calibri"/>
                        <a:ea typeface="Calibri"/>
                        <a:cs typeface="Times New Roman"/>
                      </a:endParaRPr>
                    </a:p>
                    <a:p>
                      <a:pPr algn="ctr">
                        <a:lnSpc>
                          <a:spcPct val="115000"/>
                        </a:lnSpc>
                        <a:spcAft>
                          <a:spcPts val="0"/>
                        </a:spcAft>
                      </a:pPr>
                      <a:r>
                        <a:rPr lang="en-GB" sz="1400" b="1" dirty="0">
                          <a:latin typeface="Calibri"/>
                          <a:ea typeface="Calibri"/>
                          <a:cs typeface="Times New Roman"/>
                        </a:rPr>
                        <a:t>p-Value </a:t>
                      </a:r>
                      <a:endParaRPr lang="en-GB" sz="1400" dirty="0">
                        <a:latin typeface="Calibri"/>
                        <a:ea typeface="Calibri"/>
                        <a:cs typeface="Times New Roman"/>
                      </a:endParaRPr>
                    </a:p>
                    <a:p>
                      <a:pPr algn="ctr">
                        <a:lnSpc>
                          <a:spcPct val="115000"/>
                        </a:lnSpc>
                        <a:spcAft>
                          <a:spcPts val="0"/>
                        </a:spcAft>
                      </a:pPr>
                      <a:r>
                        <a:rPr lang="en-GB" sz="1400" b="1" dirty="0">
                          <a:latin typeface="Calibri"/>
                          <a:ea typeface="Calibri"/>
                          <a:cs typeface="Times New Roman"/>
                        </a:rPr>
                        <a:t>(95% CI)</a:t>
                      </a: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816">
                <a:tc>
                  <a:txBody>
                    <a:bodyPr/>
                    <a:lstStyle/>
                    <a:p>
                      <a:pPr>
                        <a:lnSpc>
                          <a:spcPct val="115000"/>
                        </a:lnSpc>
                        <a:spcAft>
                          <a:spcPts val="0"/>
                        </a:spcAft>
                      </a:pPr>
                      <a:r>
                        <a:rPr lang="en-GB" sz="1400" b="1" dirty="0">
                          <a:latin typeface="Calibri"/>
                          <a:ea typeface="Calibri"/>
                          <a:cs typeface="Times New Roman"/>
                        </a:rPr>
                        <a:t>NESI study</a:t>
                      </a: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latin typeface="Calibri"/>
                          <a:ea typeface="Calibri"/>
                          <a:cs typeface="Times New Roman"/>
                        </a:rPr>
                        <a:t>2011-12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latin typeface="Calibri"/>
                          <a:ea typeface="Calibri"/>
                          <a:cs typeface="Times New Roman"/>
                        </a:rPr>
                        <a:t>2013-14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latin typeface="Calibri"/>
                          <a:ea typeface="Calibri"/>
                          <a:cs typeface="Times New Roman"/>
                        </a:rPr>
                        <a:t>2011-12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latin typeface="Calibri"/>
                          <a:ea typeface="Calibri"/>
                          <a:cs typeface="Times New Roman"/>
                        </a:rPr>
                        <a:t>2013-14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816">
                <a:tc gridSpan="8">
                  <a:txBody>
                    <a:bodyPr/>
                    <a:lstStyle/>
                    <a:p>
                      <a:pPr>
                        <a:lnSpc>
                          <a:spcPct val="115000"/>
                        </a:lnSpc>
                        <a:spcAft>
                          <a:spcPts val="0"/>
                        </a:spcAft>
                      </a:pPr>
                      <a:r>
                        <a:rPr lang="en-GB" sz="1400" b="1" dirty="0">
                          <a:latin typeface="Calibri"/>
                          <a:ea typeface="Calibri"/>
                          <a:cs typeface="Times New Roman"/>
                        </a:rPr>
                        <a:t>Overall</a:t>
                      </a: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911014">
                <a:tc>
                  <a:txBody>
                    <a:bodyPr/>
                    <a:lstStyle/>
                    <a:p>
                      <a:pPr>
                        <a:lnSpc>
                          <a:spcPct val="115000"/>
                        </a:lnSpc>
                        <a:spcAft>
                          <a:spcPts val="0"/>
                        </a:spcAft>
                      </a:pP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dirty="0">
                          <a:latin typeface="Calibri"/>
                          <a:ea typeface="Calibri"/>
                          <a:cs typeface="Times New Roman"/>
                        </a:rPr>
                        <a:t>x/N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dirty="0">
                          <a:latin typeface="Calibri"/>
                          <a:ea typeface="Calibri"/>
                          <a:cs typeface="Times New Roman"/>
                        </a:rPr>
                        <a:t>175/2146 (8)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dirty="0">
                          <a:latin typeface="Calibri"/>
                          <a:ea typeface="Calibri"/>
                          <a:cs typeface="Times New Roman"/>
                        </a:rPr>
                        <a:t>745/2331 (32)</a:t>
                      </a:r>
                      <a:br>
                        <a:rPr lang="en-GB" sz="1400" dirty="0">
                          <a:latin typeface="Calibri"/>
                          <a:ea typeface="Calibri"/>
                          <a:cs typeface="Times New Roman"/>
                        </a:rPr>
                      </a:br>
                      <a:endParaRPr lang="en-GB"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dirty="0">
                          <a:latin typeface="Calibri"/>
                          <a:ea typeface="Calibri"/>
                          <a:cs typeface="Times New Roman"/>
                        </a:rPr>
                        <a:t>&lt;0.01</a:t>
                      </a:r>
                    </a:p>
                    <a:p>
                      <a:pPr algn="r">
                        <a:lnSpc>
                          <a:spcPct val="115000"/>
                        </a:lnSpc>
                        <a:spcAft>
                          <a:spcPts val="0"/>
                        </a:spcAft>
                      </a:pPr>
                      <a:r>
                        <a:rPr lang="en-GB" sz="1400" dirty="0">
                          <a:latin typeface="Calibri"/>
                          <a:ea typeface="Calibri"/>
                          <a:cs typeface="Times New Roman"/>
                        </a:rPr>
                        <a:t>(21.6, 26.0)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dirty="0">
                          <a:latin typeface="Calibri"/>
                          <a:ea typeface="Calibri"/>
                          <a:cs typeface="Times New Roman"/>
                        </a:rPr>
                        <a:t>27/169 (16)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dirty="0">
                          <a:latin typeface="Calibri"/>
                          <a:ea typeface="Calibri"/>
                          <a:cs typeface="Times New Roman"/>
                        </a:rPr>
                        <a:t>39/741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dirty="0">
                          <a:latin typeface="Calibri"/>
                          <a:ea typeface="Calibri"/>
                          <a:cs typeface="Times New Roman"/>
                        </a:rPr>
                        <a:t>&lt;0.01</a:t>
                      </a:r>
                    </a:p>
                    <a:p>
                      <a:pPr algn="r">
                        <a:lnSpc>
                          <a:spcPct val="115000"/>
                        </a:lnSpc>
                        <a:spcAft>
                          <a:spcPts val="0"/>
                        </a:spcAft>
                      </a:pPr>
                      <a:r>
                        <a:rPr lang="en-GB" sz="1400" dirty="0">
                          <a:latin typeface="Calibri"/>
                          <a:ea typeface="Calibri"/>
                          <a:cs typeface="Times New Roman"/>
                        </a:rPr>
                        <a:t> (-5.6, -17.1)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TextBox 11"/>
          <p:cNvSpPr txBox="1"/>
          <p:nvPr/>
        </p:nvSpPr>
        <p:spPr>
          <a:xfrm>
            <a:off x="783771" y="5853946"/>
            <a:ext cx="7694023" cy="461665"/>
          </a:xfrm>
          <a:prstGeom prst="rect">
            <a:avLst/>
          </a:prstGeom>
          <a:noFill/>
        </p:spPr>
        <p:txBody>
          <a:bodyPr wrap="square" rtlCol="0">
            <a:spAutoFit/>
          </a:bodyPr>
          <a:lstStyle/>
          <a:p>
            <a:pPr defTabSz="457200"/>
            <a:r>
              <a:rPr lang="en-GB" sz="2400" b="1" i="1" dirty="0">
                <a:solidFill>
                  <a:srgbClr val="FF0000"/>
                </a:solidFill>
              </a:rPr>
              <a:t>Access up, carriage down...</a:t>
            </a:r>
            <a:endParaRPr lang="en-GB" sz="2400" b="1" i="1" dirty="0">
              <a:solidFill>
                <a:srgbClr val="FF0000"/>
              </a:solidFill>
            </a:endParaRPr>
          </a:p>
        </p:txBody>
      </p:sp>
      <p:sp>
        <p:nvSpPr>
          <p:cNvPr id="6" name="Text Box 3"/>
          <p:cNvSpPr txBox="1">
            <a:spLocks noChangeArrowheads="1"/>
          </p:cNvSpPr>
          <p:nvPr/>
        </p:nvSpPr>
        <p:spPr bwMode="auto">
          <a:xfrm>
            <a:off x="6011863" y="6092825"/>
            <a:ext cx="2663825" cy="523220"/>
          </a:xfrm>
          <a:prstGeom prst="rect">
            <a:avLst/>
          </a:prstGeom>
          <a:noFill/>
          <a:ln w="9525">
            <a:noFill/>
            <a:miter lim="800000"/>
            <a:headEnd/>
            <a:tailEnd/>
          </a:ln>
          <a:effectLst/>
        </p:spPr>
        <p:txBody>
          <a:bodyPr>
            <a:spAutoFit/>
          </a:bodyPr>
          <a:lstStyle/>
          <a:p>
            <a:pPr defTabSz="457200">
              <a:spcBef>
                <a:spcPct val="50000"/>
              </a:spcBef>
            </a:pPr>
            <a:r>
              <a:rPr lang="en-GB" sz="1400" i="1" dirty="0">
                <a:solidFill>
                  <a:prstClr val="black"/>
                </a:solidFill>
              </a:rPr>
              <a:t>Source: </a:t>
            </a:r>
            <a:r>
              <a:rPr lang="en-GB" sz="1400" i="1" dirty="0">
                <a:solidFill>
                  <a:prstClr val="black"/>
                </a:solidFill>
              </a:rPr>
              <a:t>McAuley, Bird, Munro, Taylor (2015), submitted</a:t>
            </a:r>
            <a:endParaRPr lang="en-GB" sz="1400" i="1" dirty="0">
              <a:solidFill>
                <a:prstClr val="black"/>
              </a:solidFill>
            </a:endParaRPr>
          </a:p>
        </p:txBody>
      </p:sp>
    </p:spTree>
    <p:extLst>
      <p:ext uri="{BB962C8B-B14F-4D97-AF65-F5344CB8AC3E}">
        <p14:creationId xmlns:p14="http://schemas.microsoft.com/office/powerpoint/2010/main" val="83295545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000" b="1" dirty="0">
                <a:solidFill>
                  <a:prstClr val="white"/>
                </a:solidFill>
              </a:rPr>
              <a:t>What next?</a:t>
            </a:r>
            <a:endParaRPr lang="en-GB" sz="4000" b="1" dirty="0">
              <a:solidFill>
                <a:prstClr val="white"/>
              </a:solidFill>
            </a:endParaRPr>
          </a:p>
        </p:txBody>
      </p:sp>
      <p:sp>
        <p:nvSpPr>
          <p:cNvPr id="9" name="Rectangle 3"/>
          <p:cNvSpPr txBox="1">
            <a:spLocks noChangeArrowheads="1"/>
          </p:cNvSpPr>
          <p:nvPr/>
        </p:nvSpPr>
        <p:spPr>
          <a:xfrm>
            <a:off x="457200" y="1600200"/>
            <a:ext cx="8229600" cy="4525963"/>
          </a:xfrm>
          <a:prstGeom prst="rect">
            <a:avLst/>
          </a:prstGeom>
        </p:spPr>
        <p:txBody>
          <a:bodyPr/>
          <a:lstStyle/>
          <a:p>
            <a:pPr marL="342900" indent="-342900">
              <a:spcBef>
                <a:spcPct val="20000"/>
              </a:spcBef>
              <a:buFont typeface="Arial" pitchFamily="34" charset="0"/>
              <a:buChar char="•"/>
              <a:defRPr/>
            </a:pPr>
            <a:r>
              <a:rPr lang="en-GB" sz="2400" dirty="0">
                <a:solidFill>
                  <a:prstClr val="black"/>
                </a:solidFill>
              </a:rPr>
              <a:t>Impact of take-home naloxone on ambulance attendance at opioid overdose [manuscript in preparation]</a:t>
            </a:r>
          </a:p>
          <a:p>
            <a:pPr marL="342900" indent="-342900">
              <a:spcBef>
                <a:spcPct val="20000"/>
              </a:spcBef>
              <a:buFont typeface="Arial" pitchFamily="34" charset="0"/>
              <a:buChar char="•"/>
              <a:defRPr/>
            </a:pPr>
            <a:endParaRPr lang="en-GB" sz="2400" dirty="0">
              <a:solidFill>
                <a:prstClr val="black"/>
              </a:solidFill>
            </a:endParaRPr>
          </a:p>
          <a:p>
            <a:pPr marL="342900" indent="-342900">
              <a:spcBef>
                <a:spcPct val="20000"/>
              </a:spcBef>
              <a:buFont typeface="Arial" pitchFamily="34" charset="0"/>
              <a:buChar char="•"/>
              <a:defRPr/>
            </a:pPr>
            <a:r>
              <a:rPr lang="en-GB" sz="2400" dirty="0">
                <a:solidFill>
                  <a:prstClr val="black"/>
                </a:solidFill>
              </a:rPr>
              <a:t>Supply and carriage of take-home naloxone among people who inject drugs [manuscript in preparation]</a:t>
            </a:r>
          </a:p>
          <a:p>
            <a:pPr marL="342900" indent="-342900">
              <a:spcBef>
                <a:spcPct val="20000"/>
              </a:spcBef>
              <a:buFont typeface="Arial" pitchFamily="34" charset="0"/>
              <a:buChar char="•"/>
              <a:defRPr/>
            </a:pPr>
            <a:endParaRPr lang="en-GB" sz="2400" dirty="0">
              <a:solidFill>
                <a:prstClr val="black"/>
              </a:solidFill>
            </a:endParaRPr>
          </a:p>
          <a:p>
            <a:pPr marL="342900" indent="-342900">
              <a:spcBef>
                <a:spcPct val="20000"/>
              </a:spcBef>
              <a:buFont typeface="Arial" pitchFamily="34" charset="0"/>
              <a:buChar char="•"/>
              <a:defRPr/>
            </a:pPr>
            <a:r>
              <a:rPr lang="en-GB" sz="2400" dirty="0">
                <a:solidFill>
                  <a:prstClr val="black"/>
                </a:solidFill>
              </a:rPr>
              <a:t>Lived experiences of individuals who have used naloxone to save their peers [PhD thesis...nearly there!]</a:t>
            </a:r>
          </a:p>
          <a:p>
            <a:pPr marL="342900" indent="-342900">
              <a:spcBef>
                <a:spcPct val="20000"/>
              </a:spcBef>
              <a:buFont typeface="Arial" pitchFamily="34" charset="0"/>
              <a:buChar char="•"/>
              <a:defRPr/>
            </a:pPr>
            <a:endParaRPr lang="en-GB" sz="2400" dirty="0">
              <a:solidFill>
                <a:prstClr val="black"/>
              </a:solidFill>
            </a:endParaRPr>
          </a:p>
          <a:p>
            <a:pPr marL="342900" indent="-342900">
              <a:spcBef>
                <a:spcPct val="20000"/>
              </a:spcBef>
              <a:buFont typeface="Arial" pitchFamily="34" charset="0"/>
              <a:buChar char="•"/>
              <a:defRPr/>
            </a:pPr>
            <a:r>
              <a:rPr lang="en-GB" sz="2400" dirty="0">
                <a:solidFill>
                  <a:prstClr val="black"/>
                </a:solidFill>
              </a:rPr>
              <a:t>5-year evaluation of the national naloxone programme [Autumn 2016]</a:t>
            </a:r>
          </a:p>
          <a:p>
            <a:pPr marL="342900" indent="-342900">
              <a:spcBef>
                <a:spcPct val="20000"/>
              </a:spcBef>
              <a:defRPr/>
            </a:pPr>
            <a:endParaRPr lang="en-GB" sz="2400" dirty="0">
              <a:solidFill>
                <a:prstClr val="black"/>
              </a:solidFill>
            </a:endParaRPr>
          </a:p>
          <a:p>
            <a:pPr marL="342900" indent="-342900">
              <a:spcBef>
                <a:spcPct val="20000"/>
              </a:spcBef>
              <a:buFont typeface="Arial" pitchFamily="34" charset="0"/>
              <a:buChar char="•"/>
              <a:defRPr/>
            </a:pPr>
            <a:endParaRPr lang="en-GB" sz="2400" dirty="0">
              <a:solidFill>
                <a:prstClr val="black"/>
              </a:solidFill>
            </a:endParaRPr>
          </a:p>
          <a:p>
            <a:pPr marL="342900" indent="-342900">
              <a:spcBef>
                <a:spcPct val="20000"/>
              </a:spcBef>
              <a:buFont typeface="Arial" pitchFamily="34" charset="0"/>
              <a:buChar char="•"/>
              <a:defRPr/>
            </a:pPr>
            <a:endParaRPr lang="en-GB" sz="2400" dirty="0">
              <a:solidFill>
                <a:prstClr val="black"/>
              </a:solidFill>
            </a:endParaRPr>
          </a:p>
          <a:p>
            <a:pPr marL="342900" indent="-342900">
              <a:spcBef>
                <a:spcPct val="20000"/>
              </a:spcBef>
              <a:buFont typeface="Arial" pitchFamily="34" charset="0"/>
              <a:buChar char="•"/>
              <a:defRPr/>
            </a:pPr>
            <a:endParaRPr lang="en-GB" sz="2400" dirty="0">
              <a:solidFill>
                <a:prstClr val="black"/>
              </a:solidFill>
            </a:endParaRPr>
          </a:p>
        </p:txBody>
      </p:sp>
    </p:spTree>
    <p:extLst>
      <p:ext uri="{BB962C8B-B14F-4D97-AF65-F5344CB8AC3E}">
        <p14:creationId xmlns:p14="http://schemas.microsoft.com/office/powerpoint/2010/main" val="110133843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000" b="1" dirty="0">
                <a:solidFill>
                  <a:prstClr val="white"/>
                </a:solidFill>
              </a:rPr>
              <a:t>Thank you</a:t>
            </a:r>
            <a:endParaRPr lang="en-GB" sz="4000" b="1" dirty="0">
              <a:solidFill>
                <a:prstClr val="white"/>
              </a:solidFill>
            </a:endParaRPr>
          </a:p>
        </p:txBody>
      </p:sp>
      <p:sp>
        <p:nvSpPr>
          <p:cNvPr id="9" name="Rectangle 3"/>
          <p:cNvSpPr txBox="1">
            <a:spLocks noChangeArrowheads="1"/>
          </p:cNvSpPr>
          <p:nvPr/>
        </p:nvSpPr>
        <p:spPr>
          <a:xfrm>
            <a:off x="457200" y="1600200"/>
            <a:ext cx="8229600" cy="4525963"/>
          </a:xfrm>
          <a:prstGeom prst="rect">
            <a:avLst/>
          </a:prstGeom>
        </p:spPr>
        <p:txBody>
          <a:bodyPr/>
          <a:lstStyle/>
          <a:p>
            <a:pPr defTabSz="457200"/>
            <a:r>
              <a:rPr lang="en-GB" sz="2800" b="1" dirty="0">
                <a:solidFill>
                  <a:prstClr val="black"/>
                </a:solidFill>
              </a:rPr>
              <a:t>Andrew McAuley</a:t>
            </a:r>
            <a:r>
              <a:rPr lang="en-GB" sz="2800" dirty="0">
                <a:solidFill>
                  <a:prstClr val="black"/>
                </a:solidFill>
              </a:rPr>
              <a:t/>
            </a:r>
            <a:br>
              <a:rPr lang="en-GB" sz="2800" dirty="0">
                <a:solidFill>
                  <a:prstClr val="black"/>
                </a:solidFill>
              </a:rPr>
            </a:br>
            <a:r>
              <a:rPr lang="en-GB" sz="2800" dirty="0">
                <a:solidFill>
                  <a:prstClr val="black"/>
                </a:solidFill>
              </a:rPr>
              <a:t>Senior Epidemiologist</a:t>
            </a:r>
            <a:br>
              <a:rPr lang="en-GB" sz="2800" dirty="0">
                <a:solidFill>
                  <a:prstClr val="black"/>
                </a:solidFill>
              </a:rPr>
            </a:br>
            <a:r>
              <a:rPr lang="en-GB" sz="2800" dirty="0">
                <a:solidFill>
                  <a:prstClr val="black"/>
                </a:solidFill>
              </a:rPr>
              <a:t>Health Protection Scotland</a:t>
            </a:r>
            <a:r>
              <a:rPr lang="en-GB" sz="2800">
                <a:solidFill>
                  <a:prstClr val="black"/>
                </a:solidFill>
              </a:rPr>
              <a:t/>
            </a:r>
            <a:br>
              <a:rPr lang="en-GB" sz="2800">
                <a:solidFill>
                  <a:prstClr val="black"/>
                </a:solidFill>
              </a:rPr>
            </a:br>
            <a:r>
              <a:rPr lang="en-GB" sz="2800">
                <a:solidFill>
                  <a:prstClr val="black"/>
                </a:solidFill>
              </a:rPr>
              <a:t>phone</a:t>
            </a:r>
            <a:r>
              <a:rPr lang="en-GB" sz="2800" dirty="0">
                <a:solidFill>
                  <a:prstClr val="black"/>
                </a:solidFill>
              </a:rPr>
              <a:t>: 0141 282 2279 </a:t>
            </a:r>
          </a:p>
          <a:p>
            <a:pPr defTabSz="457200"/>
            <a:r>
              <a:rPr lang="en-GB" sz="2800" dirty="0">
                <a:solidFill>
                  <a:prstClr val="black"/>
                </a:solidFill>
              </a:rPr>
              <a:t>email: </a:t>
            </a:r>
            <a:r>
              <a:rPr lang="en-GB" sz="2800" dirty="0">
                <a:solidFill>
                  <a:prstClr val="black"/>
                </a:solidFill>
                <a:hlinkClick r:id="rId2"/>
              </a:rPr>
              <a:t>andrew.mcauley@nhs.net</a:t>
            </a:r>
            <a:r>
              <a:rPr lang="en-GB" sz="2800" dirty="0">
                <a:solidFill>
                  <a:prstClr val="black"/>
                </a:solidFill>
              </a:rPr>
              <a:t> </a:t>
            </a:r>
          </a:p>
          <a:p>
            <a:pPr defTabSz="457200"/>
            <a:r>
              <a:rPr lang="en-GB" sz="2800" dirty="0">
                <a:solidFill>
                  <a:prstClr val="black"/>
                </a:solidFill>
              </a:rPr>
              <a:t>website: </a:t>
            </a:r>
            <a:r>
              <a:rPr lang="en-GB" sz="2800" dirty="0">
                <a:solidFill>
                  <a:prstClr val="black"/>
                </a:solidFill>
                <a:hlinkClick r:id="rId3"/>
              </a:rPr>
              <a:t>www.hps.scot.nhs.uk</a:t>
            </a:r>
            <a:endParaRPr lang="en-GB" sz="2800" dirty="0">
              <a:solidFill>
                <a:prstClr val="black"/>
              </a:solidFill>
            </a:endParaRPr>
          </a:p>
          <a:p>
            <a:pPr defTabSz="457200"/>
            <a:r>
              <a:rPr lang="en-GB" sz="2800" dirty="0">
                <a:solidFill>
                  <a:prstClr val="black"/>
                </a:solidFill>
              </a:rPr>
              <a:t>twitter: @</a:t>
            </a:r>
            <a:r>
              <a:rPr lang="en-GB" sz="2800" dirty="0" err="1">
                <a:solidFill>
                  <a:prstClr val="black"/>
                </a:solidFill>
              </a:rPr>
              <a:t>arjmcauley</a:t>
            </a:r>
            <a:endParaRPr lang="en-GB" sz="2800" dirty="0">
              <a:solidFill>
                <a:prstClr val="black"/>
              </a:solidFill>
            </a:endParaRPr>
          </a:p>
          <a:p>
            <a:pPr marL="342900" indent="-342900">
              <a:spcBef>
                <a:spcPct val="20000"/>
              </a:spcBef>
              <a:buFont typeface="Arial" pitchFamily="34" charset="0"/>
              <a:buChar char="•"/>
              <a:defRPr/>
            </a:pPr>
            <a:endParaRPr lang="en-GB" sz="2800" dirty="0">
              <a:solidFill>
                <a:prstClr val="black"/>
              </a:solidFill>
            </a:endParaRPr>
          </a:p>
          <a:p>
            <a:pPr marL="342900" indent="-342900">
              <a:spcBef>
                <a:spcPct val="20000"/>
              </a:spcBef>
              <a:buFont typeface="Arial" pitchFamily="34" charset="0"/>
              <a:buChar char="•"/>
              <a:defRPr/>
            </a:pPr>
            <a:endParaRPr lang="en-GB" sz="2800" dirty="0">
              <a:solidFill>
                <a:prstClr val="black"/>
              </a:solidFill>
            </a:endParaRPr>
          </a:p>
        </p:txBody>
      </p:sp>
    </p:spTree>
    <p:extLst>
      <p:ext uri="{BB962C8B-B14F-4D97-AF65-F5344CB8AC3E}">
        <p14:creationId xmlns:p14="http://schemas.microsoft.com/office/powerpoint/2010/main" val="324210886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924800" cy="1927225"/>
          </a:xfrm>
        </p:spPr>
        <p:txBody>
          <a:bodyPr/>
          <a:lstStyle/>
          <a:p>
            <a:r>
              <a:rPr lang="en-GB" sz="4000" b="1" dirty="0" smtClean="0"/>
              <a:t>EXPERIENCES OF NALOXONE RESUSCITATION</a:t>
            </a:r>
            <a:endParaRPr lang="en-GB" sz="4000" b="1" dirty="0"/>
          </a:p>
        </p:txBody>
      </p:sp>
      <p:sp>
        <p:nvSpPr>
          <p:cNvPr id="3" name="Subtitle 2"/>
          <p:cNvSpPr>
            <a:spLocks noGrp="1"/>
          </p:cNvSpPr>
          <p:nvPr>
            <p:ph type="subTitle" idx="1"/>
          </p:nvPr>
        </p:nvSpPr>
        <p:spPr>
          <a:xfrm>
            <a:off x="685800" y="3505200"/>
            <a:ext cx="6858000" cy="1752600"/>
          </a:xfrm>
        </p:spPr>
        <p:txBody>
          <a:bodyPr>
            <a:noAutofit/>
          </a:bodyPr>
          <a:lstStyle/>
          <a:p>
            <a:r>
              <a:rPr lang="en-GB" sz="2000" b="1" dirty="0" smtClean="0">
                <a:solidFill>
                  <a:schemeClr val="tx1"/>
                </a:solidFill>
              </a:rPr>
              <a:t>Jo Neale &amp; John Strang</a:t>
            </a:r>
          </a:p>
          <a:p>
            <a:r>
              <a:rPr lang="en-GB" sz="2000" b="1" dirty="0" smtClean="0">
                <a:solidFill>
                  <a:schemeClr val="tx1"/>
                </a:solidFill>
              </a:rPr>
              <a:t>National Addiction Centre</a:t>
            </a:r>
          </a:p>
          <a:p>
            <a:r>
              <a:rPr lang="en-GB" sz="2000" b="1" dirty="0" smtClean="0">
                <a:solidFill>
                  <a:schemeClr val="tx1"/>
                </a:solidFill>
              </a:rPr>
              <a:t>Institute of Psychiatry, Psychology &amp; Neuroscience</a:t>
            </a:r>
          </a:p>
          <a:p>
            <a:r>
              <a:rPr lang="en-GB" sz="2000" b="1" dirty="0" smtClean="0">
                <a:solidFill>
                  <a:schemeClr val="tx1"/>
                </a:solidFill>
              </a:rPr>
              <a:t>King’s College London</a:t>
            </a:r>
          </a:p>
          <a:p>
            <a:endParaRPr lang="en-GB" sz="2000" dirty="0" smtClean="0"/>
          </a:p>
          <a:p>
            <a:r>
              <a:rPr lang="en-GB" sz="2000" dirty="0" smtClean="0">
                <a:solidFill>
                  <a:srgbClr val="292934"/>
                </a:solidFill>
              </a:rPr>
              <a:t>SSA, York</a:t>
            </a:r>
          </a:p>
          <a:p>
            <a:r>
              <a:rPr lang="en-GB" sz="2000" dirty="0" smtClean="0">
                <a:solidFill>
                  <a:srgbClr val="292934"/>
                </a:solidFill>
              </a:rPr>
              <a:t>November 2015</a:t>
            </a:r>
            <a:endParaRPr lang="en-GB" sz="2000" dirty="0">
              <a:solidFill>
                <a:srgbClr val="292934"/>
              </a:solidFill>
            </a:endParaRPr>
          </a:p>
        </p:txBody>
      </p:sp>
    </p:spTree>
    <p:extLst>
      <p:ext uri="{BB962C8B-B14F-4D97-AF65-F5344CB8AC3E}">
        <p14:creationId xmlns:p14="http://schemas.microsoft.com/office/powerpoint/2010/main" val="36189977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AKA: PROJECT DATA IN THE ATTIC</a:t>
            </a:r>
            <a:endParaRPr lang="en-US"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905000"/>
            <a:ext cx="6241960" cy="4084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9977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BACKGROUND</a:t>
            </a:r>
            <a:endParaRPr lang="en-US" b="1" dirty="0"/>
          </a:p>
        </p:txBody>
      </p:sp>
      <p:sp>
        <p:nvSpPr>
          <p:cNvPr id="3" name="Content Placeholder 2"/>
          <p:cNvSpPr>
            <a:spLocks noGrp="1"/>
          </p:cNvSpPr>
          <p:nvPr>
            <p:ph idx="1"/>
          </p:nvPr>
        </p:nvSpPr>
        <p:spPr/>
        <p:txBody>
          <a:bodyPr>
            <a:normAutofit/>
          </a:bodyPr>
          <a:lstStyle/>
          <a:p>
            <a:r>
              <a:rPr lang="en-US" sz="2000" dirty="0" smtClean="0"/>
              <a:t>Clinicians do not agree on naloxone dose or route</a:t>
            </a:r>
          </a:p>
          <a:p>
            <a:r>
              <a:rPr lang="en-US" sz="2000" dirty="0"/>
              <a:t>We need a better understanding of opiate users’ views </a:t>
            </a:r>
            <a:r>
              <a:rPr lang="en-US" sz="2000" dirty="0" smtClean="0"/>
              <a:t>&amp; </a:t>
            </a:r>
            <a:r>
              <a:rPr lang="en-US" sz="2000" dirty="0"/>
              <a:t>experiences of emergency naloxone </a:t>
            </a:r>
            <a:r>
              <a:rPr lang="en-US" sz="2000" dirty="0" smtClean="0"/>
              <a:t>to </a:t>
            </a:r>
            <a:r>
              <a:rPr lang="en-US" sz="2000" dirty="0"/>
              <a:t>inform dosing</a:t>
            </a:r>
          </a:p>
          <a:p>
            <a:r>
              <a:rPr lang="en-US" sz="2000" dirty="0"/>
              <a:t>Specifically, is </a:t>
            </a:r>
            <a:r>
              <a:rPr lang="en-US" sz="2000" dirty="0" smtClean="0"/>
              <a:t>it possible to do harm by administering too much emergency naloxone?</a:t>
            </a:r>
          </a:p>
          <a:p>
            <a:pPr lvl="1"/>
            <a:r>
              <a:rPr lang="en-US" sz="1800" dirty="0" smtClean="0"/>
              <a:t>Secondary analysis of non-fatal overdose study</a:t>
            </a:r>
          </a:p>
          <a:p>
            <a:pPr lvl="2"/>
            <a:r>
              <a:rPr lang="en-GB" sz="1600" dirty="0"/>
              <a:t>Date: 1997-1999</a:t>
            </a:r>
          </a:p>
          <a:p>
            <a:pPr lvl="2"/>
            <a:r>
              <a:rPr lang="en-GB" sz="1600" dirty="0"/>
              <a:t>Location: 2 Scottish cities</a:t>
            </a:r>
          </a:p>
          <a:p>
            <a:pPr lvl="2"/>
            <a:r>
              <a:rPr lang="en-GB" sz="1600" dirty="0"/>
              <a:t>Data: 200 qualitative interviews &amp; </a:t>
            </a:r>
            <a:r>
              <a:rPr lang="en-GB" sz="1600" dirty="0" smtClean="0"/>
              <a:t>o</a:t>
            </a:r>
            <a:r>
              <a:rPr lang="en-US" sz="1600" dirty="0" err="1" smtClean="0"/>
              <a:t>bservations</a:t>
            </a:r>
            <a:r>
              <a:rPr lang="en-US" sz="1600" dirty="0" smtClean="0"/>
              <a:t> </a:t>
            </a:r>
            <a:r>
              <a:rPr lang="en-US" sz="1600" dirty="0"/>
              <a:t>from hospital emergency departments</a:t>
            </a:r>
          </a:p>
          <a:p>
            <a:pPr lvl="2"/>
            <a:r>
              <a:rPr lang="en-US" sz="1600" dirty="0" smtClean="0"/>
              <a:t>Reference</a:t>
            </a:r>
            <a:r>
              <a:rPr lang="en-GB" sz="1600" dirty="0" smtClean="0"/>
              <a:t>: </a:t>
            </a:r>
            <a:r>
              <a:rPr lang="en-GB" sz="1600" dirty="0"/>
              <a:t>Neale J</a:t>
            </a:r>
            <a:r>
              <a:rPr lang="en-GB" sz="1600" dirty="0" smtClean="0"/>
              <a:t>. </a:t>
            </a:r>
            <a:r>
              <a:rPr lang="en-GB" sz="1600" dirty="0"/>
              <a:t>&amp; </a:t>
            </a:r>
            <a:r>
              <a:rPr lang="en-GB" sz="1600" dirty="0" err="1"/>
              <a:t>Strang</a:t>
            </a:r>
            <a:r>
              <a:rPr lang="en-GB" sz="1600" dirty="0"/>
              <a:t> J. </a:t>
            </a:r>
            <a:r>
              <a:rPr lang="en-GB" sz="1600" dirty="0" smtClean="0"/>
              <a:t>(2015) “</a:t>
            </a:r>
            <a:r>
              <a:rPr lang="en-GB" sz="1600" dirty="0"/>
              <a:t>Naloxone – does over-antagonism matter? Evidence of iatrogenic harm after emergency treatment of heroin/opioid overdose”, </a:t>
            </a:r>
            <a:r>
              <a:rPr lang="en-GB" sz="1600" i="1" dirty="0" smtClean="0"/>
              <a:t>Addiction</a:t>
            </a:r>
            <a:r>
              <a:rPr lang="en-GB" sz="1600" dirty="0" smtClean="0"/>
              <a:t>; </a:t>
            </a:r>
            <a:r>
              <a:rPr lang="en-GB" sz="1600" dirty="0"/>
              <a:t>doi:10.1111/add.13027</a:t>
            </a:r>
            <a:r>
              <a:rPr lang="en-GB" sz="1600" i="1" dirty="0"/>
              <a:t>.</a:t>
            </a:r>
            <a:endParaRPr lang="en-US" sz="1600" dirty="0"/>
          </a:p>
          <a:p>
            <a:pPr lvl="1"/>
            <a:endParaRPr lang="en-US" sz="2000" dirty="0"/>
          </a:p>
          <a:p>
            <a:endParaRPr lang="en-US" dirty="0" smtClean="0"/>
          </a:p>
          <a:p>
            <a:pPr marL="0" indent="0">
              <a:buNone/>
            </a:pPr>
            <a:endParaRPr lang="en-US" dirty="0" smtClean="0"/>
          </a:p>
        </p:txBody>
      </p:sp>
    </p:spTree>
    <p:extLst>
      <p:ext uri="{BB962C8B-B14F-4D97-AF65-F5344CB8AC3E}">
        <p14:creationId xmlns:p14="http://schemas.microsoft.com/office/powerpoint/2010/main" val="23949297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PARTICIPANTS</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32410089"/>
              </p:ext>
            </p:extLst>
          </p:nvPr>
        </p:nvGraphicFramePr>
        <p:xfrm>
          <a:off x="838200" y="1600200"/>
          <a:ext cx="7467600" cy="4720053"/>
        </p:xfrm>
        <a:graphic>
          <a:graphicData uri="http://schemas.openxmlformats.org/drawingml/2006/table">
            <a:tbl>
              <a:tblPr>
                <a:tableStyleId>{3C2FFA5D-87B4-456A-9821-1D502468CF0F}</a:tableStyleId>
              </a:tblPr>
              <a:tblGrid>
                <a:gridCol w="2285999"/>
                <a:gridCol w="1752601"/>
                <a:gridCol w="1676399"/>
                <a:gridCol w="1752601"/>
              </a:tblGrid>
              <a:tr h="1295400">
                <a:tc>
                  <a:txBody>
                    <a:bodyPr/>
                    <a:lstStyle/>
                    <a:p>
                      <a:pPr algn="l">
                        <a:spcAft>
                          <a:spcPts val="0"/>
                        </a:spcAft>
                      </a:pPr>
                      <a:r>
                        <a:rPr lang="en-GB" sz="1600" b="1" kern="0" dirty="0">
                          <a:effectLst/>
                        </a:rPr>
                        <a:t>Demographic characteristics</a:t>
                      </a:r>
                      <a:endParaRPr lang="en-GB" sz="1600" b="1" kern="0" dirty="0">
                        <a:effectLst/>
                        <a:latin typeface="Calibri"/>
                        <a:ea typeface="Times New Roman"/>
                      </a:endParaRPr>
                    </a:p>
                  </a:txBody>
                  <a:tcPr marL="68580" marR="68580" marT="0" marB="0"/>
                </a:tc>
                <a:tc>
                  <a:txBody>
                    <a:bodyPr/>
                    <a:lstStyle/>
                    <a:p>
                      <a:pPr algn="ctr">
                        <a:spcAft>
                          <a:spcPts val="0"/>
                        </a:spcAft>
                      </a:pPr>
                      <a:r>
                        <a:rPr lang="en-US" sz="1600" b="1" dirty="0">
                          <a:effectLst/>
                        </a:rPr>
                        <a:t>Group </a:t>
                      </a:r>
                      <a:r>
                        <a:rPr lang="en-US" sz="1600" b="1" dirty="0" smtClean="0">
                          <a:effectLst/>
                        </a:rPr>
                        <a:t>A </a:t>
                      </a:r>
                    </a:p>
                    <a:p>
                      <a:pPr algn="ctr">
                        <a:spcAft>
                          <a:spcPts val="0"/>
                        </a:spcAft>
                      </a:pPr>
                      <a:r>
                        <a:rPr lang="en-US" sz="1600" b="1" dirty="0" smtClean="0">
                          <a:effectLst/>
                        </a:rPr>
                        <a:t>(A&amp;E)</a:t>
                      </a:r>
                      <a:endParaRPr lang="en-GB" sz="1600" b="1" dirty="0">
                        <a:effectLst/>
                      </a:endParaRPr>
                    </a:p>
                    <a:p>
                      <a:pPr algn="ctr">
                        <a:spcAft>
                          <a:spcPts val="0"/>
                        </a:spcAft>
                      </a:pPr>
                      <a:r>
                        <a:rPr lang="en-US" sz="1600" b="1" dirty="0">
                          <a:effectLst/>
                        </a:rPr>
                        <a:t>n = 77</a:t>
                      </a:r>
                      <a:endParaRPr lang="en-GB" sz="1600" b="1" dirty="0">
                        <a:effectLst/>
                        <a:latin typeface="Cambria"/>
                        <a:ea typeface="MS Mincho"/>
                        <a:cs typeface="Times New Roman"/>
                      </a:endParaRPr>
                    </a:p>
                  </a:txBody>
                  <a:tcPr marL="68580" marR="68580" marT="0" marB="0"/>
                </a:tc>
                <a:tc>
                  <a:txBody>
                    <a:bodyPr/>
                    <a:lstStyle/>
                    <a:p>
                      <a:pPr algn="ctr">
                        <a:spcAft>
                          <a:spcPts val="0"/>
                        </a:spcAft>
                      </a:pPr>
                      <a:r>
                        <a:rPr lang="en-US" sz="1600" b="1" dirty="0">
                          <a:effectLst/>
                        </a:rPr>
                        <a:t>Group </a:t>
                      </a:r>
                      <a:r>
                        <a:rPr lang="en-US" sz="1600" b="1" dirty="0" smtClean="0">
                          <a:effectLst/>
                        </a:rPr>
                        <a:t>B</a:t>
                      </a:r>
                    </a:p>
                    <a:p>
                      <a:pPr algn="ctr">
                        <a:spcAft>
                          <a:spcPts val="0"/>
                        </a:spcAft>
                      </a:pPr>
                      <a:r>
                        <a:rPr lang="en-US" sz="1600" b="1" dirty="0" smtClean="0">
                          <a:effectLst/>
                        </a:rPr>
                        <a:t>(Drug</a:t>
                      </a:r>
                      <a:r>
                        <a:rPr lang="en-US" sz="1600" b="1" baseline="0" dirty="0" smtClean="0">
                          <a:effectLst/>
                        </a:rPr>
                        <a:t> agencies, pharmacies, snowballing)</a:t>
                      </a:r>
                      <a:endParaRPr lang="en-GB" sz="1600" b="1" dirty="0">
                        <a:effectLst/>
                      </a:endParaRPr>
                    </a:p>
                    <a:p>
                      <a:pPr algn="ctr">
                        <a:spcAft>
                          <a:spcPts val="0"/>
                        </a:spcAft>
                      </a:pPr>
                      <a:r>
                        <a:rPr lang="en-US" sz="1600" b="1" dirty="0" smtClean="0">
                          <a:effectLst/>
                        </a:rPr>
                        <a:t>n </a:t>
                      </a:r>
                      <a:r>
                        <a:rPr lang="en-US" sz="1600" b="1" dirty="0">
                          <a:effectLst/>
                        </a:rPr>
                        <a:t>= 123</a:t>
                      </a:r>
                      <a:endParaRPr lang="en-GB" sz="1600" b="1" dirty="0">
                        <a:effectLst/>
                        <a:latin typeface="Cambria"/>
                        <a:ea typeface="MS Mincho"/>
                        <a:cs typeface="Times New Roman"/>
                      </a:endParaRPr>
                    </a:p>
                  </a:txBody>
                  <a:tcPr marL="68580" marR="68580" marT="0" marB="0"/>
                </a:tc>
                <a:tc>
                  <a:txBody>
                    <a:bodyPr/>
                    <a:lstStyle/>
                    <a:p>
                      <a:pPr algn="ctr">
                        <a:spcAft>
                          <a:spcPts val="0"/>
                        </a:spcAft>
                      </a:pPr>
                      <a:r>
                        <a:rPr lang="en-US" sz="1600" b="1" dirty="0">
                          <a:effectLst/>
                        </a:rPr>
                        <a:t>All</a:t>
                      </a:r>
                      <a:endParaRPr lang="en-GB" sz="1600" b="1" dirty="0">
                        <a:effectLst/>
                      </a:endParaRPr>
                    </a:p>
                    <a:p>
                      <a:pPr algn="ctr">
                        <a:spcAft>
                          <a:spcPts val="0"/>
                        </a:spcAft>
                      </a:pPr>
                      <a:r>
                        <a:rPr lang="en-US" sz="1600" b="1" dirty="0">
                          <a:effectLst/>
                        </a:rPr>
                        <a:t>n = 200</a:t>
                      </a:r>
                      <a:endParaRPr lang="en-GB" sz="1600" b="1" dirty="0">
                        <a:effectLst/>
                        <a:latin typeface="Cambria"/>
                        <a:ea typeface="MS Mincho"/>
                        <a:cs typeface="Times New Roman"/>
                      </a:endParaRPr>
                    </a:p>
                  </a:txBody>
                  <a:tcPr marL="68580" marR="68580" marT="0" marB="0"/>
                </a:tc>
              </a:tr>
              <a:tr h="290196">
                <a:tc>
                  <a:txBody>
                    <a:bodyPr/>
                    <a:lstStyle/>
                    <a:p>
                      <a:pPr algn="l">
                        <a:spcAft>
                          <a:spcPts val="0"/>
                        </a:spcAft>
                      </a:pPr>
                      <a:r>
                        <a:rPr lang="en-GB" sz="1600" dirty="0">
                          <a:effectLst/>
                        </a:rPr>
                        <a:t>Gender</a:t>
                      </a:r>
                      <a:endParaRPr lang="en-GB" sz="1600" b="1" dirty="0">
                        <a:effectLst/>
                        <a:latin typeface="Calibri"/>
                        <a:ea typeface="Times New Roman"/>
                      </a:endParaRPr>
                    </a:p>
                  </a:txBody>
                  <a:tcPr marL="68580" marR="68580" marT="0" marB="0"/>
                </a:tc>
                <a:tc>
                  <a:txBody>
                    <a:bodyPr/>
                    <a:lstStyle/>
                    <a:p>
                      <a:pPr algn="ctr">
                        <a:spcAft>
                          <a:spcPts val="0"/>
                        </a:spcAft>
                      </a:pPr>
                      <a:r>
                        <a:rPr lang="en-US" sz="1600">
                          <a:effectLst/>
                        </a:rPr>
                        <a:t> </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 </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 </a:t>
                      </a:r>
                      <a:endParaRPr lang="en-GB" sz="1600" dirty="0">
                        <a:effectLst/>
                        <a:latin typeface="Cambria"/>
                        <a:ea typeface="MS Mincho"/>
                        <a:cs typeface="Times New Roman"/>
                      </a:endParaRPr>
                    </a:p>
                  </a:txBody>
                  <a:tcPr marL="68580" marR="68580" marT="0" marB="0"/>
                </a:tc>
              </a:tr>
              <a:tr h="290196">
                <a:tc>
                  <a:txBody>
                    <a:bodyPr/>
                    <a:lstStyle/>
                    <a:p>
                      <a:pPr algn="l">
                        <a:spcAft>
                          <a:spcPts val="0"/>
                        </a:spcAft>
                      </a:pPr>
                      <a:r>
                        <a:rPr lang="en-US" sz="1600" dirty="0">
                          <a:effectLst/>
                        </a:rPr>
                        <a:t>   Male</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54 (70%)</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77 (63%)</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131 (66%)</a:t>
                      </a:r>
                      <a:endParaRPr lang="en-GB" sz="1600" dirty="0">
                        <a:effectLst/>
                        <a:latin typeface="Cambria"/>
                        <a:ea typeface="MS Mincho"/>
                        <a:cs typeface="Times New Roman"/>
                      </a:endParaRPr>
                    </a:p>
                  </a:txBody>
                  <a:tcPr marL="68580" marR="68580" marT="0" marB="0"/>
                </a:tc>
              </a:tr>
              <a:tr h="290196">
                <a:tc>
                  <a:txBody>
                    <a:bodyPr/>
                    <a:lstStyle/>
                    <a:p>
                      <a:pPr algn="l">
                        <a:spcAft>
                          <a:spcPts val="0"/>
                        </a:spcAft>
                      </a:pPr>
                      <a:r>
                        <a:rPr lang="en-US" sz="1600" dirty="0">
                          <a:effectLst/>
                        </a:rPr>
                        <a:t>   Female</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23 (30%)</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46 (37%)</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69 (35%)</a:t>
                      </a:r>
                      <a:endParaRPr lang="en-GB" sz="1600" dirty="0">
                        <a:effectLst/>
                        <a:latin typeface="Cambria"/>
                        <a:ea typeface="MS Mincho"/>
                        <a:cs typeface="Times New Roman"/>
                      </a:endParaRPr>
                    </a:p>
                  </a:txBody>
                  <a:tcPr marL="68580" marR="68580" marT="0" marB="0"/>
                </a:tc>
              </a:tr>
              <a:tr h="580391">
                <a:tc>
                  <a:txBody>
                    <a:bodyPr/>
                    <a:lstStyle/>
                    <a:p>
                      <a:pPr algn="l">
                        <a:spcAft>
                          <a:spcPts val="0"/>
                        </a:spcAft>
                      </a:pPr>
                      <a:r>
                        <a:rPr lang="en-US" sz="1600" dirty="0">
                          <a:effectLst/>
                        </a:rPr>
                        <a:t>Mean age (years)</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27 (range 15-47)</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28 (range 17-45)</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28 (range 15-47)</a:t>
                      </a:r>
                      <a:endParaRPr lang="en-GB" sz="1600">
                        <a:effectLst/>
                        <a:latin typeface="Cambria"/>
                        <a:ea typeface="MS Mincho"/>
                        <a:cs typeface="Times New Roman"/>
                      </a:endParaRPr>
                    </a:p>
                  </a:txBody>
                  <a:tcPr marL="68580" marR="68580" marT="0" marB="0"/>
                </a:tc>
              </a:tr>
              <a:tr h="580391">
                <a:tc>
                  <a:txBody>
                    <a:bodyPr/>
                    <a:lstStyle/>
                    <a:p>
                      <a:pPr algn="l">
                        <a:spcAft>
                          <a:spcPts val="0"/>
                        </a:spcAft>
                      </a:pPr>
                      <a:r>
                        <a:rPr lang="en-US" sz="1600" dirty="0">
                          <a:effectLst/>
                        </a:rPr>
                        <a:t>Mean age of first use (years)</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16 (range 5-32)</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16 (range 7-32)</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16 (range 5-32)</a:t>
                      </a:r>
                      <a:endParaRPr lang="en-GB" sz="1600" dirty="0">
                        <a:effectLst/>
                        <a:latin typeface="Cambria"/>
                        <a:ea typeface="MS Mincho"/>
                        <a:cs typeface="Times New Roman"/>
                      </a:endParaRPr>
                    </a:p>
                  </a:txBody>
                  <a:tcPr marL="68580" marR="68580" marT="0" marB="0"/>
                </a:tc>
              </a:tr>
              <a:tr h="522695">
                <a:tc>
                  <a:txBody>
                    <a:bodyPr/>
                    <a:lstStyle/>
                    <a:p>
                      <a:pPr algn="l">
                        <a:spcAft>
                          <a:spcPts val="0"/>
                        </a:spcAft>
                      </a:pPr>
                      <a:r>
                        <a:rPr lang="en-GB" sz="1600" dirty="0">
                          <a:effectLst/>
                        </a:rPr>
                        <a:t>Mean years of use</a:t>
                      </a:r>
                      <a:endParaRPr lang="en-GB" sz="1600" b="1" dirty="0">
                        <a:effectLst/>
                        <a:latin typeface="Calibri"/>
                        <a:ea typeface="Times New Roman"/>
                      </a:endParaRPr>
                    </a:p>
                  </a:txBody>
                  <a:tcPr marL="68580" marR="68580" marT="0" marB="0"/>
                </a:tc>
                <a:tc>
                  <a:txBody>
                    <a:bodyPr/>
                    <a:lstStyle/>
                    <a:p>
                      <a:pPr algn="ctr">
                        <a:spcAft>
                          <a:spcPts val="0"/>
                        </a:spcAft>
                      </a:pPr>
                      <a:r>
                        <a:rPr lang="en-US" sz="1600" dirty="0">
                          <a:effectLst/>
                        </a:rPr>
                        <a:t>11 (range 1-27)</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12 (range 1-31)</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12 (range 1-31)</a:t>
                      </a:r>
                      <a:endParaRPr lang="en-GB" sz="1600" dirty="0">
                        <a:effectLst/>
                        <a:latin typeface="Cambria"/>
                        <a:ea typeface="MS Mincho"/>
                        <a:cs typeface="Times New Roman"/>
                      </a:endParaRPr>
                    </a:p>
                  </a:txBody>
                  <a:tcPr marL="68580" marR="68580" marT="0" marB="0"/>
                </a:tc>
              </a:tr>
              <a:tr h="290196">
                <a:tc>
                  <a:txBody>
                    <a:bodyPr/>
                    <a:lstStyle/>
                    <a:p>
                      <a:pPr algn="l">
                        <a:spcAft>
                          <a:spcPts val="0"/>
                        </a:spcAft>
                      </a:pPr>
                      <a:r>
                        <a:rPr lang="en-US" sz="1600" dirty="0">
                          <a:effectLst/>
                        </a:rPr>
                        <a:t>Ever overdosed</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 </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 </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 </a:t>
                      </a:r>
                      <a:endParaRPr lang="en-GB" sz="1600" dirty="0">
                        <a:effectLst/>
                        <a:latin typeface="Cambria"/>
                        <a:ea typeface="MS Mincho"/>
                        <a:cs typeface="Times New Roman"/>
                      </a:endParaRPr>
                    </a:p>
                  </a:txBody>
                  <a:tcPr marL="68580" marR="68580" marT="0" marB="0"/>
                </a:tc>
              </a:tr>
              <a:tr h="290196">
                <a:tc>
                  <a:txBody>
                    <a:bodyPr/>
                    <a:lstStyle/>
                    <a:p>
                      <a:pPr algn="l">
                        <a:spcAft>
                          <a:spcPts val="0"/>
                        </a:spcAft>
                      </a:pPr>
                      <a:r>
                        <a:rPr lang="en-US" sz="1600" dirty="0">
                          <a:effectLst/>
                        </a:rPr>
                        <a:t>   Yes</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76 (99%)</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77 (63%)</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153 (77%)</a:t>
                      </a:r>
                      <a:endParaRPr lang="en-GB" sz="1600" dirty="0">
                        <a:effectLst/>
                        <a:latin typeface="Cambria"/>
                        <a:ea typeface="MS Mincho"/>
                        <a:cs typeface="Times New Roman"/>
                      </a:endParaRPr>
                    </a:p>
                  </a:txBody>
                  <a:tcPr marL="68580" marR="68580" marT="0" marB="0"/>
                </a:tc>
              </a:tr>
              <a:tr h="290196">
                <a:tc>
                  <a:txBody>
                    <a:bodyPr/>
                    <a:lstStyle/>
                    <a:p>
                      <a:pPr algn="l">
                        <a:spcAft>
                          <a:spcPts val="0"/>
                        </a:spcAft>
                      </a:pPr>
                      <a:r>
                        <a:rPr lang="en-US" sz="1600" dirty="0">
                          <a:effectLst/>
                        </a:rPr>
                        <a:t>   No</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 (1</a:t>
                      </a:r>
                      <a:r>
                        <a:rPr lang="en-US" sz="1600" dirty="0" smtClean="0">
                          <a:effectLst/>
                        </a:rPr>
                        <a:t>%)</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46 (37%)</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47 (24%)</a:t>
                      </a:r>
                      <a:endParaRPr lang="en-GB" sz="1600" dirty="0">
                        <a:effectLst/>
                        <a:latin typeface="Cambria"/>
                        <a:ea typeface="MS Mincho"/>
                        <a:cs typeface="Times New Roman"/>
                      </a:endParaRPr>
                    </a:p>
                  </a:txBody>
                  <a:tcPr marL="68580" marR="68580" marT="0" marB="0"/>
                </a:tc>
              </a:tr>
            </a:tbl>
          </a:graphicData>
        </a:graphic>
      </p:graphicFrame>
      <p:sp>
        <p:nvSpPr>
          <p:cNvPr id="7" name="Rectangle 2"/>
          <p:cNvSpPr>
            <a:spLocks noChangeArrowheads="1"/>
          </p:cNvSpPr>
          <p:nvPr/>
        </p:nvSpPr>
        <p:spPr bwMode="auto">
          <a:xfrm>
            <a:off x="1928813" y="2392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fontAlgn="base">
              <a:spcBef>
                <a:spcPct val="0"/>
              </a:spcBef>
              <a:spcAft>
                <a:spcPct val="0"/>
              </a:spcAft>
            </a:pPr>
            <a:endParaRPr lang="en-US" altLang="en-US">
              <a:solidFill>
                <a:srgbClr val="292934"/>
              </a:solidFill>
              <a:cs typeface="Arial" pitchFamily="34" charset="0"/>
            </a:endParaRPr>
          </a:p>
        </p:txBody>
      </p:sp>
    </p:spTree>
    <p:extLst>
      <p:ext uri="{BB962C8B-B14F-4D97-AF65-F5344CB8AC3E}">
        <p14:creationId xmlns:p14="http://schemas.microsoft.com/office/powerpoint/2010/main" val="21453450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58200" cy="990600"/>
          </a:xfrm>
        </p:spPr>
        <p:txBody>
          <a:bodyPr>
            <a:normAutofit/>
          </a:bodyPr>
          <a:lstStyle/>
          <a:p>
            <a:r>
              <a:rPr lang="en-US" sz="3600" b="1" dirty="0" smtClean="0"/>
              <a:t>KNOWLEDGE OF NALOXONE</a:t>
            </a:r>
            <a:endParaRPr lang="en-US" sz="3600" b="1" dirty="0"/>
          </a:p>
        </p:txBody>
      </p:sp>
      <p:sp>
        <p:nvSpPr>
          <p:cNvPr id="3" name="Content Placeholder 2"/>
          <p:cNvSpPr>
            <a:spLocks noGrp="1"/>
          </p:cNvSpPr>
          <p:nvPr>
            <p:ph idx="1"/>
          </p:nvPr>
        </p:nvSpPr>
        <p:spPr/>
        <p:txBody>
          <a:bodyPr>
            <a:normAutofit/>
          </a:bodyPr>
          <a:lstStyle/>
          <a:p>
            <a:r>
              <a:rPr lang="en-GB" sz="2000" dirty="0" smtClean="0"/>
              <a:t> Poor general knowledge </a:t>
            </a:r>
          </a:p>
          <a:p>
            <a:pPr lvl="2"/>
            <a:r>
              <a:rPr lang="en-US" sz="2000" i="1" dirty="0" err="1" smtClean="0"/>
              <a:t>Fieldnote</a:t>
            </a:r>
            <a:r>
              <a:rPr lang="en-US" sz="2000" i="1" dirty="0" smtClean="0"/>
              <a:t>: Barry asks the doctor about the needle that was put into his heart last time he was in the emergency department. [Barry, 29 years, group A]</a:t>
            </a:r>
          </a:p>
          <a:p>
            <a:r>
              <a:rPr lang="en-US" sz="2000" dirty="0" smtClean="0"/>
              <a:t>Few </a:t>
            </a:r>
            <a:r>
              <a:rPr lang="en-US" sz="2000" dirty="0"/>
              <a:t>participants knew naloxone by its generic or trade name, </a:t>
            </a:r>
            <a:r>
              <a:rPr lang="en-US" sz="2000" dirty="0" err="1" smtClean="0"/>
              <a:t>Narcan</a:t>
            </a:r>
            <a:r>
              <a:rPr lang="en-US" sz="2000" dirty="0" smtClean="0"/>
              <a:t> </a:t>
            </a:r>
          </a:p>
          <a:p>
            <a:r>
              <a:rPr lang="en-US" sz="2000" dirty="0" smtClean="0"/>
              <a:t>Nearly all participants understood street </a:t>
            </a:r>
            <a:r>
              <a:rPr lang="en-US" sz="2000" dirty="0"/>
              <a:t>terms, such as ‘the jag’, ‘adrenaline’, or ‘the reverse’, or </a:t>
            </a:r>
            <a:r>
              <a:rPr lang="en-US" sz="2000" dirty="0" smtClean="0"/>
              <a:t>recognized naloxone </a:t>
            </a:r>
            <a:r>
              <a:rPr lang="en-US" sz="2000" dirty="0"/>
              <a:t>from the researcher’s </a:t>
            </a:r>
            <a:r>
              <a:rPr lang="en-US" sz="2000" dirty="0" smtClean="0"/>
              <a:t>description</a:t>
            </a:r>
            <a:endParaRPr lang="en-US" sz="2000" dirty="0"/>
          </a:p>
        </p:txBody>
      </p:sp>
    </p:spTree>
    <p:extLst>
      <p:ext uri="{BB962C8B-B14F-4D97-AF65-F5344CB8AC3E}">
        <p14:creationId xmlns:p14="http://schemas.microsoft.com/office/powerpoint/2010/main" val="26551650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534400" cy="990600"/>
          </a:xfrm>
        </p:spPr>
        <p:txBody>
          <a:bodyPr>
            <a:normAutofit/>
          </a:bodyPr>
          <a:lstStyle/>
          <a:p>
            <a:r>
              <a:rPr lang="en-US" sz="3200" b="1" dirty="0" smtClean="0"/>
              <a:t>PERSONAL EXPERIENCES OF NALOXONE</a:t>
            </a:r>
            <a:endParaRPr lang="en-US" sz="3200" b="1" dirty="0"/>
          </a:p>
        </p:txBody>
      </p:sp>
      <p:sp>
        <p:nvSpPr>
          <p:cNvPr id="3" name="Content Placeholder 2"/>
          <p:cNvSpPr>
            <a:spLocks noGrp="1"/>
          </p:cNvSpPr>
          <p:nvPr>
            <p:ph idx="1"/>
          </p:nvPr>
        </p:nvSpPr>
        <p:spPr>
          <a:xfrm>
            <a:off x="457200" y="1600200"/>
            <a:ext cx="8229600" cy="4876800"/>
          </a:xfrm>
        </p:spPr>
        <p:txBody>
          <a:bodyPr>
            <a:normAutofit/>
          </a:bodyPr>
          <a:lstStyle/>
          <a:p>
            <a:r>
              <a:rPr lang="en-US" sz="2000" dirty="0" smtClean="0"/>
              <a:t>Naloxone had made participants feel ‘horrible’ or unwell, and had induced acute withdrawal symptoms</a:t>
            </a:r>
          </a:p>
          <a:p>
            <a:pPr lvl="2"/>
            <a:r>
              <a:rPr lang="en-US" i="1" dirty="0" smtClean="0"/>
              <a:t>They gave me that injection, that, </a:t>
            </a:r>
            <a:r>
              <a:rPr lang="en-US" i="1" dirty="0" err="1" smtClean="0"/>
              <a:t>er</a:t>
            </a:r>
            <a:r>
              <a:rPr lang="en-US" i="1" dirty="0" smtClean="0"/>
              <a:t>, reverse, and I woke up absolutely shaking… It was like instant withdrawals. It was the most horrendous experience that I've ever been through. [Beverley, 33 years, group A]</a:t>
            </a:r>
            <a:endParaRPr lang="en-GB" dirty="0" smtClean="0"/>
          </a:p>
          <a:p>
            <a:r>
              <a:rPr lang="en-US" sz="2000" dirty="0" smtClean="0"/>
              <a:t>Naloxone-induced </a:t>
            </a:r>
            <a:r>
              <a:rPr lang="en-US" sz="2000" dirty="0"/>
              <a:t>withdrawal symptoms were </a:t>
            </a:r>
            <a:r>
              <a:rPr lang="en-US" sz="2000" dirty="0" smtClean="0"/>
              <a:t>so </a:t>
            </a:r>
            <a:r>
              <a:rPr lang="en-US" sz="2000" dirty="0"/>
              <a:t>severe that participants reported going ‘mad’ or ‘crazy’ or losing their temper </a:t>
            </a:r>
            <a:r>
              <a:rPr lang="en-US" sz="2000" dirty="0" smtClean="0"/>
              <a:t>&amp; becoming </a:t>
            </a:r>
            <a:r>
              <a:rPr lang="en-US" sz="2000" dirty="0"/>
              <a:t>aggressive or violent </a:t>
            </a:r>
          </a:p>
          <a:p>
            <a:pPr lvl="2"/>
            <a:r>
              <a:rPr lang="en-US" i="1" dirty="0" smtClean="0"/>
              <a:t>I </a:t>
            </a:r>
            <a:r>
              <a:rPr lang="en-US" i="1" dirty="0"/>
              <a:t>said to them [hospital staff], ‘Please don’t give me adrenaline’. And he [doctor] said ‘No, I’m not going to give you adrenaline’. [And he] stuck the needle in my arm. And I knew because I felt the tingling in my </a:t>
            </a:r>
            <a:r>
              <a:rPr lang="en-US" i="1" dirty="0" smtClean="0"/>
              <a:t>foot…I </a:t>
            </a:r>
            <a:r>
              <a:rPr lang="en-US" i="1" dirty="0"/>
              <a:t>went crazy… Grabbed the metal side of the bed and I was kicking it and screaming and pulling my hair out. [</a:t>
            </a:r>
            <a:r>
              <a:rPr lang="en-US" i="1" dirty="0" err="1"/>
              <a:t>Rab</a:t>
            </a:r>
            <a:r>
              <a:rPr lang="en-US" i="1" dirty="0"/>
              <a:t>, 25 years, group B] </a:t>
            </a:r>
            <a:endParaRPr lang="en-GB" dirty="0"/>
          </a:p>
          <a:p>
            <a:endParaRPr lang="en-US" dirty="0"/>
          </a:p>
        </p:txBody>
      </p:sp>
    </p:spTree>
    <p:extLst>
      <p:ext uri="{BB962C8B-B14F-4D97-AF65-F5344CB8AC3E}">
        <p14:creationId xmlns:p14="http://schemas.microsoft.com/office/powerpoint/2010/main" val="2570977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sz="quarter" idx="4294967295"/>
          </p:nvPr>
        </p:nvSpPr>
        <p:spPr>
          <a:xfrm>
            <a:off x="0" y="1310924"/>
            <a:ext cx="5290457" cy="3952875"/>
          </a:xfrm>
          <a:prstGeom prst="rect">
            <a:avLst/>
          </a:prstGeom>
        </p:spPr>
        <p:txBody>
          <a:bodyPr/>
          <a:lstStyle/>
          <a:p>
            <a:pPr>
              <a:buFont typeface="Arial" pitchFamily="34" charset="0"/>
              <a:buChar char="•"/>
            </a:pPr>
            <a:r>
              <a:rPr lang="en-GB" sz="2800" dirty="0" smtClean="0"/>
              <a:t> Population ~ 5 million</a:t>
            </a:r>
          </a:p>
          <a:p>
            <a:pPr>
              <a:buFont typeface="Arial" pitchFamily="34" charset="0"/>
              <a:buChar char="•"/>
            </a:pPr>
            <a:r>
              <a:rPr lang="en-GB" sz="2800" dirty="0" smtClean="0"/>
              <a:t> 14 Health Boards</a:t>
            </a:r>
          </a:p>
          <a:p>
            <a:pPr>
              <a:buFont typeface="Arial" pitchFamily="34" charset="0"/>
              <a:buChar char="•"/>
            </a:pPr>
            <a:r>
              <a:rPr lang="en-GB" sz="2800" dirty="0" smtClean="0"/>
              <a:t> 30 Alcohol &amp; Drug Partnerships</a:t>
            </a:r>
          </a:p>
          <a:p>
            <a:pPr>
              <a:buFont typeface="Arial" pitchFamily="34" charset="0"/>
              <a:buChar char="•"/>
            </a:pPr>
            <a:r>
              <a:rPr lang="en-GB" sz="2800" dirty="0" smtClean="0"/>
              <a:t> 15 Prisons</a:t>
            </a:r>
          </a:p>
          <a:p>
            <a:pPr>
              <a:buNone/>
            </a:pPr>
            <a:r>
              <a:rPr lang="en-GB" sz="2800" dirty="0" smtClean="0"/>
              <a:t>--------------------------------------</a:t>
            </a:r>
          </a:p>
          <a:p>
            <a:pPr>
              <a:buFont typeface="Arial" pitchFamily="34" charset="0"/>
              <a:buChar char="•"/>
            </a:pPr>
            <a:r>
              <a:rPr lang="en-GB" sz="2800" dirty="0" smtClean="0"/>
              <a:t> ~ 60,000 ‘Problem Drug Users’</a:t>
            </a:r>
          </a:p>
          <a:p>
            <a:pPr>
              <a:buFont typeface="Arial" pitchFamily="34" charset="0"/>
              <a:buChar char="•"/>
            </a:pPr>
            <a:r>
              <a:rPr lang="en-GB" sz="2800" dirty="0" smtClean="0"/>
              <a:t> ~ 20,000 PWID</a:t>
            </a:r>
          </a:p>
          <a:p>
            <a:pPr>
              <a:buFont typeface="Arial" pitchFamily="34" charset="0"/>
              <a:buChar char="•"/>
            </a:pPr>
            <a:r>
              <a:rPr lang="en-GB" sz="2800" dirty="0" smtClean="0"/>
              <a:t> ~ 25,000 </a:t>
            </a:r>
            <a:r>
              <a:rPr lang="en-GB" sz="2800" dirty="0" err="1" smtClean="0"/>
              <a:t>Px</a:t>
            </a:r>
            <a:r>
              <a:rPr lang="en-GB" sz="2800" dirty="0" smtClean="0"/>
              <a:t> OST</a:t>
            </a:r>
          </a:p>
          <a:p>
            <a:pPr>
              <a:buFont typeface="Arial" pitchFamily="34" charset="0"/>
              <a:buChar char="•"/>
            </a:pPr>
            <a:r>
              <a:rPr lang="en-GB" sz="2800" dirty="0" smtClean="0"/>
              <a:t>Widespread availability of IEP services</a:t>
            </a:r>
          </a:p>
          <a:p>
            <a:pPr>
              <a:buFont typeface="Arial" pitchFamily="34" charset="0"/>
              <a:buChar char="•"/>
            </a:pPr>
            <a:endParaRPr lang="en-GB" sz="2800" dirty="0"/>
          </a:p>
        </p:txBody>
      </p:sp>
      <p:pic>
        <p:nvPicPr>
          <p:cNvPr id="12" name="Picture 4" descr="http://www.disabilitytravel.com/images/scotland-map.png">
            <a:hlinkClick r:id="rId3"/>
          </p:cNvPr>
          <p:cNvPicPr>
            <a:picLocks noChangeAspect="1" noChangeArrowheads="1"/>
          </p:cNvPicPr>
          <p:nvPr/>
        </p:nvPicPr>
        <p:blipFill>
          <a:blip r:embed="rId4"/>
          <a:srcRect/>
          <a:stretch>
            <a:fillRect/>
          </a:stretch>
        </p:blipFill>
        <p:spPr bwMode="auto">
          <a:xfrm>
            <a:off x="5547672" y="1556125"/>
            <a:ext cx="2985934" cy="3276600"/>
          </a:xfrm>
          <a:prstGeom prst="rect">
            <a:avLst/>
          </a:prstGeom>
          <a:noFill/>
        </p:spPr>
      </p:pic>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800" b="1" dirty="0">
                <a:solidFill>
                  <a:prstClr val="white"/>
                </a:solidFill>
              </a:rPr>
              <a:t>Scotland, 2015</a:t>
            </a:r>
            <a:endParaRPr lang="en-GB" sz="4800" b="1" dirty="0">
              <a:solidFill>
                <a:prstClr val="white"/>
              </a:solidFill>
            </a:endParaRPr>
          </a:p>
        </p:txBody>
      </p:sp>
    </p:spTree>
    <p:extLst>
      <p:ext uri="{BB962C8B-B14F-4D97-AF65-F5344CB8AC3E}">
        <p14:creationId xmlns:p14="http://schemas.microsoft.com/office/powerpoint/2010/main" val="52794004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915400" cy="990600"/>
          </a:xfrm>
        </p:spPr>
        <p:txBody>
          <a:bodyPr>
            <a:normAutofit/>
          </a:bodyPr>
          <a:lstStyle/>
          <a:p>
            <a:r>
              <a:rPr lang="en-US" sz="3200" b="1" dirty="0"/>
              <a:t>A</a:t>
            </a:r>
            <a:r>
              <a:rPr lang="en-US" sz="3200" b="1" dirty="0" smtClean="0"/>
              <a:t>CTIONS TO COUNTER NALOXONE EFFECTS</a:t>
            </a:r>
            <a:endParaRPr lang="en-US" sz="3200" b="1" dirty="0"/>
          </a:p>
        </p:txBody>
      </p:sp>
      <p:sp>
        <p:nvSpPr>
          <p:cNvPr id="3" name="Content Placeholder 2"/>
          <p:cNvSpPr>
            <a:spLocks noGrp="1"/>
          </p:cNvSpPr>
          <p:nvPr>
            <p:ph idx="1"/>
          </p:nvPr>
        </p:nvSpPr>
        <p:spPr>
          <a:xfrm>
            <a:off x="457200" y="1524000"/>
            <a:ext cx="8229600" cy="4876800"/>
          </a:xfrm>
        </p:spPr>
        <p:txBody>
          <a:bodyPr>
            <a:normAutofit/>
          </a:bodyPr>
          <a:lstStyle/>
          <a:p>
            <a:r>
              <a:rPr lang="en-US" sz="2000" dirty="0" smtClean="0"/>
              <a:t>Participants frequently discharged themselves in order to find &amp; use more drugs</a:t>
            </a:r>
          </a:p>
          <a:p>
            <a:pPr lvl="1"/>
            <a:r>
              <a:rPr lang="en-US" i="1" dirty="0"/>
              <a:t>I just bolted. Signed myself out [of hospital]. I came home… got a loan of a tenner [£10] off somebody… and I just went out and got another one [deal of heroin]. [Willy, 29 years, group B]</a:t>
            </a:r>
            <a:endParaRPr lang="en-GB" dirty="0"/>
          </a:p>
          <a:p>
            <a:r>
              <a:rPr lang="en-US" sz="2000" dirty="0" smtClean="0"/>
              <a:t>Withdrawal </a:t>
            </a:r>
            <a:r>
              <a:rPr lang="en-US" sz="2000" dirty="0"/>
              <a:t>symptoms </a:t>
            </a:r>
            <a:r>
              <a:rPr lang="en-US" sz="2000" dirty="0" smtClean="0"/>
              <a:t>were often so </a:t>
            </a:r>
            <a:r>
              <a:rPr lang="en-US" sz="2000" dirty="0"/>
              <a:t>severe that hospital staff had prescribed </a:t>
            </a:r>
            <a:r>
              <a:rPr lang="en-US" sz="2000" dirty="0" smtClean="0"/>
              <a:t>methadone </a:t>
            </a:r>
            <a:r>
              <a:rPr lang="en-US" sz="2000" dirty="0"/>
              <a:t>or </a:t>
            </a:r>
            <a:r>
              <a:rPr lang="en-US" sz="2000" dirty="0" err="1"/>
              <a:t>lofexidine</a:t>
            </a:r>
            <a:r>
              <a:rPr lang="en-US" sz="2000" dirty="0"/>
              <a:t> to counter the </a:t>
            </a:r>
            <a:r>
              <a:rPr lang="en-US" sz="2000" dirty="0" smtClean="0"/>
              <a:t>naloxone</a:t>
            </a:r>
          </a:p>
        </p:txBody>
      </p:sp>
    </p:spTree>
    <p:extLst>
      <p:ext uri="{BB962C8B-B14F-4D97-AF65-F5344CB8AC3E}">
        <p14:creationId xmlns:p14="http://schemas.microsoft.com/office/powerpoint/2010/main" val="22693619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534400" cy="990600"/>
          </a:xfrm>
        </p:spPr>
        <p:txBody>
          <a:bodyPr>
            <a:normAutofit/>
          </a:bodyPr>
          <a:lstStyle/>
          <a:p>
            <a:r>
              <a:rPr lang="en-US" sz="3200" b="1" dirty="0" smtClean="0"/>
              <a:t>GENERAL VIEWS OF NALOXONE</a:t>
            </a:r>
            <a:endParaRPr lang="en-US" sz="3200" b="1" dirty="0"/>
          </a:p>
        </p:txBody>
      </p:sp>
      <p:sp>
        <p:nvSpPr>
          <p:cNvPr id="3" name="Content Placeholder 2"/>
          <p:cNvSpPr>
            <a:spLocks noGrp="1"/>
          </p:cNvSpPr>
          <p:nvPr>
            <p:ph idx="1"/>
          </p:nvPr>
        </p:nvSpPr>
        <p:spPr>
          <a:xfrm>
            <a:off x="457200" y="1600200"/>
            <a:ext cx="8229600" cy="4876800"/>
          </a:xfrm>
        </p:spPr>
        <p:txBody>
          <a:bodyPr>
            <a:noAutofit/>
          </a:bodyPr>
          <a:lstStyle/>
          <a:p>
            <a:r>
              <a:rPr lang="en-US" sz="2000" dirty="0" smtClean="0"/>
              <a:t>Naloxone should </a:t>
            </a:r>
            <a:r>
              <a:rPr lang="en-US" sz="2000" dirty="0"/>
              <a:t>be avoided </a:t>
            </a:r>
            <a:r>
              <a:rPr lang="en-US" sz="2000" dirty="0" smtClean="0"/>
              <a:t>as </a:t>
            </a:r>
            <a:r>
              <a:rPr lang="en-US" sz="2000" dirty="0"/>
              <a:t>it caused </a:t>
            </a:r>
            <a:r>
              <a:rPr lang="en-US" sz="2000" dirty="0" smtClean="0"/>
              <a:t>instant withdrawals</a:t>
            </a:r>
          </a:p>
          <a:p>
            <a:pPr lvl="1"/>
            <a:r>
              <a:rPr lang="en-US" sz="1800" dirty="0" smtClean="0"/>
              <a:t>It ‘takes </a:t>
            </a:r>
            <a:r>
              <a:rPr lang="en-US" sz="1800" dirty="0"/>
              <a:t>your stone away’, ‘strings you out’, ‘makes you rattle’, ‘is instant hangout’, ‘makes you feel sick’, ‘causes a headache’, ‘ruins the hit’, </a:t>
            </a:r>
            <a:r>
              <a:rPr lang="en-US" sz="1800" dirty="0" smtClean="0"/>
              <a:t>‘</a:t>
            </a:r>
            <a:r>
              <a:rPr lang="en-US" sz="1800" dirty="0"/>
              <a:t>makes you feel worse’. </a:t>
            </a:r>
            <a:endParaRPr lang="en-US" sz="1800" dirty="0" smtClean="0"/>
          </a:p>
          <a:p>
            <a:r>
              <a:rPr lang="en-US" sz="2000" dirty="0" smtClean="0"/>
              <a:t>Others refused to </a:t>
            </a:r>
            <a:r>
              <a:rPr lang="en-US" sz="2000" dirty="0"/>
              <a:t>go to hospital, </a:t>
            </a:r>
            <a:r>
              <a:rPr lang="en-US" sz="2000" dirty="0" smtClean="0"/>
              <a:t>climbed </a:t>
            </a:r>
            <a:r>
              <a:rPr lang="en-US" sz="2000" dirty="0"/>
              <a:t>out of </a:t>
            </a:r>
            <a:r>
              <a:rPr lang="en-US" sz="2000" dirty="0" smtClean="0"/>
              <a:t>ambulances, signed </a:t>
            </a:r>
            <a:r>
              <a:rPr lang="en-US" sz="2000" dirty="0"/>
              <a:t>themselves out of </a:t>
            </a:r>
            <a:r>
              <a:rPr lang="en-US" sz="2000" dirty="0" smtClean="0"/>
              <a:t>hospitals, &amp; experienced prolonged withdrawals</a:t>
            </a:r>
          </a:p>
          <a:p>
            <a:r>
              <a:rPr lang="en-US" sz="2000" dirty="0" smtClean="0"/>
              <a:t>Those who overdosed would be angry that they had ‘wasted their money’ &amp; would now need to commit more crime to get drugs </a:t>
            </a:r>
            <a:endParaRPr lang="en-GB" sz="2000" dirty="0"/>
          </a:p>
          <a:p>
            <a:pPr lvl="1"/>
            <a:r>
              <a:rPr lang="en-US" sz="1800" i="1" dirty="0" smtClean="0"/>
              <a:t>Anybody waking up and being totally right into withdrawals would be angry. And the possibility is they've spent all their money and they've not got money to get anything else. [Suzanne, 31 years, group B]</a:t>
            </a:r>
            <a:endParaRPr lang="en-GB" sz="1800" dirty="0" smtClean="0"/>
          </a:p>
        </p:txBody>
      </p:sp>
    </p:spTree>
    <p:extLst>
      <p:ext uri="{BB962C8B-B14F-4D97-AF65-F5344CB8AC3E}">
        <p14:creationId xmlns:p14="http://schemas.microsoft.com/office/powerpoint/2010/main" val="33758802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990600"/>
          </a:xfrm>
        </p:spPr>
        <p:txBody>
          <a:bodyPr>
            <a:normAutofit fontScale="90000"/>
          </a:bodyPr>
          <a:lstStyle/>
          <a:p>
            <a:r>
              <a:rPr lang="en-US" sz="3200" b="1" dirty="0" smtClean="0"/>
              <a:t>PERSONAL RESPONSES TO THE OFFER OF NALOXONE</a:t>
            </a:r>
            <a:endParaRPr lang="en-US" sz="3200" b="1" dirty="0"/>
          </a:p>
        </p:txBody>
      </p:sp>
      <p:sp>
        <p:nvSpPr>
          <p:cNvPr id="3" name="Content Placeholder 2"/>
          <p:cNvSpPr>
            <a:spLocks noGrp="1"/>
          </p:cNvSpPr>
          <p:nvPr>
            <p:ph idx="1"/>
          </p:nvPr>
        </p:nvSpPr>
        <p:spPr>
          <a:xfrm>
            <a:off x="457200" y="1828800"/>
            <a:ext cx="8229600" cy="4876800"/>
          </a:xfrm>
        </p:spPr>
        <p:txBody>
          <a:bodyPr>
            <a:normAutofit/>
          </a:bodyPr>
          <a:lstStyle/>
          <a:p>
            <a:r>
              <a:rPr lang="en-US" sz="2000" dirty="0" smtClean="0"/>
              <a:t>Few willingly accepted naloxone &amp; many did their best to avoid naloxone</a:t>
            </a:r>
          </a:p>
          <a:p>
            <a:r>
              <a:rPr lang="en-US" sz="2000" dirty="0" smtClean="0"/>
              <a:t>Group A participants had sometimes been given naloxone whilst unconscious, BUT often insisted they hadn’t received naloxone</a:t>
            </a:r>
          </a:p>
          <a:p>
            <a:r>
              <a:rPr lang="en-US" sz="2000" dirty="0" smtClean="0"/>
              <a:t>No withdrawals observed by the researcher; several participants reported feeling better</a:t>
            </a:r>
          </a:p>
          <a:p>
            <a:pPr lvl="2"/>
            <a:r>
              <a:rPr lang="en-US" i="1" dirty="0" smtClean="0"/>
              <a:t>Participant</a:t>
            </a:r>
            <a:r>
              <a:rPr lang="en-US" i="1" dirty="0"/>
              <a:t>: They were going to give me </a:t>
            </a:r>
            <a:r>
              <a:rPr lang="en-US" i="1" dirty="0" err="1"/>
              <a:t>Narcan</a:t>
            </a:r>
            <a:r>
              <a:rPr lang="en-US" i="1" dirty="0"/>
              <a:t>, but I didn’t want it. I started </a:t>
            </a:r>
            <a:r>
              <a:rPr lang="en-US" i="1" dirty="0" smtClean="0"/>
              <a:t>screaming.</a:t>
            </a:r>
            <a:endParaRPr lang="en-GB" dirty="0"/>
          </a:p>
          <a:p>
            <a:pPr lvl="2"/>
            <a:r>
              <a:rPr lang="en-US" i="1" dirty="0" smtClean="0"/>
              <a:t>Researcher</a:t>
            </a:r>
            <a:r>
              <a:rPr lang="en-US" i="1" dirty="0"/>
              <a:t>: So you didn’t get </a:t>
            </a:r>
            <a:r>
              <a:rPr lang="en-US" i="1" dirty="0" smtClean="0"/>
              <a:t>any?</a:t>
            </a:r>
            <a:endParaRPr lang="en-GB" dirty="0"/>
          </a:p>
          <a:p>
            <a:pPr lvl="2"/>
            <a:r>
              <a:rPr lang="en-US" i="1" dirty="0" smtClean="0"/>
              <a:t>Participant</a:t>
            </a:r>
            <a:r>
              <a:rPr lang="en-US" i="1" dirty="0"/>
              <a:t>: No… I would have marks on me if I had, because they’d have had to get a vein… If I’d had </a:t>
            </a:r>
            <a:r>
              <a:rPr lang="en-US" i="1" dirty="0" err="1" smtClean="0"/>
              <a:t>Narcan</a:t>
            </a:r>
            <a:r>
              <a:rPr lang="en-US" i="1" dirty="0"/>
              <a:t>, I’d have been shivering now. I’ve not had it. [Marjorie, 28 years, group A]</a:t>
            </a:r>
            <a:endParaRPr lang="en-GB" dirty="0"/>
          </a:p>
          <a:p>
            <a:endParaRPr lang="en-US" dirty="0" smtClean="0"/>
          </a:p>
        </p:txBody>
      </p:sp>
    </p:spTree>
    <p:extLst>
      <p:ext uri="{BB962C8B-B14F-4D97-AF65-F5344CB8AC3E}">
        <p14:creationId xmlns:p14="http://schemas.microsoft.com/office/powerpoint/2010/main" val="38409036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924800" cy="990600"/>
          </a:xfrm>
        </p:spPr>
        <p:txBody>
          <a:bodyPr/>
          <a:lstStyle/>
          <a:p>
            <a:r>
              <a:rPr lang="en-US" b="1" dirty="0" smtClean="0"/>
              <a:t>DISCUSSION</a:t>
            </a:r>
            <a:endParaRPr lang="en-US" b="1" dirty="0"/>
          </a:p>
        </p:txBody>
      </p:sp>
      <p:sp>
        <p:nvSpPr>
          <p:cNvPr id="3" name="Content Placeholder 2"/>
          <p:cNvSpPr>
            <a:spLocks noGrp="1"/>
          </p:cNvSpPr>
          <p:nvPr>
            <p:ph idx="1"/>
          </p:nvPr>
        </p:nvSpPr>
        <p:spPr/>
        <p:txBody>
          <a:bodyPr>
            <a:normAutofit/>
          </a:bodyPr>
          <a:lstStyle/>
          <a:p>
            <a:r>
              <a:rPr lang="en-US" sz="2000" dirty="0" smtClean="0"/>
              <a:t>Opiate users were very negative about naloxone &amp; repeatedly reported withdrawals &amp; negative outcomes caused by over-administration</a:t>
            </a:r>
          </a:p>
          <a:p>
            <a:r>
              <a:rPr lang="en-US" sz="2000" dirty="0" smtClean="0"/>
              <a:t>However, negative experiences were absent from the observational data</a:t>
            </a:r>
          </a:p>
          <a:p>
            <a:r>
              <a:rPr lang="en-GB" sz="2000" dirty="0" smtClean="0"/>
              <a:t>How might we explain this? </a:t>
            </a:r>
          </a:p>
          <a:p>
            <a:pPr lvl="1"/>
            <a:r>
              <a:rPr lang="en-GB" dirty="0" smtClean="0"/>
              <a:t>In a </a:t>
            </a:r>
            <a:r>
              <a:rPr lang="en-GB" dirty="0"/>
              <a:t>context of poor knowledge </a:t>
            </a:r>
            <a:r>
              <a:rPr lang="en-GB" dirty="0" smtClean="0"/>
              <a:t>about naloxone, </a:t>
            </a:r>
            <a:r>
              <a:rPr lang="en-GB" dirty="0"/>
              <a:t>poor communication </a:t>
            </a:r>
            <a:r>
              <a:rPr lang="en-GB" dirty="0" smtClean="0"/>
              <a:t>&amp; </a:t>
            </a:r>
            <a:r>
              <a:rPr lang="en-GB" dirty="0"/>
              <a:t>lack of </a:t>
            </a:r>
            <a:r>
              <a:rPr lang="en-GB" dirty="0" smtClean="0"/>
              <a:t>trust between heroin users &amp; hospital staff, &amp; a </a:t>
            </a:r>
            <a:r>
              <a:rPr lang="en-GB" dirty="0"/>
              <a:t>frightening life-threatening </a:t>
            </a:r>
            <a:r>
              <a:rPr lang="en-GB" dirty="0" smtClean="0"/>
              <a:t>situation, instances of poor naloxone administration (</a:t>
            </a:r>
            <a:r>
              <a:rPr lang="en-GB" dirty="0"/>
              <a:t>however rare or unlikely) can have a disproportionately harmful impact through reputational damage</a:t>
            </a:r>
          </a:p>
          <a:p>
            <a:pPr lvl="1"/>
            <a:endParaRPr lang="en-GB" sz="1600" dirty="0" smtClean="0"/>
          </a:p>
          <a:p>
            <a:endParaRPr lang="en-US" dirty="0" smtClean="0"/>
          </a:p>
          <a:p>
            <a:endParaRPr lang="en-GB" dirty="0" smtClean="0"/>
          </a:p>
          <a:p>
            <a:endParaRPr lang="en-US" dirty="0"/>
          </a:p>
        </p:txBody>
      </p:sp>
    </p:spTree>
    <p:extLst>
      <p:ext uri="{BB962C8B-B14F-4D97-AF65-F5344CB8AC3E}">
        <p14:creationId xmlns:p14="http://schemas.microsoft.com/office/powerpoint/2010/main" val="29409732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CONCLUSIONS</a:t>
            </a:r>
            <a:endParaRPr lang="en-US" b="1" dirty="0"/>
          </a:p>
        </p:txBody>
      </p:sp>
      <p:sp>
        <p:nvSpPr>
          <p:cNvPr id="3" name="Content Placeholder 2"/>
          <p:cNvSpPr>
            <a:spLocks noGrp="1"/>
          </p:cNvSpPr>
          <p:nvPr>
            <p:ph idx="1"/>
          </p:nvPr>
        </p:nvSpPr>
        <p:spPr>
          <a:xfrm>
            <a:off x="381000" y="1600200"/>
            <a:ext cx="8001000" cy="4876800"/>
          </a:xfrm>
        </p:spPr>
        <p:txBody>
          <a:bodyPr>
            <a:normAutofit/>
          </a:bodyPr>
          <a:lstStyle/>
          <a:p>
            <a:r>
              <a:rPr lang="en-US" sz="2000" dirty="0"/>
              <a:t>More attention needs to be paid to protocols for titrating naloxone dose against response to prevent sudden acute withdrawal </a:t>
            </a:r>
            <a:r>
              <a:rPr lang="en-US" sz="2000" dirty="0" smtClean="0"/>
              <a:t>syndrome, with the attendant risks of medical self-discharge, further drug use &amp; even death, but…</a:t>
            </a:r>
            <a:endParaRPr lang="en-US" sz="2000" dirty="0"/>
          </a:p>
          <a:p>
            <a:r>
              <a:rPr lang="en-US" sz="2000" dirty="0" smtClean="0"/>
              <a:t>Good </a:t>
            </a:r>
            <a:r>
              <a:rPr lang="en-US" sz="2000" dirty="0"/>
              <a:t>treatment </a:t>
            </a:r>
            <a:r>
              <a:rPr lang="en-US" sz="2000" dirty="0" smtClean="0"/>
              <a:t>also involves </a:t>
            </a:r>
            <a:r>
              <a:rPr lang="en-US" sz="2000" dirty="0"/>
              <a:t>building </a:t>
            </a:r>
            <a:r>
              <a:rPr lang="en-US" sz="2000" dirty="0" smtClean="0"/>
              <a:t>&amp; </a:t>
            </a:r>
            <a:r>
              <a:rPr lang="en-US" sz="2000" dirty="0"/>
              <a:t>sustaining trust with </a:t>
            </a:r>
            <a:r>
              <a:rPr lang="en-US" sz="2000" dirty="0" smtClean="0"/>
              <a:t>patients, </a:t>
            </a:r>
            <a:r>
              <a:rPr lang="en-US" sz="2000" dirty="0"/>
              <a:t>providing clear information on how </a:t>
            </a:r>
            <a:r>
              <a:rPr lang="en-US" sz="2000" dirty="0" smtClean="0"/>
              <a:t>naloxone </a:t>
            </a:r>
            <a:r>
              <a:rPr lang="en-US" sz="2000" dirty="0"/>
              <a:t>works </a:t>
            </a:r>
            <a:r>
              <a:rPr lang="en-US" sz="2000" dirty="0" smtClean="0"/>
              <a:t>&amp; </a:t>
            </a:r>
            <a:r>
              <a:rPr lang="en-US" sz="2000" dirty="0"/>
              <a:t>its potential side effects, </a:t>
            </a:r>
            <a:r>
              <a:rPr lang="en-US" sz="2000" dirty="0" smtClean="0"/>
              <a:t>&amp; </a:t>
            </a:r>
            <a:r>
              <a:rPr lang="en-US" sz="2000" dirty="0"/>
              <a:t>being sensitive to patients’ likely </a:t>
            </a:r>
            <a:r>
              <a:rPr lang="en-US" sz="2000" dirty="0" smtClean="0"/>
              <a:t>&amp; </a:t>
            </a:r>
            <a:r>
              <a:rPr lang="en-US" sz="2000" dirty="0"/>
              <a:t>understandable </a:t>
            </a:r>
            <a:r>
              <a:rPr lang="en-US" sz="2000" dirty="0" smtClean="0"/>
              <a:t>fears</a:t>
            </a:r>
          </a:p>
          <a:p>
            <a:r>
              <a:rPr lang="en-US" sz="2000" dirty="0"/>
              <a:t>The context in which naloxone is provided may be as critical as the dose administered if we want to ensure that </a:t>
            </a:r>
            <a:r>
              <a:rPr lang="en-US" sz="2000" dirty="0" smtClean="0"/>
              <a:t>treatment achieves </a:t>
            </a:r>
            <a:r>
              <a:rPr lang="en-US" sz="2000" dirty="0"/>
              <a:t>maximum benefit</a:t>
            </a:r>
          </a:p>
          <a:p>
            <a:endParaRPr lang="en-US" sz="2000" dirty="0" smtClean="0"/>
          </a:p>
          <a:p>
            <a:endParaRPr lang="en-US" dirty="0"/>
          </a:p>
        </p:txBody>
      </p:sp>
    </p:spTree>
    <p:extLst>
      <p:ext uri="{BB962C8B-B14F-4D97-AF65-F5344CB8AC3E}">
        <p14:creationId xmlns:p14="http://schemas.microsoft.com/office/powerpoint/2010/main" val="8206064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ACKNOWLEDGEMENTS</a:t>
            </a:r>
            <a:endParaRPr lang="en-US" b="1" dirty="0"/>
          </a:p>
        </p:txBody>
      </p:sp>
      <p:sp>
        <p:nvSpPr>
          <p:cNvPr id="3" name="Content Placeholder 2"/>
          <p:cNvSpPr>
            <a:spLocks noGrp="1"/>
          </p:cNvSpPr>
          <p:nvPr>
            <p:ph idx="1"/>
          </p:nvPr>
        </p:nvSpPr>
        <p:spPr/>
        <p:txBody>
          <a:bodyPr>
            <a:normAutofit/>
          </a:bodyPr>
          <a:lstStyle/>
          <a:p>
            <a:pPr algn="just"/>
            <a:r>
              <a:rPr lang="en-US" sz="2000" dirty="0" smtClean="0"/>
              <a:t>The </a:t>
            </a:r>
            <a:r>
              <a:rPr lang="en-US" sz="2000" dirty="0"/>
              <a:t>original study was funded by the Scottish Office and the grant holder was Professor Neil </a:t>
            </a:r>
            <a:r>
              <a:rPr lang="en-US" sz="2000" dirty="0" err="1"/>
              <a:t>McKeganey</a:t>
            </a:r>
            <a:r>
              <a:rPr lang="en-US" sz="2000" dirty="0"/>
              <a:t>. Marion </a:t>
            </a:r>
            <a:r>
              <a:rPr lang="en-US" sz="2000" dirty="0" err="1"/>
              <a:t>McPike</a:t>
            </a:r>
            <a:r>
              <a:rPr lang="en-US" sz="2000" dirty="0"/>
              <a:t> conducted a small number of the Group B interviews. Accident and Emergency consultants </a:t>
            </a:r>
            <a:r>
              <a:rPr lang="en-US" sz="2000" dirty="0" err="1"/>
              <a:t>Dr</a:t>
            </a:r>
            <a:r>
              <a:rPr lang="en-US" sz="2000" dirty="0"/>
              <a:t> William Morrison and </a:t>
            </a:r>
            <a:r>
              <a:rPr lang="en-US" sz="2000" dirty="0" err="1"/>
              <a:t>Dr</a:t>
            </a:r>
            <a:r>
              <a:rPr lang="en-US" sz="2000" dirty="0"/>
              <a:t> Gordon McNaughton and charge nurse Derek Nelson provided retrospective insights into naloxone dosing during the study period. </a:t>
            </a:r>
            <a:r>
              <a:rPr lang="en-US" sz="2000" dirty="0" smtClean="0"/>
              <a:t>The </a:t>
            </a:r>
            <a:r>
              <a:rPr lang="en-US" sz="2000" dirty="0"/>
              <a:t>authors would like to thank the above as well as the 200 opiate users for agreeing to be interviewed and the hospital and service staff for providing access to their patients. </a:t>
            </a:r>
            <a:r>
              <a:rPr lang="en-GB" sz="2000" dirty="0" smtClean="0"/>
              <a:t>Joanne </a:t>
            </a:r>
            <a:r>
              <a:rPr lang="en-GB" sz="2000" dirty="0"/>
              <a:t>Neale is now part-funded by, and John Strang is supported by, the National Institute for Health Research (NIHR) Biomedical Research Centre for Mental Health at South London and </a:t>
            </a:r>
            <a:r>
              <a:rPr lang="en-GB" sz="2000" dirty="0" err="1"/>
              <a:t>Maudsley</a:t>
            </a:r>
            <a:r>
              <a:rPr lang="en-GB" sz="2000" dirty="0"/>
              <a:t> NHS Foundation Trust and King's College London.</a:t>
            </a:r>
            <a:endParaRPr lang="en-US" sz="2000" dirty="0"/>
          </a:p>
        </p:txBody>
      </p:sp>
    </p:spTree>
    <p:extLst>
      <p:ext uri="{BB962C8B-B14F-4D97-AF65-F5344CB8AC3E}">
        <p14:creationId xmlns:p14="http://schemas.microsoft.com/office/powerpoint/2010/main" val="992203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GB" sz="7200" dirty="0" smtClean="0"/>
              <a:t/>
            </a:r>
            <a:br>
              <a:rPr lang="en-GB" sz="7200" dirty="0" smtClean="0"/>
            </a:br>
            <a:r>
              <a:rPr lang="en-GB" sz="6600" i="1" dirty="0" smtClean="0"/>
              <a:t>Naloxone, why Scotland first?</a:t>
            </a:r>
            <a:endParaRPr lang="en-GB" sz="6600" i="1" dirty="0"/>
          </a:p>
        </p:txBody>
      </p:sp>
    </p:spTree>
    <p:extLst>
      <p:ext uri="{BB962C8B-B14F-4D97-AF65-F5344CB8AC3E}">
        <p14:creationId xmlns:p14="http://schemas.microsoft.com/office/powerpoint/2010/main" val="218369683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920" name="Rectangle 80"/>
          <p:cNvSpPr>
            <a:spLocks noGrp="1" noChangeArrowheads="1"/>
          </p:cNvSpPr>
          <p:nvPr>
            <p:ph type="title" idx="4294967295"/>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r>
              <a:rPr lang="en-GB" b="1" dirty="0" smtClean="0">
                <a:solidFill>
                  <a:schemeClr val="bg1"/>
                </a:solidFill>
              </a:rPr>
              <a:t>Naloxone, why Scotland first?</a:t>
            </a:r>
            <a:endParaRPr lang="en-GB" b="1" dirty="0">
              <a:solidFill>
                <a:schemeClr val="bg1"/>
              </a:solidFill>
            </a:endParaRPr>
          </a:p>
        </p:txBody>
      </p:sp>
      <p:graphicFrame>
        <p:nvGraphicFramePr>
          <p:cNvPr id="123" name="Chart 122"/>
          <p:cNvGraphicFramePr>
            <a:graphicFrameLocks/>
          </p:cNvGraphicFramePr>
          <p:nvPr/>
        </p:nvGraphicFramePr>
        <p:xfrm>
          <a:off x="640080" y="1188720"/>
          <a:ext cx="7903029" cy="547333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4053385" y="3903260"/>
            <a:ext cx="3821373" cy="1200329"/>
          </a:xfrm>
          <a:prstGeom prst="rect">
            <a:avLst/>
          </a:prstGeom>
          <a:noFill/>
        </p:spPr>
        <p:txBody>
          <a:bodyPr wrap="square" rtlCol="0">
            <a:spAutoFit/>
          </a:bodyPr>
          <a:lstStyle/>
          <a:p>
            <a:pPr defTabSz="457200"/>
            <a:endParaRPr lang="en-GB" b="1" dirty="0">
              <a:solidFill>
                <a:srgbClr val="FF0000"/>
              </a:solidFill>
            </a:endParaRPr>
          </a:p>
          <a:p>
            <a:pPr defTabSz="457200"/>
            <a:r>
              <a:rPr lang="en-GB" b="1" dirty="0">
                <a:solidFill>
                  <a:srgbClr val="FF0000"/>
                </a:solidFill>
              </a:rPr>
              <a:t>DRDs, 2006-2010 = 1,970</a:t>
            </a:r>
          </a:p>
          <a:p>
            <a:pPr defTabSz="457200"/>
            <a:endParaRPr lang="en-GB" b="1" dirty="0">
              <a:solidFill>
                <a:srgbClr val="FF0000"/>
              </a:solidFill>
            </a:endParaRPr>
          </a:p>
          <a:p>
            <a:pPr defTabSz="457200"/>
            <a:r>
              <a:rPr lang="en-GB" b="1" dirty="0">
                <a:solidFill>
                  <a:srgbClr val="FF0000"/>
                </a:solidFill>
              </a:rPr>
              <a:t>HIV deaths, 1983-2012 = 1,864</a:t>
            </a:r>
            <a:endParaRPr lang="en-GB" b="1" dirty="0">
              <a:solidFill>
                <a:srgbClr val="FF0000"/>
              </a:solidFill>
            </a:endParaRPr>
          </a:p>
        </p:txBody>
      </p:sp>
    </p:spTree>
    <p:extLst>
      <p:ext uri="{BB962C8B-B14F-4D97-AF65-F5344CB8AC3E}">
        <p14:creationId xmlns:p14="http://schemas.microsoft.com/office/powerpoint/2010/main" val="13384702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920" name="Rectangle 80"/>
          <p:cNvSpPr>
            <a:spLocks noGrp="1" noChangeArrowheads="1"/>
          </p:cNvSpPr>
          <p:nvPr>
            <p:ph type="title" idx="4294967295"/>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r>
              <a:rPr lang="en-GB" b="1" dirty="0" smtClean="0">
                <a:solidFill>
                  <a:schemeClr val="bg1"/>
                </a:solidFill>
              </a:rPr>
              <a:t>Naloxone, why Scotland first?</a:t>
            </a:r>
            <a:endParaRPr lang="en-GB" b="1" dirty="0">
              <a:solidFill>
                <a:schemeClr val="bg1"/>
              </a:solidFill>
            </a:endParaRPr>
          </a:p>
        </p:txBody>
      </p:sp>
      <p:graphicFrame>
        <p:nvGraphicFramePr>
          <p:cNvPr id="123" name="Chart 122"/>
          <p:cNvGraphicFramePr>
            <a:graphicFrameLocks/>
          </p:cNvGraphicFramePr>
          <p:nvPr/>
        </p:nvGraphicFramePr>
        <p:xfrm>
          <a:off x="640080" y="1188720"/>
          <a:ext cx="7903029" cy="5473337"/>
        </p:xfrm>
        <a:graphic>
          <a:graphicData uri="http://schemas.openxmlformats.org/drawingml/2006/chart">
            <c:chart xmlns:c="http://schemas.openxmlformats.org/drawingml/2006/chart" xmlns:r="http://schemas.openxmlformats.org/officeDocument/2006/relationships" r:id="rId3"/>
          </a:graphicData>
        </a:graphic>
      </p:graphicFrame>
      <p:sp>
        <p:nvSpPr>
          <p:cNvPr id="124" name="TextBox 123"/>
          <p:cNvSpPr txBox="1"/>
          <p:nvPr/>
        </p:nvSpPr>
        <p:spPr>
          <a:xfrm>
            <a:off x="1240971" y="2390503"/>
            <a:ext cx="6818812" cy="1107996"/>
          </a:xfrm>
          <a:prstGeom prst="rect">
            <a:avLst/>
          </a:prstGeom>
          <a:noFill/>
        </p:spPr>
        <p:txBody>
          <a:bodyPr wrap="square" rtlCol="0">
            <a:spAutoFit/>
          </a:bodyPr>
          <a:lstStyle/>
          <a:p>
            <a:pPr algn="ctr" defTabSz="457200"/>
            <a:r>
              <a:rPr lang="en-GB" sz="6600" dirty="0">
                <a:solidFill>
                  <a:srgbClr val="FF0000"/>
                </a:solidFill>
                <a:latin typeface="Comic Sans MS" pitchFamily="66" charset="0"/>
              </a:rPr>
              <a:t>Accidental</a:t>
            </a:r>
            <a:endParaRPr lang="en-GB" sz="6600" dirty="0">
              <a:solidFill>
                <a:srgbClr val="FF0000"/>
              </a:solidFill>
              <a:latin typeface="Comic Sans MS" pitchFamily="66" charset="0"/>
            </a:endParaRPr>
          </a:p>
        </p:txBody>
      </p:sp>
      <p:sp>
        <p:nvSpPr>
          <p:cNvPr id="5" name="Text Box 4"/>
          <p:cNvSpPr txBox="1">
            <a:spLocks noChangeArrowheads="1"/>
          </p:cNvSpPr>
          <p:nvPr/>
        </p:nvSpPr>
        <p:spPr bwMode="auto">
          <a:xfrm>
            <a:off x="6166622" y="6357257"/>
            <a:ext cx="2376487" cy="304800"/>
          </a:xfrm>
          <a:prstGeom prst="rect">
            <a:avLst/>
          </a:prstGeom>
          <a:noFill/>
          <a:ln w="9525">
            <a:noFill/>
            <a:miter lim="800000"/>
            <a:headEnd/>
            <a:tailEnd/>
          </a:ln>
          <a:effectLst/>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457200">
              <a:spcBef>
                <a:spcPct val="50000"/>
              </a:spcBef>
            </a:pPr>
            <a:r>
              <a:rPr lang="en-GB" sz="1400" i="1" dirty="0">
                <a:solidFill>
                  <a:prstClr val="black"/>
                </a:solidFill>
              </a:rPr>
              <a:t>Source: </a:t>
            </a:r>
            <a:r>
              <a:rPr lang="en-GB" sz="1400" i="1" dirty="0" smtClean="0">
                <a:solidFill>
                  <a:prstClr val="black"/>
                </a:solidFill>
              </a:rPr>
              <a:t>NRS </a:t>
            </a:r>
            <a:r>
              <a:rPr lang="en-GB" sz="1400" i="1" dirty="0">
                <a:solidFill>
                  <a:prstClr val="black"/>
                </a:solidFill>
              </a:rPr>
              <a:t>(</a:t>
            </a:r>
            <a:r>
              <a:rPr lang="en-GB" sz="1400" i="1" dirty="0" smtClean="0">
                <a:solidFill>
                  <a:prstClr val="black"/>
                </a:solidFill>
              </a:rPr>
              <a:t>2015)</a:t>
            </a:r>
            <a:endParaRPr lang="en-GB" sz="1400" i="1" dirty="0">
              <a:solidFill>
                <a:prstClr val="black"/>
              </a:solidFill>
            </a:endParaRPr>
          </a:p>
        </p:txBody>
      </p:sp>
    </p:spTree>
    <p:extLst>
      <p:ext uri="{BB962C8B-B14F-4D97-AF65-F5344CB8AC3E}">
        <p14:creationId xmlns:p14="http://schemas.microsoft.com/office/powerpoint/2010/main" val="276031552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800" b="1" dirty="0">
                <a:solidFill>
                  <a:prstClr val="white"/>
                </a:solidFill>
              </a:rPr>
              <a:t>Naloxone, why Scotland first?</a:t>
            </a:r>
            <a:endParaRPr lang="en-GB" sz="4800" b="1" dirty="0">
              <a:solidFill>
                <a:prstClr val="white"/>
              </a:solidFill>
            </a:endParaRPr>
          </a:p>
        </p:txBody>
      </p:sp>
      <p:sp>
        <p:nvSpPr>
          <p:cNvPr id="6" name="Text Box 3"/>
          <p:cNvSpPr txBox="1">
            <a:spLocks noChangeArrowheads="1"/>
          </p:cNvSpPr>
          <p:nvPr/>
        </p:nvSpPr>
        <p:spPr bwMode="auto">
          <a:xfrm>
            <a:off x="6011863" y="6092825"/>
            <a:ext cx="2663825" cy="307777"/>
          </a:xfrm>
          <a:prstGeom prst="rect">
            <a:avLst/>
          </a:prstGeom>
          <a:noFill/>
          <a:ln w="9525">
            <a:noFill/>
            <a:miter lim="800000"/>
            <a:headEnd/>
            <a:tailEnd/>
          </a:ln>
          <a:effectLst/>
        </p:spPr>
        <p:txBody>
          <a:bodyPr>
            <a:spAutoFit/>
          </a:bodyPr>
          <a:lstStyle/>
          <a:p>
            <a:pPr defTabSz="457200">
              <a:spcBef>
                <a:spcPct val="50000"/>
              </a:spcBef>
            </a:pPr>
            <a:r>
              <a:rPr lang="en-GB" sz="1400" i="1" dirty="0">
                <a:solidFill>
                  <a:prstClr val="black"/>
                </a:solidFill>
              </a:rPr>
              <a:t>Source: UK Focal Point (</a:t>
            </a:r>
            <a:r>
              <a:rPr lang="en-GB" sz="1400" i="1" dirty="0">
                <a:solidFill>
                  <a:prstClr val="black"/>
                </a:solidFill>
              </a:rPr>
              <a:t>2013)</a:t>
            </a:r>
            <a:endParaRPr lang="en-GB" sz="1400" i="1" dirty="0">
              <a:solidFill>
                <a:prstClr val="black"/>
              </a:solidFill>
            </a:endParaRPr>
          </a:p>
        </p:txBody>
      </p:sp>
      <p:graphicFrame>
        <p:nvGraphicFramePr>
          <p:cNvPr id="9" name="Object 2"/>
          <p:cNvGraphicFramePr>
            <a:graphicFrameLocks noChangeAspect="1"/>
          </p:cNvGraphicFramePr>
          <p:nvPr/>
        </p:nvGraphicFramePr>
        <p:xfrm>
          <a:off x="508000" y="1651000"/>
          <a:ext cx="8128000" cy="4422775"/>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1096375" y="1415534"/>
            <a:ext cx="4407745" cy="369332"/>
          </a:xfrm>
          <a:prstGeom prst="rect">
            <a:avLst/>
          </a:prstGeom>
        </p:spPr>
        <p:txBody>
          <a:bodyPr wrap="none">
            <a:spAutoFit/>
          </a:bodyPr>
          <a:lstStyle/>
          <a:p>
            <a:pPr defTabSz="457200"/>
            <a:r>
              <a:rPr lang="en-GB" dirty="0">
                <a:solidFill>
                  <a:prstClr val="black"/>
                </a:solidFill>
              </a:rPr>
              <a:t>DRDs per 100,000 population (all ages), 2012</a:t>
            </a:r>
            <a:endParaRPr lang="en-GB" dirty="0">
              <a:solidFill>
                <a:prstClr val="black"/>
              </a:solidFill>
            </a:endParaRPr>
          </a:p>
        </p:txBody>
      </p:sp>
    </p:spTree>
    <p:extLst>
      <p:ext uri="{BB962C8B-B14F-4D97-AF65-F5344CB8AC3E}">
        <p14:creationId xmlns:p14="http://schemas.microsoft.com/office/powerpoint/2010/main" val="217300365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800" b="1" dirty="0">
                <a:solidFill>
                  <a:prstClr val="white"/>
                </a:solidFill>
              </a:rPr>
              <a:t>Timeline to implementation</a:t>
            </a:r>
            <a:endParaRPr lang="en-GB" sz="4800" b="1" dirty="0">
              <a:solidFill>
                <a:prstClr val="white"/>
              </a:solidFill>
            </a:endParaRPr>
          </a:p>
        </p:txBody>
      </p:sp>
      <p:sp>
        <p:nvSpPr>
          <p:cNvPr id="6" name="Rectangle 3"/>
          <p:cNvSpPr txBox="1">
            <a:spLocks noChangeArrowheads="1"/>
          </p:cNvSpPr>
          <p:nvPr/>
        </p:nvSpPr>
        <p:spPr>
          <a:xfrm>
            <a:off x="457200" y="1600200"/>
            <a:ext cx="8229600" cy="4525963"/>
          </a:xfrm>
          <a:prstGeom prst="rect">
            <a:avLst/>
          </a:prstGeom>
        </p:spPr>
        <p:txBody>
          <a:bodyPr/>
          <a:lstStyle/>
          <a:p>
            <a:pPr marL="342900" indent="-342900">
              <a:lnSpc>
                <a:spcPct val="90000"/>
              </a:lnSpc>
              <a:spcBef>
                <a:spcPct val="20000"/>
              </a:spcBef>
              <a:buFont typeface="Wingdings" pitchFamily="2" charset="2"/>
              <a:buNone/>
              <a:defRPr/>
            </a:pPr>
            <a:r>
              <a:rPr lang="en-GB" dirty="0">
                <a:solidFill>
                  <a:prstClr val="black"/>
                </a:solidFill>
              </a:rPr>
              <a:t>1996		Strang et al propose naloxone for peer administration</a:t>
            </a:r>
          </a:p>
          <a:p>
            <a:pPr marL="342900" indent="-342900">
              <a:lnSpc>
                <a:spcPct val="90000"/>
              </a:lnSpc>
              <a:spcBef>
                <a:spcPct val="20000"/>
              </a:spcBef>
              <a:buFont typeface="Wingdings" pitchFamily="2" charset="2"/>
              <a:buNone/>
              <a:defRPr/>
            </a:pPr>
            <a:r>
              <a:rPr lang="en-GB" dirty="0">
                <a:solidFill>
                  <a:prstClr val="black"/>
                </a:solidFill>
              </a:rPr>
              <a:t>2004		Local proposals for naloxone pilots (Lanarkshire)</a:t>
            </a:r>
          </a:p>
          <a:p>
            <a:pPr marL="342900" indent="-342900">
              <a:lnSpc>
                <a:spcPct val="90000"/>
              </a:lnSpc>
              <a:spcBef>
                <a:spcPct val="20000"/>
              </a:spcBef>
              <a:buFont typeface="Wingdings" pitchFamily="2" charset="2"/>
              <a:buNone/>
              <a:defRPr/>
            </a:pPr>
            <a:r>
              <a:rPr lang="en-GB" dirty="0">
                <a:solidFill>
                  <a:prstClr val="black"/>
                </a:solidFill>
              </a:rPr>
              <a:t>2005		Scottish Advisory Committee on Drug Misuse (SACDM) 			recommends take-home naloxone</a:t>
            </a:r>
          </a:p>
          <a:p>
            <a:pPr marL="342900" indent="-342900">
              <a:lnSpc>
                <a:spcPct val="90000"/>
              </a:lnSpc>
              <a:spcBef>
                <a:spcPct val="20000"/>
              </a:spcBef>
              <a:buFont typeface="Wingdings" pitchFamily="2" charset="2"/>
              <a:buNone/>
              <a:defRPr/>
            </a:pPr>
            <a:r>
              <a:rPr lang="en-GB" dirty="0">
                <a:solidFill>
                  <a:prstClr val="black"/>
                </a:solidFill>
              </a:rPr>
              <a:t>-------------------------------------------------------------------------------------------------------------------</a:t>
            </a:r>
          </a:p>
          <a:p>
            <a:pPr marL="342900" indent="-342900">
              <a:lnSpc>
                <a:spcPct val="90000"/>
              </a:lnSpc>
              <a:spcBef>
                <a:spcPct val="20000"/>
              </a:spcBef>
              <a:buFont typeface="Wingdings" pitchFamily="2" charset="2"/>
              <a:buNone/>
              <a:defRPr/>
            </a:pPr>
            <a:r>
              <a:rPr lang="en-GB" dirty="0">
                <a:solidFill>
                  <a:prstClr val="black"/>
                </a:solidFill>
              </a:rPr>
              <a:t>2005		Medicines for Human Use (Prescribing) (Miscellaneous 			Amendments) Order</a:t>
            </a:r>
          </a:p>
          <a:p>
            <a:pPr marL="342900" indent="-342900">
              <a:lnSpc>
                <a:spcPct val="90000"/>
              </a:lnSpc>
              <a:spcBef>
                <a:spcPct val="20000"/>
              </a:spcBef>
              <a:buFont typeface="Wingdings" pitchFamily="2" charset="2"/>
              <a:buNone/>
              <a:defRPr/>
            </a:pPr>
            <a:r>
              <a:rPr lang="en-GB" dirty="0">
                <a:solidFill>
                  <a:prstClr val="black"/>
                </a:solidFill>
              </a:rPr>
              <a:t>-------------------------------------------------------------------------------------------------------------------</a:t>
            </a:r>
          </a:p>
          <a:p>
            <a:pPr marL="342900" indent="-342900">
              <a:lnSpc>
                <a:spcPct val="90000"/>
              </a:lnSpc>
              <a:spcBef>
                <a:spcPct val="20000"/>
              </a:spcBef>
            </a:pPr>
            <a:r>
              <a:rPr lang="en-GB" dirty="0">
                <a:solidFill>
                  <a:prstClr val="black"/>
                </a:solidFill>
              </a:rPr>
              <a:t>2007		National Forum on Drug Related Deaths Annual Report 			recommends take-home naloxone</a:t>
            </a:r>
          </a:p>
          <a:p>
            <a:pPr marL="342900" indent="-342900">
              <a:lnSpc>
                <a:spcPct val="90000"/>
              </a:lnSpc>
              <a:spcBef>
                <a:spcPct val="20000"/>
              </a:spcBef>
              <a:buFont typeface="Wingdings" pitchFamily="2" charset="2"/>
              <a:buNone/>
              <a:defRPr/>
            </a:pPr>
            <a:r>
              <a:rPr lang="en-GB" dirty="0">
                <a:solidFill>
                  <a:prstClr val="black"/>
                </a:solidFill>
              </a:rPr>
              <a:t>2007		Glasgow / Lanarkshire Pilots Launched</a:t>
            </a:r>
          </a:p>
          <a:p>
            <a:pPr marL="342900" indent="-342900">
              <a:lnSpc>
                <a:spcPct val="90000"/>
              </a:lnSpc>
              <a:spcBef>
                <a:spcPct val="20000"/>
              </a:spcBef>
              <a:buFont typeface="Wingdings" pitchFamily="2" charset="2"/>
              <a:buNone/>
              <a:defRPr/>
            </a:pPr>
            <a:r>
              <a:rPr lang="en-GB" dirty="0">
                <a:solidFill>
                  <a:prstClr val="black"/>
                </a:solidFill>
              </a:rPr>
              <a:t>2008		Glasgow Pilot Evaluation Published</a:t>
            </a:r>
          </a:p>
          <a:p>
            <a:pPr marL="342900" indent="-342900">
              <a:lnSpc>
                <a:spcPct val="90000"/>
              </a:lnSpc>
              <a:spcBef>
                <a:spcPct val="20000"/>
              </a:spcBef>
              <a:buFont typeface="Wingdings" pitchFamily="2" charset="2"/>
              <a:buNone/>
              <a:defRPr/>
            </a:pPr>
            <a:r>
              <a:rPr lang="en-GB" dirty="0">
                <a:solidFill>
                  <a:prstClr val="black"/>
                </a:solidFill>
              </a:rPr>
              <a:t>2009 		Lanarkshire Pilot Published</a:t>
            </a:r>
          </a:p>
          <a:p>
            <a:pPr marL="342900" indent="-342900">
              <a:lnSpc>
                <a:spcPct val="90000"/>
              </a:lnSpc>
              <a:spcBef>
                <a:spcPct val="20000"/>
              </a:spcBef>
              <a:buFont typeface="Wingdings" pitchFamily="2" charset="2"/>
              <a:buNone/>
              <a:defRPr/>
            </a:pPr>
            <a:r>
              <a:rPr lang="en-GB" dirty="0">
                <a:solidFill>
                  <a:prstClr val="black"/>
                </a:solidFill>
              </a:rPr>
              <a:t>2009		Inverness Pilot Launched</a:t>
            </a:r>
          </a:p>
          <a:p>
            <a:pPr marL="342900" indent="-342900">
              <a:lnSpc>
                <a:spcPct val="90000"/>
              </a:lnSpc>
              <a:spcBef>
                <a:spcPct val="20000"/>
              </a:spcBef>
              <a:buFont typeface="Wingdings" pitchFamily="2" charset="2"/>
              <a:buNone/>
              <a:defRPr/>
            </a:pPr>
            <a:r>
              <a:rPr lang="en-GB" dirty="0">
                <a:solidFill>
                  <a:prstClr val="black"/>
                </a:solidFill>
              </a:rPr>
              <a:t>2010		Inverness Pilot Evaluation Published</a:t>
            </a:r>
          </a:p>
          <a:p>
            <a:pPr marL="342900" indent="-342900">
              <a:lnSpc>
                <a:spcPct val="90000"/>
              </a:lnSpc>
              <a:spcBef>
                <a:spcPct val="20000"/>
              </a:spcBef>
            </a:pPr>
            <a:r>
              <a:rPr lang="en-GB" dirty="0">
                <a:solidFill>
                  <a:prstClr val="black"/>
                </a:solidFill>
              </a:rPr>
              <a:t>2010		National Forum on Drug Related Deaths Annual Report 			recommends take-home naloxone</a:t>
            </a:r>
          </a:p>
        </p:txBody>
      </p:sp>
    </p:spTree>
    <p:extLst>
      <p:ext uri="{BB962C8B-B14F-4D97-AF65-F5344CB8AC3E}">
        <p14:creationId xmlns:p14="http://schemas.microsoft.com/office/powerpoint/2010/main" val="33708596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80"/>
          <p:cNvSpPr txBox="1">
            <a:spLocks noChangeArrowheads="1"/>
          </p:cNvSpPr>
          <p:nvPr/>
        </p:nvSpPr>
        <p:spPr bwMode="auto">
          <a:xfrm>
            <a:off x="0" y="-17463"/>
            <a:ext cx="9144000" cy="925513"/>
          </a:xfrm>
          <a:prstGeom prst="rect">
            <a:avLst/>
          </a:prstGeom>
          <a:solidFill>
            <a:srgbClr val="0070C0"/>
          </a:solidFill>
          <a:ln w="38100">
            <a:solidFill>
              <a:srgbClr val="000066"/>
            </a:solidFill>
            <a:miter lim="800000"/>
            <a:headEnd/>
            <a:tailEnd/>
          </a:ln>
        </p:spPr>
        <p:txBody>
          <a:bodyPr vert="horz" wrap="square" lIns="91440" tIns="45720" rIns="91440" bIns="45720" numCol="1" anchor="ctr" anchorCtr="0" compatLnSpc="1">
            <a:prstTxWarp prst="textNoShape">
              <a:avLst/>
            </a:prstTxWarp>
          </a:bodyPr>
          <a:lstStyle/>
          <a:p>
            <a:pPr algn="ctr">
              <a:spcBef>
                <a:spcPct val="0"/>
              </a:spcBef>
              <a:defRPr/>
            </a:pPr>
            <a:r>
              <a:rPr lang="en-GB" sz="4800" b="1" dirty="0">
                <a:solidFill>
                  <a:prstClr val="white"/>
                </a:solidFill>
              </a:rPr>
              <a:t>Timeline to implementation</a:t>
            </a:r>
            <a:endParaRPr lang="en-GB" sz="4800" b="1" dirty="0">
              <a:solidFill>
                <a:prstClr val="white"/>
              </a:solidFill>
            </a:endParaRPr>
          </a:p>
        </p:txBody>
      </p:sp>
      <p:pic>
        <p:nvPicPr>
          <p:cNvPr id="3" name="Picture 5" descr="225px-Fergus_Ewing,_Minister_for_Community_Safety_(2)"/>
          <p:cNvPicPr>
            <a:picLocks noChangeAspect="1" noChangeArrowheads="1"/>
          </p:cNvPicPr>
          <p:nvPr/>
        </p:nvPicPr>
        <p:blipFill>
          <a:blip r:embed="rId3"/>
          <a:srcRect/>
          <a:stretch>
            <a:fillRect/>
          </a:stretch>
        </p:blipFill>
        <p:spPr bwMode="auto">
          <a:xfrm>
            <a:off x="900113" y="1989138"/>
            <a:ext cx="2143125" cy="3228975"/>
          </a:xfrm>
          <a:prstGeom prst="rect">
            <a:avLst/>
          </a:prstGeom>
          <a:noFill/>
        </p:spPr>
      </p:pic>
      <p:sp>
        <p:nvSpPr>
          <p:cNvPr id="4" name="Rectangle 6"/>
          <p:cNvSpPr>
            <a:spLocks noChangeArrowheads="1"/>
          </p:cNvSpPr>
          <p:nvPr/>
        </p:nvSpPr>
        <p:spPr bwMode="auto">
          <a:xfrm>
            <a:off x="3779838" y="2060575"/>
            <a:ext cx="4572000" cy="2838450"/>
          </a:xfrm>
          <a:prstGeom prst="rect">
            <a:avLst/>
          </a:prstGeom>
          <a:noFill/>
          <a:ln w="9525">
            <a:noFill/>
            <a:miter lim="800000"/>
            <a:headEnd/>
            <a:tailEnd/>
          </a:ln>
          <a:effectLst/>
        </p:spPr>
        <p:txBody>
          <a:bodyPr>
            <a:spAutoFit/>
          </a:bodyPr>
          <a:lstStyle/>
          <a:p>
            <a:pPr defTabSz="457200">
              <a:spcBef>
                <a:spcPct val="50000"/>
              </a:spcBef>
            </a:pPr>
            <a:r>
              <a:rPr lang="en-GB" i="1" dirty="0">
                <a:solidFill>
                  <a:prstClr val="black"/>
                </a:solidFill>
              </a:rPr>
              <a:t>“The aim of this national programme is to increase the availability and awareness of naloxone across Scotland, in order to increase the chance of it being administered during an opiate overdose… I hope that the impact of increased naloxone availability will contribute to a reduction in fatal opiate overdoses in Scotland and I am very grateful for your support in taking forward this important initiative.”</a:t>
            </a:r>
          </a:p>
        </p:txBody>
      </p:sp>
      <p:sp>
        <p:nvSpPr>
          <p:cNvPr id="5" name="Rectangle 7"/>
          <p:cNvSpPr>
            <a:spLocks noChangeArrowheads="1"/>
          </p:cNvSpPr>
          <p:nvPr/>
        </p:nvSpPr>
        <p:spPr bwMode="auto">
          <a:xfrm>
            <a:off x="3924300" y="4941888"/>
            <a:ext cx="4751388" cy="517525"/>
          </a:xfrm>
          <a:prstGeom prst="rect">
            <a:avLst/>
          </a:prstGeom>
          <a:noFill/>
          <a:ln w="9525">
            <a:noFill/>
            <a:miter lim="800000"/>
            <a:headEnd/>
            <a:tailEnd/>
          </a:ln>
          <a:effectLst/>
        </p:spPr>
        <p:txBody>
          <a:bodyPr>
            <a:spAutoFit/>
          </a:bodyPr>
          <a:lstStyle/>
          <a:p>
            <a:pPr defTabSz="457200"/>
            <a:r>
              <a:rPr lang="en-GB" sz="1400" b="1" dirty="0">
                <a:solidFill>
                  <a:prstClr val="black"/>
                </a:solidFill>
              </a:rPr>
              <a:t>Fergus Ewing, Minister for Community Safety, 01/11/10</a:t>
            </a:r>
          </a:p>
        </p:txBody>
      </p:sp>
    </p:spTree>
    <p:extLst>
      <p:ext uri="{BB962C8B-B14F-4D97-AF65-F5344CB8AC3E}">
        <p14:creationId xmlns:p14="http://schemas.microsoft.com/office/powerpoint/2010/main" val="4145906292"/>
      </p:ext>
    </p:extLst>
  </p:cSld>
  <p:clrMapOvr>
    <a:masterClrMapping/>
  </p:clrMapOvr>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Fr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Divide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2933</Words>
  <Application>Microsoft Office PowerPoint</Application>
  <PresentationFormat>On-screen Show (4:3)</PresentationFormat>
  <Paragraphs>316</Paragraphs>
  <Slides>35</Slides>
  <Notes>29</Notes>
  <HiddenSlides>0</HiddenSlides>
  <MMClips>0</MMClips>
  <ScaleCrop>false</ScaleCrop>
  <HeadingPairs>
    <vt:vector size="4" baseType="variant">
      <vt:variant>
        <vt:lpstr>Theme</vt:lpstr>
      </vt:variant>
      <vt:variant>
        <vt:i4>3</vt:i4>
      </vt:variant>
      <vt:variant>
        <vt:lpstr>Slide Titles</vt:lpstr>
      </vt:variant>
      <vt:variant>
        <vt:i4>35</vt:i4>
      </vt:variant>
    </vt:vector>
  </HeadingPairs>
  <TitlesOfParts>
    <vt:vector size="38" baseType="lpstr">
      <vt:lpstr>Frame</vt:lpstr>
      <vt:lpstr>Section Dividers</vt:lpstr>
      <vt:lpstr>Clarity</vt:lpstr>
      <vt:lpstr>PowerPoint Presentation</vt:lpstr>
      <vt:lpstr>PowerPoint Presentation</vt:lpstr>
      <vt:lpstr>PowerPoint Presentation</vt:lpstr>
      <vt:lpstr>PowerPoint Presentation</vt:lpstr>
      <vt:lpstr>Naloxone, why Scotland first?</vt:lpstr>
      <vt:lpstr>Naloxone, why Scotland first?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EXPERIENCES OF NALOXONE RESUSCITATION</vt:lpstr>
      <vt:lpstr>AKA: PROJECT DATA IN THE ATTIC</vt:lpstr>
      <vt:lpstr>BACKGROUND</vt:lpstr>
      <vt:lpstr>PARTICIPANTS</vt:lpstr>
      <vt:lpstr>KNOWLEDGE OF NALOXONE</vt:lpstr>
      <vt:lpstr>PERSONAL EXPERIENCES OF NALOXONE</vt:lpstr>
      <vt:lpstr>ACTIONS TO COUNTER NALOXONE EFFECTS</vt:lpstr>
      <vt:lpstr>GENERAL VIEWS OF NALOXONE</vt:lpstr>
      <vt:lpstr>PERSONAL RESPONSES TO THE OFFER OF NALOXONE</vt:lpstr>
      <vt:lpstr>DISCUSSION</vt:lpstr>
      <vt:lpstr>CONCLUSIONS</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 Graham</dc:creator>
  <cp:lastModifiedBy>Hunt Graham</cp:lastModifiedBy>
  <cp:revision>1</cp:revision>
  <dcterms:created xsi:type="dcterms:W3CDTF">2015-11-19T16:07:21Z</dcterms:created>
  <dcterms:modified xsi:type="dcterms:W3CDTF">2015-11-19T16:08:58Z</dcterms:modified>
</cp:coreProperties>
</file>