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56" r:id="rId3"/>
    <p:sldId id="357" r:id="rId4"/>
    <p:sldId id="358" r:id="rId5"/>
    <p:sldId id="359" r:id="rId6"/>
    <p:sldId id="306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F37"/>
    <a:srgbClr val="898989"/>
    <a:srgbClr val="9A1D2B"/>
    <a:srgbClr val="5B5647"/>
    <a:srgbClr val="AAA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72033" autoAdjust="0"/>
  </p:normalViewPr>
  <p:slideViewPr>
    <p:cSldViewPr>
      <p:cViewPr varScale="1">
        <p:scale>
          <a:sx n="82" d="100"/>
          <a:sy n="82" d="100"/>
        </p:scale>
        <p:origin x="148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7A2D1E-D490-44E0-9D1D-953C7F97481C}" type="doc">
      <dgm:prSet loTypeId="urn:microsoft.com/office/officeart/2005/8/layout/chevron2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701153B8-76A9-442C-8F05-31FBB7CB2ACF}">
      <dgm:prSet phldrT="[Text]" custT="1"/>
      <dgm:spPr/>
      <dgm:t>
        <a:bodyPr/>
        <a:lstStyle/>
        <a:p>
          <a:r>
            <a:rPr lang="en-GB" sz="1800" b="1" dirty="0"/>
            <a:t>Data Extraction</a:t>
          </a:r>
          <a:endParaRPr lang="en-GB" sz="1800" dirty="0"/>
        </a:p>
      </dgm:t>
    </dgm:pt>
    <dgm:pt modelId="{868F58A8-DA0C-4CE1-A332-03DDB9A7D625}" type="parTrans" cxnId="{E76A9703-B9B0-40E3-A282-F5632E316D52}">
      <dgm:prSet/>
      <dgm:spPr/>
      <dgm:t>
        <a:bodyPr/>
        <a:lstStyle/>
        <a:p>
          <a:endParaRPr lang="en-GB"/>
        </a:p>
      </dgm:t>
    </dgm:pt>
    <dgm:pt modelId="{6B51714D-A53B-48C2-B2B0-71792480F562}" type="sibTrans" cxnId="{E76A9703-B9B0-40E3-A282-F5632E316D52}">
      <dgm:prSet/>
      <dgm:spPr/>
      <dgm:t>
        <a:bodyPr/>
        <a:lstStyle/>
        <a:p>
          <a:endParaRPr lang="en-GB"/>
        </a:p>
      </dgm:t>
    </dgm:pt>
    <dgm:pt modelId="{8C64AA59-7721-48C5-9475-DFCE2B862516}">
      <dgm:prSet phldrT="[Text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2000" b="0" dirty="0"/>
            <a:t>Cohort, country, % male, anxiety exposure (type, age, measure), alcohol outcome (type, age, measure), results, confounders, and sample size. </a:t>
          </a:r>
        </a:p>
      </dgm:t>
    </dgm:pt>
    <dgm:pt modelId="{83EA9E6F-D013-470E-A684-938B278C8B80}" type="parTrans" cxnId="{5A0CD2F9-3BDF-408F-99DE-7A7A6F2D2C7C}">
      <dgm:prSet/>
      <dgm:spPr/>
      <dgm:t>
        <a:bodyPr/>
        <a:lstStyle/>
        <a:p>
          <a:endParaRPr lang="en-GB"/>
        </a:p>
      </dgm:t>
    </dgm:pt>
    <dgm:pt modelId="{D73BB3DC-E085-4241-9DB3-49B0A9EC85B5}" type="sibTrans" cxnId="{5A0CD2F9-3BDF-408F-99DE-7A7A6F2D2C7C}">
      <dgm:prSet/>
      <dgm:spPr/>
      <dgm:t>
        <a:bodyPr/>
        <a:lstStyle/>
        <a:p>
          <a:endParaRPr lang="en-GB"/>
        </a:p>
      </dgm:t>
    </dgm:pt>
    <dgm:pt modelId="{43EA4354-4AF4-4978-AD04-A64273D6F7B5}">
      <dgm:prSet phldrT="[Text]" custT="1"/>
      <dgm:spPr/>
      <dgm:t>
        <a:bodyPr/>
        <a:lstStyle/>
        <a:p>
          <a:r>
            <a:rPr lang="en-GB" sz="1600" b="1" dirty="0"/>
            <a:t>Classification &amp; Synthesis</a:t>
          </a:r>
          <a:endParaRPr lang="en-GB" sz="1600" dirty="0"/>
        </a:p>
      </dgm:t>
    </dgm:pt>
    <dgm:pt modelId="{5E42B6E2-5182-4855-B2CC-9F4B2D6CF803}" type="parTrans" cxnId="{43600F6B-F345-489D-BB2E-4548A9B31914}">
      <dgm:prSet/>
      <dgm:spPr/>
      <dgm:t>
        <a:bodyPr/>
        <a:lstStyle/>
        <a:p>
          <a:endParaRPr lang="en-GB"/>
        </a:p>
      </dgm:t>
    </dgm:pt>
    <dgm:pt modelId="{12994D17-C0F7-47EA-8BB4-CFF267896479}" type="sibTrans" cxnId="{43600F6B-F345-489D-BB2E-4548A9B31914}">
      <dgm:prSet/>
      <dgm:spPr/>
      <dgm:t>
        <a:bodyPr/>
        <a:lstStyle/>
        <a:p>
          <a:endParaRPr lang="en-GB"/>
        </a:p>
      </dgm:t>
    </dgm:pt>
    <dgm:pt modelId="{67BB7AEF-AD32-4F39-8B37-E0E807A552F3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</a:rPr>
            <a:t>Narrative</a:t>
          </a:r>
          <a:r>
            <a:rPr lang="en-GB" sz="2000" b="0" dirty="0">
              <a:solidFill>
                <a:schemeClr val="tx1"/>
              </a:solidFill>
            </a:rPr>
            <a:t> synthesis &amp; </a:t>
          </a:r>
          <a:r>
            <a:rPr lang="en-GB" sz="2000" b="1" dirty="0">
              <a:solidFill>
                <a:schemeClr val="tx1"/>
              </a:solidFill>
            </a:rPr>
            <a:t>meta-analysis</a:t>
          </a:r>
          <a:r>
            <a:rPr lang="en-GB" sz="2000" b="0" dirty="0">
              <a:solidFill>
                <a:schemeClr val="tx1"/>
              </a:solidFill>
            </a:rPr>
            <a:t>. </a:t>
          </a:r>
        </a:p>
      </dgm:t>
    </dgm:pt>
    <dgm:pt modelId="{F3925FD4-20E0-40A1-836B-9A20576A676C}" type="parTrans" cxnId="{0BF3F39D-8C4F-4B45-BA1A-70806D2139A0}">
      <dgm:prSet/>
      <dgm:spPr/>
      <dgm:t>
        <a:bodyPr/>
        <a:lstStyle/>
        <a:p>
          <a:endParaRPr lang="en-GB"/>
        </a:p>
      </dgm:t>
    </dgm:pt>
    <dgm:pt modelId="{9E239720-8219-4F75-BB60-1F8562035674}" type="sibTrans" cxnId="{0BF3F39D-8C4F-4B45-BA1A-70806D2139A0}">
      <dgm:prSet/>
      <dgm:spPr/>
      <dgm:t>
        <a:bodyPr/>
        <a:lstStyle/>
        <a:p>
          <a:endParaRPr lang="en-GB"/>
        </a:p>
      </dgm:t>
    </dgm:pt>
    <dgm:pt modelId="{E9AA0EAD-14DC-4DC6-AE6F-9EF5CC3F36C7}">
      <dgm:prSet phldrT="[Text]" custT="1"/>
      <dgm:spPr/>
      <dgm:t>
        <a:bodyPr/>
        <a:lstStyle/>
        <a:p>
          <a:r>
            <a:rPr lang="en-GB" sz="1600" b="1" dirty="0"/>
            <a:t>Identification of Studies</a:t>
          </a:r>
        </a:p>
      </dgm:t>
    </dgm:pt>
    <dgm:pt modelId="{484C8DA6-BFD4-4C64-BEBC-7182EB7F10B2}" type="parTrans" cxnId="{703FA363-D97A-43B2-B71C-297786A404F9}">
      <dgm:prSet/>
      <dgm:spPr/>
      <dgm:t>
        <a:bodyPr/>
        <a:lstStyle/>
        <a:p>
          <a:endParaRPr lang="en-GB"/>
        </a:p>
      </dgm:t>
    </dgm:pt>
    <dgm:pt modelId="{67410EFD-EFC6-47EA-B90E-DDF33121608F}" type="sibTrans" cxnId="{703FA363-D97A-43B2-B71C-297786A404F9}">
      <dgm:prSet/>
      <dgm:spPr/>
      <dgm:t>
        <a:bodyPr/>
        <a:lstStyle/>
        <a:p>
          <a:endParaRPr lang="en-GB"/>
        </a:p>
      </dgm:t>
    </dgm:pt>
    <dgm:pt modelId="{6394D9D3-4266-407A-910F-EA181525D335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0" dirty="0">
              <a:solidFill>
                <a:schemeClr val="tx1"/>
              </a:solidFill>
            </a:rPr>
            <a:t>English language </a:t>
          </a:r>
          <a:r>
            <a:rPr lang="en-GB" sz="2000" b="1" dirty="0">
              <a:solidFill>
                <a:schemeClr val="tx1"/>
              </a:solidFill>
            </a:rPr>
            <a:t>publication</a:t>
          </a:r>
          <a:r>
            <a:rPr lang="en-GB" sz="2000" b="0" dirty="0">
              <a:solidFill>
                <a:schemeClr val="tx1"/>
              </a:solidFill>
            </a:rPr>
            <a:t>, anxiety exposure in </a:t>
          </a:r>
          <a:r>
            <a:rPr lang="en-GB" sz="2000" b="1" dirty="0">
              <a:solidFill>
                <a:schemeClr val="tx1"/>
              </a:solidFill>
            </a:rPr>
            <a:t>childhood or adolescence</a:t>
          </a:r>
          <a:r>
            <a:rPr lang="en-GB" sz="2000" b="0" dirty="0">
              <a:solidFill>
                <a:schemeClr val="tx1"/>
              </a:solidFill>
            </a:rPr>
            <a:t>, alcohol outcome </a:t>
          </a:r>
          <a:r>
            <a:rPr lang="en-GB" sz="2000" b="1" dirty="0">
              <a:solidFill>
                <a:schemeClr val="tx1"/>
              </a:solidFill>
            </a:rPr>
            <a:t>≥ 6 months later </a:t>
          </a:r>
          <a:r>
            <a:rPr lang="en-GB" sz="2000" b="0" dirty="0">
              <a:solidFill>
                <a:schemeClr val="tx1"/>
              </a:solidFill>
            </a:rPr>
            <a:t>and distinct from substance use.</a:t>
          </a:r>
        </a:p>
      </dgm:t>
    </dgm:pt>
    <dgm:pt modelId="{C984BF91-7305-42D4-BD80-0D91202ACE74}" type="parTrans" cxnId="{7A79FC16-4137-4DA3-A670-E45F6AAD83B6}">
      <dgm:prSet/>
      <dgm:spPr/>
      <dgm:t>
        <a:bodyPr/>
        <a:lstStyle/>
        <a:p>
          <a:endParaRPr lang="en-GB"/>
        </a:p>
      </dgm:t>
    </dgm:pt>
    <dgm:pt modelId="{1EB93BD3-B4FE-4C8C-B3DD-519FA7B30FD1}" type="sibTrans" cxnId="{7A79FC16-4137-4DA3-A670-E45F6AAD83B6}">
      <dgm:prSet/>
      <dgm:spPr/>
      <dgm:t>
        <a:bodyPr/>
        <a:lstStyle/>
        <a:p>
          <a:endParaRPr lang="en-GB"/>
        </a:p>
      </dgm:t>
    </dgm:pt>
    <dgm:pt modelId="{F7C14C1B-0E13-4F07-9C92-C6571CB1C99C}">
      <dgm:prSet custT="1"/>
      <dgm:spPr/>
      <dgm:t>
        <a:bodyPr/>
        <a:lstStyle/>
        <a:p>
          <a:r>
            <a:rPr lang="en-GB" sz="2000" b="0" dirty="0">
              <a:solidFill>
                <a:schemeClr val="tx1"/>
              </a:solidFill>
            </a:rPr>
            <a:t>Associations coded by </a:t>
          </a:r>
          <a:r>
            <a:rPr lang="en-GB" sz="2000" b="1" dirty="0">
              <a:solidFill>
                <a:schemeClr val="tx1"/>
              </a:solidFill>
            </a:rPr>
            <a:t>strength &amp; direction of evidence </a:t>
          </a:r>
          <a:r>
            <a:rPr lang="en-GB" sz="2000" b="0" dirty="0">
              <a:solidFill>
                <a:schemeClr val="tx1"/>
              </a:solidFill>
            </a:rPr>
            <a:t>(6 categories).</a:t>
          </a:r>
        </a:p>
      </dgm:t>
    </dgm:pt>
    <dgm:pt modelId="{CAE201A9-82B8-4872-8AB7-843C354B5A8E}" type="parTrans" cxnId="{076F56DD-2635-4D02-8BA5-D62E51B9808A}">
      <dgm:prSet/>
      <dgm:spPr/>
      <dgm:t>
        <a:bodyPr/>
        <a:lstStyle/>
        <a:p>
          <a:endParaRPr lang="en-GB"/>
        </a:p>
      </dgm:t>
    </dgm:pt>
    <dgm:pt modelId="{4A1825EC-C289-4BCB-9A6C-15FCAAEF81DC}" type="sibTrans" cxnId="{076F56DD-2635-4D02-8BA5-D62E51B9808A}">
      <dgm:prSet/>
      <dgm:spPr/>
      <dgm:t>
        <a:bodyPr/>
        <a:lstStyle/>
        <a:p>
          <a:endParaRPr lang="en-GB"/>
        </a:p>
      </dgm:t>
    </dgm:pt>
    <dgm:pt modelId="{61B6C57F-9C0F-4858-9C69-D82ECC9ECD82}">
      <dgm:prSet custT="1"/>
      <dgm:spPr/>
      <dgm:t>
        <a:bodyPr/>
        <a:lstStyle/>
        <a:p>
          <a:r>
            <a:rPr lang="en-GB" sz="2000" b="0" dirty="0">
              <a:solidFill>
                <a:schemeClr val="tx1"/>
              </a:solidFill>
            </a:rPr>
            <a:t>Associations categorised by </a:t>
          </a:r>
          <a:r>
            <a:rPr lang="en-GB" sz="2000" b="1" dirty="0">
              <a:solidFill>
                <a:schemeClr val="tx1"/>
              </a:solidFill>
            </a:rPr>
            <a:t>anxiety exposure </a:t>
          </a:r>
          <a:r>
            <a:rPr lang="en-GB" sz="2000" b="0" dirty="0">
              <a:solidFill>
                <a:schemeClr val="tx1"/>
              </a:solidFill>
            </a:rPr>
            <a:t>(8 categories) and </a:t>
          </a:r>
          <a:r>
            <a:rPr lang="en-GB" sz="2000" b="1" dirty="0">
              <a:solidFill>
                <a:schemeClr val="tx1"/>
              </a:solidFill>
            </a:rPr>
            <a:t>alcohol outcome</a:t>
          </a:r>
          <a:r>
            <a:rPr lang="en-GB" sz="2000" b="0" dirty="0">
              <a:solidFill>
                <a:schemeClr val="tx1"/>
              </a:solidFill>
            </a:rPr>
            <a:t> (3 categories)</a:t>
          </a:r>
        </a:p>
      </dgm:t>
    </dgm:pt>
    <dgm:pt modelId="{AD56778A-8995-4F4C-BD0B-FB0E5CFD6BBF}" type="parTrans" cxnId="{38A66134-4B84-45BB-BAC1-3E779D7FBC42}">
      <dgm:prSet/>
      <dgm:spPr/>
      <dgm:t>
        <a:bodyPr/>
        <a:lstStyle/>
        <a:p>
          <a:endParaRPr lang="en-GB"/>
        </a:p>
      </dgm:t>
    </dgm:pt>
    <dgm:pt modelId="{C4C9AD11-B6D2-4850-AD53-F67285ECEA8C}" type="sibTrans" cxnId="{38A66134-4B84-45BB-BAC1-3E779D7FBC42}">
      <dgm:prSet/>
      <dgm:spPr/>
      <dgm:t>
        <a:bodyPr/>
        <a:lstStyle/>
        <a:p>
          <a:endParaRPr lang="en-GB"/>
        </a:p>
      </dgm:t>
    </dgm:pt>
    <dgm:pt modelId="{75AE6401-78A9-47A4-9A5B-174C265B829A}" type="pres">
      <dgm:prSet presAssocID="{217A2D1E-D490-44E0-9D1D-953C7F97481C}" presName="linearFlow" presStyleCnt="0">
        <dgm:presLayoutVars>
          <dgm:dir/>
          <dgm:animLvl val="lvl"/>
          <dgm:resizeHandles val="exact"/>
        </dgm:presLayoutVars>
      </dgm:prSet>
      <dgm:spPr/>
    </dgm:pt>
    <dgm:pt modelId="{98D03FB1-9A9A-457B-9CFD-9DADBD73972C}" type="pres">
      <dgm:prSet presAssocID="{E9AA0EAD-14DC-4DC6-AE6F-9EF5CC3F36C7}" presName="composite" presStyleCnt="0"/>
      <dgm:spPr/>
    </dgm:pt>
    <dgm:pt modelId="{C448C026-41B3-4AC3-BB61-2AFEE39DD063}" type="pres">
      <dgm:prSet presAssocID="{E9AA0EAD-14DC-4DC6-AE6F-9EF5CC3F36C7}" presName="parentText" presStyleLbl="alignNode1" presStyleIdx="0" presStyleCnt="3" custScaleX="116930">
        <dgm:presLayoutVars>
          <dgm:chMax val="1"/>
          <dgm:bulletEnabled val="1"/>
        </dgm:presLayoutVars>
      </dgm:prSet>
      <dgm:spPr/>
    </dgm:pt>
    <dgm:pt modelId="{99F234B4-633D-416E-BB5D-44BFC5B35DDB}" type="pres">
      <dgm:prSet presAssocID="{E9AA0EAD-14DC-4DC6-AE6F-9EF5CC3F36C7}" presName="descendantText" presStyleLbl="alignAcc1" presStyleIdx="0" presStyleCnt="3" custScaleX="92156" custScaleY="91562" custLinFactNeighborX="-2776" custLinFactNeighborY="-7443">
        <dgm:presLayoutVars>
          <dgm:bulletEnabled val="1"/>
        </dgm:presLayoutVars>
      </dgm:prSet>
      <dgm:spPr/>
    </dgm:pt>
    <dgm:pt modelId="{AF549463-62B5-41AC-BCFB-AD54E20C8F03}" type="pres">
      <dgm:prSet presAssocID="{67410EFD-EFC6-47EA-B90E-DDF33121608F}" presName="sp" presStyleCnt="0"/>
      <dgm:spPr/>
    </dgm:pt>
    <dgm:pt modelId="{656589C6-C355-4E77-BB3E-0936182F055E}" type="pres">
      <dgm:prSet presAssocID="{701153B8-76A9-442C-8F05-31FBB7CB2ACF}" presName="composite" presStyleCnt="0"/>
      <dgm:spPr/>
    </dgm:pt>
    <dgm:pt modelId="{F76F052C-539E-419D-B56E-9F869D1742A0}" type="pres">
      <dgm:prSet presAssocID="{701153B8-76A9-442C-8F05-31FBB7CB2ACF}" presName="parentText" presStyleLbl="alignNode1" presStyleIdx="1" presStyleCnt="3" custScaleX="116341">
        <dgm:presLayoutVars>
          <dgm:chMax val="1"/>
          <dgm:bulletEnabled val="1"/>
        </dgm:presLayoutVars>
      </dgm:prSet>
      <dgm:spPr/>
    </dgm:pt>
    <dgm:pt modelId="{984157A4-F9C6-4F49-BFBA-DB149E899095}" type="pres">
      <dgm:prSet presAssocID="{701153B8-76A9-442C-8F05-31FBB7CB2ACF}" presName="descendantText" presStyleLbl="alignAcc1" presStyleIdx="1" presStyleCnt="3" custScaleX="89500" custScaleY="100000" custLinFactNeighborX="-3877" custLinFactNeighborY="-12488">
        <dgm:presLayoutVars>
          <dgm:bulletEnabled val="1"/>
        </dgm:presLayoutVars>
      </dgm:prSet>
      <dgm:spPr/>
    </dgm:pt>
    <dgm:pt modelId="{D7EA12EC-1B48-4442-9253-32446A472DEA}" type="pres">
      <dgm:prSet presAssocID="{6B51714D-A53B-48C2-B2B0-71792480F562}" presName="sp" presStyleCnt="0"/>
      <dgm:spPr/>
    </dgm:pt>
    <dgm:pt modelId="{133D211B-D3F5-4CA6-A16A-C68D27070496}" type="pres">
      <dgm:prSet presAssocID="{43EA4354-4AF4-4978-AD04-A64273D6F7B5}" presName="composite" presStyleCnt="0"/>
      <dgm:spPr/>
    </dgm:pt>
    <dgm:pt modelId="{CCCD8FD3-3592-482B-9341-2A47E8483A09}" type="pres">
      <dgm:prSet presAssocID="{43EA4354-4AF4-4978-AD04-A64273D6F7B5}" presName="parentText" presStyleLbl="alignNode1" presStyleIdx="2" presStyleCnt="3" custScaleX="116341">
        <dgm:presLayoutVars>
          <dgm:chMax val="1"/>
          <dgm:bulletEnabled val="1"/>
        </dgm:presLayoutVars>
      </dgm:prSet>
      <dgm:spPr/>
    </dgm:pt>
    <dgm:pt modelId="{94E04CB3-F899-4AD9-9E06-98BFA26C5F09}" type="pres">
      <dgm:prSet presAssocID="{43EA4354-4AF4-4978-AD04-A64273D6F7B5}" presName="descendantText" presStyleLbl="alignAcc1" presStyleIdx="2" presStyleCnt="3" custScaleX="92737" custScaleY="127944" custLinFactNeighborX="-2422" custLinFactNeighborY="-3967">
        <dgm:presLayoutVars>
          <dgm:bulletEnabled val="1"/>
        </dgm:presLayoutVars>
      </dgm:prSet>
      <dgm:spPr/>
    </dgm:pt>
  </dgm:ptLst>
  <dgm:cxnLst>
    <dgm:cxn modelId="{E76A9703-B9B0-40E3-A282-F5632E316D52}" srcId="{217A2D1E-D490-44E0-9D1D-953C7F97481C}" destId="{701153B8-76A9-442C-8F05-31FBB7CB2ACF}" srcOrd="1" destOrd="0" parTransId="{868F58A8-DA0C-4CE1-A332-03DDB9A7D625}" sibTransId="{6B51714D-A53B-48C2-B2B0-71792480F562}"/>
    <dgm:cxn modelId="{61D6BB11-6A5A-4C1E-8BDD-1842B6F99F60}" type="presOf" srcId="{F7C14C1B-0E13-4F07-9C92-C6571CB1C99C}" destId="{94E04CB3-F899-4AD9-9E06-98BFA26C5F09}" srcOrd="0" destOrd="1" presId="urn:microsoft.com/office/officeart/2005/8/layout/chevron2"/>
    <dgm:cxn modelId="{7A79FC16-4137-4DA3-A670-E45F6AAD83B6}" srcId="{E9AA0EAD-14DC-4DC6-AE6F-9EF5CC3F36C7}" destId="{6394D9D3-4266-407A-910F-EA181525D335}" srcOrd="0" destOrd="0" parTransId="{C984BF91-7305-42D4-BD80-0D91202ACE74}" sibTransId="{1EB93BD3-B4FE-4C8C-B3DD-519FA7B30FD1}"/>
    <dgm:cxn modelId="{451F4D33-024E-45C0-B446-E264AD0EADBB}" type="presOf" srcId="{67BB7AEF-AD32-4F39-8B37-E0E807A552F3}" destId="{94E04CB3-F899-4AD9-9E06-98BFA26C5F09}" srcOrd="0" destOrd="0" presId="urn:microsoft.com/office/officeart/2005/8/layout/chevron2"/>
    <dgm:cxn modelId="{38A66134-4B84-45BB-BAC1-3E779D7FBC42}" srcId="{43EA4354-4AF4-4978-AD04-A64273D6F7B5}" destId="{61B6C57F-9C0F-4858-9C69-D82ECC9ECD82}" srcOrd="2" destOrd="0" parTransId="{AD56778A-8995-4F4C-BD0B-FB0E5CFD6BBF}" sibTransId="{C4C9AD11-B6D2-4850-AD53-F67285ECEA8C}"/>
    <dgm:cxn modelId="{0F211443-616B-4DCF-A75A-79821480B2DA}" type="presOf" srcId="{217A2D1E-D490-44E0-9D1D-953C7F97481C}" destId="{75AE6401-78A9-47A4-9A5B-174C265B829A}" srcOrd="0" destOrd="0" presId="urn:microsoft.com/office/officeart/2005/8/layout/chevron2"/>
    <dgm:cxn modelId="{703FA363-D97A-43B2-B71C-297786A404F9}" srcId="{217A2D1E-D490-44E0-9D1D-953C7F97481C}" destId="{E9AA0EAD-14DC-4DC6-AE6F-9EF5CC3F36C7}" srcOrd="0" destOrd="0" parTransId="{484C8DA6-BFD4-4C64-BEBC-7182EB7F10B2}" sibTransId="{67410EFD-EFC6-47EA-B90E-DDF33121608F}"/>
    <dgm:cxn modelId="{43600F6B-F345-489D-BB2E-4548A9B31914}" srcId="{217A2D1E-D490-44E0-9D1D-953C7F97481C}" destId="{43EA4354-4AF4-4978-AD04-A64273D6F7B5}" srcOrd="2" destOrd="0" parTransId="{5E42B6E2-5182-4855-B2CC-9F4B2D6CF803}" sibTransId="{12994D17-C0F7-47EA-8BB4-CFF267896479}"/>
    <dgm:cxn modelId="{FE858552-9FFD-4111-9A48-177E5D2FDA42}" type="presOf" srcId="{701153B8-76A9-442C-8F05-31FBB7CB2ACF}" destId="{F76F052C-539E-419D-B56E-9F869D1742A0}" srcOrd="0" destOrd="0" presId="urn:microsoft.com/office/officeart/2005/8/layout/chevron2"/>
    <dgm:cxn modelId="{59CFF598-7419-4D63-879B-C40E79E3EFA1}" type="presOf" srcId="{43EA4354-4AF4-4978-AD04-A64273D6F7B5}" destId="{CCCD8FD3-3592-482B-9341-2A47E8483A09}" srcOrd="0" destOrd="0" presId="urn:microsoft.com/office/officeart/2005/8/layout/chevron2"/>
    <dgm:cxn modelId="{0BF3F39D-8C4F-4B45-BA1A-70806D2139A0}" srcId="{43EA4354-4AF4-4978-AD04-A64273D6F7B5}" destId="{67BB7AEF-AD32-4F39-8B37-E0E807A552F3}" srcOrd="0" destOrd="0" parTransId="{F3925FD4-20E0-40A1-836B-9A20576A676C}" sibTransId="{9E239720-8219-4F75-BB60-1F8562035674}"/>
    <dgm:cxn modelId="{84F328AF-F9E4-4B84-8312-B0B3D6818EAB}" type="presOf" srcId="{8C64AA59-7721-48C5-9475-DFCE2B862516}" destId="{984157A4-F9C6-4F49-BFBA-DB149E899095}" srcOrd="0" destOrd="0" presId="urn:microsoft.com/office/officeart/2005/8/layout/chevron2"/>
    <dgm:cxn modelId="{360440B3-784A-4C66-B04A-EF35A2337D70}" type="presOf" srcId="{61B6C57F-9C0F-4858-9C69-D82ECC9ECD82}" destId="{94E04CB3-F899-4AD9-9E06-98BFA26C5F09}" srcOrd="0" destOrd="2" presId="urn:microsoft.com/office/officeart/2005/8/layout/chevron2"/>
    <dgm:cxn modelId="{3AD54AB5-AA70-448C-BF86-9E799B7017B2}" type="presOf" srcId="{E9AA0EAD-14DC-4DC6-AE6F-9EF5CC3F36C7}" destId="{C448C026-41B3-4AC3-BB61-2AFEE39DD063}" srcOrd="0" destOrd="0" presId="urn:microsoft.com/office/officeart/2005/8/layout/chevron2"/>
    <dgm:cxn modelId="{076F56DD-2635-4D02-8BA5-D62E51B9808A}" srcId="{43EA4354-4AF4-4978-AD04-A64273D6F7B5}" destId="{F7C14C1B-0E13-4F07-9C92-C6571CB1C99C}" srcOrd="1" destOrd="0" parTransId="{CAE201A9-82B8-4872-8AB7-843C354B5A8E}" sibTransId="{4A1825EC-C289-4BCB-9A6C-15FCAAEF81DC}"/>
    <dgm:cxn modelId="{5A0CD2F9-3BDF-408F-99DE-7A7A6F2D2C7C}" srcId="{701153B8-76A9-442C-8F05-31FBB7CB2ACF}" destId="{8C64AA59-7721-48C5-9475-DFCE2B862516}" srcOrd="0" destOrd="0" parTransId="{83EA9E6F-D013-470E-A684-938B278C8B80}" sibTransId="{D73BB3DC-E085-4241-9DB3-49B0A9EC85B5}"/>
    <dgm:cxn modelId="{DB1344FA-1E7B-423A-8376-113241E9045E}" type="presOf" srcId="{6394D9D3-4266-407A-910F-EA181525D335}" destId="{99F234B4-633D-416E-BB5D-44BFC5B35DDB}" srcOrd="0" destOrd="0" presId="urn:microsoft.com/office/officeart/2005/8/layout/chevron2"/>
    <dgm:cxn modelId="{22814FCD-DAAB-4CD0-8EB9-F8B0FCDB7282}" type="presParOf" srcId="{75AE6401-78A9-47A4-9A5B-174C265B829A}" destId="{98D03FB1-9A9A-457B-9CFD-9DADBD73972C}" srcOrd="0" destOrd="0" presId="urn:microsoft.com/office/officeart/2005/8/layout/chevron2"/>
    <dgm:cxn modelId="{E79F5A1D-E812-4E6D-AD80-9959323770E9}" type="presParOf" srcId="{98D03FB1-9A9A-457B-9CFD-9DADBD73972C}" destId="{C448C026-41B3-4AC3-BB61-2AFEE39DD063}" srcOrd="0" destOrd="0" presId="urn:microsoft.com/office/officeart/2005/8/layout/chevron2"/>
    <dgm:cxn modelId="{6447FBD5-E36B-43D9-9252-34CD67279218}" type="presParOf" srcId="{98D03FB1-9A9A-457B-9CFD-9DADBD73972C}" destId="{99F234B4-633D-416E-BB5D-44BFC5B35DDB}" srcOrd="1" destOrd="0" presId="urn:microsoft.com/office/officeart/2005/8/layout/chevron2"/>
    <dgm:cxn modelId="{DDC596EF-700C-4699-BB37-18DEA2AD940B}" type="presParOf" srcId="{75AE6401-78A9-47A4-9A5B-174C265B829A}" destId="{AF549463-62B5-41AC-BCFB-AD54E20C8F03}" srcOrd="1" destOrd="0" presId="urn:microsoft.com/office/officeart/2005/8/layout/chevron2"/>
    <dgm:cxn modelId="{F3E4B1F7-FB9F-425F-8A95-B1765AEF3BA9}" type="presParOf" srcId="{75AE6401-78A9-47A4-9A5B-174C265B829A}" destId="{656589C6-C355-4E77-BB3E-0936182F055E}" srcOrd="2" destOrd="0" presId="urn:microsoft.com/office/officeart/2005/8/layout/chevron2"/>
    <dgm:cxn modelId="{913AE6DE-5B83-4FA6-802D-F6DE3DD7AA76}" type="presParOf" srcId="{656589C6-C355-4E77-BB3E-0936182F055E}" destId="{F76F052C-539E-419D-B56E-9F869D1742A0}" srcOrd="0" destOrd="0" presId="urn:microsoft.com/office/officeart/2005/8/layout/chevron2"/>
    <dgm:cxn modelId="{3681B3DF-0DF1-4D37-82B8-CC8583197633}" type="presParOf" srcId="{656589C6-C355-4E77-BB3E-0936182F055E}" destId="{984157A4-F9C6-4F49-BFBA-DB149E899095}" srcOrd="1" destOrd="0" presId="urn:microsoft.com/office/officeart/2005/8/layout/chevron2"/>
    <dgm:cxn modelId="{7FCA873D-6C1E-4593-AE12-7B2E24637A3B}" type="presParOf" srcId="{75AE6401-78A9-47A4-9A5B-174C265B829A}" destId="{D7EA12EC-1B48-4442-9253-32446A472DEA}" srcOrd="3" destOrd="0" presId="urn:microsoft.com/office/officeart/2005/8/layout/chevron2"/>
    <dgm:cxn modelId="{9A43AAC9-B514-480A-AD6A-84F77D031B93}" type="presParOf" srcId="{75AE6401-78A9-47A4-9A5B-174C265B829A}" destId="{133D211B-D3F5-4CA6-A16A-C68D27070496}" srcOrd="4" destOrd="0" presId="urn:microsoft.com/office/officeart/2005/8/layout/chevron2"/>
    <dgm:cxn modelId="{3A955BC9-AB19-41B6-8168-9CE8D65C774A}" type="presParOf" srcId="{133D211B-D3F5-4CA6-A16A-C68D27070496}" destId="{CCCD8FD3-3592-482B-9341-2A47E8483A09}" srcOrd="0" destOrd="0" presId="urn:microsoft.com/office/officeart/2005/8/layout/chevron2"/>
    <dgm:cxn modelId="{0D96653E-E3FE-42BF-87AC-100040BC8146}" type="presParOf" srcId="{133D211B-D3F5-4CA6-A16A-C68D27070496}" destId="{94E04CB3-F899-4AD9-9E06-98BFA26C5F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0C6A8-BE72-45A2-9569-38BF2D4A7C9B}" type="doc">
      <dgm:prSet loTypeId="urn:microsoft.com/office/officeart/2005/8/layout/funne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67B508C-89A8-40C5-952E-A86A84723C50}">
      <dgm:prSet phldrT="[Text]" custT="1"/>
      <dgm:spPr/>
      <dgm:t>
        <a:bodyPr/>
        <a:lstStyle/>
        <a:p>
          <a:r>
            <a:rPr lang="en-GB" sz="1100" dirty="0"/>
            <a:t>Study 2</a:t>
          </a:r>
        </a:p>
      </dgm:t>
    </dgm:pt>
    <dgm:pt modelId="{6B4F7629-1806-482D-82D6-E6BE333A43DB}" type="parTrans" cxnId="{2786410A-FA4A-409C-8891-276722BE1CEC}">
      <dgm:prSet/>
      <dgm:spPr/>
      <dgm:t>
        <a:bodyPr/>
        <a:lstStyle/>
        <a:p>
          <a:endParaRPr lang="en-GB"/>
        </a:p>
      </dgm:t>
    </dgm:pt>
    <dgm:pt modelId="{44D625B2-B621-4CAC-9C86-B6C78D8C8BCF}" type="sibTrans" cxnId="{2786410A-FA4A-409C-8891-276722BE1CEC}">
      <dgm:prSet/>
      <dgm:spPr/>
      <dgm:t>
        <a:bodyPr/>
        <a:lstStyle/>
        <a:p>
          <a:endParaRPr lang="en-GB"/>
        </a:p>
      </dgm:t>
    </dgm:pt>
    <dgm:pt modelId="{1E83BB27-DE72-4351-BEE7-FB876FACE210}">
      <dgm:prSet phldrT="[Text]" custT="1"/>
      <dgm:spPr/>
      <dgm:t>
        <a:bodyPr/>
        <a:lstStyle/>
        <a:p>
          <a:r>
            <a:rPr lang="en-GB" sz="1100" dirty="0"/>
            <a:t>Study 1</a:t>
          </a:r>
        </a:p>
      </dgm:t>
    </dgm:pt>
    <dgm:pt modelId="{4D00C6E3-7C6A-4D0C-80FD-27B5402B1409}" type="parTrans" cxnId="{B29F2578-3CD9-409B-BC96-03433C8F8FB2}">
      <dgm:prSet/>
      <dgm:spPr/>
      <dgm:t>
        <a:bodyPr/>
        <a:lstStyle/>
        <a:p>
          <a:endParaRPr lang="en-GB"/>
        </a:p>
      </dgm:t>
    </dgm:pt>
    <dgm:pt modelId="{1DC17E04-6D61-4E38-9B2C-DAD88E7EFF66}" type="sibTrans" cxnId="{B29F2578-3CD9-409B-BC96-03433C8F8FB2}">
      <dgm:prSet/>
      <dgm:spPr/>
      <dgm:t>
        <a:bodyPr/>
        <a:lstStyle/>
        <a:p>
          <a:endParaRPr lang="en-GB"/>
        </a:p>
      </dgm:t>
    </dgm:pt>
    <dgm:pt modelId="{4E5D6296-4B7D-4CDB-ACE1-583BB0EDD8A5}">
      <dgm:prSet phldrT="[Text]"/>
      <dgm:spPr/>
      <dgm:t>
        <a:bodyPr/>
        <a:lstStyle/>
        <a:p>
          <a:r>
            <a:rPr lang="en-GB" dirty="0"/>
            <a:t>Study 3</a:t>
          </a:r>
        </a:p>
      </dgm:t>
    </dgm:pt>
    <dgm:pt modelId="{2499D138-7851-4CF1-B72E-EB3C2FF9DCFE}" type="parTrans" cxnId="{E57A9BAD-3C1D-42ED-AC51-DB66CBE676A5}">
      <dgm:prSet/>
      <dgm:spPr/>
      <dgm:t>
        <a:bodyPr/>
        <a:lstStyle/>
        <a:p>
          <a:endParaRPr lang="en-GB"/>
        </a:p>
      </dgm:t>
    </dgm:pt>
    <dgm:pt modelId="{77C38F17-32B8-4519-A54C-7DDF1CF5551A}" type="sibTrans" cxnId="{E57A9BAD-3C1D-42ED-AC51-DB66CBE676A5}">
      <dgm:prSet/>
      <dgm:spPr/>
      <dgm:t>
        <a:bodyPr/>
        <a:lstStyle/>
        <a:p>
          <a:endParaRPr lang="en-GB"/>
        </a:p>
      </dgm:t>
    </dgm:pt>
    <dgm:pt modelId="{1D0A2693-5AAC-4324-8E29-0C56F041FEFC}">
      <dgm:prSet phldrT="[Text]" custT="1"/>
      <dgm:spPr/>
      <dgm:t>
        <a:bodyPr/>
        <a:lstStyle/>
        <a:p>
          <a:r>
            <a:rPr lang="en-GB" sz="1800" b="1" dirty="0"/>
            <a:t>DATA</a:t>
          </a:r>
        </a:p>
      </dgm:t>
    </dgm:pt>
    <dgm:pt modelId="{465FE16C-F6DA-4911-8BC6-9EF17B001480}" type="parTrans" cxnId="{5FED321F-80C6-416B-A5E8-6B666975AA41}">
      <dgm:prSet/>
      <dgm:spPr/>
      <dgm:t>
        <a:bodyPr/>
        <a:lstStyle/>
        <a:p>
          <a:endParaRPr lang="en-GB"/>
        </a:p>
      </dgm:t>
    </dgm:pt>
    <dgm:pt modelId="{26EEFD04-A129-41E1-9469-ECB1AD92AD8C}" type="sibTrans" cxnId="{5FED321F-80C6-416B-A5E8-6B666975AA41}">
      <dgm:prSet/>
      <dgm:spPr/>
      <dgm:t>
        <a:bodyPr/>
        <a:lstStyle/>
        <a:p>
          <a:endParaRPr lang="en-GB"/>
        </a:p>
      </dgm:t>
    </dgm:pt>
    <dgm:pt modelId="{E5F57168-DC42-4E9F-ADE8-FDBEA66250C6}" type="pres">
      <dgm:prSet presAssocID="{3310C6A8-BE72-45A2-9569-38BF2D4A7C9B}" presName="Name0" presStyleCnt="0">
        <dgm:presLayoutVars>
          <dgm:chMax val="4"/>
          <dgm:resizeHandles val="exact"/>
        </dgm:presLayoutVars>
      </dgm:prSet>
      <dgm:spPr/>
    </dgm:pt>
    <dgm:pt modelId="{E57DB25D-8EAF-4C62-8DE1-D8FB3BD1EB14}" type="pres">
      <dgm:prSet presAssocID="{3310C6A8-BE72-45A2-9569-38BF2D4A7C9B}" presName="ellipse" presStyleLbl="trBgShp" presStyleIdx="0" presStyleCnt="1"/>
      <dgm:spPr/>
    </dgm:pt>
    <dgm:pt modelId="{501025D5-D9BF-4382-8DBF-7766D08EC8EB}" type="pres">
      <dgm:prSet presAssocID="{3310C6A8-BE72-45A2-9569-38BF2D4A7C9B}" presName="arrow1" presStyleLbl="fgShp" presStyleIdx="0" presStyleCnt="1"/>
      <dgm:spPr/>
    </dgm:pt>
    <dgm:pt modelId="{E28DA17F-3DC7-4ADC-96CE-1FD6E801CC5C}" type="pres">
      <dgm:prSet presAssocID="{3310C6A8-BE72-45A2-9569-38BF2D4A7C9B}" presName="rectangle" presStyleLbl="revTx" presStyleIdx="0" presStyleCnt="1">
        <dgm:presLayoutVars>
          <dgm:bulletEnabled val="1"/>
        </dgm:presLayoutVars>
      </dgm:prSet>
      <dgm:spPr/>
    </dgm:pt>
    <dgm:pt modelId="{C4B220B2-80E0-4B2C-8BC7-20B5D13A15CF}" type="pres">
      <dgm:prSet presAssocID="{1E83BB27-DE72-4351-BEE7-FB876FACE210}" presName="item1" presStyleLbl="node1" presStyleIdx="0" presStyleCnt="3">
        <dgm:presLayoutVars>
          <dgm:bulletEnabled val="1"/>
        </dgm:presLayoutVars>
      </dgm:prSet>
      <dgm:spPr/>
    </dgm:pt>
    <dgm:pt modelId="{8A6F986B-9221-4751-8BFE-A07CB949C4CC}" type="pres">
      <dgm:prSet presAssocID="{4E5D6296-4B7D-4CDB-ACE1-583BB0EDD8A5}" presName="item2" presStyleLbl="node1" presStyleIdx="1" presStyleCnt="3" custScaleX="121944">
        <dgm:presLayoutVars>
          <dgm:bulletEnabled val="1"/>
        </dgm:presLayoutVars>
      </dgm:prSet>
      <dgm:spPr/>
    </dgm:pt>
    <dgm:pt modelId="{FC786BB6-4B16-4745-BFA5-5F9D1AF62A41}" type="pres">
      <dgm:prSet presAssocID="{1D0A2693-5AAC-4324-8E29-0C56F041FEFC}" presName="item3" presStyleLbl="node1" presStyleIdx="2" presStyleCnt="3" custScaleX="114094" custLinFactNeighborX="26598" custLinFactNeighborY="-718">
        <dgm:presLayoutVars>
          <dgm:bulletEnabled val="1"/>
        </dgm:presLayoutVars>
      </dgm:prSet>
      <dgm:spPr/>
    </dgm:pt>
    <dgm:pt modelId="{B0A521DB-B3AD-4F52-8A23-DAFF80D47AAB}" type="pres">
      <dgm:prSet presAssocID="{3310C6A8-BE72-45A2-9569-38BF2D4A7C9B}" presName="funnel" presStyleLbl="trAlignAcc1" presStyleIdx="0" presStyleCnt="1" custLinFactNeighborX="-45" custLinFactNeighborY="-593"/>
      <dgm:spPr/>
    </dgm:pt>
  </dgm:ptLst>
  <dgm:cxnLst>
    <dgm:cxn modelId="{2786410A-FA4A-409C-8891-276722BE1CEC}" srcId="{3310C6A8-BE72-45A2-9569-38BF2D4A7C9B}" destId="{E67B508C-89A8-40C5-952E-A86A84723C50}" srcOrd="0" destOrd="0" parTransId="{6B4F7629-1806-482D-82D6-E6BE333A43DB}" sibTransId="{44D625B2-B621-4CAC-9C86-B6C78D8C8BCF}"/>
    <dgm:cxn modelId="{9A324F1B-0F9F-4DD0-A10D-09A5567A53B1}" type="presOf" srcId="{3310C6A8-BE72-45A2-9569-38BF2D4A7C9B}" destId="{E5F57168-DC42-4E9F-ADE8-FDBEA66250C6}" srcOrd="0" destOrd="0" presId="urn:microsoft.com/office/officeart/2005/8/layout/funnel1"/>
    <dgm:cxn modelId="{5FED321F-80C6-416B-A5E8-6B666975AA41}" srcId="{3310C6A8-BE72-45A2-9569-38BF2D4A7C9B}" destId="{1D0A2693-5AAC-4324-8E29-0C56F041FEFC}" srcOrd="3" destOrd="0" parTransId="{465FE16C-F6DA-4911-8BC6-9EF17B001480}" sibTransId="{26EEFD04-A129-41E1-9469-ECB1AD92AD8C}"/>
    <dgm:cxn modelId="{5F831F49-67EF-4C4D-AC03-EE1DA1C8CB83}" type="presOf" srcId="{1E83BB27-DE72-4351-BEE7-FB876FACE210}" destId="{8A6F986B-9221-4751-8BFE-A07CB949C4CC}" srcOrd="0" destOrd="0" presId="urn:microsoft.com/office/officeart/2005/8/layout/funnel1"/>
    <dgm:cxn modelId="{B29F2578-3CD9-409B-BC96-03433C8F8FB2}" srcId="{3310C6A8-BE72-45A2-9569-38BF2D4A7C9B}" destId="{1E83BB27-DE72-4351-BEE7-FB876FACE210}" srcOrd="1" destOrd="0" parTransId="{4D00C6E3-7C6A-4D0C-80FD-27B5402B1409}" sibTransId="{1DC17E04-6D61-4E38-9B2C-DAD88E7EFF66}"/>
    <dgm:cxn modelId="{C9FCAEA1-1527-4301-867F-114F6D5B6D64}" type="presOf" srcId="{E67B508C-89A8-40C5-952E-A86A84723C50}" destId="{FC786BB6-4B16-4745-BFA5-5F9D1AF62A41}" srcOrd="0" destOrd="0" presId="urn:microsoft.com/office/officeart/2005/8/layout/funnel1"/>
    <dgm:cxn modelId="{D4A7CBA3-6183-4ED7-936E-C9A349E2A2E6}" type="presOf" srcId="{1D0A2693-5AAC-4324-8E29-0C56F041FEFC}" destId="{E28DA17F-3DC7-4ADC-96CE-1FD6E801CC5C}" srcOrd="0" destOrd="0" presId="urn:microsoft.com/office/officeart/2005/8/layout/funnel1"/>
    <dgm:cxn modelId="{E57A9BAD-3C1D-42ED-AC51-DB66CBE676A5}" srcId="{3310C6A8-BE72-45A2-9569-38BF2D4A7C9B}" destId="{4E5D6296-4B7D-4CDB-ACE1-583BB0EDD8A5}" srcOrd="2" destOrd="0" parTransId="{2499D138-7851-4CF1-B72E-EB3C2FF9DCFE}" sibTransId="{77C38F17-32B8-4519-A54C-7DDF1CF5551A}"/>
    <dgm:cxn modelId="{2EA519E7-8B0E-4898-AF2E-65D2CA9F9808}" type="presOf" srcId="{4E5D6296-4B7D-4CDB-ACE1-583BB0EDD8A5}" destId="{C4B220B2-80E0-4B2C-8BC7-20B5D13A15CF}" srcOrd="0" destOrd="0" presId="urn:microsoft.com/office/officeart/2005/8/layout/funnel1"/>
    <dgm:cxn modelId="{8C62512A-DD8F-4E06-991C-9D41CFB02491}" type="presParOf" srcId="{E5F57168-DC42-4E9F-ADE8-FDBEA66250C6}" destId="{E57DB25D-8EAF-4C62-8DE1-D8FB3BD1EB14}" srcOrd="0" destOrd="0" presId="urn:microsoft.com/office/officeart/2005/8/layout/funnel1"/>
    <dgm:cxn modelId="{B472CD91-FF43-405E-9842-EC31F3DF6DFE}" type="presParOf" srcId="{E5F57168-DC42-4E9F-ADE8-FDBEA66250C6}" destId="{501025D5-D9BF-4382-8DBF-7766D08EC8EB}" srcOrd="1" destOrd="0" presId="urn:microsoft.com/office/officeart/2005/8/layout/funnel1"/>
    <dgm:cxn modelId="{5F921773-0832-4985-AC79-F61A35F3D254}" type="presParOf" srcId="{E5F57168-DC42-4E9F-ADE8-FDBEA66250C6}" destId="{E28DA17F-3DC7-4ADC-96CE-1FD6E801CC5C}" srcOrd="2" destOrd="0" presId="urn:microsoft.com/office/officeart/2005/8/layout/funnel1"/>
    <dgm:cxn modelId="{F0035EF1-26EC-42D5-B310-B6D82211E93C}" type="presParOf" srcId="{E5F57168-DC42-4E9F-ADE8-FDBEA66250C6}" destId="{C4B220B2-80E0-4B2C-8BC7-20B5D13A15CF}" srcOrd="3" destOrd="0" presId="urn:microsoft.com/office/officeart/2005/8/layout/funnel1"/>
    <dgm:cxn modelId="{DF6F02F2-8A06-490E-905E-BB31375293F6}" type="presParOf" srcId="{E5F57168-DC42-4E9F-ADE8-FDBEA66250C6}" destId="{8A6F986B-9221-4751-8BFE-A07CB949C4CC}" srcOrd="4" destOrd="0" presId="urn:microsoft.com/office/officeart/2005/8/layout/funnel1"/>
    <dgm:cxn modelId="{C53A845F-B0BB-483F-9264-082D31F639EE}" type="presParOf" srcId="{E5F57168-DC42-4E9F-ADE8-FDBEA66250C6}" destId="{FC786BB6-4B16-4745-BFA5-5F9D1AF62A41}" srcOrd="5" destOrd="0" presId="urn:microsoft.com/office/officeart/2005/8/layout/funnel1"/>
    <dgm:cxn modelId="{F2C0A2C6-3AD2-440E-AA37-503BB64507AE}" type="presParOf" srcId="{E5F57168-DC42-4E9F-ADE8-FDBEA66250C6}" destId="{B0A521DB-B3AD-4F52-8A23-DAFF80D47AA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EB11A4-9B01-45FD-AEB8-05ECC7D1EDE2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4118426D-BD23-4C00-9A8A-912F9EC9928B}">
      <dgm:prSet phldrT="[Text]" custT="1"/>
      <dgm:spPr/>
      <dgm:t>
        <a:bodyPr/>
        <a:lstStyle/>
        <a:p>
          <a:r>
            <a:rPr lang="en-GB" sz="1800" b="1" dirty="0">
              <a:solidFill>
                <a:srgbClr val="BF2F37"/>
              </a:solidFill>
            </a:rPr>
            <a:t>3990</a:t>
          </a:r>
          <a:r>
            <a:rPr lang="en-GB" sz="1800" dirty="0"/>
            <a:t> Titles/</a:t>
          </a:r>
        </a:p>
        <a:p>
          <a:r>
            <a:rPr lang="en-GB" sz="1800" dirty="0"/>
            <a:t>Abstracts </a:t>
          </a:r>
          <a:endParaRPr lang="en-GB" sz="1600" dirty="0"/>
        </a:p>
      </dgm:t>
    </dgm:pt>
    <dgm:pt modelId="{16441993-D2E6-4012-B491-BA8ACAEE87F6}" type="parTrans" cxnId="{29BF5249-96E5-4D80-BFDB-75E81819275B}">
      <dgm:prSet/>
      <dgm:spPr/>
      <dgm:t>
        <a:bodyPr/>
        <a:lstStyle/>
        <a:p>
          <a:endParaRPr lang="en-GB" sz="1400"/>
        </a:p>
      </dgm:t>
    </dgm:pt>
    <dgm:pt modelId="{911B1EEC-3103-4A17-A976-C5C5F2AEF2F6}" type="sibTrans" cxnId="{29BF5249-96E5-4D80-BFDB-75E81819275B}">
      <dgm:prSet custT="1"/>
      <dgm:spPr/>
      <dgm:t>
        <a:bodyPr/>
        <a:lstStyle/>
        <a:p>
          <a:endParaRPr lang="en-GB" sz="1400"/>
        </a:p>
      </dgm:t>
    </dgm:pt>
    <dgm:pt modelId="{84D11CA0-CA66-4630-B9C8-23F68CDB6342}">
      <dgm:prSet phldrT="[Text]" custT="1"/>
      <dgm:spPr/>
      <dgm:t>
        <a:bodyPr/>
        <a:lstStyle/>
        <a:p>
          <a:r>
            <a:rPr lang="en-GB" sz="1800" b="1" dirty="0">
              <a:solidFill>
                <a:srgbClr val="BF2F37"/>
              </a:solidFill>
              <a:sym typeface="Wingdings" panose="05000000000000000000" pitchFamily="2" charset="2"/>
            </a:rPr>
            <a:t>92</a:t>
          </a:r>
          <a:r>
            <a:rPr lang="en-GB" sz="1800" dirty="0">
              <a:sym typeface="Wingdings" panose="05000000000000000000" pitchFamily="2" charset="2"/>
            </a:rPr>
            <a:t> Full Text Articles </a:t>
          </a:r>
          <a:endParaRPr lang="en-GB" sz="1400" dirty="0"/>
        </a:p>
      </dgm:t>
    </dgm:pt>
    <dgm:pt modelId="{4D9A8E86-D962-4ABD-B3E1-1D23073748CA}" type="parTrans" cxnId="{BD6013AC-B2CF-47F9-B052-D9B0C04F68EB}">
      <dgm:prSet/>
      <dgm:spPr/>
      <dgm:t>
        <a:bodyPr/>
        <a:lstStyle/>
        <a:p>
          <a:endParaRPr lang="en-GB" sz="1400"/>
        </a:p>
      </dgm:t>
    </dgm:pt>
    <dgm:pt modelId="{E7655B16-D72B-42AF-A6D0-0F1E55BBC86C}" type="sibTrans" cxnId="{BD6013AC-B2CF-47F9-B052-D9B0C04F68EB}">
      <dgm:prSet custT="1"/>
      <dgm:spPr/>
      <dgm:t>
        <a:bodyPr/>
        <a:lstStyle/>
        <a:p>
          <a:endParaRPr lang="en-GB" sz="1400"/>
        </a:p>
      </dgm:t>
    </dgm:pt>
    <dgm:pt modelId="{9EC39CE5-86EB-4E9F-AC5F-A7C0F98B6285}">
      <dgm:prSet phldrT="[Text]" custT="1"/>
      <dgm:spPr/>
      <dgm:t>
        <a:bodyPr/>
        <a:lstStyle/>
        <a:p>
          <a:r>
            <a:rPr lang="en-GB" sz="1800" b="1" dirty="0">
              <a:solidFill>
                <a:srgbClr val="BF2F37"/>
              </a:solidFill>
              <a:sym typeface="Wingdings" panose="05000000000000000000" pitchFamily="2" charset="2"/>
            </a:rPr>
            <a:t>51</a:t>
          </a:r>
          <a:r>
            <a:rPr lang="en-GB" sz="1800" dirty="0">
              <a:sym typeface="Wingdings" panose="05000000000000000000" pitchFamily="2" charset="2"/>
            </a:rPr>
            <a:t> Studies in Narrative Synthesis</a:t>
          </a:r>
          <a:endParaRPr lang="en-GB" sz="1400" dirty="0"/>
        </a:p>
      </dgm:t>
    </dgm:pt>
    <dgm:pt modelId="{161E2375-3545-4738-B923-D4146FAAC4B7}" type="parTrans" cxnId="{1F6E4910-C2BC-46B2-84E7-5A9B0B29D3C4}">
      <dgm:prSet/>
      <dgm:spPr/>
      <dgm:t>
        <a:bodyPr/>
        <a:lstStyle/>
        <a:p>
          <a:endParaRPr lang="en-GB" sz="1400"/>
        </a:p>
      </dgm:t>
    </dgm:pt>
    <dgm:pt modelId="{0C3CF093-9090-449C-824F-0F95F8A56E14}" type="sibTrans" cxnId="{1F6E4910-C2BC-46B2-84E7-5A9B0B29D3C4}">
      <dgm:prSet custT="1"/>
      <dgm:spPr/>
      <dgm:t>
        <a:bodyPr/>
        <a:lstStyle/>
        <a:p>
          <a:endParaRPr lang="en-GB" sz="1400"/>
        </a:p>
      </dgm:t>
    </dgm:pt>
    <dgm:pt modelId="{53B80BF7-12D3-42DA-A265-194CE84B26C5}">
      <dgm:prSet custT="1"/>
      <dgm:spPr/>
      <dgm:t>
        <a:bodyPr/>
        <a:lstStyle/>
        <a:p>
          <a:r>
            <a:rPr lang="en-GB" sz="1800" b="1" dirty="0">
              <a:solidFill>
                <a:srgbClr val="BF2F37"/>
              </a:solidFill>
            </a:rPr>
            <a:t>3</a:t>
          </a:r>
          <a:r>
            <a:rPr lang="en-GB" sz="1800" dirty="0"/>
            <a:t> Studies in Meta-Analysis</a:t>
          </a:r>
          <a:endParaRPr lang="en-GB" sz="1400" dirty="0"/>
        </a:p>
      </dgm:t>
    </dgm:pt>
    <dgm:pt modelId="{1233B30D-DCF3-4297-BB1D-4DC19E16DE98}" type="parTrans" cxnId="{C06C5A73-8B8F-4B0A-BF57-0D6132AE2AD3}">
      <dgm:prSet/>
      <dgm:spPr/>
      <dgm:t>
        <a:bodyPr/>
        <a:lstStyle/>
        <a:p>
          <a:endParaRPr lang="en-GB" sz="1400"/>
        </a:p>
      </dgm:t>
    </dgm:pt>
    <dgm:pt modelId="{21F55CB2-ED3D-4987-B3D0-66EB71F5CE0C}" type="sibTrans" cxnId="{C06C5A73-8B8F-4B0A-BF57-0D6132AE2AD3}">
      <dgm:prSet/>
      <dgm:spPr/>
      <dgm:t>
        <a:bodyPr/>
        <a:lstStyle/>
        <a:p>
          <a:endParaRPr lang="en-GB" sz="1400"/>
        </a:p>
      </dgm:t>
    </dgm:pt>
    <dgm:pt modelId="{F7D8730D-7AB6-487A-A87E-736760E8B3C0}">
      <dgm:prSet custT="1"/>
      <dgm:spPr/>
      <dgm:t>
        <a:bodyPr/>
        <a:lstStyle/>
        <a:p>
          <a:r>
            <a:rPr lang="en-GB" sz="1800" b="1" dirty="0">
              <a:solidFill>
                <a:srgbClr val="BF2F37"/>
              </a:solidFill>
            </a:rPr>
            <a:t>97</a:t>
          </a:r>
          <a:r>
            <a:rPr lang="en-GB" sz="1400" dirty="0"/>
            <a:t> </a:t>
          </a:r>
          <a:r>
            <a:rPr lang="en-GB" sz="1800" dirty="0"/>
            <a:t>Associations</a:t>
          </a:r>
          <a:endParaRPr lang="en-GB" sz="1400" dirty="0"/>
        </a:p>
      </dgm:t>
    </dgm:pt>
    <dgm:pt modelId="{0AC1E810-9999-4290-92BD-2CE18832F1E4}" type="parTrans" cxnId="{E85FB7B0-CB45-4E2D-90CB-2FBF65EA8D04}">
      <dgm:prSet/>
      <dgm:spPr/>
      <dgm:t>
        <a:bodyPr/>
        <a:lstStyle/>
        <a:p>
          <a:endParaRPr lang="en-GB"/>
        </a:p>
      </dgm:t>
    </dgm:pt>
    <dgm:pt modelId="{5F773085-B764-44A8-B683-5B4BDD986C62}" type="sibTrans" cxnId="{E85FB7B0-CB45-4E2D-90CB-2FBF65EA8D04}">
      <dgm:prSet/>
      <dgm:spPr/>
      <dgm:t>
        <a:bodyPr/>
        <a:lstStyle/>
        <a:p>
          <a:endParaRPr lang="en-GB"/>
        </a:p>
      </dgm:t>
    </dgm:pt>
    <dgm:pt modelId="{AB4C8C2D-AABA-472D-A003-017A4EBED60B}" type="pres">
      <dgm:prSet presAssocID="{01EB11A4-9B01-45FD-AEB8-05ECC7D1EDE2}" presName="Name0" presStyleCnt="0">
        <dgm:presLayoutVars>
          <dgm:dir/>
          <dgm:resizeHandles val="exact"/>
        </dgm:presLayoutVars>
      </dgm:prSet>
      <dgm:spPr/>
    </dgm:pt>
    <dgm:pt modelId="{927C093A-6D26-4431-B7EB-1071B826011D}" type="pres">
      <dgm:prSet presAssocID="{4118426D-BD23-4C00-9A8A-912F9EC9928B}" presName="node" presStyleLbl="node1" presStyleIdx="0" presStyleCnt="5">
        <dgm:presLayoutVars>
          <dgm:bulletEnabled val="1"/>
        </dgm:presLayoutVars>
      </dgm:prSet>
      <dgm:spPr/>
    </dgm:pt>
    <dgm:pt modelId="{3AC6EB35-649B-4198-99CD-689E38250002}" type="pres">
      <dgm:prSet presAssocID="{911B1EEC-3103-4A17-A976-C5C5F2AEF2F6}" presName="sibTrans" presStyleLbl="sibTrans2D1" presStyleIdx="0" presStyleCnt="4"/>
      <dgm:spPr/>
    </dgm:pt>
    <dgm:pt modelId="{CA58BE33-B812-4A91-BAFD-F0EAA2A28CF9}" type="pres">
      <dgm:prSet presAssocID="{911B1EEC-3103-4A17-A976-C5C5F2AEF2F6}" presName="connectorText" presStyleLbl="sibTrans2D1" presStyleIdx="0" presStyleCnt="4"/>
      <dgm:spPr/>
    </dgm:pt>
    <dgm:pt modelId="{EC9BC9A6-7642-45D2-A77D-DB6B30E118B9}" type="pres">
      <dgm:prSet presAssocID="{84D11CA0-CA66-4630-B9C8-23F68CDB6342}" presName="node" presStyleLbl="node1" presStyleIdx="1" presStyleCnt="5">
        <dgm:presLayoutVars>
          <dgm:bulletEnabled val="1"/>
        </dgm:presLayoutVars>
      </dgm:prSet>
      <dgm:spPr/>
    </dgm:pt>
    <dgm:pt modelId="{AB53A1C6-B32D-4B06-BF13-D625E14A2862}" type="pres">
      <dgm:prSet presAssocID="{E7655B16-D72B-42AF-A6D0-0F1E55BBC86C}" presName="sibTrans" presStyleLbl="sibTrans2D1" presStyleIdx="1" presStyleCnt="4"/>
      <dgm:spPr/>
    </dgm:pt>
    <dgm:pt modelId="{131E6B1D-5250-4200-842F-FBB69FA583D7}" type="pres">
      <dgm:prSet presAssocID="{E7655B16-D72B-42AF-A6D0-0F1E55BBC86C}" presName="connectorText" presStyleLbl="sibTrans2D1" presStyleIdx="1" presStyleCnt="4"/>
      <dgm:spPr/>
    </dgm:pt>
    <dgm:pt modelId="{112700C2-D523-4154-8082-430988891B85}" type="pres">
      <dgm:prSet presAssocID="{9EC39CE5-86EB-4E9F-AC5F-A7C0F98B6285}" presName="node" presStyleLbl="node1" presStyleIdx="2" presStyleCnt="5">
        <dgm:presLayoutVars>
          <dgm:bulletEnabled val="1"/>
        </dgm:presLayoutVars>
      </dgm:prSet>
      <dgm:spPr/>
    </dgm:pt>
    <dgm:pt modelId="{B4AB310E-C5E3-47D7-A48B-FCC52107AA30}" type="pres">
      <dgm:prSet presAssocID="{0C3CF093-9090-449C-824F-0F95F8A56E14}" presName="sibTrans" presStyleLbl="sibTrans2D1" presStyleIdx="2" presStyleCnt="4"/>
      <dgm:spPr/>
    </dgm:pt>
    <dgm:pt modelId="{6C76B894-EB1B-4461-B631-0E9CA0FB4EF8}" type="pres">
      <dgm:prSet presAssocID="{0C3CF093-9090-449C-824F-0F95F8A56E14}" presName="connectorText" presStyleLbl="sibTrans2D1" presStyleIdx="2" presStyleCnt="4"/>
      <dgm:spPr/>
    </dgm:pt>
    <dgm:pt modelId="{1916904E-2B93-4DC8-AF76-F6D0B2456A5F}" type="pres">
      <dgm:prSet presAssocID="{53B80BF7-12D3-42DA-A265-194CE84B26C5}" presName="node" presStyleLbl="node1" presStyleIdx="3" presStyleCnt="5">
        <dgm:presLayoutVars>
          <dgm:bulletEnabled val="1"/>
        </dgm:presLayoutVars>
      </dgm:prSet>
      <dgm:spPr/>
    </dgm:pt>
    <dgm:pt modelId="{97AA9381-D550-4A5B-9CAD-84E4A7247DA3}" type="pres">
      <dgm:prSet presAssocID="{21F55CB2-ED3D-4987-B3D0-66EB71F5CE0C}" presName="sibTrans" presStyleLbl="sibTrans2D1" presStyleIdx="3" presStyleCnt="4"/>
      <dgm:spPr/>
    </dgm:pt>
    <dgm:pt modelId="{F9901B9A-18AC-44CF-8138-FBD9948ADE6A}" type="pres">
      <dgm:prSet presAssocID="{21F55CB2-ED3D-4987-B3D0-66EB71F5CE0C}" presName="connectorText" presStyleLbl="sibTrans2D1" presStyleIdx="3" presStyleCnt="4"/>
      <dgm:spPr/>
    </dgm:pt>
    <dgm:pt modelId="{96251F62-D032-4CE2-9343-0B60F5327149}" type="pres">
      <dgm:prSet presAssocID="{F7D8730D-7AB6-487A-A87E-736760E8B3C0}" presName="node" presStyleLbl="node1" presStyleIdx="4" presStyleCnt="5">
        <dgm:presLayoutVars>
          <dgm:bulletEnabled val="1"/>
        </dgm:presLayoutVars>
      </dgm:prSet>
      <dgm:spPr/>
    </dgm:pt>
  </dgm:ptLst>
  <dgm:cxnLst>
    <dgm:cxn modelId="{C9D9E60F-D5F8-4720-B24B-F426E14E7CB4}" type="presOf" srcId="{0C3CF093-9090-449C-824F-0F95F8A56E14}" destId="{6C76B894-EB1B-4461-B631-0E9CA0FB4EF8}" srcOrd="1" destOrd="0" presId="urn:microsoft.com/office/officeart/2005/8/layout/process1"/>
    <dgm:cxn modelId="{1F6E4910-C2BC-46B2-84E7-5A9B0B29D3C4}" srcId="{01EB11A4-9B01-45FD-AEB8-05ECC7D1EDE2}" destId="{9EC39CE5-86EB-4E9F-AC5F-A7C0F98B6285}" srcOrd="2" destOrd="0" parTransId="{161E2375-3545-4738-B923-D4146FAAC4B7}" sibTransId="{0C3CF093-9090-449C-824F-0F95F8A56E14}"/>
    <dgm:cxn modelId="{0881F223-C4FE-417E-9E98-F3F4DFA43A52}" type="presOf" srcId="{911B1EEC-3103-4A17-A976-C5C5F2AEF2F6}" destId="{CA58BE33-B812-4A91-BAFD-F0EAA2A28CF9}" srcOrd="1" destOrd="0" presId="urn:microsoft.com/office/officeart/2005/8/layout/process1"/>
    <dgm:cxn modelId="{3DE4DE31-B171-4DF6-8808-DBB8DE905137}" type="presOf" srcId="{0C3CF093-9090-449C-824F-0F95F8A56E14}" destId="{B4AB310E-C5E3-47D7-A48B-FCC52107AA30}" srcOrd="0" destOrd="0" presId="urn:microsoft.com/office/officeart/2005/8/layout/process1"/>
    <dgm:cxn modelId="{DAE7AB3F-705C-49EB-9453-C540FA63982E}" type="presOf" srcId="{01EB11A4-9B01-45FD-AEB8-05ECC7D1EDE2}" destId="{AB4C8C2D-AABA-472D-A003-017A4EBED60B}" srcOrd="0" destOrd="0" presId="urn:microsoft.com/office/officeart/2005/8/layout/process1"/>
    <dgm:cxn modelId="{EC75D65B-5EF7-4D1A-B63C-8C2AFD686D36}" type="presOf" srcId="{F7D8730D-7AB6-487A-A87E-736760E8B3C0}" destId="{96251F62-D032-4CE2-9343-0B60F5327149}" srcOrd="0" destOrd="0" presId="urn:microsoft.com/office/officeart/2005/8/layout/process1"/>
    <dgm:cxn modelId="{B943D55E-E744-4107-9877-C7B2D87DC217}" type="presOf" srcId="{911B1EEC-3103-4A17-A976-C5C5F2AEF2F6}" destId="{3AC6EB35-649B-4198-99CD-689E38250002}" srcOrd="0" destOrd="0" presId="urn:microsoft.com/office/officeart/2005/8/layout/process1"/>
    <dgm:cxn modelId="{1068E265-4DE1-42F7-BC5A-282569E85326}" type="presOf" srcId="{84D11CA0-CA66-4630-B9C8-23F68CDB6342}" destId="{EC9BC9A6-7642-45D2-A77D-DB6B30E118B9}" srcOrd="0" destOrd="0" presId="urn:microsoft.com/office/officeart/2005/8/layout/process1"/>
    <dgm:cxn modelId="{29BF5249-96E5-4D80-BFDB-75E81819275B}" srcId="{01EB11A4-9B01-45FD-AEB8-05ECC7D1EDE2}" destId="{4118426D-BD23-4C00-9A8A-912F9EC9928B}" srcOrd="0" destOrd="0" parTransId="{16441993-D2E6-4012-B491-BA8ACAEE87F6}" sibTransId="{911B1EEC-3103-4A17-A976-C5C5F2AEF2F6}"/>
    <dgm:cxn modelId="{810FBF71-37DD-478D-A4CF-D79C5582175B}" type="presOf" srcId="{9EC39CE5-86EB-4E9F-AC5F-A7C0F98B6285}" destId="{112700C2-D523-4154-8082-430988891B85}" srcOrd="0" destOrd="0" presId="urn:microsoft.com/office/officeart/2005/8/layout/process1"/>
    <dgm:cxn modelId="{C06C5A73-8B8F-4B0A-BF57-0D6132AE2AD3}" srcId="{01EB11A4-9B01-45FD-AEB8-05ECC7D1EDE2}" destId="{53B80BF7-12D3-42DA-A265-194CE84B26C5}" srcOrd="3" destOrd="0" parTransId="{1233B30D-DCF3-4297-BB1D-4DC19E16DE98}" sibTransId="{21F55CB2-ED3D-4987-B3D0-66EB71F5CE0C}"/>
    <dgm:cxn modelId="{67177C5A-E420-47FF-8371-EA714A83109A}" type="presOf" srcId="{53B80BF7-12D3-42DA-A265-194CE84B26C5}" destId="{1916904E-2B93-4DC8-AF76-F6D0B2456A5F}" srcOrd="0" destOrd="0" presId="urn:microsoft.com/office/officeart/2005/8/layout/process1"/>
    <dgm:cxn modelId="{91BBFA7F-6786-4E3C-B38F-D43B2CE8CE47}" type="presOf" srcId="{E7655B16-D72B-42AF-A6D0-0F1E55BBC86C}" destId="{131E6B1D-5250-4200-842F-FBB69FA583D7}" srcOrd="1" destOrd="0" presId="urn:microsoft.com/office/officeart/2005/8/layout/process1"/>
    <dgm:cxn modelId="{8E972DA7-45E0-4974-ACFB-A5E188D04EDE}" type="presOf" srcId="{21F55CB2-ED3D-4987-B3D0-66EB71F5CE0C}" destId="{97AA9381-D550-4A5B-9CAD-84E4A7247DA3}" srcOrd="0" destOrd="0" presId="urn:microsoft.com/office/officeart/2005/8/layout/process1"/>
    <dgm:cxn modelId="{BD6013AC-B2CF-47F9-B052-D9B0C04F68EB}" srcId="{01EB11A4-9B01-45FD-AEB8-05ECC7D1EDE2}" destId="{84D11CA0-CA66-4630-B9C8-23F68CDB6342}" srcOrd="1" destOrd="0" parTransId="{4D9A8E86-D962-4ABD-B3E1-1D23073748CA}" sibTransId="{E7655B16-D72B-42AF-A6D0-0F1E55BBC86C}"/>
    <dgm:cxn modelId="{E85FB7B0-CB45-4E2D-90CB-2FBF65EA8D04}" srcId="{01EB11A4-9B01-45FD-AEB8-05ECC7D1EDE2}" destId="{F7D8730D-7AB6-487A-A87E-736760E8B3C0}" srcOrd="4" destOrd="0" parTransId="{0AC1E810-9999-4290-92BD-2CE18832F1E4}" sibTransId="{5F773085-B764-44A8-B683-5B4BDD986C62}"/>
    <dgm:cxn modelId="{10FE1FC3-9882-4050-B7AF-4E55806DCDEB}" type="presOf" srcId="{21F55CB2-ED3D-4987-B3D0-66EB71F5CE0C}" destId="{F9901B9A-18AC-44CF-8138-FBD9948ADE6A}" srcOrd="1" destOrd="0" presId="urn:microsoft.com/office/officeart/2005/8/layout/process1"/>
    <dgm:cxn modelId="{083EA3E2-BDE4-44E7-AFC7-B8ECC45F628E}" type="presOf" srcId="{E7655B16-D72B-42AF-A6D0-0F1E55BBC86C}" destId="{AB53A1C6-B32D-4B06-BF13-D625E14A2862}" srcOrd="0" destOrd="0" presId="urn:microsoft.com/office/officeart/2005/8/layout/process1"/>
    <dgm:cxn modelId="{BE3AB3F4-1AF6-48B9-9DAA-9679613638B7}" type="presOf" srcId="{4118426D-BD23-4C00-9A8A-912F9EC9928B}" destId="{927C093A-6D26-4431-B7EB-1071B826011D}" srcOrd="0" destOrd="0" presId="urn:microsoft.com/office/officeart/2005/8/layout/process1"/>
    <dgm:cxn modelId="{0DB4011A-8212-4108-81A3-1CAB90083AC9}" type="presParOf" srcId="{AB4C8C2D-AABA-472D-A003-017A4EBED60B}" destId="{927C093A-6D26-4431-B7EB-1071B826011D}" srcOrd="0" destOrd="0" presId="urn:microsoft.com/office/officeart/2005/8/layout/process1"/>
    <dgm:cxn modelId="{76A9251F-BF7F-4619-A840-51717DECC862}" type="presParOf" srcId="{AB4C8C2D-AABA-472D-A003-017A4EBED60B}" destId="{3AC6EB35-649B-4198-99CD-689E38250002}" srcOrd="1" destOrd="0" presId="urn:microsoft.com/office/officeart/2005/8/layout/process1"/>
    <dgm:cxn modelId="{EF996C7C-EF87-4C8F-B423-7526BCD3932D}" type="presParOf" srcId="{3AC6EB35-649B-4198-99CD-689E38250002}" destId="{CA58BE33-B812-4A91-BAFD-F0EAA2A28CF9}" srcOrd="0" destOrd="0" presId="urn:microsoft.com/office/officeart/2005/8/layout/process1"/>
    <dgm:cxn modelId="{50D79383-421E-4581-88E6-4190D83C1D08}" type="presParOf" srcId="{AB4C8C2D-AABA-472D-A003-017A4EBED60B}" destId="{EC9BC9A6-7642-45D2-A77D-DB6B30E118B9}" srcOrd="2" destOrd="0" presId="urn:microsoft.com/office/officeart/2005/8/layout/process1"/>
    <dgm:cxn modelId="{01A80175-3589-4160-9720-5DDA2727AE32}" type="presParOf" srcId="{AB4C8C2D-AABA-472D-A003-017A4EBED60B}" destId="{AB53A1C6-B32D-4B06-BF13-D625E14A2862}" srcOrd="3" destOrd="0" presId="urn:microsoft.com/office/officeart/2005/8/layout/process1"/>
    <dgm:cxn modelId="{9ACE50CA-24D7-4334-8398-9791BD900C73}" type="presParOf" srcId="{AB53A1C6-B32D-4B06-BF13-D625E14A2862}" destId="{131E6B1D-5250-4200-842F-FBB69FA583D7}" srcOrd="0" destOrd="0" presId="urn:microsoft.com/office/officeart/2005/8/layout/process1"/>
    <dgm:cxn modelId="{4DECF24E-065B-4DB9-97DD-7D7C84626F62}" type="presParOf" srcId="{AB4C8C2D-AABA-472D-A003-017A4EBED60B}" destId="{112700C2-D523-4154-8082-430988891B85}" srcOrd="4" destOrd="0" presId="urn:microsoft.com/office/officeart/2005/8/layout/process1"/>
    <dgm:cxn modelId="{1F51EC09-FAEE-42F6-A713-B9D8607AACF0}" type="presParOf" srcId="{AB4C8C2D-AABA-472D-A003-017A4EBED60B}" destId="{B4AB310E-C5E3-47D7-A48B-FCC52107AA30}" srcOrd="5" destOrd="0" presId="urn:microsoft.com/office/officeart/2005/8/layout/process1"/>
    <dgm:cxn modelId="{1129C9D1-4169-4244-A9EE-BA73E0E4251B}" type="presParOf" srcId="{B4AB310E-C5E3-47D7-A48B-FCC52107AA30}" destId="{6C76B894-EB1B-4461-B631-0E9CA0FB4EF8}" srcOrd="0" destOrd="0" presId="urn:microsoft.com/office/officeart/2005/8/layout/process1"/>
    <dgm:cxn modelId="{43E0F96D-1798-4370-AB71-707AB4DF0187}" type="presParOf" srcId="{AB4C8C2D-AABA-472D-A003-017A4EBED60B}" destId="{1916904E-2B93-4DC8-AF76-F6D0B2456A5F}" srcOrd="6" destOrd="0" presId="urn:microsoft.com/office/officeart/2005/8/layout/process1"/>
    <dgm:cxn modelId="{6BCB2C8A-CC8C-4B93-954F-BBBC880C1770}" type="presParOf" srcId="{AB4C8C2D-AABA-472D-A003-017A4EBED60B}" destId="{97AA9381-D550-4A5B-9CAD-84E4A7247DA3}" srcOrd="7" destOrd="0" presId="urn:microsoft.com/office/officeart/2005/8/layout/process1"/>
    <dgm:cxn modelId="{5AB9C8B1-9769-48FC-8CB8-49441AE6773B}" type="presParOf" srcId="{97AA9381-D550-4A5B-9CAD-84E4A7247DA3}" destId="{F9901B9A-18AC-44CF-8138-FBD9948ADE6A}" srcOrd="0" destOrd="0" presId="urn:microsoft.com/office/officeart/2005/8/layout/process1"/>
    <dgm:cxn modelId="{7092829C-8F61-4790-A835-2B0FAC99DE3C}" type="presParOf" srcId="{AB4C8C2D-AABA-472D-A003-017A4EBED60B}" destId="{96251F62-D032-4CE2-9343-0B60F5327149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8C026-41B3-4AC3-BB61-2AFEE39DD063}">
      <dsp:nvSpPr>
        <dsp:cNvPr id="0" name=""/>
        <dsp:cNvSpPr/>
      </dsp:nvSpPr>
      <dsp:spPr>
        <a:xfrm rot="5400000">
          <a:off x="-37791" y="154741"/>
          <a:ext cx="1667618" cy="1364962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Identification of Studies</a:t>
          </a:r>
        </a:p>
      </dsp:txBody>
      <dsp:txXfrm rot="-5400000">
        <a:off x="113537" y="685894"/>
        <a:ext cx="1364962" cy="302656"/>
      </dsp:txXfrm>
    </dsp:sp>
    <dsp:sp modelId="{99F234B4-633D-416E-BB5D-44BFC5B35DDB}">
      <dsp:nvSpPr>
        <dsp:cNvPr id="0" name=""/>
        <dsp:cNvSpPr/>
      </dsp:nvSpPr>
      <dsp:spPr>
        <a:xfrm rot="5400000">
          <a:off x="5076321" y="-3594880"/>
          <a:ext cx="993010" cy="818277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b="0" kern="1200" dirty="0">
              <a:solidFill>
                <a:schemeClr val="tx1"/>
              </a:solidFill>
            </a:rPr>
            <a:t>English language </a:t>
          </a:r>
          <a:r>
            <a:rPr lang="en-GB" sz="2000" b="1" kern="1200" dirty="0">
              <a:solidFill>
                <a:schemeClr val="tx1"/>
              </a:solidFill>
            </a:rPr>
            <a:t>publication</a:t>
          </a:r>
          <a:r>
            <a:rPr lang="en-GB" sz="2000" b="0" kern="1200" dirty="0">
              <a:solidFill>
                <a:schemeClr val="tx1"/>
              </a:solidFill>
            </a:rPr>
            <a:t>, anxiety exposure in </a:t>
          </a:r>
          <a:r>
            <a:rPr lang="en-GB" sz="2000" b="1" kern="1200" dirty="0">
              <a:solidFill>
                <a:schemeClr val="tx1"/>
              </a:solidFill>
            </a:rPr>
            <a:t>childhood or adolescence</a:t>
          </a:r>
          <a:r>
            <a:rPr lang="en-GB" sz="2000" b="0" kern="1200" dirty="0">
              <a:solidFill>
                <a:schemeClr val="tx1"/>
              </a:solidFill>
            </a:rPr>
            <a:t>, alcohol outcome </a:t>
          </a:r>
          <a:r>
            <a:rPr lang="en-GB" sz="2000" b="1" kern="1200" dirty="0">
              <a:solidFill>
                <a:schemeClr val="tx1"/>
              </a:solidFill>
            </a:rPr>
            <a:t>≥ 6 months later </a:t>
          </a:r>
          <a:r>
            <a:rPr lang="en-GB" sz="2000" b="0" kern="1200" dirty="0">
              <a:solidFill>
                <a:schemeClr val="tx1"/>
              </a:solidFill>
            </a:rPr>
            <a:t>and distinct from substance use.</a:t>
          </a:r>
        </a:p>
      </dsp:txBody>
      <dsp:txXfrm rot="-5400000">
        <a:off x="1481442" y="48474"/>
        <a:ext cx="8134295" cy="896060"/>
      </dsp:txXfrm>
    </dsp:sp>
    <dsp:sp modelId="{F76F052C-539E-419D-B56E-9F869D1742A0}">
      <dsp:nvSpPr>
        <dsp:cNvPr id="0" name=""/>
        <dsp:cNvSpPr/>
      </dsp:nvSpPr>
      <dsp:spPr>
        <a:xfrm rot="5400000">
          <a:off x="-41229" y="1639224"/>
          <a:ext cx="1667618" cy="1358087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 w="25400" cap="flat" cmpd="sng" algn="ctr">
          <a:solidFill>
            <a:schemeClr val="accent2">
              <a:shade val="50000"/>
              <a:hueOff val="-27656"/>
              <a:satOff val="-5606"/>
              <a:lumOff val="308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Data Extraction</a:t>
          </a:r>
          <a:endParaRPr lang="en-GB" sz="1800" kern="1200" dirty="0"/>
        </a:p>
      </dsp:txBody>
      <dsp:txXfrm rot="-5400000">
        <a:off x="113537" y="2163503"/>
        <a:ext cx="1358087" cy="309531"/>
      </dsp:txXfrm>
    </dsp:sp>
    <dsp:sp modelId="{984157A4-F9C6-4F49-BFBA-DB149E899095}">
      <dsp:nvSpPr>
        <dsp:cNvPr id="0" name=""/>
        <dsp:cNvSpPr/>
      </dsp:nvSpPr>
      <dsp:spPr>
        <a:xfrm rot="5400000">
          <a:off x="4929651" y="-2082397"/>
          <a:ext cx="1083952" cy="7946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GB" sz="2000" b="0" kern="1200" dirty="0"/>
            <a:t>Cohort, country, % male, anxiety exposure (type, age, measure), alcohol outcome (type, age, measure), results, confounders, and sample size. </a:t>
          </a:r>
        </a:p>
      </dsp:txBody>
      <dsp:txXfrm rot="-5400000">
        <a:off x="1498159" y="1402009"/>
        <a:ext cx="7894023" cy="978124"/>
      </dsp:txXfrm>
    </dsp:sp>
    <dsp:sp modelId="{CCCD8FD3-3592-482B-9341-2A47E8483A09}">
      <dsp:nvSpPr>
        <dsp:cNvPr id="0" name=""/>
        <dsp:cNvSpPr/>
      </dsp:nvSpPr>
      <dsp:spPr>
        <a:xfrm rot="5400000">
          <a:off x="-41229" y="3271719"/>
          <a:ext cx="1667618" cy="1358087"/>
        </a:xfrm>
        <a:prstGeom prst="chevron">
          <a:avLst/>
        </a:prstGeom>
        <a:solidFill>
          <a:schemeClr val="accent2">
            <a:shade val="50000"/>
            <a:hueOff val="-27656"/>
            <a:satOff val="-5606"/>
            <a:lumOff val="30834"/>
            <a:alphaOff val="0"/>
          </a:schemeClr>
        </a:solidFill>
        <a:ln w="25400" cap="flat" cmpd="sng" algn="ctr">
          <a:solidFill>
            <a:schemeClr val="accent2">
              <a:shade val="50000"/>
              <a:hueOff val="-27656"/>
              <a:satOff val="-5606"/>
              <a:lumOff val="308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Classification &amp; Synthesis</a:t>
          </a:r>
          <a:endParaRPr lang="en-GB" sz="1600" kern="1200" dirty="0"/>
        </a:p>
      </dsp:txBody>
      <dsp:txXfrm rot="-5400000">
        <a:off x="113537" y="3795998"/>
        <a:ext cx="1358087" cy="309531"/>
      </dsp:txXfrm>
    </dsp:sp>
    <dsp:sp modelId="{94E04CB3-F899-4AD9-9E06-98BFA26C5F09}">
      <dsp:nvSpPr>
        <dsp:cNvPr id="0" name=""/>
        <dsp:cNvSpPr/>
      </dsp:nvSpPr>
      <dsp:spPr>
        <a:xfrm rot="5400000">
          <a:off x="4907395" y="-501249"/>
          <a:ext cx="1386851" cy="82343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b="1" kern="1200" dirty="0">
              <a:solidFill>
                <a:schemeClr val="tx1"/>
              </a:solidFill>
            </a:rPr>
            <a:t>Narrative</a:t>
          </a:r>
          <a:r>
            <a:rPr lang="en-GB" sz="2000" b="0" kern="1200" dirty="0">
              <a:solidFill>
                <a:schemeClr val="tx1"/>
              </a:solidFill>
            </a:rPr>
            <a:t> synthesis &amp; </a:t>
          </a:r>
          <a:r>
            <a:rPr lang="en-GB" sz="2000" b="1" kern="1200" dirty="0">
              <a:solidFill>
                <a:schemeClr val="tx1"/>
              </a:solidFill>
            </a:rPr>
            <a:t>meta-analysis</a:t>
          </a:r>
          <a:r>
            <a:rPr lang="en-GB" sz="2000" b="0" kern="1200" dirty="0">
              <a:solidFill>
                <a:schemeClr val="tx1"/>
              </a:solidFill>
            </a:rPr>
            <a:t>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b="0" kern="1200" dirty="0">
              <a:solidFill>
                <a:schemeClr val="tx1"/>
              </a:solidFill>
            </a:rPr>
            <a:t>Associations coded by </a:t>
          </a:r>
          <a:r>
            <a:rPr lang="en-GB" sz="2000" b="1" kern="1200" dirty="0">
              <a:solidFill>
                <a:schemeClr val="tx1"/>
              </a:solidFill>
            </a:rPr>
            <a:t>strength &amp; direction of evidence </a:t>
          </a:r>
          <a:r>
            <a:rPr lang="en-GB" sz="2000" b="0" kern="1200" dirty="0">
              <a:solidFill>
                <a:schemeClr val="tx1"/>
              </a:solidFill>
            </a:rPr>
            <a:t>(6 categories).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b="0" kern="1200" dirty="0">
              <a:solidFill>
                <a:schemeClr val="tx1"/>
              </a:solidFill>
            </a:rPr>
            <a:t>Associations categorised by </a:t>
          </a:r>
          <a:r>
            <a:rPr lang="en-GB" sz="2000" b="1" kern="1200" dirty="0">
              <a:solidFill>
                <a:schemeClr val="tx1"/>
              </a:solidFill>
            </a:rPr>
            <a:t>anxiety exposure </a:t>
          </a:r>
          <a:r>
            <a:rPr lang="en-GB" sz="2000" b="0" kern="1200" dirty="0">
              <a:solidFill>
                <a:schemeClr val="tx1"/>
              </a:solidFill>
            </a:rPr>
            <a:t>(8 categories) and </a:t>
          </a:r>
          <a:r>
            <a:rPr lang="en-GB" sz="2000" b="1" kern="1200" dirty="0">
              <a:solidFill>
                <a:schemeClr val="tx1"/>
              </a:solidFill>
            </a:rPr>
            <a:t>alcohol outcome</a:t>
          </a:r>
          <a:r>
            <a:rPr lang="en-GB" sz="2000" b="0" kern="1200" dirty="0">
              <a:solidFill>
                <a:schemeClr val="tx1"/>
              </a:solidFill>
            </a:rPr>
            <a:t> (3 categories)</a:t>
          </a:r>
        </a:p>
      </dsp:txBody>
      <dsp:txXfrm rot="-5400000">
        <a:off x="1483641" y="2990205"/>
        <a:ext cx="8166659" cy="12514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DB25D-8EAF-4C62-8DE1-D8FB3BD1EB14}">
      <dsp:nvSpPr>
        <dsp:cNvPr id="0" name=""/>
        <dsp:cNvSpPr/>
      </dsp:nvSpPr>
      <dsp:spPr>
        <a:xfrm>
          <a:off x="347727" y="753943"/>
          <a:ext cx="1270733" cy="441308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025D5-D9BF-4382-8DBF-7766D08EC8EB}">
      <dsp:nvSpPr>
        <dsp:cNvPr id="0" name=""/>
        <dsp:cNvSpPr/>
      </dsp:nvSpPr>
      <dsp:spPr>
        <a:xfrm>
          <a:off x="861931" y="1834559"/>
          <a:ext cx="246266" cy="157610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8DA17F-3DC7-4ADC-96CE-1FD6E801CC5C}">
      <dsp:nvSpPr>
        <dsp:cNvPr id="0" name=""/>
        <dsp:cNvSpPr/>
      </dsp:nvSpPr>
      <dsp:spPr>
        <a:xfrm>
          <a:off x="394025" y="1960647"/>
          <a:ext cx="1182077" cy="295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DATA</a:t>
          </a:r>
        </a:p>
      </dsp:txBody>
      <dsp:txXfrm>
        <a:off x="394025" y="1960647"/>
        <a:ext cx="1182077" cy="295519"/>
      </dsp:txXfrm>
    </dsp:sp>
    <dsp:sp modelId="{C4B220B2-80E0-4B2C-8BC7-20B5D13A15CF}">
      <dsp:nvSpPr>
        <dsp:cNvPr id="0" name=""/>
        <dsp:cNvSpPr/>
      </dsp:nvSpPr>
      <dsp:spPr>
        <a:xfrm>
          <a:off x="809723" y="1229335"/>
          <a:ext cx="443279" cy="4432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Study 3</a:t>
          </a:r>
        </a:p>
      </dsp:txBody>
      <dsp:txXfrm>
        <a:off x="874640" y="1294252"/>
        <a:ext cx="313445" cy="313445"/>
      </dsp:txXfrm>
    </dsp:sp>
    <dsp:sp modelId="{8A6F986B-9221-4751-8BFE-A07CB949C4CC}">
      <dsp:nvSpPr>
        <dsp:cNvPr id="0" name=""/>
        <dsp:cNvSpPr/>
      </dsp:nvSpPr>
      <dsp:spPr>
        <a:xfrm>
          <a:off x="443895" y="896777"/>
          <a:ext cx="540552" cy="4432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Study 1</a:t>
          </a:r>
        </a:p>
      </dsp:txBody>
      <dsp:txXfrm>
        <a:off x="523057" y="961694"/>
        <a:ext cx="382228" cy="313445"/>
      </dsp:txXfrm>
    </dsp:sp>
    <dsp:sp modelId="{FC786BB6-4B16-4745-BFA5-5F9D1AF62A41}">
      <dsp:nvSpPr>
        <dsp:cNvPr id="0" name=""/>
        <dsp:cNvSpPr/>
      </dsp:nvSpPr>
      <dsp:spPr>
        <a:xfrm>
          <a:off x="1032327" y="786420"/>
          <a:ext cx="505754" cy="4432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Study 2</a:t>
          </a:r>
        </a:p>
      </dsp:txBody>
      <dsp:txXfrm>
        <a:off x="1106393" y="851337"/>
        <a:ext cx="357622" cy="313445"/>
      </dsp:txXfrm>
    </dsp:sp>
    <dsp:sp modelId="{B0A521DB-B3AD-4F52-8A23-DAFF80D47AAB}">
      <dsp:nvSpPr>
        <dsp:cNvPr id="0" name=""/>
        <dsp:cNvSpPr/>
      </dsp:nvSpPr>
      <dsp:spPr>
        <a:xfrm>
          <a:off x="294898" y="693222"/>
          <a:ext cx="1379090" cy="110327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C093A-6D26-4431-B7EB-1071B826011D}">
      <dsp:nvSpPr>
        <dsp:cNvPr id="0" name=""/>
        <dsp:cNvSpPr/>
      </dsp:nvSpPr>
      <dsp:spPr>
        <a:xfrm>
          <a:off x="8645" y="0"/>
          <a:ext cx="1339347" cy="8621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BF2F37"/>
              </a:solidFill>
            </a:rPr>
            <a:t>3990</a:t>
          </a:r>
          <a:r>
            <a:rPr lang="en-GB" sz="1800" kern="1200" dirty="0"/>
            <a:t> Titles/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Abstracts </a:t>
          </a:r>
          <a:endParaRPr lang="en-GB" sz="1600" kern="1200" dirty="0"/>
        </a:p>
      </dsp:txBody>
      <dsp:txXfrm>
        <a:off x="33896" y="25251"/>
        <a:ext cx="1288845" cy="811647"/>
      </dsp:txXfrm>
    </dsp:sp>
    <dsp:sp modelId="{3AC6EB35-649B-4198-99CD-689E38250002}">
      <dsp:nvSpPr>
        <dsp:cNvPr id="0" name=""/>
        <dsp:cNvSpPr/>
      </dsp:nvSpPr>
      <dsp:spPr>
        <a:xfrm>
          <a:off x="1481927" y="264995"/>
          <a:ext cx="283941" cy="332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1481927" y="331427"/>
        <a:ext cx="198759" cy="199294"/>
      </dsp:txXfrm>
    </dsp:sp>
    <dsp:sp modelId="{EC9BC9A6-7642-45D2-A77D-DB6B30E118B9}">
      <dsp:nvSpPr>
        <dsp:cNvPr id="0" name=""/>
        <dsp:cNvSpPr/>
      </dsp:nvSpPr>
      <dsp:spPr>
        <a:xfrm>
          <a:off x="1883731" y="0"/>
          <a:ext cx="1339347" cy="8621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BF2F37"/>
              </a:solidFill>
              <a:sym typeface="Wingdings" panose="05000000000000000000" pitchFamily="2" charset="2"/>
            </a:rPr>
            <a:t>92</a:t>
          </a:r>
          <a:r>
            <a:rPr lang="en-GB" sz="1800" kern="1200" dirty="0">
              <a:sym typeface="Wingdings" panose="05000000000000000000" pitchFamily="2" charset="2"/>
            </a:rPr>
            <a:t> Full Text Articles </a:t>
          </a:r>
          <a:endParaRPr lang="en-GB" sz="1400" kern="1200" dirty="0"/>
        </a:p>
      </dsp:txBody>
      <dsp:txXfrm>
        <a:off x="1908982" y="25251"/>
        <a:ext cx="1288845" cy="811647"/>
      </dsp:txXfrm>
    </dsp:sp>
    <dsp:sp modelId="{AB53A1C6-B32D-4B06-BF13-D625E14A2862}">
      <dsp:nvSpPr>
        <dsp:cNvPr id="0" name=""/>
        <dsp:cNvSpPr/>
      </dsp:nvSpPr>
      <dsp:spPr>
        <a:xfrm>
          <a:off x="3357013" y="264995"/>
          <a:ext cx="283941" cy="332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357013" y="331427"/>
        <a:ext cx="198759" cy="199294"/>
      </dsp:txXfrm>
    </dsp:sp>
    <dsp:sp modelId="{112700C2-D523-4154-8082-430988891B85}">
      <dsp:nvSpPr>
        <dsp:cNvPr id="0" name=""/>
        <dsp:cNvSpPr/>
      </dsp:nvSpPr>
      <dsp:spPr>
        <a:xfrm>
          <a:off x="3758818" y="0"/>
          <a:ext cx="1339347" cy="8621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BF2F37"/>
              </a:solidFill>
              <a:sym typeface="Wingdings" panose="05000000000000000000" pitchFamily="2" charset="2"/>
            </a:rPr>
            <a:t>51</a:t>
          </a:r>
          <a:r>
            <a:rPr lang="en-GB" sz="1800" kern="1200" dirty="0">
              <a:sym typeface="Wingdings" panose="05000000000000000000" pitchFamily="2" charset="2"/>
            </a:rPr>
            <a:t> Studies in Narrative Synthesis</a:t>
          </a:r>
          <a:endParaRPr lang="en-GB" sz="1400" kern="1200" dirty="0"/>
        </a:p>
      </dsp:txBody>
      <dsp:txXfrm>
        <a:off x="3784069" y="25251"/>
        <a:ext cx="1288845" cy="811647"/>
      </dsp:txXfrm>
    </dsp:sp>
    <dsp:sp modelId="{B4AB310E-C5E3-47D7-A48B-FCC52107AA30}">
      <dsp:nvSpPr>
        <dsp:cNvPr id="0" name=""/>
        <dsp:cNvSpPr/>
      </dsp:nvSpPr>
      <dsp:spPr>
        <a:xfrm>
          <a:off x="5232100" y="264995"/>
          <a:ext cx="283941" cy="332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5232100" y="331427"/>
        <a:ext cx="198759" cy="199294"/>
      </dsp:txXfrm>
    </dsp:sp>
    <dsp:sp modelId="{1916904E-2B93-4DC8-AF76-F6D0B2456A5F}">
      <dsp:nvSpPr>
        <dsp:cNvPr id="0" name=""/>
        <dsp:cNvSpPr/>
      </dsp:nvSpPr>
      <dsp:spPr>
        <a:xfrm>
          <a:off x="5633904" y="0"/>
          <a:ext cx="1339347" cy="8621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BF2F37"/>
              </a:solidFill>
            </a:rPr>
            <a:t>3</a:t>
          </a:r>
          <a:r>
            <a:rPr lang="en-GB" sz="1800" kern="1200" dirty="0"/>
            <a:t> Studies in Meta-Analysis</a:t>
          </a:r>
          <a:endParaRPr lang="en-GB" sz="1400" kern="1200" dirty="0"/>
        </a:p>
      </dsp:txBody>
      <dsp:txXfrm>
        <a:off x="5659155" y="25251"/>
        <a:ext cx="1288845" cy="811647"/>
      </dsp:txXfrm>
    </dsp:sp>
    <dsp:sp modelId="{97AA9381-D550-4A5B-9CAD-84E4A7247DA3}">
      <dsp:nvSpPr>
        <dsp:cNvPr id="0" name=""/>
        <dsp:cNvSpPr/>
      </dsp:nvSpPr>
      <dsp:spPr>
        <a:xfrm>
          <a:off x="7107187" y="264995"/>
          <a:ext cx="283941" cy="3321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7107187" y="331427"/>
        <a:ext cx="198759" cy="199294"/>
      </dsp:txXfrm>
    </dsp:sp>
    <dsp:sp modelId="{96251F62-D032-4CE2-9343-0B60F5327149}">
      <dsp:nvSpPr>
        <dsp:cNvPr id="0" name=""/>
        <dsp:cNvSpPr/>
      </dsp:nvSpPr>
      <dsp:spPr>
        <a:xfrm>
          <a:off x="7508991" y="0"/>
          <a:ext cx="1339347" cy="8621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solidFill>
                <a:srgbClr val="BF2F37"/>
              </a:solidFill>
            </a:rPr>
            <a:t>97</a:t>
          </a:r>
          <a:r>
            <a:rPr lang="en-GB" sz="1400" kern="1200" dirty="0"/>
            <a:t> </a:t>
          </a:r>
          <a:r>
            <a:rPr lang="en-GB" sz="1800" kern="1200" dirty="0"/>
            <a:t>Associations</a:t>
          </a:r>
          <a:endParaRPr lang="en-GB" sz="1400" kern="1200" dirty="0"/>
        </a:p>
      </dsp:txBody>
      <dsp:txXfrm>
        <a:off x="7534242" y="25251"/>
        <a:ext cx="1288845" cy="811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FBD487-CCE4-4332-8FC6-F6135CE2C2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B236E-EE7B-4B90-AF34-5AD8DF1B08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286D8E-E5E1-45BF-A52A-31B0C3795CAA}" type="datetimeFigureOut">
              <a:rPr lang="en-GB"/>
              <a:pPr>
                <a:defRPr/>
              </a:pPr>
              <a:t>30/10/2018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04ADA-7ECB-4752-9C9B-7F4531D0BA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895E9-67E7-47E2-A9D2-1AC653B76D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95B3D9-0674-4A2B-9D69-61619B3EF8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048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AD85A6-E851-4EE1-8289-A52E5977B1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5B818-09C7-4718-BEAA-4B0215A2728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2113E8-7B67-4DC9-B720-E23062601142}" type="datetimeFigureOut">
              <a:rPr lang="en-GB"/>
              <a:pPr>
                <a:defRPr/>
              </a:pPr>
              <a:t>30/10/2018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3C345F1-F5CF-4C36-A49D-6D1E46D01E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1C38C36-5AAD-42E9-95EB-EC66D3976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35B03-CD06-488F-B57B-843385787F3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1D762-D817-4717-BB68-26A4607987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655C68C-2BA3-446C-8079-503EBBFE9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4441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5DB39-B3A1-4345-B54F-F6CE32D17C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12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5C68C-2BA3-446C-8079-503EBBFE94B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37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5C68C-2BA3-446C-8079-503EBBFE94B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918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5C68C-2BA3-446C-8079-503EBBFE94B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5763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endParaRPr lang="en-GB" sz="4000" b="0" kern="1200" dirty="0">
              <a:solidFill>
                <a:schemeClr val="tx1"/>
              </a:solidFill>
              <a:effectLst/>
              <a:highlight>
                <a:srgbClr val="FFFF00"/>
              </a:highlight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5C68C-2BA3-446C-8079-503EBBFE94B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68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5DB39-B3A1-4345-B54F-F6CE32D17C4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413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360" y="1844842"/>
            <a:ext cx="1152128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360" y="3356992"/>
            <a:ext cx="1152128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5CBC012-4FC0-4299-A66A-5576C1BACB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CFDA21-1356-49B3-BA07-736A322912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1DB9F-93D3-4110-8314-72D68053C0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645851C1-D3AE-499A-8B0E-65D012A33DC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2A373-64BC-47FF-A0F8-66EDF7DF7B5F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41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1196752"/>
            <a:ext cx="11521280" cy="114300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2420906"/>
            <a:ext cx="11521280" cy="3705275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21DE61C-0AFF-4E81-A154-D3FB608FFA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9CA2734-BBF0-4A6C-970A-BAA7B8923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B195-9501-40CA-B489-B500CDB426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16133D80-434F-4D93-B1C2-B8FF788DB85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BF2F4-2818-4F76-9112-6AE88CD2358D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32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196754"/>
            <a:ext cx="1152128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A0F7797-E8F1-406F-8D60-4D550B9B34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EB19B0-48FA-4BAE-849F-3AF3A106B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32DA-C660-4509-9163-7C11C92ABC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400F05B2-7656-44AF-9068-4D7028EFB8D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2A484-7DFC-4654-B7BE-95D8FA053C94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75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278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278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CA202-FD7D-48D1-ADAF-6DA19A5F5F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85AA3-1661-48B6-93F3-B666E3C89D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51939-D653-453F-8E31-A5EA34B4A2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49227F-1753-484C-BDD8-C6297AD47B9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21DBA-773B-40B3-B3F8-06D153018439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4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68760"/>
            <a:ext cx="73152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45225"/>
            <a:ext cx="73152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A3F88-04E0-42F5-89B9-8AEC52CE0C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F31F3-7AA8-4D90-932D-B5F4FEA019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33EF7-F0A6-4094-B214-FEC9D4DEA7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5EF764-0E50-4E76-9789-B36CE5B5F55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1DF82-60DD-44A7-9651-BC3D6F14474F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36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CA794F4-49FA-467D-B9AB-FE2B0146BE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B822D11-3D89-4D90-8D20-958148B4B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E1F2-E0DA-4619-9D10-DADB802C15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FC5FE0D4-BCFE-4086-8640-8A46694921C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1C9E-A27C-4510-9F95-338B60F5B2A2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542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D1D9DF6-4936-4F59-B190-F40D23CD07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B5359BC-BDBC-4FB8-B5DC-0C8ED4B286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2F8943-B5C2-4CAC-9B9C-D7169E53DF48}"/>
              </a:ext>
            </a:extLst>
          </p:cNvPr>
          <p:cNvCxnSpPr/>
          <p:nvPr userDrawn="1"/>
        </p:nvCxnSpPr>
        <p:spPr>
          <a:xfrm>
            <a:off x="334963" y="1079500"/>
            <a:ext cx="115220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295E61-53ED-479C-B1E2-700DABC954D7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46D692E-4240-4C87-8AF8-0CBF0BF8C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450" y="6246813"/>
            <a:ext cx="515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3CF025DE-BB8B-41C8-8DBD-6DC5A6AA8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614988" y="6251575"/>
            <a:ext cx="9620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E05DEBE-3E50-4A2D-81E4-F2588F9203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" name="Date Placeholder 6">
            <a:extLst>
              <a:ext uri="{FF2B5EF4-FFF2-40B4-BE49-F238E27FC236}">
                <a16:creationId xmlns:a16="http://schemas.microsoft.com/office/drawing/2014/main" id="{2FFAC642-C63D-42CA-97D4-CE22C9D02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77313" y="620713"/>
            <a:ext cx="2844800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7F970B-250F-46AD-B81C-1029E8517D11}" type="datetime4">
              <a:rPr lang="en-GB"/>
              <a:pPr>
                <a:defRPr/>
              </a:pPr>
              <a:t>30 October 2018</a:t>
            </a:fld>
            <a:endParaRPr lang="en-GB" dirty="0"/>
          </a:p>
        </p:txBody>
      </p:sp>
      <p:pic>
        <p:nvPicPr>
          <p:cNvPr id="1033" name="Picture 7" descr="logo-ltr.tif">
            <a:extLst>
              <a:ext uri="{FF2B5EF4-FFF2-40B4-BE49-F238E27FC236}">
                <a16:creationId xmlns:a16="http://schemas.microsoft.com/office/drawing/2014/main" id="{B5710D45-F22A-434A-946E-363FC4217D5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285750"/>
            <a:ext cx="1944687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1" descr="address.gif">
            <a:extLst>
              <a:ext uri="{FF2B5EF4-FFF2-40B4-BE49-F238E27FC236}">
                <a16:creationId xmlns:a16="http://schemas.microsoft.com/office/drawing/2014/main" id="{715BE3CD-8319-4546-839D-3F8D1E3FE84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788" y="6237288"/>
            <a:ext cx="1492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2.png"/><Relationship Id="rId1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1.png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2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png"/><Relationship Id="rId1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F23B8-02CE-4AA9-A08B-0CA157346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35" y="1117813"/>
            <a:ext cx="12192000" cy="2709877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Associations of Child and Adolescent Anxiety </a:t>
            </a:r>
            <a:br>
              <a:rPr lang="en-GB" sz="3200" b="1" dirty="0">
                <a:solidFill>
                  <a:schemeClr val="tx1"/>
                </a:solidFill>
              </a:rPr>
            </a:br>
            <a:r>
              <a:rPr lang="en-GB" sz="3200" b="1" dirty="0">
                <a:solidFill>
                  <a:schemeClr val="tx1"/>
                </a:solidFill>
              </a:rPr>
              <a:t>with Later Alcohol Use and Disorders: </a:t>
            </a:r>
            <a:br>
              <a:rPr lang="en-GB" sz="3200" b="1" dirty="0">
                <a:solidFill>
                  <a:schemeClr val="tx1"/>
                </a:solidFill>
              </a:rPr>
            </a:br>
            <a:r>
              <a:rPr lang="en-GB" sz="3200" b="1" dirty="0">
                <a:solidFill>
                  <a:schemeClr val="tx1"/>
                </a:solidFill>
              </a:rPr>
              <a:t>A Systematic Review and Meta-Analysis</a:t>
            </a:r>
            <a:br>
              <a:rPr lang="en-GB" sz="3200" b="1" dirty="0">
                <a:solidFill>
                  <a:schemeClr val="tx1"/>
                </a:solidFill>
              </a:rPr>
            </a:br>
            <a:r>
              <a:rPr lang="en-GB" sz="3200" b="1" dirty="0">
                <a:solidFill>
                  <a:schemeClr val="tx1"/>
                </a:solidFill>
              </a:rPr>
              <a:t> of Prospective Cohort Studies</a:t>
            </a:r>
            <a:endParaRPr lang="en-GB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7F332-5881-4C90-AE1E-392267C03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00722"/>
            <a:ext cx="12192000" cy="1739465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solidFill>
                  <a:srgbClr val="9A1D2B"/>
                </a:solidFill>
              </a:rPr>
              <a:t>Maddy Dyer (maddy.dyer@bristol.ac.uk) </a:t>
            </a:r>
          </a:p>
          <a:p>
            <a:pPr algn="ctr"/>
            <a:r>
              <a:rPr lang="en-GB" sz="2800" b="1" dirty="0">
                <a:solidFill>
                  <a:srgbClr val="9A1D2B"/>
                </a:solidFill>
              </a:rPr>
              <a:t>Kayleigh Easey, Jon Heron, Matthew Hickman, &amp; Marcus Munafò</a:t>
            </a:r>
          </a:p>
          <a:p>
            <a:pPr algn="ctr"/>
            <a:r>
              <a:rPr lang="en-GB" sz="2800" b="1" dirty="0">
                <a:solidFill>
                  <a:srgbClr val="9A1D2B"/>
                </a:solidFill>
              </a:rPr>
              <a:t>University of Bristol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20523D-5F7C-4918-8210-D1A5E3CFAC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174" y="101061"/>
            <a:ext cx="2888409" cy="8639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2BDAD91-7CA0-444C-87B4-C34EAE9D15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3735" y="101061"/>
            <a:ext cx="2609343" cy="843720"/>
          </a:xfrm>
          <a:prstGeom prst="rect">
            <a:avLst/>
          </a:prstGeom>
        </p:spPr>
      </p:pic>
      <p:pic>
        <p:nvPicPr>
          <p:cNvPr id="1026" name="Picture 2" descr="Image result for mrc ieu">
            <a:extLst>
              <a:ext uri="{FF2B5EF4-FFF2-40B4-BE49-F238E27FC236}">
                <a16:creationId xmlns:a16="http://schemas.microsoft.com/office/drawing/2014/main" id="{ACC77395-19F2-41B5-8096-F07CFA2A8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406" y="96437"/>
            <a:ext cx="2202234" cy="86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7E42FA-6B09-40A0-88CB-2323530BE2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359" y="116631"/>
            <a:ext cx="2995950" cy="86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479A32-E863-48FA-AA1B-6569147D6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295603"/>
            <a:ext cx="7776863" cy="2527655"/>
          </a:xfrm>
        </p:spPr>
        <p:txBody>
          <a:bodyPr/>
          <a:lstStyle/>
          <a:p>
            <a:r>
              <a:rPr lang="en-GB" sz="2400" dirty="0"/>
              <a:t>Relationship between </a:t>
            </a:r>
            <a:r>
              <a:rPr lang="en-GB" sz="2400" b="1" dirty="0">
                <a:solidFill>
                  <a:srgbClr val="BF2F37"/>
                </a:solidFill>
              </a:rPr>
              <a:t>anxiety</a:t>
            </a:r>
            <a:r>
              <a:rPr lang="en-GB" sz="2400" dirty="0"/>
              <a:t> and </a:t>
            </a:r>
            <a:r>
              <a:rPr lang="en-GB" sz="2400" b="1" dirty="0">
                <a:solidFill>
                  <a:srgbClr val="BF2F37"/>
                </a:solidFill>
              </a:rPr>
              <a:t>alcohol</a:t>
            </a:r>
            <a:r>
              <a:rPr lang="en-GB" sz="2400" dirty="0"/>
              <a:t> use is </a:t>
            </a:r>
            <a:r>
              <a:rPr lang="en-GB" sz="2400" b="1" dirty="0">
                <a:solidFill>
                  <a:srgbClr val="BF2F37"/>
                </a:solidFill>
              </a:rPr>
              <a:t>unclear</a:t>
            </a:r>
            <a:r>
              <a:rPr lang="en-GB" sz="2400" dirty="0"/>
              <a:t>.</a:t>
            </a:r>
          </a:p>
          <a:p>
            <a:r>
              <a:rPr lang="en-GB" sz="2400" dirty="0"/>
              <a:t>Different theories &amp; </a:t>
            </a:r>
            <a:r>
              <a:rPr lang="en-GB" sz="2400" b="1" dirty="0">
                <a:solidFill>
                  <a:srgbClr val="BF2F37"/>
                </a:solidFill>
              </a:rPr>
              <a:t>inconsistent evidence</a:t>
            </a:r>
            <a:r>
              <a:rPr lang="en-GB" sz="2400" dirty="0">
                <a:solidFill>
                  <a:srgbClr val="BF2F37"/>
                </a:solidFill>
              </a:rPr>
              <a:t>.</a:t>
            </a:r>
          </a:p>
          <a:p>
            <a:r>
              <a:rPr lang="en-GB" sz="2400" dirty="0"/>
              <a:t>Previous systematic reviews are </a:t>
            </a:r>
            <a:r>
              <a:rPr lang="en-GB" sz="2400" b="1" dirty="0">
                <a:solidFill>
                  <a:srgbClr val="BF2F37"/>
                </a:solidFill>
              </a:rPr>
              <a:t>limited</a:t>
            </a:r>
            <a:r>
              <a:rPr lang="en-GB" sz="2400" dirty="0">
                <a:solidFill>
                  <a:srgbClr val="BF2F37"/>
                </a:solidFill>
              </a:rPr>
              <a:t>: </a:t>
            </a:r>
          </a:p>
          <a:p>
            <a:pPr marL="0" indent="0">
              <a:buNone/>
            </a:pPr>
            <a:r>
              <a:rPr lang="en-GB" sz="2400" dirty="0"/>
              <a:t>	- one type of anxiety disorder,</a:t>
            </a:r>
          </a:p>
          <a:p>
            <a:pPr marL="0" indent="0">
              <a:buNone/>
            </a:pPr>
            <a:r>
              <a:rPr lang="en-GB" sz="2400" dirty="0"/>
              <a:t>	- small number of studies,</a:t>
            </a:r>
          </a:p>
          <a:p>
            <a:pPr marL="0" indent="0">
              <a:buNone/>
            </a:pPr>
            <a:r>
              <a:rPr lang="en-GB" sz="2400" dirty="0"/>
              <a:t>	- and/or methodological weaknesses.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FDB35-F10C-474A-974B-AD29F07F42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B2B05-F6A0-4D78-A75B-ECC39CD85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3EB195-9501-40CA-B489-B500CDB4269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2666FC-4AF1-444F-B906-AC643E204B6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B6BF2F4-2818-4F76-9112-6AE88CD2358D}" type="datetime4">
              <a:rPr lang="en-GB" smtClean="0"/>
              <a:pPr>
                <a:defRPr/>
              </a:pPr>
              <a:t>30 October 2018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0158013-63F4-47E9-A0F9-72AADFE9DCA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995" b="6371"/>
          <a:stretch/>
        </p:blipFill>
        <p:spPr>
          <a:xfrm>
            <a:off x="8010042" y="1717825"/>
            <a:ext cx="3630574" cy="185281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A7F0529-1006-4436-B118-44A3AFB2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959" y="318393"/>
            <a:ext cx="11521280" cy="576064"/>
          </a:xfrm>
        </p:spPr>
        <p:txBody>
          <a:bodyPr>
            <a:noAutofit/>
          </a:bodyPr>
          <a:lstStyle/>
          <a:p>
            <a:pPr algn="ctr"/>
            <a:r>
              <a:rPr lang="en-GB" b="1" dirty="0"/>
              <a:t>Background and Aims</a:t>
            </a:r>
          </a:p>
        </p:txBody>
      </p:sp>
      <p:sp>
        <p:nvSpPr>
          <p:cNvPr id="2" name="Action Button: Help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C37FDDD-0653-4A2B-BC92-C029F239684D}"/>
              </a:ext>
            </a:extLst>
          </p:cNvPr>
          <p:cNvSpPr/>
          <p:nvPr/>
        </p:nvSpPr>
        <p:spPr>
          <a:xfrm>
            <a:off x="433876" y="4276006"/>
            <a:ext cx="1485659" cy="1569659"/>
          </a:xfrm>
          <a:prstGeom prst="actionButtonHelp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84F812-5990-43A4-B6A6-3C5472F314FF}"/>
              </a:ext>
            </a:extLst>
          </p:cNvPr>
          <p:cNvSpPr/>
          <p:nvPr/>
        </p:nvSpPr>
        <p:spPr>
          <a:xfrm>
            <a:off x="1928173" y="4276006"/>
            <a:ext cx="9838589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b="1" dirty="0">
                <a:latin typeface="+mn-lt"/>
              </a:rPr>
              <a:t>Research Questions: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n-lt"/>
              </a:rPr>
              <a:t>Is anxiety in childhood/adolescence </a:t>
            </a:r>
            <a:r>
              <a:rPr lang="en-GB" sz="2400" b="1" dirty="0">
                <a:solidFill>
                  <a:srgbClr val="BF2F37"/>
                </a:solidFill>
                <a:latin typeface="+mn-lt"/>
              </a:rPr>
              <a:t>positively or negatively </a:t>
            </a:r>
            <a:r>
              <a:rPr lang="en-GB" sz="2400" dirty="0">
                <a:latin typeface="+mn-lt"/>
              </a:rPr>
              <a:t>associated with later alcohol use?</a:t>
            </a:r>
          </a:p>
          <a:p>
            <a:pPr marL="514350" indent="-514350">
              <a:buAutoNum type="arabicPeriod"/>
            </a:pPr>
            <a:r>
              <a:rPr lang="en-GB" sz="2400" dirty="0">
                <a:latin typeface="+mn-lt"/>
              </a:rPr>
              <a:t>Do characteristics of included studies </a:t>
            </a:r>
            <a:r>
              <a:rPr lang="en-GB" sz="2400" b="1" dirty="0">
                <a:solidFill>
                  <a:srgbClr val="BF2F37"/>
                </a:solidFill>
                <a:latin typeface="+mn-lt"/>
              </a:rPr>
              <a:t>explain inconsistencies </a:t>
            </a:r>
            <a:r>
              <a:rPr lang="en-GB" sz="2400" dirty="0">
                <a:latin typeface="+mn-lt"/>
              </a:rPr>
              <a:t>in findings? </a:t>
            </a:r>
          </a:p>
        </p:txBody>
      </p:sp>
    </p:spTree>
    <p:extLst>
      <p:ext uri="{BB962C8B-B14F-4D97-AF65-F5344CB8AC3E}">
        <p14:creationId xmlns:p14="http://schemas.microsoft.com/office/powerpoint/2010/main" val="228425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FE13-97FB-41AA-833A-2583778F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41300"/>
            <a:ext cx="11521280" cy="648072"/>
          </a:xfrm>
        </p:spPr>
        <p:txBody>
          <a:bodyPr/>
          <a:lstStyle/>
          <a:p>
            <a:pPr algn="ctr"/>
            <a:r>
              <a:rPr lang="en-GB" b="1" dirty="0"/>
              <a:t>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A99AE7-F248-4A37-B423-515BBB5557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23760-B4DC-4F34-9B43-7BE2485DA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3EB195-9501-40CA-B489-B500CDB4269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CE44E8-27CB-4BE0-B120-6281891CFE7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B6BF2F4-2818-4F76-9112-6AE88CD2358D}" type="datetime4">
              <a:rPr lang="en-GB" smtClean="0"/>
              <a:pPr>
                <a:defRPr/>
              </a:pPr>
              <a:t>30 October 2018</a:t>
            </a:fld>
            <a:endParaRPr lang="en-GB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77AC3F78-913C-4E13-9ADC-408D86B101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6055217"/>
              </p:ext>
            </p:extLst>
          </p:nvPr>
        </p:nvGraphicFramePr>
        <p:xfrm>
          <a:off x="2112089" y="1171719"/>
          <a:ext cx="10046593" cy="4787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3EFE4EF0-0745-46F2-BB3A-AE7B3A7856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9653" y="1107139"/>
            <a:ext cx="985807" cy="341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1335B7-4F67-4067-A630-9A735F13EB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2848" y="1407333"/>
            <a:ext cx="750064" cy="2827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9BFA341-8234-448E-9C5E-083FA36E93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768" y="1682507"/>
            <a:ext cx="898611" cy="2267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8078C7-9C60-4939-A238-C06BD5FE2F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5741" y="1984161"/>
            <a:ext cx="1612291" cy="2980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586119D-6689-446E-AF67-37B261ED0E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984432" y="36543"/>
            <a:ext cx="2024047" cy="1030313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B1DC555C-AE3B-4A91-9A76-422D2D2BCD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0341500"/>
              </p:ext>
            </p:extLst>
          </p:nvPr>
        </p:nvGraphicFramePr>
        <p:xfrm>
          <a:off x="236821" y="1899422"/>
          <a:ext cx="1970129" cy="2955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5248B36-42AD-46AF-A46C-4D93B8171250}"/>
              </a:ext>
            </a:extLst>
          </p:cNvPr>
          <p:cNvSpPr txBox="1"/>
          <p:nvPr/>
        </p:nvSpPr>
        <p:spPr>
          <a:xfrm>
            <a:off x="82313" y="4779789"/>
            <a:ext cx="910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+mn-lt"/>
              </a:rPr>
              <a:t>Anxiety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28592EDE-D412-44A8-9A69-1EBED55E7A90}"/>
              </a:ext>
            </a:extLst>
          </p:cNvPr>
          <p:cNvSpPr/>
          <p:nvPr/>
        </p:nvSpPr>
        <p:spPr>
          <a:xfrm>
            <a:off x="952133" y="4887153"/>
            <a:ext cx="375032" cy="21218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547E24F-E35A-4675-8D04-8968B00F448A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7639" r="71564"/>
          <a:stretch/>
        </p:blipFill>
        <p:spPr>
          <a:xfrm>
            <a:off x="1392681" y="4523753"/>
            <a:ext cx="420942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8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B4F6FC5-F2B7-499D-B65B-71C08DC7A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4555" y="1074350"/>
            <a:ext cx="5384800" cy="430330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/>
              <a:t>Meta-Analysis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AE3DE-A3C3-4C87-B3E3-09EF7613F2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35359" y="6230633"/>
            <a:ext cx="6811030" cy="365125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GB" sz="1600" b="1" dirty="0"/>
              <a:t>Notes: N = Negative, E = Equivocal, P = Positive, U = Unclassifiable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A749F-1788-4E1B-8155-4D1A13BAF37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B6BF2F4-2818-4F76-9112-6AE88CD2358D}" type="datetime4">
              <a:rPr lang="en-GB" smtClean="0"/>
              <a:pPr>
                <a:defRPr/>
              </a:pPr>
              <a:t>30 October 2018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75272-EAEC-4168-AB34-C56B1993295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488" y="180669"/>
            <a:ext cx="11602537" cy="862149"/>
          </a:xfrm>
          <a:solidFill>
            <a:schemeClr val="bg1"/>
          </a:solidFill>
        </p:spPr>
        <p:txBody>
          <a:bodyPr/>
          <a:lstStyle/>
          <a:p>
            <a:r>
              <a:rPr lang="en-GB" b="1" dirty="0"/>
              <a:t>Results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4806416-40CE-43DA-A58D-9E0B165D81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5791972"/>
              </p:ext>
            </p:extLst>
          </p:nvPr>
        </p:nvGraphicFramePr>
        <p:xfrm>
          <a:off x="1919536" y="123689"/>
          <a:ext cx="8856984" cy="862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F44BB19-1738-4361-BA22-91289524B931}"/>
              </a:ext>
            </a:extLst>
          </p:cNvPr>
          <p:cNvSpPr/>
          <p:nvPr/>
        </p:nvSpPr>
        <p:spPr>
          <a:xfrm>
            <a:off x="7146389" y="4648227"/>
            <a:ext cx="44608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2000" b="1" i="1" dirty="0">
                <a:latin typeface="+mn-lt"/>
              </a:rPr>
              <a:t>No clear evidence of an association between </a:t>
            </a:r>
            <a:r>
              <a:rPr lang="en-GB" sz="2000" b="1" i="1" dirty="0">
                <a:solidFill>
                  <a:srgbClr val="BF2F37"/>
                </a:solidFill>
                <a:latin typeface="+mn-lt"/>
              </a:rPr>
              <a:t>generalised anxiety </a:t>
            </a:r>
            <a:r>
              <a:rPr lang="en-GB" sz="2000" b="1" i="1" dirty="0">
                <a:latin typeface="+mn-lt"/>
              </a:rPr>
              <a:t>and </a:t>
            </a:r>
          </a:p>
          <a:p>
            <a:pPr marL="0" indent="0" algn="ctr">
              <a:buNone/>
            </a:pPr>
            <a:r>
              <a:rPr lang="en-GB" sz="2000" b="1" i="1" dirty="0">
                <a:latin typeface="+mn-lt"/>
              </a:rPr>
              <a:t>later </a:t>
            </a:r>
            <a:r>
              <a:rPr lang="en-GB" sz="2000" b="1" i="1" dirty="0">
                <a:solidFill>
                  <a:srgbClr val="BF2F37"/>
                </a:solidFill>
                <a:latin typeface="+mn-lt"/>
              </a:rPr>
              <a:t>alcohol use disorder </a:t>
            </a:r>
          </a:p>
          <a:p>
            <a:pPr marL="0" indent="0" algn="ctr">
              <a:buNone/>
            </a:pPr>
            <a:r>
              <a:rPr lang="en-GB" sz="2000" dirty="0">
                <a:latin typeface="+mn-lt"/>
              </a:rPr>
              <a:t>(OR 0.94, 95% CI 0.47 to 1.87). </a:t>
            </a:r>
            <a:endParaRPr lang="en-GB" sz="2000" dirty="0">
              <a:latin typeface="+mn-lt"/>
              <a:sym typeface="Wingdings" panose="05000000000000000000" pitchFamily="2" charset="2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04B0355-53C6-458E-B066-A0C44DC12E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00134" y="1675287"/>
            <a:ext cx="4970204" cy="2972940"/>
          </a:xfrm>
          <a:prstGeom prst="rect">
            <a:avLst/>
          </a:prstGeom>
        </p:spPr>
      </p:pic>
      <p:pic>
        <p:nvPicPr>
          <p:cNvPr id="1026" name="Picture 2" descr="Image result for world">
            <a:extLst>
              <a:ext uri="{FF2B5EF4-FFF2-40B4-BE49-F238E27FC236}">
                <a16:creationId xmlns:a16="http://schemas.microsoft.com/office/drawing/2014/main" id="{8336CDF1-9C4C-4492-9C17-C15ABAAB1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9729" y="309649"/>
            <a:ext cx="1224136" cy="6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8780084-0AF6-479B-BF9A-FCBD5F321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426027"/>
              </p:ext>
            </p:extLst>
          </p:nvPr>
        </p:nvGraphicFramePr>
        <p:xfrm>
          <a:off x="103330" y="1056499"/>
          <a:ext cx="6937766" cy="45884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6181">
                  <a:extLst>
                    <a:ext uri="{9D8B030D-6E8A-4147-A177-3AD203B41FA5}">
                      <a16:colId xmlns:a16="http://schemas.microsoft.com/office/drawing/2014/main" val="4026181281"/>
                    </a:ext>
                  </a:extLst>
                </a:gridCol>
                <a:gridCol w="3461585">
                  <a:extLst>
                    <a:ext uri="{9D8B030D-6E8A-4147-A177-3AD203B41FA5}">
                      <a16:colId xmlns:a16="http://schemas.microsoft.com/office/drawing/2014/main" val="3725339045"/>
                    </a:ext>
                  </a:extLst>
                </a:gridCol>
              </a:tblGrid>
              <a:tr h="428285"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b="1" u="sng" dirty="0">
                          <a:effectLst/>
                        </a:rPr>
                        <a:t>Narrative Synthesis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7281231"/>
                  </a:ext>
                </a:extLst>
              </a:tr>
              <a:tr h="1926349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BF2F37"/>
                          </a:solidFill>
                        </a:rPr>
                        <a:t>Drinking Frequency/Quantity</a:t>
                      </a:r>
                    </a:p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N = 8 (22%)</a:t>
                      </a:r>
                    </a:p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E = 9 (24%)</a:t>
                      </a:r>
                    </a:p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P = 9 (24%)</a:t>
                      </a:r>
                    </a:p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U = 11 (30%)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/>
                        <a:t>inconsistent evidence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BF2F37"/>
                          </a:solidFill>
                        </a:rPr>
                        <a:t>Binge Drinking </a:t>
                      </a:r>
                    </a:p>
                    <a:p>
                      <a:pPr algn="ctr"/>
                      <a:r>
                        <a:rPr lang="pt-BR" sz="1800" dirty="0"/>
                        <a:t>N = 4 (29%)</a:t>
                      </a:r>
                    </a:p>
                    <a:p>
                      <a:pPr algn="ctr"/>
                      <a:r>
                        <a:rPr lang="pt-BR" sz="1800" dirty="0"/>
                        <a:t>E = 2 (14%)</a:t>
                      </a:r>
                    </a:p>
                    <a:p>
                      <a:pPr algn="ctr"/>
                      <a:r>
                        <a:rPr lang="pt-BR" sz="1800" dirty="0"/>
                        <a:t>P = 3 (21%)</a:t>
                      </a:r>
                    </a:p>
                    <a:p>
                      <a:pPr algn="ctr"/>
                      <a:r>
                        <a:rPr lang="pt-BR" sz="1800" dirty="0"/>
                        <a:t>U = 5 (36%)</a:t>
                      </a:r>
                    </a:p>
                    <a:p>
                      <a:pPr algn="ctr"/>
                      <a:r>
                        <a:rPr lang="pt-BR" sz="2000" b="1" i="1" dirty="0"/>
                        <a:t>inconsistent evidence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0745507"/>
                  </a:ext>
                </a:extLst>
              </a:tr>
              <a:tr h="214395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BF2F37"/>
                          </a:solidFill>
                        </a:rPr>
                        <a:t>Alcohol Use Disorders </a:t>
                      </a:r>
                    </a:p>
                    <a:p>
                      <a:pPr algn="ctr"/>
                      <a:r>
                        <a:rPr lang="pt-BR" sz="1800" dirty="0"/>
                        <a:t>N = 5 (11%)</a:t>
                      </a:r>
                    </a:p>
                    <a:p>
                      <a:pPr algn="ctr"/>
                      <a:r>
                        <a:rPr lang="pt-BR" sz="1800" dirty="0"/>
                        <a:t>E = 14 (30%)</a:t>
                      </a:r>
                    </a:p>
                    <a:p>
                      <a:pPr algn="ctr"/>
                      <a:r>
                        <a:rPr lang="pt-BR" sz="1800" dirty="0"/>
                        <a:t>P = 20 (43%)</a:t>
                      </a:r>
                    </a:p>
                    <a:p>
                      <a:pPr algn="ctr"/>
                      <a:r>
                        <a:rPr lang="pt-BR" sz="1800" dirty="0"/>
                        <a:t>U = 7 (15%)</a:t>
                      </a:r>
                    </a:p>
                    <a:p>
                      <a:pPr algn="ctr"/>
                      <a:r>
                        <a:rPr lang="en-GB" sz="2000" i="1" dirty="0"/>
                        <a:t> </a:t>
                      </a:r>
                      <a:r>
                        <a:rPr lang="en-GB" sz="2000" b="1" i="1" dirty="0"/>
                        <a:t>evidence - positive association</a:t>
                      </a:r>
                      <a:endParaRPr lang="en-GB" sz="2000" i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BF2F37"/>
                          </a:solidFill>
                        </a:rPr>
                        <a:t>Alcohol Consumption Total </a:t>
                      </a:r>
                    </a:p>
                    <a:p>
                      <a:pPr algn="ctr"/>
                      <a:r>
                        <a:rPr lang="pt-BR" sz="1800" dirty="0"/>
                        <a:t>N = 17 (18%)</a:t>
                      </a:r>
                    </a:p>
                    <a:p>
                      <a:pPr algn="ctr"/>
                      <a:r>
                        <a:rPr lang="pt-BR" sz="1800" dirty="0"/>
                        <a:t>E = 25 (26%)</a:t>
                      </a:r>
                    </a:p>
                    <a:p>
                      <a:pPr algn="ctr"/>
                      <a:r>
                        <a:rPr lang="pt-BR" sz="1800" dirty="0"/>
                        <a:t>P = 32 (33%)</a:t>
                      </a:r>
                    </a:p>
                    <a:p>
                      <a:pPr algn="ctr"/>
                      <a:r>
                        <a:rPr lang="pt-BR" sz="1800" dirty="0"/>
                        <a:t>U = 23 (24%)</a:t>
                      </a:r>
                    </a:p>
                    <a:p>
                      <a:pPr algn="ctr"/>
                      <a:r>
                        <a:rPr lang="en-GB" sz="2000" b="1" i="1" dirty="0"/>
                        <a:t>evidence – positive association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7857474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75B088-1FC0-4093-8B93-B3C62AE7752D}"/>
              </a:ext>
            </a:extLst>
          </p:cNvPr>
          <p:cNvCxnSpPr/>
          <p:nvPr/>
        </p:nvCxnSpPr>
        <p:spPr>
          <a:xfrm>
            <a:off x="6975406" y="1160488"/>
            <a:ext cx="0" cy="4811178"/>
          </a:xfrm>
          <a:prstGeom prst="line">
            <a:avLst/>
          </a:prstGeom>
          <a:ln>
            <a:solidFill>
              <a:srgbClr val="8989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00E215F-5CE3-4F48-B652-C8384E13A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487" y="5498069"/>
            <a:ext cx="6368790" cy="28558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And no clear patterns based on study characteristics. </a:t>
            </a:r>
          </a:p>
        </p:txBody>
      </p:sp>
    </p:spTree>
    <p:extLst>
      <p:ext uri="{BB962C8B-B14F-4D97-AF65-F5344CB8AC3E}">
        <p14:creationId xmlns:p14="http://schemas.microsoft.com/office/powerpoint/2010/main" val="42238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6FF9E-45D7-4492-BECA-90E97054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807"/>
            <a:ext cx="11829206" cy="733711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Discussion and Conclusions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1569E-798C-44E8-8D86-C8B3DFF05C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74A37-50BA-4689-8117-06023A4BE5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3EB195-9501-40CA-B489-B500CDB4269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12AB25-BCBE-473F-A65A-E1CD1B95BCB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6B6BF2F4-2818-4F76-9112-6AE88CD2358D}" type="datetime4">
              <a:rPr lang="en-GB" smtClean="0"/>
              <a:pPr>
                <a:defRPr/>
              </a:pPr>
              <a:t>30 October 2018</a:t>
            </a:fld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066630C-8E04-4DE0-9169-F0F3B1A81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558122"/>
              </p:ext>
            </p:extLst>
          </p:nvPr>
        </p:nvGraphicFramePr>
        <p:xfrm>
          <a:off x="587388" y="1516762"/>
          <a:ext cx="11053228" cy="4144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26614">
                  <a:extLst>
                    <a:ext uri="{9D8B030D-6E8A-4147-A177-3AD203B41FA5}">
                      <a16:colId xmlns:a16="http://schemas.microsoft.com/office/drawing/2014/main" val="68615962"/>
                    </a:ext>
                  </a:extLst>
                </a:gridCol>
                <a:gridCol w="5526614">
                  <a:extLst>
                    <a:ext uri="{9D8B030D-6E8A-4147-A177-3AD203B41FA5}">
                      <a16:colId xmlns:a16="http://schemas.microsoft.com/office/drawing/2014/main" val="1575294348"/>
                    </a:ext>
                  </a:extLst>
                </a:gridCol>
              </a:tblGrid>
              <a:tr h="2500902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solidFill>
                            <a:srgbClr val="BF2F37"/>
                          </a:solidFill>
                        </a:rPr>
                        <a:t>Summary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Some evidence that child/adolescent anxiety is </a:t>
                      </a:r>
                      <a:r>
                        <a:rPr lang="en-GB" sz="1800" b="1" i="0" dirty="0"/>
                        <a:t>positively</a:t>
                      </a:r>
                      <a:r>
                        <a:rPr lang="en-GB" sz="1800" dirty="0"/>
                        <a:t> associated with later </a:t>
                      </a:r>
                      <a:r>
                        <a:rPr lang="en-GB" sz="1800" b="1" dirty="0"/>
                        <a:t>alcohol use disorders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Relationship with </a:t>
                      </a:r>
                      <a:r>
                        <a:rPr lang="en-GB" sz="1800" b="1" dirty="0"/>
                        <a:t>drinking frequency/quantity </a:t>
                      </a:r>
                      <a:r>
                        <a:rPr lang="en-GB" sz="1800" dirty="0"/>
                        <a:t>and </a:t>
                      </a:r>
                      <a:r>
                        <a:rPr lang="en-GB" sz="1800" b="1" dirty="0"/>
                        <a:t>binge drinking inconsistent</a:t>
                      </a:r>
                      <a:endParaRPr lang="en-GB" sz="18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Characteristics of included studies did not appear to account for mixed findings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i="0" dirty="0">
                          <a:solidFill>
                            <a:srgbClr val="BF2F37"/>
                          </a:solidFill>
                        </a:rPr>
                        <a:t>Limitations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/>
                        <a:t>Study weaknesses </a:t>
                      </a:r>
                      <a:r>
                        <a:rPr lang="en-GB" sz="1800" dirty="0"/>
                        <a:t>– small samples, confounding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Betwe</a:t>
                      </a:r>
                      <a:r>
                        <a:rPr lang="en-GB" sz="1800" dirty="0"/>
                        <a:t>en-study </a:t>
                      </a:r>
                      <a:r>
                        <a:rPr lang="en-GB" sz="1800" b="1" dirty="0"/>
                        <a:t>heterogeneity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/>
                        <a:t>English</a:t>
                      </a:r>
                      <a:r>
                        <a:rPr lang="en-GB" sz="1800" dirty="0"/>
                        <a:t> language publications – </a:t>
                      </a:r>
                      <a:r>
                        <a:rPr lang="en-GB" sz="1800" b="1" dirty="0"/>
                        <a:t>bias</a:t>
                      </a:r>
                      <a:r>
                        <a:rPr lang="en-GB" sz="1800" dirty="0"/>
                        <a:t>?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Unclassifiable associations – </a:t>
                      </a:r>
                      <a:r>
                        <a:rPr lang="en-GB" sz="1800" b="1" dirty="0"/>
                        <a:t>loss of data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Observational studies – </a:t>
                      </a:r>
                      <a:r>
                        <a:rPr lang="en-GB" sz="1800" b="1" dirty="0"/>
                        <a:t>cannot infer causality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8147963"/>
                  </a:ext>
                </a:extLst>
              </a:tr>
              <a:tr h="1643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BF2F37"/>
                          </a:solidFill>
                        </a:rPr>
                        <a:t>Strengths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/>
                        <a:t>Largest SR</a:t>
                      </a:r>
                      <a:r>
                        <a:rPr lang="en-GB" sz="1800" b="1" baseline="0" dirty="0"/>
                        <a:t> </a:t>
                      </a:r>
                      <a:r>
                        <a:rPr lang="en-GB" sz="1800" baseline="0" dirty="0"/>
                        <a:t>on this topic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baseline="0" dirty="0"/>
                        <a:t>Range</a:t>
                      </a:r>
                      <a:r>
                        <a:rPr lang="en-GB" sz="1800" baseline="0" dirty="0"/>
                        <a:t> of anxiety disorders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baseline="0" dirty="0"/>
                        <a:t>Supports</a:t>
                      </a:r>
                      <a:r>
                        <a:rPr lang="en-GB" sz="1800" baseline="0" dirty="0"/>
                        <a:t> previous reviews</a:t>
                      </a:r>
                      <a:endParaRPr lang="en-GB" sz="1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>
                          <a:solidFill>
                            <a:srgbClr val="BF2F37"/>
                          </a:solidFill>
                        </a:rPr>
                        <a:t>Future Research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/>
                        <a:t>Mendelian randomisation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/>
                        <a:t>Ecological momentary assessment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Distinguish between </a:t>
                      </a:r>
                      <a:r>
                        <a:rPr lang="en-GB" sz="1800" b="1" dirty="0"/>
                        <a:t>anxiety symptoms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Identify </a:t>
                      </a:r>
                      <a:r>
                        <a:rPr lang="en-GB" sz="1800" b="1" dirty="0"/>
                        <a:t>moderators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2636087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9A5B0C74-1A2A-462B-8912-39F656C13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4432" y="36543"/>
            <a:ext cx="2024047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5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9FBEF6D8-62F5-402D-B248-8443171F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804" y="273838"/>
            <a:ext cx="11521280" cy="770787"/>
          </a:xfrm>
        </p:spPr>
        <p:txBody>
          <a:bodyPr/>
          <a:lstStyle/>
          <a:p>
            <a:pPr algn="ctr"/>
            <a:r>
              <a:rPr lang="en-GB" b="1" dirty="0"/>
              <a:t>Thank You!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1733E4D-80B9-4706-A44D-12B702174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334080"/>
            <a:ext cx="11529369" cy="3705275"/>
          </a:xfrm>
          <a:noFill/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  <a:defRPr/>
            </a:pPr>
            <a:r>
              <a:rPr lang="en-GB" altLang="en-US" sz="2800" b="1" dirty="0">
                <a:solidFill>
                  <a:srgbClr val="BF2F37"/>
                </a:solidFill>
              </a:rPr>
              <a:t>Supervisors: </a:t>
            </a:r>
            <a:r>
              <a:rPr lang="en-GB" altLang="en-US" sz="2800" b="1" dirty="0"/>
              <a:t>Prof. Marcus Munafò, Prof. Matthew Hickman, &amp; Dr Jon Heron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GB" altLang="en-US" sz="2800" b="1" dirty="0">
                <a:solidFill>
                  <a:srgbClr val="BF2F37"/>
                </a:solidFill>
              </a:rPr>
              <a:t>Funders: </a:t>
            </a:r>
            <a:r>
              <a:rPr lang="en-GB" altLang="en-US" sz="2800" b="1" dirty="0"/>
              <a:t>MRC Addiction Research Clinical Training Programme (MARC)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en-GB" sz="2800" b="1" dirty="0">
                <a:solidFill>
                  <a:srgbClr val="BF2F37"/>
                </a:solidFill>
              </a:rPr>
              <a:t>Colleagues: </a:t>
            </a:r>
            <a:r>
              <a:rPr lang="en-GB" sz="2800" b="1" dirty="0"/>
              <a:t>Tobacco and Alcohol Research Group (TARG)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1EF7606-F6AD-49BC-9E9A-5F021786C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767" y="6198768"/>
            <a:ext cx="2037962" cy="589206"/>
          </a:xfrm>
          <a:prstGeom prst="rect">
            <a:avLst/>
          </a:prstGeom>
        </p:spPr>
      </p:pic>
      <p:pic>
        <p:nvPicPr>
          <p:cNvPr id="19" name="Picture 2" descr="Image result for mrc ieu">
            <a:extLst>
              <a:ext uri="{FF2B5EF4-FFF2-40B4-BE49-F238E27FC236}">
                <a16:creationId xmlns:a16="http://schemas.microsoft.com/office/drawing/2014/main" id="{94E82366-1CBE-44D9-B1F5-51C591E27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736" y="6190910"/>
            <a:ext cx="1572276" cy="61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6FC7742-0CD0-4988-B1BF-48FA5DB45F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0927" y="6200078"/>
            <a:ext cx="1818165" cy="58789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C253E3C-9081-4A91-9145-C3A6021A9C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49" y="6204027"/>
            <a:ext cx="2037961" cy="609548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53823DB8-8295-4AD8-8526-3679AA20A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327788"/>
              </p:ext>
            </p:extLst>
          </p:nvPr>
        </p:nvGraphicFramePr>
        <p:xfrm>
          <a:off x="0" y="2834894"/>
          <a:ext cx="12192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1119">
                  <a:extLst>
                    <a:ext uri="{9D8B030D-6E8A-4147-A177-3AD203B41FA5}">
                      <a16:colId xmlns:a16="http://schemas.microsoft.com/office/drawing/2014/main" val="2931521145"/>
                    </a:ext>
                  </a:extLst>
                </a:gridCol>
                <a:gridCol w="3856881">
                  <a:extLst>
                    <a:ext uri="{9D8B030D-6E8A-4147-A177-3AD203B41FA5}">
                      <a16:colId xmlns:a16="http://schemas.microsoft.com/office/drawing/2014/main" val="49915917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0553752"/>
                    </a:ext>
                  </a:extLst>
                </a:gridCol>
              </a:tblGrid>
              <a:tr h="423514">
                <a:tc>
                  <a:txBody>
                    <a:bodyPr/>
                    <a:lstStyle/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Angela Attwood: Senior Research Fellow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Anna Blackwell: Research Associate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Laura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Brocklebank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Research Associate</a:t>
                      </a:r>
                      <a:b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Vicky Carlisle: PhD Student 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Miriam Cohen: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Emily Crowe: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Katie De-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Loyde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Research Associate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Katie Drax: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Maddy Dyer: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Kayleigh Easey: PhD Student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Andy Eastwood: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Meg Fluharty: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Elis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Haan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Eleanor Kennedy: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Jasmine Khouja: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Rebecca Lawn: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Jim Lumsden: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Olivia Maynard: Lecturer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Marcus Munafò: Professor 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Sarah Peters: PhD Student</a:t>
                      </a:r>
                    </a:p>
                    <a:p>
                      <a:pPr algn="ctr"/>
                      <a:endParaRPr lang="en-GB" sz="16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Joe Matthews: Research Associate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Hannah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Sallis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Postdoc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Laura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Schellhas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Carlos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Sillero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Chris Stone: Research Associate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Andy Skinner: Postdoc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Steph Suddell: PhD Student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Jorien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GB" altLang="en-GB" sz="1600" b="0" dirty="0" err="1">
                          <a:solidFill>
                            <a:srgbClr val="000000"/>
                          </a:solidFill>
                          <a:latin typeface="Arial"/>
                        </a:rPr>
                        <a:t>Treur</a:t>
                      </a: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: Postdoc </a:t>
                      </a:r>
                    </a:p>
                    <a:p>
                      <a:pPr lvl="0"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GB" altLang="en-GB" sz="1600" b="0" dirty="0">
                          <a:solidFill>
                            <a:srgbClr val="000000"/>
                          </a:solidFill>
                          <a:latin typeface="Arial"/>
                        </a:rPr>
                        <a:t>Robyn Wootton: Research Associate</a:t>
                      </a:r>
                    </a:p>
                    <a:p>
                      <a:pPr algn="ctr"/>
                      <a:endParaRPr lang="en-GB" sz="16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14759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EBA2587-AEA7-45A2-B4E3-ED50F9088E19}"/>
              </a:ext>
            </a:extLst>
          </p:cNvPr>
          <p:cNvSpPr txBox="1"/>
          <p:nvPr/>
        </p:nvSpPr>
        <p:spPr>
          <a:xfrm>
            <a:off x="3996094" y="5523920"/>
            <a:ext cx="4190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BF2F37"/>
                </a:solidFill>
                <a:latin typeface="+mn-lt"/>
              </a:rPr>
              <a:t>maddy.dyer@bristol.ac.uk </a:t>
            </a:r>
          </a:p>
        </p:txBody>
      </p:sp>
    </p:spTree>
    <p:extLst>
      <p:ext uri="{BB962C8B-B14F-4D97-AF65-F5344CB8AC3E}">
        <p14:creationId xmlns:p14="http://schemas.microsoft.com/office/powerpoint/2010/main" val="316066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651</Words>
  <Application>Microsoft Office PowerPoint</Application>
  <PresentationFormat>Widescreen</PresentationFormat>
  <Paragraphs>132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Associations of Child and Adolescent Anxiety  with Later Alcohol Use and Disorders:  A Systematic Review and Meta-Analysis  of Prospective Cohort Studies</vt:lpstr>
      <vt:lpstr>Background and Aims</vt:lpstr>
      <vt:lpstr>Methods</vt:lpstr>
      <vt:lpstr>Results</vt:lpstr>
      <vt:lpstr>Discussion and Conclusions</vt:lpstr>
      <vt:lpstr>Thank You!</vt:lpstr>
    </vt:vector>
  </TitlesOfParts>
  <Company>University of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rebtc</dc:creator>
  <cp:lastModifiedBy>Maddy Dyer</cp:lastModifiedBy>
  <cp:revision>222</cp:revision>
  <dcterms:created xsi:type="dcterms:W3CDTF">2013-02-14T16:53:45Z</dcterms:created>
  <dcterms:modified xsi:type="dcterms:W3CDTF">2018-10-30T19:38:43Z</dcterms:modified>
</cp:coreProperties>
</file>