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4" r:id="rId4"/>
    <p:sldId id="266" r:id="rId5"/>
    <p:sldId id="257" r:id="rId6"/>
    <p:sldId id="258" r:id="rId7"/>
    <p:sldId id="259" r:id="rId8"/>
    <p:sldId id="265" r:id="rId9"/>
    <p:sldId id="262" r:id="rId10"/>
    <p:sldId id="263" r:id="rId11"/>
    <p:sldId id="264" r:id="rId12"/>
    <p:sldId id="261" r:id="rId13"/>
    <p:sldId id="271" r:id="rId14"/>
    <p:sldId id="267" r:id="rId15"/>
    <p:sldId id="268" r:id="rId16"/>
    <p:sldId id="260" r:id="rId17"/>
    <p:sldId id="275" r:id="rId18"/>
    <p:sldId id="269" r:id="rId19"/>
    <p:sldId id="270"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p:scale>
          <a:sx n="78" d="100"/>
          <a:sy n="78" d="100"/>
        </p:scale>
        <p:origin x="-96" y="-6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33D5E1A-F2D4-4104-9A14-42CEF6F7E67A}" type="datetimeFigureOut">
              <a:rPr lang="en-GB" smtClean="0"/>
              <a:t>13/03/2015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168430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33D5E1A-F2D4-4104-9A14-42CEF6F7E67A}" type="datetimeFigureOut">
              <a:rPr lang="en-GB" smtClean="0"/>
              <a:t>13/03/2015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415217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33D5E1A-F2D4-4104-9A14-42CEF6F7E67A}" type="datetimeFigureOut">
              <a:rPr lang="en-GB" smtClean="0"/>
              <a:t>13/03/2015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99790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33D5E1A-F2D4-4104-9A14-42CEF6F7E67A}" type="datetimeFigureOut">
              <a:rPr lang="en-GB" smtClean="0"/>
              <a:t>13/03/2015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3268362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3D5E1A-F2D4-4104-9A14-42CEF6F7E67A}" type="datetimeFigureOut">
              <a:rPr lang="en-GB" smtClean="0"/>
              <a:t>13/03/2015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1811670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33D5E1A-F2D4-4104-9A14-42CEF6F7E67A}" type="datetimeFigureOut">
              <a:rPr lang="en-GB" smtClean="0"/>
              <a:t>13/03/2015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4038006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33D5E1A-F2D4-4104-9A14-42CEF6F7E67A}" type="datetimeFigureOut">
              <a:rPr lang="en-GB" smtClean="0"/>
              <a:t>13/03/2015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196148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33D5E1A-F2D4-4104-9A14-42CEF6F7E67A}" type="datetimeFigureOut">
              <a:rPr lang="en-GB" smtClean="0"/>
              <a:t>13/03/2015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257191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D5E1A-F2D4-4104-9A14-42CEF6F7E67A}" type="datetimeFigureOut">
              <a:rPr lang="en-GB" smtClean="0"/>
              <a:t>13/03/2015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131536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D5E1A-F2D4-4104-9A14-42CEF6F7E67A}" type="datetimeFigureOut">
              <a:rPr lang="en-GB" smtClean="0"/>
              <a:t>13/03/2015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185967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D5E1A-F2D4-4104-9A14-42CEF6F7E67A}" type="datetimeFigureOut">
              <a:rPr lang="en-GB" smtClean="0"/>
              <a:t>13/03/2015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5893CC-2DA9-4BEE-B77F-A87FF182C966}" type="slidenum">
              <a:rPr lang="en-GB" smtClean="0"/>
              <a:t>‹#›</a:t>
            </a:fld>
            <a:endParaRPr lang="en-GB"/>
          </a:p>
        </p:txBody>
      </p:sp>
    </p:spTree>
    <p:extLst>
      <p:ext uri="{BB962C8B-B14F-4D97-AF65-F5344CB8AC3E}">
        <p14:creationId xmlns:p14="http://schemas.microsoft.com/office/powerpoint/2010/main" val="124807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D5E1A-F2D4-4104-9A14-42CEF6F7E67A}" type="datetimeFigureOut">
              <a:rPr lang="en-GB" smtClean="0"/>
              <a:t>13/03/2015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893CC-2DA9-4BEE-B77F-A87FF182C966}" type="slidenum">
              <a:rPr lang="en-GB" smtClean="0"/>
              <a:t>‹#›</a:t>
            </a:fld>
            <a:endParaRPr lang="en-GB"/>
          </a:p>
        </p:txBody>
      </p:sp>
    </p:spTree>
    <p:extLst>
      <p:ext uri="{BB962C8B-B14F-4D97-AF65-F5344CB8AC3E}">
        <p14:creationId xmlns:p14="http://schemas.microsoft.com/office/powerpoint/2010/main" val="1828729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endoflifecare-intelligence.org.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File:Human_Hepar.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File:LDLTA.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Understanding alcoholic liver disease</a:t>
            </a:r>
            <a:endParaRPr lang="en-GB" dirty="0"/>
          </a:p>
        </p:txBody>
      </p:sp>
      <p:sp>
        <p:nvSpPr>
          <p:cNvPr id="3" name="Subtitle 2"/>
          <p:cNvSpPr>
            <a:spLocks noGrp="1"/>
          </p:cNvSpPr>
          <p:nvPr>
            <p:ph type="subTitle" idx="1"/>
          </p:nvPr>
        </p:nvSpPr>
        <p:spPr/>
        <p:txBody>
          <a:bodyPr>
            <a:normAutofit fontScale="92500" lnSpcReduction="10000"/>
          </a:bodyPr>
          <a:lstStyle/>
          <a:p>
            <a:r>
              <a:rPr lang="en-GB" dirty="0" smtClean="0"/>
              <a:t>Dr Jack Leach</a:t>
            </a:r>
          </a:p>
          <a:p>
            <a:r>
              <a:rPr lang="en-GB" dirty="0" smtClean="0"/>
              <a:t>Lead doctor, Smithfield services, Manchester, ARCH Initiatives, Merseyside</a:t>
            </a:r>
          </a:p>
          <a:p>
            <a:r>
              <a:rPr lang="en-GB" dirty="0" smtClean="0"/>
              <a:t>General practitioner, St Helens and Bolton</a:t>
            </a:r>
          </a:p>
          <a:p>
            <a:r>
              <a:rPr lang="en-GB" dirty="0" smtClean="0"/>
              <a:t>RCGP co-lead for alcohol training</a:t>
            </a:r>
            <a:endParaRPr lang="en-GB" dirty="0"/>
          </a:p>
        </p:txBody>
      </p:sp>
    </p:spTree>
    <p:extLst>
      <p:ext uri="{BB962C8B-B14F-4D97-AF65-F5344CB8AC3E}">
        <p14:creationId xmlns:p14="http://schemas.microsoft.com/office/powerpoint/2010/main" val="4269833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Clinical assessment </a:t>
            </a:r>
            <a:endParaRPr lang="en-GB" dirty="0"/>
          </a:p>
        </p:txBody>
      </p:sp>
      <p:sp>
        <p:nvSpPr>
          <p:cNvPr id="3" name="Content Placeholder 2"/>
          <p:cNvSpPr>
            <a:spLocks noGrp="1"/>
          </p:cNvSpPr>
          <p:nvPr>
            <p:ph idx="1"/>
          </p:nvPr>
        </p:nvSpPr>
        <p:spPr/>
        <p:txBody>
          <a:bodyPr>
            <a:normAutofit fontScale="85000" lnSpcReduction="10000"/>
          </a:bodyPr>
          <a:lstStyle/>
          <a:p>
            <a:r>
              <a:rPr lang="en-GB" b="1" dirty="0" smtClean="0"/>
              <a:t>Signs of hepatitis </a:t>
            </a:r>
            <a:r>
              <a:rPr lang="en-GB" dirty="0" smtClean="0"/>
              <a:t>(inflammation)</a:t>
            </a:r>
          </a:p>
          <a:p>
            <a:pPr marL="457200" lvl="1" indent="0">
              <a:buNone/>
            </a:pPr>
            <a:r>
              <a:rPr lang="en-GB" dirty="0" smtClean="0"/>
              <a:t>Enlarged and tender liver</a:t>
            </a:r>
          </a:p>
          <a:p>
            <a:r>
              <a:rPr lang="en-GB" b="1" dirty="0" smtClean="0"/>
              <a:t>Signs of liver cell failure</a:t>
            </a:r>
            <a:r>
              <a:rPr lang="en-GB" dirty="0" smtClean="0"/>
              <a:t>:</a:t>
            </a:r>
          </a:p>
          <a:p>
            <a:pPr lvl="1"/>
            <a:r>
              <a:rPr lang="en-GB" dirty="0" smtClean="0"/>
              <a:t>Features of excessive oestrogen e.g. spider </a:t>
            </a:r>
            <a:r>
              <a:rPr lang="en-GB" dirty="0" err="1" smtClean="0"/>
              <a:t>naevi</a:t>
            </a:r>
            <a:r>
              <a:rPr lang="en-GB" dirty="0" smtClean="0"/>
              <a:t>, </a:t>
            </a:r>
            <a:r>
              <a:rPr lang="en-GB" dirty="0" err="1" smtClean="0"/>
              <a:t>gynaecremastia</a:t>
            </a:r>
            <a:endParaRPr lang="en-GB" dirty="0" smtClean="0"/>
          </a:p>
          <a:p>
            <a:pPr lvl="1"/>
            <a:r>
              <a:rPr lang="en-GB" dirty="0" smtClean="0"/>
              <a:t>Failure to metabolise bilirubin; Jaundice</a:t>
            </a:r>
          </a:p>
          <a:p>
            <a:pPr lvl="1"/>
            <a:r>
              <a:rPr lang="en-GB" dirty="0" smtClean="0"/>
              <a:t>Inadequate metabolism of fats, carbohydrates and protein; loss of weight, muscle wasting </a:t>
            </a:r>
          </a:p>
          <a:p>
            <a:pPr lvl="1"/>
            <a:r>
              <a:rPr lang="en-GB" dirty="0" err="1" smtClean="0"/>
              <a:t>Hypoalbinaemia</a:t>
            </a:r>
            <a:r>
              <a:rPr lang="en-GB" dirty="0" smtClean="0"/>
              <a:t>; with secondary congestive heart failure </a:t>
            </a:r>
          </a:p>
          <a:p>
            <a:pPr lvl="1"/>
            <a:r>
              <a:rPr lang="en-GB" dirty="0" smtClean="0"/>
              <a:t>Failure to clear waste products; encephalopathy</a:t>
            </a:r>
          </a:p>
          <a:p>
            <a:r>
              <a:rPr lang="en-GB" b="1" dirty="0" smtClean="0"/>
              <a:t>Signs of portal hypertension</a:t>
            </a:r>
            <a:r>
              <a:rPr lang="en-GB" dirty="0" smtClean="0"/>
              <a:t>:</a:t>
            </a:r>
          </a:p>
          <a:p>
            <a:pPr lvl="1"/>
            <a:r>
              <a:rPr lang="en-GB" dirty="0" smtClean="0"/>
              <a:t>Ascites</a:t>
            </a:r>
          </a:p>
          <a:p>
            <a:pPr lvl="1"/>
            <a:r>
              <a:rPr lang="en-GB" dirty="0" smtClean="0"/>
              <a:t>Oesophageal </a:t>
            </a:r>
            <a:r>
              <a:rPr lang="en-GB" dirty="0" err="1" smtClean="0"/>
              <a:t>varices</a:t>
            </a:r>
            <a:endParaRPr lang="en-GB" dirty="0" smtClean="0"/>
          </a:p>
          <a:p>
            <a:pPr lvl="1"/>
            <a:r>
              <a:rPr lang="en-GB" dirty="0" smtClean="0"/>
              <a:t>Enlarged spleen</a:t>
            </a:r>
          </a:p>
          <a:p>
            <a:pPr lvl="1"/>
            <a:r>
              <a:rPr lang="en-GB" dirty="0" err="1" smtClean="0"/>
              <a:t>haemorroids</a:t>
            </a:r>
            <a:endParaRPr lang="en-GB" dirty="0"/>
          </a:p>
        </p:txBody>
      </p:sp>
    </p:spTree>
    <p:extLst>
      <p:ext uri="{BB962C8B-B14F-4D97-AF65-F5344CB8AC3E}">
        <p14:creationId xmlns:p14="http://schemas.microsoft.com/office/powerpoint/2010/main" val="3545060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  Liver function tests; how they confuse people! </a:t>
            </a:r>
            <a:endParaRPr lang="en-GB" dirty="0"/>
          </a:p>
        </p:txBody>
      </p:sp>
      <p:sp>
        <p:nvSpPr>
          <p:cNvPr id="3" name="Content Placeholder 2"/>
          <p:cNvSpPr>
            <a:spLocks noGrp="1"/>
          </p:cNvSpPr>
          <p:nvPr>
            <p:ph idx="1"/>
          </p:nvPr>
        </p:nvSpPr>
        <p:spPr/>
        <p:txBody>
          <a:bodyPr/>
          <a:lstStyle/>
          <a:p>
            <a:pPr marL="514350" indent="-514350">
              <a:buAutoNum type="arabicPeriod"/>
            </a:pPr>
            <a:r>
              <a:rPr lang="en-GB" dirty="0" smtClean="0"/>
              <a:t>Measures of inflammation:</a:t>
            </a:r>
          </a:p>
          <a:p>
            <a:pPr lvl="1"/>
            <a:r>
              <a:rPr lang="en-GB" dirty="0" smtClean="0"/>
              <a:t>Liver cell enzymes (GGT, ALT, CDT)</a:t>
            </a:r>
          </a:p>
          <a:p>
            <a:pPr marL="514350" indent="-514350">
              <a:buAutoNum type="arabicPeriod"/>
            </a:pPr>
            <a:r>
              <a:rPr lang="en-GB" dirty="0" smtClean="0"/>
              <a:t>Measures of liver cell failure; production:</a:t>
            </a:r>
          </a:p>
          <a:p>
            <a:pPr lvl="1"/>
            <a:r>
              <a:rPr lang="en-GB" dirty="0" smtClean="0"/>
              <a:t>Low serum albumin</a:t>
            </a:r>
          </a:p>
          <a:p>
            <a:pPr lvl="1"/>
            <a:r>
              <a:rPr lang="en-GB" dirty="0" smtClean="0"/>
              <a:t>Prolonged </a:t>
            </a:r>
            <a:r>
              <a:rPr lang="en-GB" dirty="0" err="1" smtClean="0"/>
              <a:t>prothrombin</a:t>
            </a:r>
            <a:r>
              <a:rPr lang="en-GB" dirty="0" smtClean="0"/>
              <a:t> time (PT)</a:t>
            </a:r>
          </a:p>
          <a:p>
            <a:pPr marL="514350" indent="-514350">
              <a:buFont typeface="+mj-lt"/>
              <a:buAutoNum type="arabicPeriod"/>
            </a:pPr>
            <a:r>
              <a:rPr lang="en-GB" dirty="0" smtClean="0"/>
              <a:t>Measures of liver cell failure; clearance:</a:t>
            </a:r>
          </a:p>
          <a:p>
            <a:pPr lvl="1"/>
            <a:r>
              <a:rPr lang="en-GB" dirty="0" smtClean="0"/>
              <a:t>High total serum bilirubin</a:t>
            </a:r>
          </a:p>
          <a:p>
            <a:pPr marL="514350" indent="-514350">
              <a:buFont typeface="+mj-lt"/>
              <a:buAutoNum type="arabicPeriod"/>
            </a:pPr>
            <a:r>
              <a:rPr lang="en-GB" dirty="0" smtClean="0"/>
              <a:t>Measures of </a:t>
            </a:r>
            <a:r>
              <a:rPr lang="en-GB" dirty="0" err="1" smtClean="0"/>
              <a:t>hepato</a:t>
            </a:r>
            <a:r>
              <a:rPr lang="en-GB" dirty="0" smtClean="0"/>
              <a:t>-renal syndrome and electrolyte disturbance;</a:t>
            </a:r>
          </a:p>
          <a:p>
            <a:pPr lvl="1"/>
            <a:r>
              <a:rPr lang="en-GB" dirty="0" smtClean="0"/>
              <a:t>Serum electrolytes and creatinine</a:t>
            </a:r>
            <a:endParaRPr lang="en-GB" dirty="0"/>
          </a:p>
        </p:txBody>
      </p:sp>
    </p:spTree>
    <p:extLst>
      <p:ext uri="{BB962C8B-B14F-4D97-AF65-F5344CB8AC3E}">
        <p14:creationId xmlns:p14="http://schemas.microsoft.com/office/powerpoint/2010/main" val="1764893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4.  How can liver disease be classified in a simple and useful way?</a:t>
            </a:r>
            <a:endParaRPr lang="en-GB" dirty="0"/>
          </a:p>
        </p:txBody>
      </p:sp>
      <p:sp>
        <p:nvSpPr>
          <p:cNvPr id="3" name="Content Placeholder 2"/>
          <p:cNvSpPr>
            <a:spLocks noGrp="1"/>
          </p:cNvSpPr>
          <p:nvPr>
            <p:ph idx="1"/>
          </p:nvPr>
        </p:nvSpPr>
        <p:spPr/>
        <p:txBody>
          <a:bodyPr>
            <a:normAutofit fontScale="92500"/>
          </a:bodyPr>
          <a:lstStyle/>
          <a:p>
            <a:r>
              <a:rPr lang="en-GB" dirty="0" smtClean="0"/>
              <a:t>Array of confusing terms. For example, fatty liver, alcoholic hepatitis, cirrhosis, compensated and decompensated liver disease.</a:t>
            </a:r>
          </a:p>
          <a:p>
            <a:r>
              <a:rPr lang="en-GB" dirty="0" smtClean="0"/>
              <a:t>From a practical purposes I believe useful to classify into three groups:</a:t>
            </a:r>
          </a:p>
          <a:p>
            <a:pPr marL="0" indent="0">
              <a:buNone/>
            </a:pPr>
            <a:r>
              <a:rPr lang="en-GB" b="1" dirty="0" smtClean="0"/>
              <a:t>1.  Acute liver failure</a:t>
            </a:r>
            <a:endParaRPr lang="en-GB" dirty="0"/>
          </a:p>
          <a:p>
            <a:pPr lvl="1"/>
            <a:r>
              <a:rPr lang="en-GB" b="1" dirty="0" smtClean="0"/>
              <a:t>Features of liver cell failure, severe acute inflammation with disturbance of portal blood flow.</a:t>
            </a:r>
            <a:r>
              <a:rPr lang="en-GB" dirty="0" smtClean="0"/>
              <a:t> </a:t>
            </a:r>
          </a:p>
          <a:p>
            <a:pPr lvl="1"/>
            <a:r>
              <a:rPr lang="en-GB" dirty="0" smtClean="0"/>
              <a:t>There is considerable risk of death </a:t>
            </a:r>
          </a:p>
          <a:p>
            <a:pPr lvl="1"/>
            <a:r>
              <a:rPr lang="en-GB" dirty="0" smtClean="0"/>
              <a:t>May </a:t>
            </a:r>
            <a:r>
              <a:rPr lang="en-GB" dirty="0"/>
              <a:t>be provoked by alcohol binge, </a:t>
            </a:r>
            <a:r>
              <a:rPr lang="en-GB" dirty="0" smtClean="0"/>
              <a:t>detox, acute  illness or severe infection </a:t>
            </a:r>
          </a:p>
          <a:p>
            <a:pPr lvl="1"/>
            <a:r>
              <a:rPr lang="en-GB" dirty="0"/>
              <a:t>U</a:t>
            </a:r>
            <a:r>
              <a:rPr lang="en-GB" dirty="0" smtClean="0"/>
              <a:t>nwell within short period (days) with symptoms such as vomiting, confusion, jaundice, abdominal pain and rapid increase in girth from ascites, electrolyte disturbance and risk of </a:t>
            </a:r>
            <a:r>
              <a:rPr lang="en-GB" dirty="0" err="1" smtClean="0"/>
              <a:t>hepato</a:t>
            </a:r>
            <a:r>
              <a:rPr lang="en-GB" dirty="0" smtClean="0"/>
              <a:t>-renal syndrome.  </a:t>
            </a:r>
          </a:p>
        </p:txBody>
      </p:sp>
    </p:spTree>
    <p:extLst>
      <p:ext uri="{BB962C8B-B14F-4D97-AF65-F5344CB8AC3E}">
        <p14:creationId xmlns:p14="http://schemas.microsoft.com/office/powerpoint/2010/main" val="4044115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709127"/>
            <a:ext cx="10515600" cy="5467836"/>
          </a:xfrm>
        </p:spPr>
        <p:txBody>
          <a:bodyPr/>
          <a:lstStyle/>
          <a:p>
            <a:pPr marL="0" indent="0">
              <a:buNone/>
            </a:pPr>
            <a:r>
              <a:rPr lang="en-GB" b="1" dirty="0" smtClean="0"/>
              <a:t>2,  Mild chronic liver disease</a:t>
            </a:r>
          </a:p>
          <a:p>
            <a:pPr lvl="1"/>
            <a:r>
              <a:rPr lang="en-GB" b="1" dirty="0" smtClean="0"/>
              <a:t>Features of inflammation, liver function maintained</a:t>
            </a:r>
            <a:endParaRPr lang="en-GB" dirty="0" smtClean="0"/>
          </a:p>
          <a:p>
            <a:pPr lvl="1"/>
            <a:r>
              <a:rPr lang="en-GB" dirty="0" smtClean="0"/>
              <a:t>abnormal liver function tests; high liver enzymes (may be very high) but normal serum bilirubin, albumin and </a:t>
            </a:r>
            <a:r>
              <a:rPr lang="en-GB" dirty="0" err="1" smtClean="0"/>
              <a:t>prothrombin</a:t>
            </a:r>
            <a:r>
              <a:rPr lang="en-GB" dirty="0" smtClean="0"/>
              <a:t> time </a:t>
            </a:r>
          </a:p>
          <a:p>
            <a:pPr lvl="1"/>
            <a:r>
              <a:rPr lang="en-GB" dirty="0" smtClean="0"/>
              <a:t>Enlarged firm, non-tender liver. Not “ill” and no clinical features of liver disease</a:t>
            </a:r>
          </a:p>
          <a:p>
            <a:pPr marL="0" indent="0">
              <a:buNone/>
            </a:pPr>
            <a:r>
              <a:rPr lang="en-GB" b="1" dirty="0" smtClean="0"/>
              <a:t>3.  Severe chronic liver disease </a:t>
            </a:r>
          </a:p>
          <a:p>
            <a:pPr lvl="1"/>
            <a:r>
              <a:rPr lang="en-GB" b="1" dirty="0" smtClean="0"/>
              <a:t>Features of chronic liver cell failure and of disturbing liver architecture from fibrosis (cirrhosis)</a:t>
            </a:r>
          </a:p>
          <a:p>
            <a:pPr lvl="1"/>
            <a:r>
              <a:rPr lang="en-GB" dirty="0" smtClean="0"/>
              <a:t>Abnormal liver function tests; liver enzymes may be normal but high serum bilirubin, low serum albumin and prolonged </a:t>
            </a:r>
            <a:r>
              <a:rPr lang="en-GB" dirty="0" err="1" smtClean="0"/>
              <a:t>prothrombin</a:t>
            </a:r>
            <a:r>
              <a:rPr lang="en-GB" dirty="0" smtClean="0"/>
              <a:t> time</a:t>
            </a:r>
          </a:p>
          <a:p>
            <a:pPr lvl="1"/>
            <a:r>
              <a:rPr lang="en-GB" dirty="0" smtClean="0"/>
              <a:t>Clinical features of liver disease</a:t>
            </a:r>
          </a:p>
          <a:p>
            <a:pPr lvl="1"/>
            <a:r>
              <a:rPr lang="en-GB" dirty="0" smtClean="0"/>
              <a:t>Matter of urgency to reduce and ideally stop drinking. Advice of </a:t>
            </a:r>
            <a:r>
              <a:rPr lang="en-GB" dirty="0" err="1" smtClean="0"/>
              <a:t>hepatologist</a:t>
            </a:r>
            <a:r>
              <a:rPr lang="en-GB" dirty="0" smtClean="0"/>
              <a:t>.</a:t>
            </a:r>
          </a:p>
        </p:txBody>
      </p:sp>
    </p:spTree>
    <p:extLst>
      <p:ext uri="{BB962C8B-B14F-4D97-AF65-F5344CB8AC3E}">
        <p14:creationId xmlns:p14="http://schemas.microsoft.com/office/powerpoint/2010/main" val="416610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5.  What effect does stopping and reducing drinking have on severe liver disease? </a:t>
            </a:r>
            <a:endParaRPr lang="en-GB" dirty="0"/>
          </a:p>
        </p:txBody>
      </p:sp>
      <p:sp>
        <p:nvSpPr>
          <p:cNvPr id="3" name="Content Placeholder 2"/>
          <p:cNvSpPr>
            <a:spLocks noGrp="1"/>
          </p:cNvSpPr>
          <p:nvPr>
            <p:ph idx="1"/>
          </p:nvPr>
        </p:nvSpPr>
        <p:spPr/>
        <p:txBody>
          <a:bodyPr>
            <a:normAutofit/>
          </a:bodyPr>
          <a:lstStyle/>
          <a:p>
            <a:pPr marL="0" indent="0">
              <a:buNone/>
            </a:pPr>
            <a:r>
              <a:rPr lang="en-GB" dirty="0"/>
              <a:t>S</a:t>
            </a:r>
            <a:r>
              <a:rPr lang="en-GB" dirty="0" smtClean="0"/>
              <a:t>topping drinking can considerably and quickly improve liver function.  This organ has remarkable regenerative ability.</a:t>
            </a:r>
          </a:p>
          <a:p>
            <a:pPr marL="0" indent="0">
              <a:buNone/>
            </a:pPr>
            <a:endParaRPr lang="en-GB" dirty="0"/>
          </a:p>
          <a:p>
            <a:pPr marL="0" indent="0">
              <a:buNone/>
            </a:pPr>
            <a:r>
              <a:rPr lang="en-GB" dirty="0"/>
              <a:t>E</a:t>
            </a:r>
            <a:r>
              <a:rPr lang="en-GB" dirty="0" smtClean="0"/>
              <a:t>ven if a patient can not stop drinking but can reduce their consumption significantly, the decline in liver function may not only reduce but cease or even improve (dose related toxic effect of alcohol). </a:t>
            </a:r>
            <a:endParaRPr lang="en-GB" dirty="0"/>
          </a:p>
        </p:txBody>
      </p:sp>
    </p:spTree>
    <p:extLst>
      <p:ext uri="{BB962C8B-B14F-4D97-AF65-F5344CB8AC3E}">
        <p14:creationId xmlns:p14="http://schemas.microsoft.com/office/powerpoint/2010/main" val="1174594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alcoholic cirrhosis irreversible?</a:t>
            </a:r>
            <a:endParaRPr lang="en-GB" dirty="0"/>
          </a:p>
        </p:txBody>
      </p:sp>
      <p:sp>
        <p:nvSpPr>
          <p:cNvPr id="3" name="Content Placeholder 2"/>
          <p:cNvSpPr>
            <a:spLocks noGrp="1"/>
          </p:cNvSpPr>
          <p:nvPr>
            <p:ph idx="1"/>
          </p:nvPr>
        </p:nvSpPr>
        <p:spPr>
          <a:xfrm>
            <a:off x="838200" y="1399592"/>
            <a:ext cx="10515600" cy="4777371"/>
          </a:xfrm>
        </p:spPr>
        <p:txBody>
          <a:bodyPr>
            <a:normAutofit fontScale="92500" lnSpcReduction="10000"/>
          </a:bodyPr>
          <a:lstStyle/>
          <a:p>
            <a:pPr marL="0" indent="0">
              <a:buNone/>
            </a:pPr>
            <a:r>
              <a:rPr lang="en-GB" dirty="0" smtClean="0"/>
              <a:t>There is a widespread view that established cirrhosis is irreversible. BUT</a:t>
            </a:r>
          </a:p>
          <a:p>
            <a:pPr marL="0" indent="0">
              <a:buNone/>
            </a:pPr>
            <a:r>
              <a:rPr lang="en-GB" dirty="0" smtClean="0"/>
              <a:t>Alcoholic liver disease is a major reason for liver transplantation internationally (</a:t>
            </a:r>
            <a:r>
              <a:rPr lang="en-US" dirty="0" smtClean="0"/>
              <a:t>Abdul-</a:t>
            </a:r>
            <a:r>
              <a:rPr lang="en-US" dirty="0" err="1" smtClean="0"/>
              <a:t>Wahed</a:t>
            </a:r>
            <a:r>
              <a:rPr lang="en-US" dirty="0" smtClean="0"/>
              <a:t> 2010</a:t>
            </a:r>
            <a:r>
              <a:rPr lang="en-GB" dirty="0" smtClean="0"/>
              <a:t>)</a:t>
            </a:r>
          </a:p>
          <a:p>
            <a:pPr marL="0" indent="0">
              <a:buNone/>
            </a:pPr>
            <a:r>
              <a:rPr lang="en-GB" dirty="0" smtClean="0"/>
              <a:t>Many transplant centres have a requirement of six months or more abstinence from drinking before they will carry out liver transplantation.  For severe life threatening acute on chronic liver cell failure, some centres will waiver this condition.</a:t>
            </a:r>
          </a:p>
          <a:p>
            <a:pPr marL="0" indent="0">
              <a:buNone/>
            </a:pPr>
            <a:r>
              <a:rPr lang="en-GB" dirty="0" smtClean="0"/>
              <a:t>Anecdotal reports from transplant centres have found a significant proportion of patients with end stage liver disease  who initially met the criteria for liver transplantation after 6 months of abstinence had significant improvement in liver function, no longer needing liver transplantation.</a:t>
            </a:r>
          </a:p>
          <a:p>
            <a:pPr marL="0" indent="0">
              <a:buNone/>
            </a:pPr>
            <a:r>
              <a:rPr lang="en-GB" dirty="0" smtClean="0"/>
              <a:t>This suggests that even established end-stage cirrhosis can improve with abstinence, implying that cirrhosis never becomes completely irreversible. </a:t>
            </a:r>
            <a:endParaRPr lang="en-GB" dirty="0"/>
          </a:p>
        </p:txBody>
      </p:sp>
    </p:spTree>
    <p:extLst>
      <p:ext uri="{BB962C8B-B14F-4D97-AF65-F5344CB8AC3E}">
        <p14:creationId xmlns:p14="http://schemas.microsoft.com/office/powerpoint/2010/main" val="2279325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a:t>
            </a:r>
            <a:r>
              <a:rPr lang="en-GB" dirty="0" smtClean="0"/>
              <a:t>.  What treatment is there for advanced liver disease?</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What can effectively be done to reduce the risk of illness and death from liver disease </a:t>
            </a:r>
            <a:r>
              <a:rPr lang="en-GB" dirty="0"/>
              <a:t>i</a:t>
            </a:r>
            <a:r>
              <a:rPr lang="en-GB" dirty="0" smtClean="0"/>
              <a:t>n addition to reducing and stopping drinking?</a:t>
            </a:r>
          </a:p>
          <a:p>
            <a:r>
              <a:rPr lang="en-GB" dirty="0" smtClean="0"/>
              <a:t>Bleeding from oesophageal </a:t>
            </a:r>
            <a:r>
              <a:rPr lang="en-GB" dirty="0" err="1" smtClean="0"/>
              <a:t>varices</a:t>
            </a:r>
            <a:r>
              <a:rPr lang="en-GB" dirty="0" smtClean="0"/>
              <a:t>; early identification by endoscopy can reduce risk by medical (B blockers) and surgical treatment (banding)</a:t>
            </a:r>
          </a:p>
          <a:p>
            <a:r>
              <a:rPr lang="en-GB" dirty="0" smtClean="0"/>
              <a:t>Acute liver failure; general medical support, steroids and emergency liver transplantation can reduce mortality</a:t>
            </a:r>
          </a:p>
          <a:p>
            <a:r>
              <a:rPr lang="en-GB" dirty="0" smtClean="0"/>
              <a:t>Acute infections, such as those related to GIT pathogens; treatment of infection and medical support can help</a:t>
            </a:r>
          </a:p>
          <a:p>
            <a:r>
              <a:rPr lang="en-GB" dirty="0" smtClean="0"/>
              <a:t>Acute renal, metabolic and electrolyte disturbance such as with </a:t>
            </a:r>
            <a:r>
              <a:rPr lang="en-GB" dirty="0" err="1" smtClean="0"/>
              <a:t>hepato</a:t>
            </a:r>
            <a:r>
              <a:rPr lang="en-GB" dirty="0" smtClean="0"/>
              <a:t>-renal syndrome; general medical support can help </a:t>
            </a:r>
          </a:p>
          <a:p>
            <a:r>
              <a:rPr lang="en-GB" dirty="0" smtClean="0"/>
              <a:t>Chronic liver failure; nutrition support with low protein intake, treatment of ascites (medically with spironolactone, surgical drainage) may help</a:t>
            </a:r>
          </a:p>
          <a:p>
            <a:r>
              <a:rPr lang="en-GB" dirty="0" smtClean="0"/>
              <a:t>Acute and chronic liver failure; liver transplantation.</a:t>
            </a:r>
          </a:p>
        </p:txBody>
      </p:sp>
    </p:spTree>
    <p:extLst>
      <p:ext uri="{BB962C8B-B14F-4D97-AF65-F5344CB8AC3E}">
        <p14:creationId xmlns:p14="http://schemas.microsoft.com/office/powerpoint/2010/main" val="1488022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Survival rates from liver transplantation</a:t>
            </a:r>
            <a:endParaRPr lang="en-GB" dirty="0"/>
          </a:p>
        </p:txBody>
      </p:sp>
      <p:sp>
        <p:nvSpPr>
          <p:cNvPr id="3" name="Content Placeholder 2"/>
          <p:cNvSpPr>
            <a:spLocks noGrp="1"/>
          </p:cNvSpPr>
          <p:nvPr>
            <p:ph idx="1"/>
          </p:nvPr>
        </p:nvSpPr>
        <p:spPr/>
        <p:txBody>
          <a:bodyPr/>
          <a:lstStyle/>
          <a:p>
            <a:pPr marL="0" indent="0">
              <a:buNone/>
            </a:pPr>
            <a:r>
              <a:rPr lang="en-GB" dirty="0" smtClean="0"/>
              <a:t>A number of case series have been published:</a:t>
            </a:r>
          </a:p>
          <a:p>
            <a:r>
              <a:rPr lang="en-GB" dirty="0" smtClean="0"/>
              <a:t>They find end-stage alcoholic liver disease accounts for over 30% of liver transplantations</a:t>
            </a:r>
          </a:p>
          <a:p>
            <a:r>
              <a:rPr lang="en-GB" dirty="0" smtClean="0"/>
              <a:t>The five year survival rate after liver transplantation is around 70%</a:t>
            </a:r>
          </a:p>
          <a:p>
            <a:r>
              <a:rPr lang="en-GB" dirty="0" smtClean="0"/>
              <a:t>The estimated five year survival rate for those with a comparable stage of liver disease NOT receiving liver transplantation is around 23%.</a:t>
            </a:r>
          </a:p>
          <a:p>
            <a:pPr marL="0" indent="0">
              <a:buNone/>
            </a:pPr>
            <a:endParaRPr lang="en-GB" dirty="0" smtClean="0"/>
          </a:p>
          <a:p>
            <a:pPr marL="0" indent="0">
              <a:buNone/>
            </a:pPr>
            <a:r>
              <a:rPr lang="en-GB" dirty="0" smtClean="0"/>
              <a:t>Abdul </a:t>
            </a:r>
            <a:r>
              <a:rPr lang="en-GB" dirty="0" err="1" smtClean="0"/>
              <a:t>Wahed</a:t>
            </a:r>
            <a:r>
              <a:rPr lang="en-GB" dirty="0" smtClean="0"/>
              <a:t> 2010</a:t>
            </a:r>
            <a:endParaRPr lang="en-GB" dirty="0"/>
          </a:p>
        </p:txBody>
      </p:sp>
    </p:spTree>
    <p:extLst>
      <p:ext uri="{BB962C8B-B14F-4D97-AF65-F5344CB8AC3E}">
        <p14:creationId xmlns:p14="http://schemas.microsoft.com/office/powerpoint/2010/main" val="1081005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6516"/>
          </a:xfrm>
        </p:spPr>
        <p:txBody>
          <a:bodyPr/>
          <a:lstStyle/>
          <a:p>
            <a:r>
              <a:rPr lang="en-GB" dirty="0" smtClean="0"/>
              <a:t>Conclusions</a:t>
            </a:r>
            <a:endParaRPr lang="en-GB" dirty="0"/>
          </a:p>
        </p:txBody>
      </p:sp>
      <p:sp>
        <p:nvSpPr>
          <p:cNvPr id="3" name="Content Placeholder 2"/>
          <p:cNvSpPr>
            <a:spLocks noGrp="1"/>
          </p:cNvSpPr>
          <p:nvPr>
            <p:ph idx="1"/>
          </p:nvPr>
        </p:nvSpPr>
        <p:spPr>
          <a:xfrm>
            <a:off x="838200" y="1231642"/>
            <a:ext cx="10515600" cy="4945321"/>
          </a:xfrm>
        </p:spPr>
        <p:txBody>
          <a:bodyPr>
            <a:normAutofit fontScale="92500" lnSpcReduction="10000"/>
          </a:bodyPr>
          <a:lstStyle/>
          <a:p>
            <a:r>
              <a:rPr lang="en-GB" dirty="0" smtClean="0"/>
              <a:t>Liver disease is complex and not well understood by many substance misuse professionals</a:t>
            </a:r>
            <a:endParaRPr lang="en-GB" dirty="0"/>
          </a:p>
          <a:p>
            <a:r>
              <a:rPr lang="en-GB" dirty="0" smtClean="0"/>
              <a:t>Yet liver disease is a common and important cause of illness and death among problem drinkers.  </a:t>
            </a:r>
          </a:p>
          <a:p>
            <a:r>
              <a:rPr lang="en-GB" dirty="0" smtClean="0"/>
              <a:t>Liver disease in problem drinkers may be aggravated by or caused by other diseases of the liver apart from alcohol</a:t>
            </a:r>
          </a:p>
          <a:p>
            <a:r>
              <a:rPr lang="en-GB" dirty="0"/>
              <a:t>P</a:t>
            </a:r>
            <a:r>
              <a:rPr lang="en-GB" dirty="0" smtClean="0"/>
              <a:t>rimary care and substance misuse professionals should have sufficient knowledge and skills to identify and assess alcoholic liver disease</a:t>
            </a:r>
          </a:p>
          <a:p>
            <a:r>
              <a:rPr lang="en-GB" dirty="0" smtClean="0"/>
              <a:t>Stopping or reducing drinking improves outcome from alcoholic liver disease, even in advanced/end-stage liver disease</a:t>
            </a:r>
          </a:p>
          <a:p>
            <a:r>
              <a:rPr lang="en-GB" dirty="0" smtClean="0"/>
              <a:t>There is effective treatment for advanced alcoholic liver disease and its complications, in addition to stopping/reducing drinking.  The two should be tackled together.</a:t>
            </a:r>
            <a:endParaRPr lang="en-GB" dirty="0"/>
          </a:p>
        </p:txBody>
      </p:sp>
    </p:spTree>
    <p:extLst>
      <p:ext uri="{BB962C8B-B14F-4D97-AF65-F5344CB8AC3E}">
        <p14:creationId xmlns:p14="http://schemas.microsoft.com/office/powerpoint/2010/main" val="2497552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2521"/>
            <a:ext cx="10515600" cy="735887"/>
          </a:xfrm>
        </p:spPr>
        <p:txBody>
          <a:bodyPr/>
          <a:lstStyle/>
          <a:p>
            <a:r>
              <a:rPr lang="en-GB" smtClean="0"/>
              <a:t>References</a:t>
            </a:r>
            <a:endParaRPr lang="en-GB" dirty="0"/>
          </a:p>
        </p:txBody>
      </p:sp>
      <p:sp>
        <p:nvSpPr>
          <p:cNvPr id="3" name="Content Placeholder 2"/>
          <p:cNvSpPr>
            <a:spLocks noGrp="1"/>
          </p:cNvSpPr>
          <p:nvPr>
            <p:ph idx="1"/>
          </p:nvPr>
        </p:nvSpPr>
        <p:spPr>
          <a:xfrm>
            <a:off x="838200" y="1287624"/>
            <a:ext cx="10515600" cy="4889339"/>
          </a:xfrm>
        </p:spPr>
        <p:txBody>
          <a:bodyPr>
            <a:normAutofit fontScale="85000" lnSpcReduction="20000"/>
          </a:bodyPr>
          <a:lstStyle/>
          <a:p>
            <a:r>
              <a:rPr lang="en-US" dirty="0" smtClean="0"/>
              <a:t>Abdul-</a:t>
            </a:r>
            <a:r>
              <a:rPr lang="en-US" dirty="0" err="1" smtClean="0"/>
              <a:t>Wahed</a:t>
            </a:r>
            <a:r>
              <a:rPr lang="en-US" dirty="0" smtClean="0"/>
              <a:t> M (2010). Liver transplantation for alcoholic liver disease. World Journal of Gastroenterology;16(35):4377-4393.</a:t>
            </a:r>
          </a:p>
          <a:p>
            <a:r>
              <a:rPr lang="en-US" dirty="0" err="1" smtClean="0"/>
              <a:t>Babor</a:t>
            </a:r>
            <a:r>
              <a:rPr lang="en-US" dirty="0" smtClean="0"/>
              <a:t> </a:t>
            </a:r>
            <a:r>
              <a:rPr lang="en-US" dirty="0"/>
              <a:t>T et al (2003). Alcohol; no ordinary commodity. </a:t>
            </a:r>
            <a:r>
              <a:rPr lang="en-US" dirty="0" err="1"/>
              <a:t>Oxford:Oxford</a:t>
            </a:r>
            <a:r>
              <a:rPr lang="en-US" dirty="0"/>
              <a:t> Medical Publications</a:t>
            </a:r>
            <a:r>
              <a:rPr lang="en-US" dirty="0" smtClean="0"/>
              <a:t>.</a:t>
            </a:r>
            <a:r>
              <a:rPr lang="en-GB" dirty="0"/>
              <a:t> </a:t>
            </a:r>
            <a:endParaRPr lang="en-GB" dirty="0" smtClean="0"/>
          </a:p>
          <a:p>
            <a:r>
              <a:rPr lang="en-US" dirty="0" smtClean="0"/>
              <a:t>Morgan </a:t>
            </a:r>
            <a:r>
              <a:rPr lang="en-US" dirty="0"/>
              <a:t>M, </a:t>
            </a:r>
            <a:r>
              <a:rPr lang="en-US" dirty="0" err="1"/>
              <a:t>Ritson</a:t>
            </a:r>
            <a:r>
              <a:rPr lang="en-US" dirty="0"/>
              <a:t> B (2010). Alcohol and health. Fifth edition. Medical Council on Alcohol</a:t>
            </a:r>
            <a:r>
              <a:rPr lang="en-US" dirty="0" smtClean="0"/>
              <a:t>.</a:t>
            </a:r>
            <a:endParaRPr lang="en-GB" dirty="0" smtClean="0"/>
          </a:p>
          <a:p>
            <a:r>
              <a:rPr lang="en-GB" dirty="0" smtClean="0"/>
              <a:t>National </a:t>
            </a:r>
            <a:r>
              <a:rPr lang="en-GB" dirty="0"/>
              <a:t>end of life care network 2012.  Deaths from liver disease; implication for end of life care in England. www.endoflifecare-intelligence.org.uk </a:t>
            </a:r>
            <a:r>
              <a:rPr lang="en-GB" b="1" dirty="0">
                <a:hlinkClick r:id="rId2"/>
              </a:rPr>
              <a:t>.endoflifecare-intelligence.org</a:t>
            </a:r>
            <a:r>
              <a:rPr lang="en-GB" b="1" dirty="0" smtClean="0">
                <a:hlinkClick r:id="rId2"/>
              </a:rPr>
              <a:t>.</a:t>
            </a:r>
            <a:endParaRPr lang="en-GB" dirty="0"/>
          </a:p>
          <a:p>
            <a:r>
              <a:rPr lang="en-GB" dirty="0" smtClean="0"/>
              <a:t>NICE (2010) CG100. Alcohol use disorders diagnosis and clinical management of alcohol related physical complications.</a:t>
            </a:r>
          </a:p>
          <a:p>
            <a:r>
              <a:rPr lang="en-US" dirty="0" err="1"/>
              <a:t>Vaillant</a:t>
            </a:r>
            <a:r>
              <a:rPr lang="en-US" dirty="0"/>
              <a:t> G (1983). The natural history of alcoholism; causes, patterns and paths to recovery. </a:t>
            </a:r>
            <a:endParaRPr lang="en-US" dirty="0" smtClean="0"/>
          </a:p>
          <a:p>
            <a:r>
              <a:rPr lang="en-GB" dirty="0" err="1" smtClean="0"/>
              <a:t>Wiesner</a:t>
            </a:r>
            <a:r>
              <a:rPr lang="en-GB" dirty="0" smtClean="0"/>
              <a:t> </a:t>
            </a:r>
            <a:r>
              <a:rPr lang="en-GB" dirty="0"/>
              <a:t>et </a:t>
            </a:r>
            <a:r>
              <a:rPr lang="en-GB" dirty="0" smtClean="0"/>
              <a:t>al (2003). . </a:t>
            </a:r>
            <a:r>
              <a:rPr lang="en-GB" dirty="0"/>
              <a:t>Model for end-stage liver disease (MELD) and allocation of donor livers. </a:t>
            </a:r>
            <a:r>
              <a:rPr lang="en-GB" dirty="0" err="1" smtClean="0"/>
              <a:t>Gastroenterology;vol</a:t>
            </a:r>
            <a:r>
              <a:rPr lang="en-GB" dirty="0"/>
              <a:t>. 124 (</a:t>
            </a:r>
            <a:r>
              <a:rPr lang="en-GB" dirty="0" smtClean="0"/>
              <a:t>1):91-106</a:t>
            </a:r>
            <a:r>
              <a:rPr lang="en-GB" dirty="0"/>
              <a:t>. </a:t>
            </a:r>
            <a:endParaRPr lang="en-GB" dirty="0" smtClean="0"/>
          </a:p>
        </p:txBody>
      </p:sp>
    </p:spTree>
    <p:extLst>
      <p:ext uri="{BB962C8B-B14F-4D97-AF65-F5344CB8AC3E}">
        <p14:creationId xmlns:p14="http://schemas.microsoft.com/office/powerpoint/2010/main" val="3861575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liver…healthy or unhealthy?</a:t>
            </a:r>
            <a:endParaRPr lang="en-GB" dirty="0"/>
          </a:p>
        </p:txBody>
      </p:sp>
      <p:pic>
        <p:nvPicPr>
          <p:cNvPr id="4" name="Content Placeholder 3" descr="Human Hepar.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6669" y="1690688"/>
            <a:ext cx="6960637" cy="4747434"/>
          </a:xfrm>
          <a:prstGeom prst="rect">
            <a:avLst/>
          </a:prstGeom>
          <a:noFill/>
          <a:ln>
            <a:noFill/>
          </a:ln>
        </p:spPr>
      </p:pic>
    </p:spTree>
    <p:extLst>
      <p:ext uri="{BB962C8B-B14F-4D97-AF65-F5344CB8AC3E}">
        <p14:creationId xmlns:p14="http://schemas.microsoft.com/office/powerpoint/2010/main" val="4277761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Copy of slides:</a:t>
            </a:r>
            <a:br>
              <a:rPr lang="en-GB" dirty="0" smtClean="0"/>
            </a:br>
            <a:r>
              <a:rPr lang="en-GB" dirty="0" smtClean="0"/>
              <a:t>jack.leach@nhs.net</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65915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464"/>
            <a:ext cx="10515600" cy="1325563"/>
          </a:xfrm>
        </p:spPr>
        <p:txBody>
          <a:bodyPr/>
          <a:lstStyle/>
          <a:p>
            <a:r>
              <a:rPr lang="en-GB" dirty="0" smtClean="0"/>
              <a:t>CT scan of the liver; any abnormality?</a:t>
            </a:r>
            <a:endParaRPr lang="en-GB" dirty="0"/>
          </a:p>
        </p:txBody>
      </p:sp>
      <p:pic>
        <p:nvPicPr>
          <p:cNvPr id="4" name="Content Placeholder 3" descr="http://upload.wikimedia.org/wikipedia/en/thumb/9/9c/LDLTA.jpg/220px-LDLTA.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96751" y="1690688"/>
            <a:ext cx="5822302" cy="4728773"/>
          </a:xfrm>
          <a:prstGeom prst="rect">
            <a:avLst/>
          </a:prstGeom>
          <a:noFill/>
          <a:ln>
            <a:noFill/>
          </a:ln>
        </p:spPr>
      </p:pic>
    </p:spTree>
    <p:extLst>
      <p:ext uri="{BB962C8B-B14F-4D97-AF65-F5344CB8AC3E}">
        <p14:creationId xmlns:p14="http://schemas.microsoft.com/office/powerpoint/2010/main" val="203295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Alcoholic liver disease is a confusing area!</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I and I believe many health professionals in the alcohol field find alcoholic liver disease complicated and confusing.</a:t>
            </a:r>
            <a:r>
              <a:rPr lang="en-GB" dirty="0"/>
              <a:t> </a:t>
            </a:r>
            <a:r>
              <a:rPr lang="en-GB" dirty="0" smtClean="0"/>
              <a:t> </a:t>
            </a:r>
          </a:p>
          <a:p>
            <a:pPr marL="0" indent="0">
              <a:buNone/>
            </a:pPr>
            <a:r>
              <a:rPr lang="en-GB" dirty="0" smtClean="0"/>
              <a:t>This presentation is an attempt to explain alcoholic liver disease in a simple and practically way. </a:t>
            </a:r>
          </a:p>
          <a:p>
            <a:pPr marL="0" indent="0">
              <a:buNone/>
            </a:pPr>
            <a:r>
              <a:rPr lang="en-GB" b="1" i="1" dirty="0"/>
              <a:t>O</a:t>
            </a:r>
            <a:r>
              <a:rPr lang="en-GB" b="1" i="1" dirty="0" smtClean="0"/>
              <a:t>ne reminder and six questions:</a:t>
            </a:r>
          </a:p>
          <a:p>
            <a:pPr marL="0" indent="0">
              <a:buNone/>
            </a:pPr>
            <a:r>
              <a:rPr lang="en-GB" sz="3200" b="1" u="sng" dirty="0"/>
              <a:t>R</a:t>
            </a:r>
            <a:r>
              <a:rPr lang="en-GB" sz="3200" b="1" u="sng" dirty="0" smtClean="0"/>
              <a:t>eminder</a:t>
            </a:r>
            <a:r>
              <a:rPr lang="en-GB" dirty="0" smtClean="0"/>
              <a:t>; alcohol dependence is neither necessary nor sufficient for  alcoholic liver disease.  Dependent drinkers do not always have significant liver disease.  Alcoholic liver disease may occur in non-dependent drinkers, though it is considerably commoner amongst them. Alcohol may cause acute and chronic toxic effects to the liver. The severity of chronic liver disease is related to the amount and duration of drinking, the patient’s vulnerability to liver damage and any associated liver disease.  </a:t>
            </a:r>
            <a:endParaRPr lang="en-GB" dirty="0"/>
          </a:p>
        </p:txBody>
      </p:sp>
    </p:spTree>
    <p:extLst>
      <p:ext uri="{BB962C8B-B14F-4D97-AF65-F5344CB8AC3E}">
        <p14:creationId xmlns:p14="http://schemas.microsoft.com/office/powerpoint/2010/main" val="3978735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SIX questions:</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smtClean="0"/>
              <a:t>Why is alcoholic liver disease important?</a:t>
            </a:r>
          </a:p>
          <a:p>
            <a:pPr marL="514350" indent="-514350">
              <a:buFont typeface="+mj-lt"/>
              <a:buAutoNum type="arabicPeriod"/>
            </a:pPr>
            <a:r>
              <a:rPr lang="en-GB" dirty="0" smtClean="0"/>
              <a:t>How do you identify alcoholic liver disease? </a:t>
            </a:r>
          </a:p>
          <a:p>
            <a:pPr marL="514350" indent="-514350">
              <a:buFont typeface="+mj-lt"/>
              <a:buAutoNum type="arabicPeriod"/>
            </a:pPr>
            <a:r>
              <a:rPr lang="en-GB" dirty="0" smtClean="0"/>
              <a:t>How do you assess the severity of liver disease</a:t>
            </a:r>
          </a:p>
          <a:p>
            <a:pPr marL="514350" indent="-514350">
              <a:buFont typeface="+mj-lt"/>
              <a:buAutoNum type="arabicPeriod"/>
            </a:pPr>
            <a:r>
              <a:rPr lang="en-GB" dirty="0" smtClean="0"/>
              <a:t>How can liver </a:t>
            </a:r>
            <a:r>
              <a:rPr lang="en-GB" dirty="0"/>
              <a:t>disease </a:t>
            </a:r>
            <a:r>
              <a:rPr lang="en-GB" dirty="0" smtClean="0"/>
              <a:t>be classified in </a:t>
            </a:r>
            <a:r>
              <a:rPr lang="en-GB" dirty="0"/>
              <a:t>a simple and </a:t>
            </a:r>
            <a:r>
              <a:rPr lang="en-GB" dirty="0" smtClean="0"/>
              <a:t>practical way?</a:t>
            </a:r>
          </a:p>
          <a:p>
            <a:pPr marL="514350" indent="-514350">
              <a:buFont typeface="+mj-lt"/>
              <a:buAutoNum type="arabicPeriod"/>
            </a:pPr>
            <a:r>
              <a:rPr lang="en-GB" dirty="0" smtClean="0"/>
              <a:t>Does stopping or reducing drinking improve chronic liver disease?</a:t>
            </a:r>
          </a:p>
          <a:p>
            <a:pPr marL="514350" indent="-514350">
              <a:buFont typeface="+mj-lt"/>
              <a:buAutoNum type="arabicPeriod"/>
            </a:pPr>
            <a:r>
              <a:rPr lang="en-GB" dirty="0" smtClean="0"/>
              <a:t>What treatment is there for advanced liver disease?</a:t>
            </a:r>
          </a:p>
          <a:p>
            <a:pPr marL="514350" indent="-514350">
              <a:buFont typeface="+mj-lt"/>
              <a:buAutoNum type="arabicPeriod"/>
            </a:pPr>
            <a:endParaRPr lang="en-GB" dirty="0"/>
          </a:p>
        </p:txBody>
      </p:sp>
    </p:spTree>
    <p:extLst>
      <p:ext uri="{BB962C8B-B14F-4D97-AF65-F5344CB8AC3E}">
        <p14:creationId xmlns:p14="http://schemas.microsoft.com/office/powerpoint/2010/main" val="3183907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Why is alcoholic liver disease important?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Problem drinking considerably increases risk of premature death (Valliant 1983)</a:t>
            </a:r>
          </a:p>
          <a:p>
            <a:r>
              <a:rPr lang="en-GB" dirty="0" smtClean="0"/>
              <a:t>Alcoholic liver disease is a major cause of illness and death worldwide. Disproportionately affecting deprived communities and the young</a:t>
            </a:r>
            <a:r>
              <a:rPr lang="en-GB" dirty="0"/>
              <a:t> </a:t>
            </a:r>
            <a:r>
              <a:rPr lang="en-GB" dirty="0" smtClean="0"/>
              <a:t>(</a:t>
            </a:r>
            <a:r>
              <a:rPr lang="en-GB" dirty="0" err="1" smtClean="0"/>
              <a:t>Babor</a:t>
            </a:r>
            <a:r>
              <a:rPr lang="en-GB" dirty="0" smtClean="0"/>
              <a:t> 2003)</a:t>
            </a:r>
          </a:p>
          <a:p>
            <a:r>
              <a:rPr lang="en-GB" dirty="0" smtClean="0"/>
              <a:t>In England the commonest recorded cause of death from alcohol related disease is liver disease.  Accounts for 2% of all cause deaths (12,000).  The death rate has been increasing . 70% of people dying from alcoholic liver disease do so in hospital (National end of life care network 2012, NHSIC 2012) </a:t>
            </a:r>
          </a:p>
          <a:p>
            <a:r>
              <a:rPr lang="en-GB" dirty="0" smtClean="0"/>
              <a:t>Alcohol is a major cause of physical, psychological and social illness, reducing  quality of life and increasing health service use (</a:t>
            </a:r>
            <a:r>
              <a:rPr lang="en-GB" dirty="0" err="1" smtClean="0"/>
              <a:t>Babor</a:t>
            </a:r>
            <a:r>
              <a:rPr lang="en-GB" dirty="0" smtClean="0"/>
              <a:t> 2003, NHSIC 2012). In 2010 there were 43,100 hospital admissions from alcoholic liver disease</a:t>
            </a:r>
          </a:p>
          <a:p>
            <a:r>
              <a:rPr lang="en-GB" dirty="0"/>
              <a:t>C</a:t>
            </a:r>
            <a:r>
              <a:rPr lang="en-GB" dirty="0" smtClean="0"/>
              <a:t>hronic alcoholic liver disease has a long and progressive course</a:t>
            </a:r>
          </a:p>
          <a:p>
            <a:r>
              <a:rPr lang="en-GB" dirty="0"/>
              <a:t>A</a:t>
            </a:r>
            <a:r>
              <a:rPr lang="en-GB" dirty="0" smtClean="0"/>
              <a:t>lcoholic liver disease is potentially preventable and treatable.</a:t>
            </a:r>
            <a:endParaRPr lang="en-GB" dirty="0"/>
          </a:p>
        </p:txBody>
      </p:sp>
    </p:spTree>
    <p:extLst>
      <p:ext uri="{BB962C8B-B14F-4D97-AF65-F5344CB8AC3E}">
        <p14:creationId xmlns:p14="http://schemas.microsoft.com/office/powerpoint/2010/main" val="4200397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How do you identify liver disease?</a:t>
            </a:r>
            <a:endParaRPr lang="en-GB" dirty="0"/>
          </a:p>
        </p:txBody>
      </p:sp>
      <p:sp>
        <p:nvSpPr>
          <p:cNvPr id="3" name="Content Placeholder 2"/>
          <p:cNvSpPr>
            <a:spLocks noGrp="1"/>
          </p:cNvSpPr>
          <p:nvPr>
            <p:ph idx="1"/>
          </p:nvPr>
        </p:nvSpPr>
        <p:spPr/>
        <p:txBody>
          <a:bodyPr>
            <a:normAutofit/>
          </a:bodyPr>
          <a:lstStyle/>
          <a:p>
            <a:r>
              <a:rPr lang="en-GB" b="1" dirty="0" smtClean="0"/>
              <a:t>Sub-clinical liver disease:</a:t>
            </a:r>
          </a:p>
          <a:p>
            <a:pPr marL="0" indent="0">
              <a:buNone/>
            </a:pPr>
            <a:r>
              <a:rPr lang="en-GB" dirty="0" smtClean="0"/>
              <a:t>Need a high degree of suspicion where there is prolonged and excessive drinking.  Vaguely unwell with abnormal liver function tests.</a:t>
            </a:r>
          </a:p>
          <a:p>
            <a:r>
              <a:rPr lang="en-GB" b="1" dirty="0" smtClean="0"/>
              <a:t>Clinical liver disease:</a:t>
            </a:r>
          </a:p>
          <a:p>
            <a:pPr marL="0" indent="0">
              <a:buNone/>
            </a:pPr>
            <a:r>
              <a:rPr lang="en-GB" dirty="0" smtClean="0"/>
              <a:t>Unwell with signs of liver cell failure and portal hypertension.  Consider other causes of liver disease and co-existing disease (NICE 2010).  For example, viral </a:t>
            </a:r>
            <a:r>
              <a:rPr lang="en-GB" dirty="0"/>
              <a:t>and drug induced hepatitis, auto-immune hepatitis, liver and biliary tract cancer, biliary tract disease </a:t>
            </a:r>
            <a:r>
              <a:rPr lang="en-GB" dirty="0" smtClean="0"/>
              <a:t>(e.g. gallstones</a:t>
            </a:r>
            <a:r>
              <a:rPr lang="en-GB" dirty="0"/>
              <a:t>) and metabolic diseases such as </a:t>
            </a:r>
            <a:r>
              <a:rPr lang="en-GB" dirty="0" err="1" smtClean="0"/>
              <a:t>haemochromoatosis</a:t>
            </a:r>
            <a:r>
              <a:rPr lang="en-GB" dirty="0" smtClean="0"/>
              <a:t>, Wilson’s disease and diabetes.</a:t>
            </a:r>
            <a:endParaRPr lang="en-GB" dirty="0"/>
          </a:p>
          <a:p>
            <a:endParaRPr lang="en-GB" dirty="0" smtClean="0"/>
          </a:p>
          <a:p>
            <a:endParaRPr lang="en-GB" dirty="0"/>
          </a:p>
        </p:txBody>
      </p:sp>
    </p:spTree>
    <p:extLst>
      <p:ext uri="{BB962C8B-B14F-4D97-AF65-F5344CB8AC3E}">
        <p14:creationId xmlns:p14="http://schemas.microsoft.com/office/powerpoint/2010/main" val="344368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severe is this patient’s liver disease?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47053" y="1690689"/>
            <a:ext cx="3825551" cy="4579482"/>
          </a:xfrm>
        </p:spPr>
      </p:pic>
    </p:spTree>
    <p:extLst>
      <p:ext uri="{BB962C8B-B14F-4D97-AF65-F5344CB8AC3E}">
        <p14:creationId xmlns:p14="http://schemas.microsoft.com/office/powerpoint/2010/main" val="1825299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3</a:t>
            </a:r>
            <a:r>
              <a:rPr lang="en-GB" dirty="0" smtClean="0"/>
              <a:t>.  How do you assess the severity of liver disease?</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C</a:t>
            </a:r>
            <a:r>
              <a:rPr lang="en-GB" dirty="0" smtClean="0"/>
              <a:t>onsider whether the patient has acute on chronic liver disease or chronic liver disease.  </a:t>
            </a:r>
          </a:p>
          <a:p>
            <a:pPr marL="0" indent="0">
              <a:buNone/>
            </a:pPr>
            <a:r>
              <a:rPr lang="en-GB" dirty="0" smtClean="0"/>
              <a:t>Patients with acute liver cell failure are extremely unwell </a:t>
            </a:r>
            <a:r>
              <a:rPr lang="en-GB" dirty="0"/>
              <a:t>a</a:t>
            </a:r>
            <a:r>
              <a:rPr lang="en-GB" dirty="0" smtClean="0"/>
              <a:t>nd need urgent hospital treatment.  </a:t>
            </a:r>
          </a:p>
          <a:p>
            <a:pPr marL="0" indent="0">
              <a:buNone/>
            </a:pPr>
            <a:r>
              <a:rPr lang="en-GB" dirty="0" smtClean="0"/>
              <a:t>The severity of chronic alcoholic liver disease</a:t>
            </a:r>
            <a:r>
              <a:rPr lang="en-GB" dirty="0"/>
              <a:t> </a:t>
            </a:r>
            <a:r>
              <a:rPr lang="en-GB" dirty="0" smtClean="0"/>
              <a:t>is assessed by:</a:t>
            </a:r>
          </a:p>
          <a:p>
            <a:pPr marL="514350" indent="-514350">
              <a:buAutoNum type="arabicPeriod"/>
            </a:pPr>
            <a:r>
              <a:rPr lang="en-GB" dirty="0" smtClean="0"/>
              <a:t>Clinical assessment </a:t>
            </a:r>
          </a:p>
          <a:p>
            <a:pPr marL="514350" indent="-514350">
              <a:buAutoNum type="arabicPeriod"/>
            </a:pPr>
            <a:r>
              <a:rPr lang="en-GB" dirty="0" smtClean="0"/>
              <a:t>Liver function tests</a:t>
            </a:r>
          </a:p>
          <a:p>
            <a:pPr marL="514350" indent="-514350">
              <a:buAutoNum type="arabicPeriod"/>
            </a:pPr>
            <a:r>
              <a:rPr lang="en-GB" dirty="0" smtClean="0"/>
              <a:t>Special investigations e.g. ultrasound, </a:t>
            </a:r>
            <a:r>
              <a:rPr lang="en-GB" dirty="0" err="1" smtClean="0"/>
              <a:t>fibroscan</a:t>
            </a:r>
            <a:r>
              <a:rPr lang="en-GB" dirty="0" smtClean="0"/>
              <a:t>, MRI/CT and liver biopsy</a:t>
            </a:r>
          </a:p>
          <a:p>
            <a:pPr marL="0" indent="0">
              <a:buNone/>
            </a:pPr>
            <a:r>
              <a:rPr lang="en-GB" dirty="0" smtClean="0"/>
              <a:t>Validated scoring systems have been developed by liver transplant centres to measure the severity of liver disease and corresponding risk of death, such as the Child Pugh and model for end-stage liver disease (MELD) scales.</a:t>
            </a:r>
            <a:endParaRPr lang="en-GB" dirty="0"/>
          </a:p>
        </p:txBody>
      </p:sp>
    </p:spTree>
    <p:extLst>
      <p:ext uri="{BB962C8B-B14F-4D97-AF65-F5344CB8AC3E}">
        <p14:creationId xmlns:p14="http://schemas.microsoft.com/office/powerpoint/2010/main" val="4098347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1681</Words>
  <Application>Microsoft Office PowerPoint</Application>
  <PresentationFormat>Custom</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Understanding alcoholic liver disease</vt:lpstr>
      <vt:lpstr>The liver…healthy or unhealthy?</vt:lpstr>
      <vt:lpstr>CT scan of the liver; any abnormality?</vt:lpstr>
      <vt:lpstr>Alcoholic liver disease is a confusing area!</vt:lpstr>
      <vt:lpstr>SIX questions:</vt:lpstr>
      <vt:lpstr>1.  Why is alcoholic liver disease important?</vt:lpstr>
      <vt:lpstr>2.  How do you identify liver disease?</vt:lpstr>
      <vt:lpstr>How severe is this patient’s liver disease?</vt:lpstr>
      <vt:lpstr>3.  How do you assess the severity of liver disease?</vt:lpstr>
      <vt:lpstr>a.  Clinical assessment </vt:lpstr>
      <vt:lpstr>b.  Liver function tests; how they confuse people! </vt:lpstr>
      <vt:lpstr>4.  How can liver disease be classified in a simple and useful way?</vt:lpstr>
      <vt:lpstr>PowerPoint Presentation</vt:lpstr>
      <vt:lpstr>5.  What effect does stopping and reducing drinking have on severe liver disease? </vt:lpstr>
      <vt:lpstr>Is alcoholic cirrhosis irreversible?</vt:lpstr>
      <vt:lpstr>6.  What treatment is there for advanced liver disease?</vt:lpstr>
      <vt:lpstr>Survival rates from liver transplantation</vt:lpstr>
      <vt:lpstr>Conclusions</vt:lpstr>
      <vt:lpstr>References</vt:lpstr>
      <vt:lpstr>Copy of slides: jack.leach@nhs.net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alcoholic liver disease</dc:title>
  <dc:creator>jack leach</dc:creator>
  <cp:lastModifiedBy>Graham Hunt</cp:lastModifiedBy>
  <cp:revision>49</cp:revision>
  <dcterms:created xsi:type="dcterms:W3CDTF">2013-10-26T12:30:37Z</dcterms:created>
  <dcterms:modified xsi:type="dcterms:W3CDTF">2015-03-13T20:37:28Z</dcterms:modified>
</cp:coreProperties>
</file>