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8" r:id="rId3"/>
    <p:sldId id="260" r:id="rId4"/>
    <p:sldId id="293" r:id="rId5"/>
    <p:sldId id="261" r:id="rId6"/>
    <p:sldId id="266" r:id="rId7"/>
    <p:sldId id="265" r:id="rId8"/>
    <p:sldId id="287" r:id="rId9"/>
    <p:sldId id="269" r:id="rId10"/>
    <p:sldId id="273" r:id="rId11"/>
    <p:sldId id="274" r:id="rId12"/>
    <p:sldId id="277" r:id="rId13"/>
    <p:sldId id="279" r:id="rId14"/>
    <p:sldId id="294" r:id="rId15"/>
    <p:sldId id="295" r:id="rId16"/>
    <p:sldId id="299" r:id="rId17"/>
    <p:sldId id="296" r:id="rId18"/>
    <p:sldId id="297" r:id="rId19"/>
    <p:sldId id="298" r:id="rId20"/>
    <p:sldId id="300" r:id="rId21"/>
    <p:sldId id="301" r:id="rId22"/>
    <p:sldId id="302" r:id="rId23"/>
    <p:sldId id="303"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p:cViewPr>
        <p:scale>
          <a:sx n="95" d="100"/>
          <a:sy n="95" d="100"/>
        </p:scale>
        <p:origin x="2064" y="5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1AB22-A233-4898-8E2B-92D16E54D12C}" type="datetimeFigureOut">
              <a:rPr lang="en-GB" smtClean="0"/>
              <a:t>01/11/2016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00027-104B-42CF-A3CE-A0D1D82A9DFE}" type="slidenum">
              <a:rPr lang="en-GB" smtClean="0"/>
              <a:t>‹#›</a:t>
            </a:fld>
            <a:endParaRPr lang="en-GB"/>
          </a:p>
        </p:txBody>
      </p:sp>
    </p:spTree>
    <p:extLst>
      <p:ext uri="{BB962C8B-B14F-4D97-AF65-F5344CB8AC3E}">
        <p14:creationId xmlns:p14="http://schemas.microsoft.com/office/powerpoint/2010/main" val="122276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00027-104B-42CF-A3CE-A0D1D82A9DFE}" type="slidenum">
              <a:rPr lang="en-GB" smtClean="0"/>
              <a:t>15</a:t>
            </a:fld>
            <a:endParaRPr lang="en-GB"/>
          </a:p>
        </p:txBody>
      </p:sp>
    </p:spTree>
    <p:extLst>
      <p:ext uri="{BB962C8B-B14F-4D97-AF65-F5344CB8AC3E}">
        <p14:creationId xmlns:p14="http://schemas.microsoft.com/office/powerpoint/2010/main" val="318544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797F33-5D93-44F7-9DEC-7AA2B6DC29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336631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97F33-5D93-44F7-9DEC-7AA2B6DC29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29929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97F33-5D93-44F7-9DEC-7AA2B6DC29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306485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797F33-5D93-44F7-9DEC-7AA2B6DC29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75503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97F33-5D93-44F7-9DEC-7AA2B6DC29B5}"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123152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797F33-5D93-44F7-9DEC-7AA2B6DC29B5}"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167837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797F33-5D93-44F7-9DEC-7AA2B6DC29B5}" type="datetimeFigureOut">
              <a:rPr lang="en-GB" smtClean="0"/>
              <a:t>01/11/2016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42827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797F33-5D93-44F7-9DEC-7AA2B6DC29B5}" type="datetimeFigureOut">
              <a:rPr lang="en-GB" smtClean="0"/>
              <a:t>01/11/2016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399407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97F33-5D93-44F7-9DEC-7AA2B6DC29B5}" type="datetimeFigureOut">
              <a:rPr lang="en-GB" smtClean="0"/>
              <a:t>01/11/2016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2953545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97F33-5D93-44F7-9DEC-7AA2B6DC29B5}"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36377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97F33-5D93-44F7-9DEC-7AA2B6DC29B5}"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AAB6A9-E277-462A-94DC-4A5A43FAC708}" type="slidenum">
              <a:rPr lang="en-GB" smtClean="0"/>
              <a:t>‹#›</a:t>
            </a:fld>
            <a:endParaRPr lang="en-GB"/>
          </a:p>
        </p:txBody>
      </p:sp>
    </p:spTree>
    <p:extLst>
      <p:ext uri="{BB962C8B-B14F-4D97-AF65-F5344CB8AC3E}">
        <p14:creationId xmlns:p14="http://schemas.microsoft.com/office/powerpoint/2010/main" val="1982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97F33-5D93-44F7-9DEC-7AA2B6DC29B5}" type="datetimeFigureOut">
              <a:rPr lang="en-GB" smtClean="0"/>
              <a:t>01/11/2016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AB6A9-E277-462A-94DC-4A5A43FAC708}" type="slidenum">
              <a:rPr lang="en-GB" smtClean="0"/>
              <a:t>‹#›</a:t>
            </a:fld>
            <a:endParaRPr lang="en-GB"/>
          </a:p>
        </p:txBody>
      </p:sp>
    </p:spTree>
    <p:extLst>
      <p:ext uri="{BB962C8B-B14F-4D97-AF65-F5344CB8AC3E}">
        <p14:creationId xmlns:p14="http://schemas.microsoft.com/office/powerpoint/2010/main" val="1920088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drckouimtsidis@hotmail.com"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302858"/>
            <a:ext cx="8208912" cy="1971650"/>
          </a:xfrm>
        </p:spPr>
        <p:txBody>
          <a:bodyPr>
            <a:normAutofit fontScale="90000"/>
          </a:bodyPr>
          <a:lstStyle/>
          <a:p>
            <a:r>
              <a:rPr lang="en-GB" sz="3600" dirty="0" smtClean="0"/>
              <a:t/>
            </a:r>
            <a:br>
              <a:rPr lang="en-GB" sz="3600" dirty="0" smtClean="0"/>
            </a:br>
            <a:r>
              <a:rPr lang="en-GB" sz="3100" dirty="0" smtClean="0"/>
              <a:t>A </a:t>
            </a:r>
            <a:r>
              <a:rPr lang="en-GB" sz="3100" dirty="0"/>
              <a:t>feasibility study of a psychological intervention to address alcohol misuse for people with mild to moderate learning disabilities living in the </a:t>
            </a:r>
            <a:r>
              <a:rPr lang="en-GB" sz="3100" dirty="0" smtClean="0"/>
              <a:t>community (EBI-LD)</a:t>
            </a:r>
            <a:endParaRPr lang="en-GB" sz="3100" dirty="0"/>
          </a:p>
        </p:txBody>
      </p:sp>
      <p:sp>
        <p:nvSpPr>
          <p:cNvPr id="3" name="Subtitle 2"/>
          <p:cNvSpPr>
            <a:spLocks noGrp="1"/>
          </p:cNvSpPr>
          <p:nvPr>
            <p:ph type="subTitle" idx="1"/>
          </p:nvPr>
        </p:nvSpPr>
        <p:spPr>
          <a:xfrm>
            <a:off x="395536" y="3501008"/>
            <a:ext cx="8352928" cy="2376264"/>
          </a:xfrm>
        </p:spPr>
        <p:txBody>
          <a:bodyPr>
            <a:normAutofit fontScale="70000" lnSpcReduction="20000"/>
          </a:bodyPr>
          <a:lstStyle/>
          <a:p>
            <a:pPr algn="r"/>
            <a:r>
              <a:rPr lang="en-GB" sz="2000" dirty="0">
                <a:solidFill>
                  <a:schemeClr val="tx1"/>
                </a:solidFill>
              </a:rPr>
              <a:t>On behalf of the project </a:t>
            </a:r>
            <a:r>
              <a:rPr lang="en-GB" sz="2000" dirty="0" smtClean="0">
                <a:solidFill>
                  <a:schemeClr val="tx1"/>
                </a:solidFill>
              </a:rPr>
              <a:t>team:</a:t>
            </a:r>
            <a:endParaRPr lang="en-GB" sz="2000" dirty="0">
              <a:solidFill>
                <a:schemeClr val="tx1"/>
              </a:solidFill>
            </a:endParaRPr>
          </a:p>
          <a:p>
            <a:pPr algn="r"/>
            <a:r>
              <a:rPr lang="en-GB" sz="2000" dirty="0" smtClean="0">
                <a:solidFill>
                  <a:schemeClr val="tx1"/>
                </a:solidFill>
              </a:rPr>
              <a:t>Dr Christos Kouimtsidis</a:t>
            </a:r>
          </a:p>
          <a:p>
            <a:pPr algn="r"/>
            <a:r>
              <a:rPr lang="en-GB" sz="2000" dirty="0" smtClean="0">
                <a:solidFill>
                  <a:schemeClr val="tx1"/>
                </a:solidFill>
              </a:rPr>
              <a:t>Consultant Psychiatrist SABP &amp; </a:t>
            </a:r>
          </a:p>
          <a:p>
            <a:pPr algn="r"/>
            <a:r>
              <a:rPr lang="en-GB" sz="2000" dirty="0" smtClean="0">
                <a:solidFill>
                  <a:schemeClr val="tx1"/>
                </a:solidFill>
              </a:rPr>
              <a:t>Hon. Senior Research Associate </a:t>
            </a:r>
            <a:r>
              <a:rPr lang="en-GB" sz="2000" dirty="0" smtClean="0">
                <a:solidFill>
                  <a:schemeClr val="tx1"/>
                </a:solidFill>
              </a:rPr>
              <a:t>UCL</a:t>
            </a:r>
          </a:p>
          <a:p>
            <a:pPr algn="r"/>
            <a:r>
              <a:rPr lang="en-GB" sz="2000" dirty="0" smtClean="0">
                <a:solidFill>
                  <a:schemeClr val="tx1"/>
                </a:solidFill>
              </a:rPr>
              <a:t>Hon. Clinical Senior Lecturer Imperial College London</a:t>
            </a:r>
            <a:endParaRPr lang="en-GB" sz="2000" dirty="0" smtClean="0">
              <a:solidFill>
                <a:schemeClr val="tx1"/>
              </a:solidFill>
            </a:endParaRPr>
          </a:p>
          <a:p>
            <a:pPr algn="r"/>
            <a:endParaRPr lang="en-GB" sz="2000" dirty="0" smtClean="0"/>
          </a:p>
          <a:p>
            <a:pPr algn="r"/>
            <a:endParaRPr lang="en-GB" sz="2000" dirty="0"/>
          </a:p>
          <a:p>
            <a:r>
              <a:rPr lang="en-GB" sz="2000" dirty="0">
                <a:solidFill>
                  <a:schemeClr val="tx1"/>
                </a:solidFill>
              </a:rPr>
              <a:t>This </a:t>
            </a:r>
            <a:r>
              <a:rPr lang="en-GB" sz="2000" dirty="0" smtClean="0">
                <a:solidFill>
                  <a:schemeClr val="tx1"/>
                </a:solidFill>
              </a:rPr>
              <a:t>presentation presents </a:t>
            </a:r>
            <a:r>
              <a:rPr lang="en-GB" sz="2000" dirty="0">
                <a:solidFill>
                  <a:schemeClr val="tx1"/>
                </a:solidFill>
              </a:rPr>
              <a:t>independent research funded by the National Institute for Health Research (NIHR) under its Research for Patient Benefit (</a:t>
            </a:r>
            <a:r>
              <a:rPr lang="en-GB" sz="2000" dirty="0" err="1">
                <a:solidFill>
                  <a:schemeClr val="tx1"/>
                </a:solidFill>
              </a:rPr>
              <a:t>RfPB</a:t>
            </a:r>
            <a:r>
              <a:rPr lang="en-GB" sz="2000" dirty="0">
                <a:solidFill>
                  <a:schemeClr val="tx1"/>
                </a:solidFill>
              </a:rPr>
              <a:t>) Programme (Grant Reference Number PB-PG-1111-26022). </a:t>
            </a:r>
            <a:endParaRPr lang="en-GB" sz="2000" dirty="0" smtClean="0">
              <a:solidFill>
                <a:schemeClr val="tx1"/>
              </a:solidFill>
            </a:endParaRPr>
          </a:p>
          <a:p>
            <a:r>
              <a:rPr lang="en-GB" sz="2000" dirty="0" smtClean="0">
                <a:solidFill>
                  <a:schemeClr val="tx1"/>
                </a:solidFill>
              </a:rPr>
              <a:t>The </a:t>
            </a:r>
            <a:r>
              <a:rPr lang="en-GB" sz="2000" dirty="0">
                <a:solidFill>
                  <a:schemeClr val="tx1"/>
                </a:solidFill>
              </a:rPr>
              <a:t>views expressed are those of the author(s) and not necessarily those of the NHS, the NIHR or the Department of Health</a:t>
            </a:r>
            <a:r>
              <a:rPr lang="en-GB" sz="2000" dirty="0" smtClean="0">
                <a:solidFill>
                  <a:schemeClr val="tx1"/>
                </a:solidFill>
              </a:rPr>
              <a:t>.</a:t>
            </a:r>
            <a:r>
              <a:rPr lang="en-GB" sz="2000" dirty="0" smtClean="0"/>
              <a:t> </a:t>
            </a:r>
            <a:endParaRPr lang="en-GB"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237876"/>
            <a:ext cx="3495675" cy="742852"/>
          </a:xfrm>
          <a:prstGeom prst="rect">
            <a:avLst/>
          </a:prstGeom>
          <a:noFill/>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63493"/>
            <a:ext cx="1090930" cy="1224915"/>
          </a:xfrm>
          <a:prstGeom prst="rect">
            <a:avLst/>
          </a:prstGeom>
          <a:noFill/>
        </p:spPr>
      </p:pic>
      <p:pic>
        <p:nvPicPr>
          <p:cNvPr id="8" name="image2.png"/>
          <p:cNvPicPr/>
          <p:nvPr/>
        </p:nvPicPr>
        <p:blipFill>
          <a:blip r:embed="rId4">
            <a:extLst/>
          </a:blip>
          <a:stretch>
            <a:fillRect/>
          </a:stretch>
        </p:blipFill>
        <p:spPr>
          <a:xfrm>
            <a:off x="6012160" y="5949280"/>
            <a:ext cx="2272030" cy="576064"/>
          </a:xfrm>
          <a:prstGeom prst="rect">
            <a:avLst/>
          </a:prstGeom>
          <a:ln w="12700">
            <a:miter lim="400000"/>
          </a:ln>
        </p:spPr>
      </p:pic>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6073287"/>
            <a:ext cx="1447800" cy="390525"/>
          </a:xfrm>
          <a:prstGeom prst="rect">
            <a:avLst/>
          </a:prstGeom>
          <a:noFill/>
          <a:ln>
            <a:noFill/>
          </a:ln>
          <a:effectLst/>
          <a:extLst/>
        </p:spPr>
      </p:pic>
    </p:spTree>
    <p:extLst>
      <p:ext uri="{BB962C8B-B14F-4D97-AF65-F5344CB8AC3E}">
        <p14:creationId xmlns:p14="http://schemas.microsoft.com/office/powerpoint/2010/main" val="22564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RCT</a:t>
            </a:r>
            <a:endParaRPr lang="en-GB" dirty="0"/>
          </a:p>
        </p:txBody>
      </p:sp>
      <p:sp>
        <p:nvSpPr>
          <p:cNvPr id="3" name="Content Placeholder 2"/>
          <p:cNvSpPr>
            <a:spLocks noGrp="1"/>
          </p:cNvSpPr>
          <p:nvPr>
            <p:ph idx="1"/>
          </p:nvPr>
        </p:nvSpPr>
        <p:spPr/>
        <p:txBody>
          <a:bodyPr>
            <a:normAutofit lnSpcReduction="10000"/>
          </a:bodyPr>
          <a:lstStyle/>
          <a:p>
            <a:r>
              <a:rPr lang="en-GB" dirty="0" smtClean="0"/>
              <a:t>24 months</a:t>
            </a:r>
          </a:p>
          <a:p>
            <a:pPr marL="0" indent="0">
              <a:buNone/>
            </a:pPr>
            <a:r>
              <a:rPr lang="en-GB" dirty="0" smtClean="0"/>
              <a:t>RCT: EBI versus TAU</a:t>
            </a:r>
          </a:p>
          <a:p>
            <a:pPr marL="0" indent="0">
              <a:buNone/>
            </a:pPr>
            <a:r>
              <a:rPr lang="en-GB" dirty="0" smtClean="0"/>
              <a:t>50 participants (25 each arm)</a:t>
            </a:r>
          </a:p>
          <a:p>
            <a:pPr marL="0" indent="0">
              <a:buNone/>
            </a:pPr>
            <a:endParaRPr lang="en-GB" dirty="0" smtClean="0"/>
          </a:p>
          <a:p>
            <a:pPr marL="0" indent="0">
              <a:buNone/>
            </a:pPr>
            <a:r>
              <a:rPr lang="en-GB" dirty="0" smtClean="0"/>
              <a:t>5 weekly, 30 </a:t>
            </a:r>
            <a:r>
              <a:rPr lang="en-GB" dirty="0" err="1" smtClean="0"/>
              <a:t>mins</a:t>
            </a:r>
            <a:r>
              <a:rPr lang="en-GB" dirty="0" smtClean="0"/>
              <a:t> sessions</a:t>
            </a:r>
          </a:p>
          <a:p>
            <a:pPr marL="0" indent="0">
              <a:buNone/>
            </a:pPr>
            <a:r>
              <a:rPr lang="en-GB" dirty="0" smtClean="0"/>
              <a:t> + 60 </a:t>
            </a:r>
            <a:r>
              <a:rPr lang="en-GB" dirty="0" err="1" smtClean="0"/>
              <a:t>mins</a:t>
            </a:r>
            <a:r>
              <a:rPr lang="en-GB" dirty="0" smtClean="0"/>
              <a:t> at week 8</a:t>
            </a:r>
          </a:p>
          <a:p>
            <a:pPr marL="0" indent="0">
              <a:buNone/>
            </a:pPr>
            <a:endParaRPr lang="en-GB" dirty="0" smtClean="0"/>
          </a:p>
          <a:p>
            <a:pPr marL="0" indent="0">
              <a:buNone/>
            </a:pPr>
            <a:r>
              <a:rPr lang="en-GB" dirty="0" smtClean="0"/>
              <a:t>Assessments: Baseline, 2/12 and 3/12 </a:t>
            </a:r>
          </a:p>
          <a:p>
            <a:pPr marL="0" indent="0">
              <a:buNone/>
            </a:pPr>
            <a:endParaRPr lang="en-GB" dirty="0"/>
          </a:p>
        </p:txBody>
      </p:sp>
      <p:grpSp>
        <p:nvGrpSpPr>
          <p:cNvPr id="4" name="Group 3"/>
          <p:cNvGrpSpPr/>
          <p:nvPr/>
        </p:nvGrpSpPr>
        <p:grpSpPr>
          <a:xfrm>
            <a:off x="6228184" y="3218519"/>
            <a:ext cx="1628775" cy="876300"/>
            <a:chOff x="0" y="0"/>
            <a:chExt cx="1628775" cy="876300"/>
          </a:xfrm>
        </p:grpSpPr>
        <p:pic>
          <p:nvPicPr>
            <p:cNvPr id="5" name="Picture 4"/>
            <p:cNvPicPr>
              <a:picLocks noChangeAspect="1"/>
            </p:cNvPicPr>
            <p:nvPr/>
          </p:nvPicPr>
          <p:blipFill>
            <a:blip r:embed="rId2"/>
            <a:stretch>
              <a:fillRect/>
            </a:stretch>
          </p:blipFill>
          <p:spPr>
            <a:xfrm>
              <a:off x="0" y="0"/>
              <a:ext cx="876300" cy="876300"/>
            </a:xfrm>
            <a:prstGeom prst="rect">
              <a:avLst/>
            </a:prstGeom>
          </p:spPr>
        </p:pic>
        <p:sp>
          <p:nvSpPr>
            <p:cNvPr id="6" name="Text Box 21"/>
            <p:cNvSpPr txBox="1"/>
            <p:nvPr/>
          </p:nvSpPr>
          <p:spPr>
            <a:xfrm>
              <a:off x="847725" y="104775"/>
              <a:ext cx="781050" cy="590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4000">
                  <a:solidFill>
                    <a:srgbClr val="0070C0"/>
                  </a:solidFill>
                  <a:effectLst/>
                  <a:latin typeface="Arial"/>
                  <a:ea typeface="Calibri"/>
                  <a:cs typeface="Times New Roman"/>
                </a:rPr>
                <a:t>x5</a:t>
              </a:r>
              <a:endParaRPr lang="en-GB" sz="1100">
                <a:effectLst/>
                <a:ea typeface="Calibri"/>
                <a:cs typeface="Times New Roman"/>
              </a:endParaRPr>
            </a:p>
          </p:txBody>
        </p:sp>
      </p:grpSp>
      <p:grpSp>
        <p:nvGrpSpPr>
          <p:cNvPr id="7" name="Group 6"/>
          <p:cNvGrpSpPr/>
          <p:nvPr/>
        </p:nvGrpSpPr>
        <p:grpSpPr>
          <a:xfrm>
            <a:off x="6228184" y="4365104"/>
            <a:ext cx="1438275" cy="657225"/>
            <a:chOff x="0" y="0"/>
            <a:chExt cx="1438275" cy="657225"/>
          </a:xfrm>
        </p:grpSpPr>
        <p:pic>
          <p:nvPicPr>
            <p:cNvPr id="8" name="Picture 7"/>
            <p:cNvPicPr>
              <a:picLocks noChangeAspect="1"/>
            </p:cNvPicPr>
            <p:nvPr/>
          </p:nvPicPr>
          <p:blipFill>
            <a:blip r:embed="rId3"/>
            <a:stretch>
              <a:fillRect/>
            </a:stretch>
          </p:blipFill>
          <p:spPr>
            <a:xfrm>
              <a:off x="0" y="0"/>
              <a:ext cx="1438275" cy="657225"/>
            </a:xfrm>
            <a:prstGeom prst="rect">
              <a:avLst/>
            </a:prstGeom>
          </p:spPr>
        </p:pic>
        <p:cxnSp>
          <p:nvCxnSpPr>
            <p:cNvPr id="9" name="Straight Connector 8"/>
            <p:cNvCxnSpPr/>
            <p:nvPr/>
          </p:nvCxnSpPr>
          <p:spPr>
            <a:xfrm flipV="1">
              <a:off x="0" y="85725"/>
              <a:ext cx="0" cy="56197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454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Intervention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Delivered by trained therapist</a:t>
            </a:r>
          </a:p>
          <a:p>
            <a:r>
              <a:rPr lang="en-GB" dirty="0" smtClean="0"/>
              <a:t>Combination of Motivational Enhancement Therapy (MET) &amp; coping skills training</a:t>
            </a:r>
          </a:p>
          <a:p>
            <a:endParaRPr lang="en-GB" dirty="0" smtClean="0"/>
          </a:p>
          <a:p>
            <a:pPr marL="0" indent="0">
              <a:buNone/>
            </a:pPr>
            <a:r>
              <a:rPr lang="en-GB" dirty="0" smtClean="0"/>
              <a:t>Motivational assessment</a:t>
            </a:r>
          </a:p>
          <a:p>
            <a:pPr marL="0" indent="0">
              <a:buNone/>
            </a:pPr>
            <a:r>
              <a:rPr lang="en-GB" dirty="0" smtClean="0"/>
              <a:t>Link amount &amp; problems</a:t>
            </a:r>
          </a:p>
          <a:p>
            <a:pPr marL="0" indent="0">
              <a:buNone/>
            </a:pPr>
            <a:r>
              <a:rPr lang="en-GB" dirty="0" smtClean="0"/>
              <a:t>Coping skills</a:t>
            </a:r>
          </a:p>
          <a:p>
            <a:pPr marL="0" indent="0">
              <a:buNone/>
            </a:pPr>
            <a:r>
              <a:rPr lang="en-GB" dirty="0" smtClean="0"/>
              <a:t>Healthy life style</a:t>
            </a:r>
            <a:endParaRPr lang="en-GB" dirty="0"/>
          </a:p>
          <a:p>
            <a:pPr marL="0" indent="0">
              <a:buNone/>
            </a:pPr>
            <a:r>
              <a:rPr lang="en-GB" dirty="0" smtClean="0"/>
              <a:t> </a:t>
            </a:r>
            <a:endParaRPr lang="en-GB" dirty="0"/>
          </a:p>
        </p:txBody>
      </p:sp>
      <p:pic>
        <p:nvPicPr>
          <p:cNvPr id="4" name="Picture 3"/>
          <p:cNvPicPr/>
          <p:nvPr/>
        </p:nvPicPr>
        <p:blipFill>
          <a:blip r:embed="rId2"/>
          <a:stretch>
            <a:fillRect/>
          </a:stretch>
        </p:blipFill>
        <p:spPr>
          <a:xfrm>
            <a:off x="5724128" y="3501008"/>
            <a:ext cx="2808312" cy="1825744"/>
          </a:xfrm>
          <a:prstGeom prst="rect">
            <a:avLst/>
          </a:prstGeom>
          <a:ln w="19050">
            <a:solidFill>
              <a:srgbClr val="0070C0"/>
            </a:solidFill>
          </a:ln>
        </p:spPr>
      </p:pic>
    </p:spTree>
    <p:extLst>
      <p:ext uri="{BB962C8B-B14F-4D97-AF65-F5344CB8AC3E}">
        <p14:creationId xmlns:p14="http://schemas.microsoft.com/office/powerpoint/2010/main" val="773663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t>Instruments</a:t>
            </a:r>
            <a:endParaRPr lang="en-GB" dirty="0"/>
          </a:p>
        </p:txBody>
      </p:sp>
      <p:sp>
        <p:nvSpPr>
          <p:cNvPr id="3" name="Content Placeholder 2"/>
          <p:cNvSpPr>
            <a:spLocks noGrp="1"/>
          </p:cNvSpPr>
          <p:nvPr>
            <p:ph idx="1"/>
          </p:nvPr>
        </p:nvSpPr>
        <p:spPr>
          <a:xfrm>
            <a:off x="457200" y="1340768"/>
            <a:ext cx="8229600" cy="4785395"/>
          </a:xfrm>
        </p:spPr>
        <p:txBody>
          <a:bodyPr>
            <a:noAutofit/>
          </a:bodyPr>
          <a:lstStyle/>
          <a:p>
            <a:r>
              <a:rPr lang="en-GB" sz="2400" dirty="0" smtClean="0"/>
              <a:t>AUDIT (Alcohol </a:t>
            </a:r>
            <a:r>
              <a:rPr lang="en-GB" sz="2400" dirty="0"/>
              <a:t>Use Disorders Identification </a:t>
            </a:r>
            <a:r>
              <a:rPr lang="en-GB" sz="2400" dirty="0" smtClean="0"/>
              <a:t>Test)</a:t>
            </a:r>
          </a:p>
          <a:p>
            <a:pPr marL="0" indent="0">
              <a:buNone/>
            </a:pPr>
            <a:endParaRPr lang="en-GB" sz="1050" dirty="0"/>
          </a:p>
          <a:p>
            <a:r>
              <a:rPr lang="en-GB" sz="2400" dirty="0" smtClean="0"/>
              <a:t>Readiness </a:t>
            </a:r>
            <a:r>
              <a:rPr lang="en-GB" sz="2400" dirty="0"/>
              <a:t>to Change Questionnaire </a:t>
            </a:r>
            <a:endParaRPr lang="en-GB" sz="2400" dirty="0" smtClean="0"/>
          </a:p>
          <a:p>
            <a:pPr marL="0" indent="0">
              <a:buNone/>
            </a:pPr>
            <a:endParaRPr lang="en-GB" sz="1050" dirty="0" smtClean="0"/>
          </a:p>
          <a:p>
            <a:r>
              <a:rPr lang="en-GB" sz="2400" dirty="0" smtClean="0"/>
              <a:t>EQ-5D-3L, general </a:t>
            </a:r>
            <a:r>
              <a:rPr lang="en-GB" sz="2400" dirty="0"/>
              <a:t>health </a:t>
            </a:r>
            <a:r>
              <a:rPr lang="en-GB" sz="2400" dirty="0" smtClean="0"/>
              <a:t>questionnaire</a:t>
            </a:r>
          </a:p>
          <a:p>
            <a:pPr marL="0" indent="0">
              <a:buNone/>
            </a:pPr>
            <a:endParaRPr lang="en-GB" sz="2400" dirty="0" smtClean="0"/>
          </a:p>
          <a:p>
            <a:r>
              <a:rPr lang="en-GB" sz="2400" dirty="0" smtClean="0"/>
              <a:t>CORE-LD: adapted </a:t>
            </a:r>
            <a:r>
              <a:rPr lang="en-GB" sz="2400" dirty="0"/>
              <a:t>version of the Clinical Outcomes in Routine Evaluation, </a:t>
            </a:r>
            <a:r>
              <a:rPr lang="en-GB" sz="2400" dirty="0" smtClean="0"/>
              <a:t>measures </a:t>
            </a:r>
            <a:r>
              <a:rPr lang="en-GB" sz="2400" dirty="0"/>
              <a:t>self-reported psychological </a:t>
            </a:r>
            <a:r>
              <a:rPr lang="en-GB" sz="2400" dirty="0" smtClean="0"/>
              <a:t>distress</a:t>
            </a:r>
          </a:p>
          <a:p>
            <a:endParaRPr lang="en-GB" sz="2400" dirty="0"/>
          </a:p>
          <a:p>
            <a:r>
              <a:rPr lang="en-GB" sz="2400" dirty="0" smtClean="0"/>
              <a:t>Client </a:t>
            </a:r>
            <a:r>
              <a:rPr lang="en-GB" sz="2400" dirty="0"/>
              <a:t>Service Receipt Inventory (</a:t>
            </a:r>
            <a:r>
              <a:rPr lang="en-GB" sz="2400" dirty="0" smtClean="0"/>
              <a:t>CSRI), adapted </a:t>
            </a:r>
            <a:r>
              <a:rPr lang="en-GB" sz="2400" dirty="0"/>
              <a:t>for the </a:t>
            </a:r>
            <a:r>
              <a:rPr lang="en-GB" sz="2400" dirty="0" smtClean="0"/>
              <a:t>study</a:t>
            </a:r>
          </a:p>
          <a:p>
            <a:endParaRPr lang="en-GB" sz="2400" dirty="0" smtClean="0"/>
          </a:p>
          <a:p>
            <a:r>
              <a:rPr lang="en-GB" sz="2400" dirty="0" smtClean="0"/>
              <a:t>Socio-demographic </a:t>
            </a:r>
            <a:r>
              <a:rPr lang="en-GB" sz="2400" dirty="0"/>
              <a:t>details at </a:t>
            </a:r>
            <a:r>
              <a:rPr lang="en-GB" sz="2400" dirty="0" smtClean="0"/>
              <a:t>baseline</a:t>
            </a:r>
          </a:p>
        </p:txBody>
      </p:sp>
    </p:spTree>
    <p:extLst>
      <p:ext uri="{BB962C8B-B14F-4D97-AF65-F5344CB8AC3E}">
        <p14:creationId xmlns:p14="http://schemas.microsoft.com/office/powerpoint/2010/main" val="58226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Qualitative study</a:t>
            </a:r>
            <a:endParaRPr lang="en-GB" dirty="0"/>
          </a:p>
        </p:txBody>
      </p:sp>
      <p:sp>
        <p:nvSpPr>
          <p:cNvPr id="3" name="Content Placeholder 2"/>
          <p:cNvSpPr>
            <a:spLocks noGrp="1"/>
          </p:cNvSpPr>
          <p:nvPr>
            <p:ph idx="1"/>
          </p:nvPr>
        </p:nvSpPr>
        <p:spPr>
          <a:xfrm>
            <a:off x="457200" y="1600201"/>
            <a:ext cx="8229600" cy="3629000"/>
          </a:xfrm>
        </p:spPr>
        <p:txBody>
          <a:bodyPr>
            <a:normAutofit fontScale="70000" lnSpcReduction="20000"/>
          </a:bodyPr>
          <a:lstStyle/>
          <a:p>
            <a:r>
              <a:rPr lang="en-GB" dirty="0" smtClean="0"/>
              <a:t>50</a:t>
            </a:r>
            <a:r>
              <a:rPr lang="en-GB" dirty="0"/>
              <a:t>% of service users in the EBI </a:t>
            </a:r>
            <a:r>
              <a:rPr lang="en-GB" dirty="0" smtClean="0"/>
              <a:t>arm, </a:t>
            </a:r>
            <a:r>
              <a:rPr lang="en-GB" dirty="0"/>
              <a:t>and where possible their </a:t>
            </a:r>
            <a:r>
              <a:rPr lang="en-GB" dirty="0" smtClean="0"/>
              <a:t>carers </a:t>
            </a:r>
            <a:endParaRPr lang="en-GB" dirty="0" smtClean="0"/>
          </a:p>
          <a:p>
            <a:endParaRPr lang="en-GB" dirty="0"/>
          </a:p>
          <a:p>
            <a:r>
              <a:rPr lang="en-GB" dirty="0" smtClean="0"/>
              <a:t>Interview </a:t>
            </a:r>
            <a:r>
              <a:rPr lang="en-GB" dirty="0" smtClean="0"/>
              <a:t>at </a:t>
            </a:r>
            <a:r>
              <a:rPr lang="en-GB" dirty="0"/>
              <a:t>end of treatment, i.e. 12 </a:t>
            </a:r>
            <a:r>
              <a:rPr lang="en-GB" dirty="0" smtClean="0"/>
              <a:t>weeks.</a:t>
            </a:r>
          </a:p>
          <a:p>
            <a:pPr marL="0" indent="0">
              <a:buNone/>
            </a:pPr>
            <a:endParaRPr lang="en-GB" dirty="0" smtClean="0"/>
          </a:p>
          <a:p>
            <a:r>
              <a:rPr lang="en-GB" dirty="0"/>
              <a:t>I</a:t>
            </a:r>
            <a:r>
              <a:rPr lang="en-GB" dirty="0" smtClean="0"/>
              <a:t>nterviews to be </a:t>
            </a:r>
            <a:r>
              <a:rPr lang="en-GB" dirty="0"/>
              <a:t>completed by </a:t>
            </a:r>
            <a:r>
              <a:rPr lang="en-GB" dirty="0" smtClean="0"/>
              <a:t>two </a:t>
            </a:r>
            <a:r>
              <a:rPr lang="en-GB" dirty="0"/>
              <a:t>service </a:t>
            </a:r>
            <a:r>
              <a:rPr lang="en-GB" dirty="0" smtClean="0"/>
              <a:t>users (part of trial steering group), </a:t>
            </a:r>
            <a:r>
              <a:rPr lang="en-GB" dirty="0"/>
              <a:t>with support </a:t>
            </a:r>
            <a:r>
              <a:rPr lang="en-GB" dirty="0" smtClean="0"/>
              <a:t>from research assistant (RA</a:t>
            </a:r>
            <a:r>
              <a:rPr lang="en-GB" dirty="0" smtClean="0"/>
              <a:t>).</a:t>
            </a:r>
          </a:p>
          <a:p>
            <a:pPr marL="0" indent="0">
              <a:buNone/>
            </a:pPr>
            <a:r>
              <a:rPr lang="en-GB" dirty="0" smtClean="0"/>
              <a:t> </a:t>
            </a:r>
            <a:endParaRPr lang="en-GB" dirty="0" smtClean="0"/>
          </a:p>
          <a:p>
            <a:r>
              <a:rPr lang="en-GB" dirty="0" smtClean="0"/>
              <a:t>50</a:t>
            </a:r>
            <a:r>
              <a:rPr lang="en-GB" dirty="0"/>
              <a:t>% of drop-outs </a:t>
            </a:r>
            <a:r>
              <a:rPr lang="en-GB" dirty="0" smtClean="0"/>
              <a:t>to be recruited for </a:t>
            </a:r>
            <a:r>
              <a:rPr lang="en-GB" dirty="0" smtClean="0"/>
              <a:t>interviews.</a:t>
            </a:r>
          </a:p>
          <a:p>
            <a:pPr marL="0" indent="0">
              <a:buNone/>
            </a:pPr>
            <a:endParaRPr lang="en-GB" dirty="0" smtClean="0"/>
          </a:p>
          <a:p>
            <a:r>
              <a:rPr lang="en-GB" dirty="0" smtClean="0"/>
              <a:t>Interviews </a:t>
            </a:r>
            <a:r>
              <a:rPr lang="en-GB" dirty="0"/>
              <a:t>will also be conducted by the RA </a:t>
            </a:r>
            <a:r>
              <a:rPr lang="en-GB" dirty="0" smtClean="0"/>
              <a:t>with </a:t>
            </a:r>
            <a:r>
              <a:rPr lang="en-GB" dirty="0"/>
              <a:t>service providers </a:t>
            </a:r>
            <a:r>
              <a:rPr lang="en-GB" dirty="0" smtClean="0"/>
              <a:t>who support service </a:t>
            </a:r>
            <a:r>
              <a:rPr lang="en-GB" dirty="0"/>
              <a:t>users </a:t>
            </a:r>
            <a:r>
              <a:rPr lang="en-GB" dirty="0" smtClean="0"/>
              <a:t>in </a:t>
            </a:r>
            <a:r>
              <a:rPr lang="en-GB" dirty="0"/>
              <a:t>the treatment </a:t>
            </a:r>
            <a:r>
              <a:rPr lang="en-GB" dirty="0" smtClean="0"/>
              <a:t>arm.</a:t>
            </a:r>
            <a:endParaRPr lang="en-GB" dirty="0" smtClean="0"/>
          </a:p>
        </p:txBody>
      </p:sp>
    </p:spTree>
    <p:extLst>
      <p:ext uri="{BB962C8B-B14F-4D97-AF65-F5344CB8AC3E}">
        <p14:creationId xmlns:p14="http://schemas.microsoft.com/office/powerpoint/2010/main" val="1733804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p:cNvGraphicFramePr>
            <a:graphicFrameLocks noChangeAspect="1"/>
          </p:cNvGraphicFramePr>
          <p:nvPr>
            <p:extLst>
              <p:ext uri="{D42A27DB-BD31-4B8C-83A1-F6EECF244321}">
                <p14:modId xmlns:p14="http://schemas.microsoft.com/office/powerpoint/2010/main" val="3673389510"/>
              </p:ext>
            </p:extLst>
          </p:nvPr>
        </p:nvGraphicFramePr>
        <p:xfrm>
          <a:off x="755576" y="-387424"/>
          <a:ext cx="7344816" cy="8352928"/>
        </p:xfrm>
        <a:graphic>
          <a:graphicData uri="http://schemas.openxmlformats.org/presentationml/2006/ole">
            <mc:AlternateContent xmlns:mc="http://schemas.openxmlformats.org/markup-compatibility/2006">
              <mc:Choice xmlns:v="urn:schemas-microsoft-com:vml" Requires="v">
                <p:oleObj spid="_x0000_s2093" name="Acrobat Document" r:id="rId3" imgW="5667119" imgH="8019810" progId="AcroExch.Document.11">
                  <p:embed/>
                </p:oleObj>
              </mc:Choice>
              <mc:Fallback>
                <p:oleObj name="Acrobat Document" r:id="rId3" imgW="5667119" imgH="8019810" progId="AcroExch.Document.11">
                  <p:embed/>
                  <p:pic>
                    <p:nvPicPr>
                      <p:cNvPr id="0" name=""/>
                      <p:cNvPicPr/>
                      <p:nvPr/>
                    </p:nvPicPr>
                    <p:blipFill>
                      <a:blip r:embed="rId4"/>
                      <a:stretch>
                        <a:fillRect/>
                      </a:stretch>
                    </p:blipFill>
                    <p:spPr>
                      <a:xfrm>
                        <a:off x="755576" y="-387424"/>
                        <a:ext cx="7344816" cy="8352928"/>
                      </a:xfrm>
                      <a:prstGeom prst="rect">
                        <a:avLst/>
                      </a:prstGeom>
                    </p:spPr>
                  </p:pic>
                </p:oleObj>
              </mc:Fallback>
            </mc:AlternateContent>
          </a:graphicData>
        </a:graphic>
      </p:graphicFrame>
    </p:spTree>
    <p:extLst>
      <p:ext uri="{BB962C8B-B14F-4D97-AF65-F5344CB8AC3E}">
        <p14:creationId xmlns:p14="http://schemas.microsoft.com/office/powerpoint/2010/main" val="21214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82889152"/>
              </p:ext>
            </p:extLst>
          </p:nvPr>
        </p:nvGraphicFramePr>
        <p:xfrm>
          <a:off x="2411760" y="692696"/>
          <a:ext cx="4392848" cy="1080120"/>
        </p:xfrm>
        <a:graphic>
          <a:graphicData uri="http://schemas.openxmlformats.org/drawingml/2006/table">
            <a:tbl>
              <a:tblPr firstRow="1" firstCol="1" bandRow="1">
                <a:tableStyleId>{5C22544A-7EE6-4342-B048-85BDC9FD1C3A}</a:tableStyleId>
              </a:tblPr>
              <a:tblGrid>
                <a:gridCol w="1656184"/>
                <a:gridCol w="1368152"/>
                <a:gridCol w="1368512"/>
              </a:tblGrid>
              <a:tr h="1080120">
                <a:tc>
                  <a:txBody>
                    <a:bodyPr/>
                    <a:lstStyle/>
                    <a:p>
                      <a:pPr>
                        <a:lnSpc>
                          <a:spcPct val="107000"/>
                        </a:lnSpc>
                        <a:spcAft>
                          <a:spcPts val="800"/>
                        </a:spcAft>
                      </a:pPr>
                      <a:r>
                        <a:rPr lang="en-GB" sz="1100" dirty="0">
                          <a:effectLst/>
                        </a:rPr>
                        <a:t>AUDIT score</a:t>
                      </a:r>
                    </a:p>
                    <a:p>
                      <a:pPr>
                        <a:lnSpc>
                          <a:spcPct val="107000"/>
                        </a:lnSpc>
                        <a:spcAft>
                          <a:spcPts val="800"/>
                        </a:spcAft>
                      </a:pPr>
                      <a:r>
                        <a:rPr lang="en-GB" sz="1100" dirty="0">
                          <a:effectLst/>
                        </a:rPr>
                        <a:t>-Baseline</a:t>
                      </a:r>
                    </a:p>
                    <a:p>
                      <a:pPr>
                        <a:lnSpc>
                          <a:spcPct val="107000"/>
                        </a:lnSpc>
                        <a:spcAft>
                          <a:spcPts val="800"/>
                        </a:spcAft>
                      </a:pPr>
                      <a:r>
                        <a:rPr lang="en-GB" sz="1100" dirty="0">
                          <a:effectLst/>
                        </a:rPr>
                        <a:t>-8 weeks</a:t>
                      </a:r>
                    </a:p>
                    <a:p>
                      <a:pPr>
                        <a:lnSpc>
                          <a:spcPct val="107000"/>
                        </a:lnSpc>
                        <a:spcAft>
                          <a:spcPts val="800"/>
                        </a:spcAft>
                      </a:pPr>
                      <a:r>
                        <a:rPr lang="en-GB" sz="1100" dirty="0">
                          <a:effectLst/>
                        </a:rPr>
                        <a:t>-12 weeks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 </a:t>
                      </a:r>
                      <a:r>
                        <a:rPr lang="en-GB" sz="1100" dirty="0" smtClean="0">
                          <a:effectLst/>
                        </a:rPr>
                        <a:t>Intervention</a:t>
                      </a:r>
                      <a:endParaRPr lang="en-GB" sz="1100" dirty="0">
                        <a:effectLst/>
                      </a:endParaRPr>
                    </a:p>
                    <a:p>
                      <a:pPr>
                        <a:lnSpc>
                          <a:spcPct val="107000"/>
                        </a:lnSpc>
                        <a:spcAft>
                          <a:spcPts val="800"/>
                        </a:spcAft>
                      </a:pPr>
                      <a:r>
                        <a:rPr lang="en-GB" sz="1100" dirty="0">
                          <a:effectLst/>
                        </a:rPr>
                        <a:t>22∙13 (5∙82)</a:t>
                      </a:r>
                    </a:p>
                    <a:p>
                      <a:pPr>
                        <a:lnSpc>
                          <a:spcPct val="107000"/>
                        </a:lnSpc>
                        <a:spcAft>
                          <a:spcPts val="800"/>
                        </a:spcAft>
                      </a:pPr>
                      <a:r>
                        <a:rPr lang="en-GB" sz="1100" dirty="0">
                          <a:effectLst/>
                        </a:rPr>
                        <a:t>15∙00 (6∙01)</a:t>
                      </a:r>
                    </a:p>
                    <a:p>
                      <a:pPr>
                        <a:lnSpc>
                          <a:spcPct val="107000"/>
                        </a:lnSpc>
                        <a:spcAft>
                          <a:spcPts val="800"/>
                        </a:spcAft>
                      </a:pPr>
                      <a:r>
                        <a:rPr lang="en-GB" sz="1100" dirty="0">
                          <a:effectLst/>
                        </a:rPr>
                        <a:t>14∙50 (7∙51)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 </a:t>
                      </a:r>
                      <a:r>
                        <a:rPr lang="en-GB" sz="1100" dirty="0" smtClean="0">
                          <a:effectLst/>
                        </a:rPr>
                        <a:t>Control</a:t>
                      </a:r>
                      <a:endParaRPr lang="en-GB" sz="1100" dirty="0">
                        <a:effectLst/>
                      </a:endParaRPr>
                    </a:p>
                    <a:p>
                      <a:pPr>
                        <a:lnSpc>
                          <a:spcPct val="107000"/>
                        </a:lnSpc>
                        <a:spcAft>
                          <a:spcPts val="800"/>
                        </a:spcAft>
                      </a:pPr>
                      <a:r>
                        <a:rPr lang="en-GB" sz="1100" dirty="0">
                          <a:effectLst/>
                        </a:rPr>
                        <a:t>20∙46 (6∙40)</a:t>
                      </a:r>
                    </a:p>
                    <a:p>
                      <a:pPr>
                        <a:lnSpc>
                          <a:spcPct val="107000"/>
                        </a:lnSpc>
                        <a:spcAft>
                          <a:spcPts val="800"/>
                        </a:spcAft>
                      </a:pPr>
                      <a:r>
                        <a:rPr lang="en-GB" sz="1100" dirty="0">
                          <a:effectLst/>
                        </a:rPr>
                        <a:t>15∙08 (6∙41)</a:t>
                      </a:r>
                    </a:p>
                    <a:p>
                      <a:pPr>
                        <a:lnSpc>
                          <a:spcPct val="107000"/>
                        </a:lnSpc>
                        <a:spcAft>
                          <a:spcPts val="800"/>
                        </a:spcAft>
                      </a:pPr>
                      <a:r>
                        <a:rPr lang="en-GB" sz="1100" dirty="0">
                          <a:effectLst/>
                        </a:rPr>
                        <a:t> 16∙57 (7∙51)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77777828"/>
              </p:ext>
            </p:extLst>
          </p:nvPr>
        </p:nvGraphicFramePr>
        <p:xfrm>
          <a:off x="1979712" y="1819181"/>
          <a:ext cx="5400600" cy="5976663"/>
        </p:xfrm>
        <a:graphic>
          <a:graphicData uri="http://schemas.openxmlformats.org/presentationml/2006/ole">
            <mc:AlternateContent xmlns:mc="http://schemas.openxmlformats.org/markup-compatibility/2006">
              <mc:Choice xmlns:v="urn:schemas-microsoft-com:vml" Requires="v">
                <p:oleObj spid="_x0000_s3075" name="Acrobat Document" r:id="rId4" imgW="5667119" imgH="8019810" progId="AcroExch.Document.11">
                  <p:embed/>
                </p:oleObj>
              </mc:Choice>
              <mc:Fallback>
                <p:oleObj name="Acrobat Document" r:id="rId4" imgW="5667119" imgH="8019810" progId="AcroExch.Document.11">
                  <p:embed/>
                  <p:pic>
                    <p:nvPicPr>
                      <p:cNvPr id="0" name=""/>
                      <p:cNvPicPr/>
                      <p:nvPr/>
                    </p:nvPicPr>
                    <p:blipFill>
                      <a:blip r:embed="rId5"/>
                      <a:stretch>
                        <a:fillRect/>
                      </a:stretch>
                    </p:blipFill>
                    <p:spPr>
                      <a:xfrm>
                        <a:off x="1979712" y="1819181"/>
                        <a:ext cx="5400600" cy="5976663"/>
                      </a:xfrm>
                      <a:prstGeom prst="rect">
                        <a:avLst/>
                      </a:prstGeom>
                    </p:spPr>
                  </p:pic>
                </p:oleObj>
              </mc:Fallback>
            </mc:AlternateContent>
          </a:graphicData>
        </a:graphic>
      </p:graphicFrame>
      <p:sp>
        <p:nvSpPr>
          <p:cNvPr id="8" name="TextBox 7"/>
          <p:cNvSpPr txBox="1"/>
          <p:nvPr/>
        </p:nvSpPr>
        <p:spPr>
          <a:xfrm>
            <a:off x="1619672" y="0"/>
            <a:ext cx="5832648" cy="646331"/>
          </a:xfrm>
          <a:prstGeom prst="rect">
            <a:avLst/>
          </a:prstGeom>
          <a:noFill/>
        </p:spPr>
        <p:txBody>
          <a:bodyPr wrap="square" rtlCol="0">
            <a:spAutoFit/>
          </a:bodyPr>
          <a:lstStyle/>
          <a:p>
            <a:pPr algn="ctr"/>
            <a:r>
              <a:rPr lang="en-GB" sz="3600" dirty="0" smtClean="0"/>
              <a:t>Results; primary outcome</a:t>
            </a:r>
            <a:endParaRPr lang="en-GB" sz="3600" dirty="0"/>
          </a:p>
        </p:txBody>
      </p:sp>
    </p:spTree>
    <p:extLst>
      <p:ext uri="{BB962C8B-B14F-4D97-AF65-F5344CB8AC3E}">
        <p14:creationId xmlns:p14="http://schemas.microsoft.com/office/powerpoint/2010/main" val="2561165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Results; primary outcome</a:t>
            </a:r>
            <a:endParaRPr lang="en-GB" dirty="0"/>
          </a:p>
        </p:txBody>
      </p:sp>
      <p:sp>
        <p:nvSpPr>
          <p:cNvPr id="3" name="Content Placeholder 2"/>
          <p:cNvSpPr>
            <a:spLocks noGrp="1"/>
          </p:cNvSpPr>
          <p:nvPr>
            <p:ph idx="1"/>
          </p:nvPr>
        </p:nvSpPr>
        <p:spPr/>
        <p:txBody>
          <a:bodyPr>
            <a:normAutofit fontScale="92500" lnSpcReduction="20000"/>
          </a:bodyPr>
          <a:lstStyle/>
          <a:p>
            <a:r>
              <a:rPr lang="en-GB" b="1" dirty="0" smtClean="0"/>
              <a:t>Proportion exceeding AUDIT=8 (M) or 5 (F) </a:t>
            </a:r>
          </a:p>
          <a:p>
            <a:pPr marL="0" indent="0">
              <a:buNone/>
            </a:pPr>
            <a:r>
              <a:rPr lang="en-GB" dirty="0" smtClean="0"/>
              <a:t>8 weeks: 60</a:t>
            </a:r>
            <a:r>
              <a:rPr lang="en-GB" dirty="0"/>
              <a:t>% decrease in both </a:t>
            </a:r>
            <a:r>
              <a:rPr lang="en-GB" dirty="0" smtClean="0"/>
              <a:t>groups</a:t>
            </a:r>
          </a:p>
          <a:p>
            <a:pPr marL="0" indent="0">
              <a:buNone/>
            </a:pPr>
            <a:r>
              <a:rPr lang="en-GB" dirty="0" smtClean="0"/>
              <a:t>12 weeks: 66</a:t>
            </a:r>
            <a:r>
              <a:rPr lang="en-GB" dirty="0"/>
              <a:t>∙7% </a:t>
            </a:r>
            <a:r>
              <a:rPr lang="en-GB" dirty="0" smtClean="0"/>
              <a:t>intervention </a:t>
            </a:r>
            <a:r>
              <a:rPr lang="en-GB" dirty="0"/>
              <a:t>and at 46∙7% </a:t>
            </a:r>
            <a:r>
              <a:rPr lang="en-GB" dirty="0" smtClean="0"/>
              <a:t>TAU. </a:t>
            </a:r>
          </a:p>
          <a:p>
            <a:pPr marL="0" indent="0">
              <a:buNone/>
            </a:pPr>
            <a:endParaRPr lang="en-GB" dirty="0"/>
          </a:p>
          <a:p>
            <a:pPr marL="0" indent="0">
              <a:buNone/>
            </a:pPr>
            <a:endParaRPr lang="en-GB" dirty="0" smtClean="0"/>
          </a:p>
          <a:p>
            <a:r>
              <a:rPr lang="en-GB" b="1" dirty="0" smtClean="0"/>
              <a:t>AUDIT- C</a:t>
            </a:r>
            <a:r>
              <a:rPr lang="en-GB" dirty="0" smtClean="0"/>
              <a:t> </a:t>
            </a:r>
          </a:p>
          <a:p>
            <a:pPr marL="0" indent="0">
              <a:buNone/>
            </a:pPr>
            <a:r>
              <a:rPr lang="en-GB" dirty="0" smtClean="0"/>
              <a:t>Baseline:    9.13 intervention;    8.87 TAU</a:t>
            </a:r>
          </a:p>
          <a:p>
            <a:pPr marL="0" indent="0">
              <a:buNone/>
            </a:pPr>
            <a:r>
              <a:rPr lang="en-GB" dirty="0" smtClean="0"/>
              <a:t>8 weeks:    7.58 intervention;    8.00 TAU </a:t>
            </a:r>
          </a:p>
          <a:p>
            <a:pPr marL="0" indent="0">
              <a:buNone/>
            </a:pPr>
            <a:r>
              <a:rPr lang="en-GB" dirty="0" smtClean="0"/>
              <a:t>12 weeks:  6.42 intervention;    8.93 TAU  </a:t>
            </a:r>
            <a:endParaRPr lang="en-GB" dirty="0"/>
          </a:p>
          <a:p>
            <a:endParaRPr lang="en-GB" dirty="0"/>
          </a:p>
        </p:txBody>
      </p:sp>
    </p:spTree>
    <p:extLst>
      <p:ext uri="{BB962C8B-B14F-4D97-AF65-F5344CB8AC3E}">
        <p14:creationId xmlns:p14="http://schemas.microsoft.com/office/powerpoint/2010/main" val="293671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478436"/>
              </p:ext>
            </p:extLst>
          </p:nvPr>
        </p:nvGraphicFramePr>
        <p:xfrm>
          <a:off x="971601" y="1417639"/>
          <a:ext cx="7200798" cy="4492021"/>
        </p:xfrm>
        <a:graphic>
          <a:graphicData uri="http://schemas.openxmlformats.org/drawingml/2006/table">
            <a:tbl>
              <a:tblPr firstRow="1" firstCol="1" bandRow="1">
                <a:tableStyleId>{5C22544A-7EE6-4342-B048-85BDC9FD1C3A}</a:tableStyleId>
              </a:tblPr>
              <a:tblGrid>
                <a:gridCol w="3855117"/>
                <a:gridCol w="1570879"/>
                <a:gridCol w="1774802"/>
              </a:tblGrid>
              <a:tr h="1533559">
                <a:tc>
                  <a:txBody>
                    <a:bodyPr/>
                    <a:lstStyle/>
                    <a:p>
                      <a:pPr>
                        <a:lnSpc>
                          <a:spcPct val="107000"/>
                        </a:lnSpc>
                        <a:spcAft>
                          <a:spcPts val="800"/>
                        </a:spcAft>
                      </a:pPr>
                      <a:r>
                        <a:rPr lang="en-GB" sz="1600" dirty="0">
                          <a:effectLst/>
                        </a:rPr>
                        <a:t>     RCQ score</a:t>
                      </a:r>
                    </a:p>
                    <a:p>
                      <a:pPr>
                        <a:lnSpc>
                          <a:spcPct val="107000"/>
                        </a:lnSpc>
                        <a:spcAft>
                          <a:spcPts val="800"/>
                        </a:spcAft>
                      </a:pPr>
                      <a:r>
                        <a:rPr lang="en-GB" sz="1600" dirty="0">
                          <a:effectLst/>
                        </a:rPr>
                        <a:t>     -Pre-contemplation scale</a:t>
                      </a:r>
                    </a:p>
                    <a:p>
                      <a:pPr>
                        <a:lnSpc>
                          <a:spcPct val="107000"/>
                        </a:lnSpc>
                        <a:spcAft>
                          <a:spcPts val="800"/>
                        </a:spcAft>
                      </a:pPr>
                      <a:r>
                        <a:rPr lang="en-GB" sz="1600" dirty="0">
                          <a:effectLst/>
                        </a:rPr>
                        <a:t>    -Contemplation scale</a:t>
                      </a:r>
                    </a:p>
                    <a:p>
                      <a:pPr>
                        <a:lnSpc>
                          <a:spcPct val="107000"/>
                        </a:lnSpc>
                        <a:spcAft>
                          <a:spcPts val="800"/>
                        </a:spcAft>
                      </a:pPr>
                      <a:r>
                        <a:rPr lang="en-GB" sz="1600" dirty="0">
                          <a:effectLst/>
                        </a:rPr>
                        <a:t>    -Action scale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r>
                        <a:rPr lang="en-GB" sz="1600" dirty="0" smtClean="0">
                          <a:effectLst/>
                        </a:rPr>
                        <a:t>Intervention</a:t>
                      </a:r>
                      <a:endParaRPr lang="en-GB" sz="1600" dirty="0">
                        <a:effectLst/>
                      </a:endParaRPr>
                    </a:p>
                    <a:p>
                      <a:pPr>
                        <a:lnSpc>
                          <a:spcPct val="107000"/>
                        </a:lnSpc>
                        <a:spcAft>
                          <a:spcPts val="800"/>
                        </a:spcAft>
                      </a:pPr>
                      <a:r>
                        <a:rPr lang="en-GB" sz="1600" dirty="0">
                          <a:effectLst/>
                        </a:rPr>
                        <a:t>-1∙08 (1∙44)</a:t>
                      </a:r>
                    </a:p>
                    <a:p>
                      <a:pPr>
                        <a:lnSpc>
                          <a:spcPct val="107000"/>
                        </a:lnSpc>
                        <a:spcAft>
                          <a:spcPts val="800"/>
                        </a:spcAft>
                      </a:pPr>
                      <a:r>
                        <a:rPr lang="en-GB" sz="1600" dirty="0">
                          <a:effectLst/>
                        </a:rPr>
                        <a:t> 1∙50 (4∙68)</a:t>
                      </a:r>
                    </a:p>
                    <a:p>
                      <a:pPr>
                        <a:lnSpc>
                          <a:spcPct val="107000"/>
                        </a:lnSpc>
                        <a:spcAft>
                          <a:spcPts val="800"/>
                        </a:spcAft>
                      </a:pPr>
                      <a:r>
                        <a:rPr lang="en-GB" sz="1600" dirty="0">
                          <a:effectLst/>
                        </a:rPr>
                        <a:t> 2∙41 (4∙71)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r>
                        <a:rPr lang="en-GB" sz="1600" dirty="0" smtClean="0">
                          <a:effectLst/>
                        </a:rPr>
                        <a:t>TAU </a:t>
                      </a:r>
                      <a:endParaRPr lang="en-GB" sz="1600" dirty="0">
                        <a:effectLst/>
                      </a:endParaRPr>
                    </a:p>
                    <a:p>
                      <a:pPr>
                        <a:lnSpc>
                          <a:spcPct val="107000"/>
                        </a:lnSpc>
                        <a:spcAft>
                          <a:spcPts val="800"/>
                        </a:spcAft>
                      </a:pPr>
                      <a:r>
                        <a:rPr lang="en-GB" sz="1600" dirty="0">
                          <a:effectLst/>
                        </a:rPr>
                        <a:t>-0∙57 (2∙59)</a:t>
                      </a:r>
                    </a:p>
                    <a:p>
                      <a:pPr>
                        <a:lnSpc>
                          <a:spcPct val="107000"/>
                        </a:lnSpc>
                        <a:spcAft>
                          <a:spcPts val="800"/>
                        </a:spcAft>
                      </a:pPr>
                      <a:r>
                        <a:rPr lang="en-GB" sz="1600" dirty="0">
                          <a:effectLst/>
                        </a:rPr>
                        <a:t> 3∙00 (3∙18)</a:t>
                      </a:r>
                    </a:p>
                    <a:p>
                      <a:pPr>
                        <a:lnSpc>
                          <a:spcPct val="107000"/>
                        </a:lnSpc>
                        <a:spcAft>
                          <a:spcPts val="800"/>
                        </a:spcAft>
                      </a:pPr>
                      <a:r>
                        <a:rPr lang="en-GB" sz="1600" dirty="0">
                          <a:effectLst/>
                        </a:rPr>
                        <a:t> 3∙78 (3∙28)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426810">
                <a:tc>
                  <a:txBody>
                    <a:bodyPr/>
                    <a:lstStyle/>
                    <a:p>
                      <a:pPr>
                        <a:lnSpc>
                          <a:spcPct val="107000"/>
                        </a:lnSpc>
                        <a:spcAft>
                          <a:spcPts val="800"/>
                        </a:spcAft>
                      </a:pPr>
                      <a:r>
                        <a:rPr lang="en-GB" sz="1600" dirty="0">
                          <a:effectLst/>
                        </a:rPr>
                        <a:t>     CORE-LD score</a:t>
                      </a:r>
                    </a:p>
                    <a:p>
                      <a:pPr>
                        <a:lnSpc>
                          <a:spcPct val="107000"/>
                        </a:lnSpc>
                        <a:spcAft>
                          <a:spcPts val="800"/>
                        </a:spcAft>
                      </a:pPr>
                      <a:r>
                        <a:rPr lang="en-GB" sz="1600" dirty="0">
                          <a:effectLst/>
                        </a:rPr>
                        <a:t>     -baseline </a:t>
                      </a:r>
                    </a:p>
                    <a:p>
                      <a:pPr>
                        <a:lnSpc>
                          <a:spcPct val="107000"/>
                        </a:lnSpc>
                        <a:spcAft>
                          <a:spcPts val="800"/>
                        </a:spcAft>
                      </a:pPr>
                      <a:r>
                        <a:rPr lang="en-GB" sz="1600" dirty="0">
                          <a:effectLst/>
                        </a:rPr>
                        <a:t>     -12 weeks</a:t>
                      </a:r>
                    </a:p>
                    <a:p>
                      <a:pPr>
                        <a:lnSpc>
                          <a:spcPct val="107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solidFill>
                            <a:schemeClr val="tx1"/>
                          </a:solidFill>
                          <a:effectLst/>
                        </a:rPr>
                        <a:t> </a:t>
                      </a:r>
                    </a:p>
                    <a:p>
                      <a:pPr>
                        <a:lnSpc>
                          <a:spcPct val="107000"/>
                        </a:lnSpc>
                        <a:spcAft>
                          <a:spcPts val="800"/>
                        </a:spcAft>
                      </a:pPr>
                      <a:r>
                        <a:rPr lang="en-GB" sz="1600" dirty="0">
                          <a:solidFill>
                            <a:schemeClr val="tx1"/>
                          </a:solidFill>
                          <a:effectLst/>
                        </a:rPr>
                        <a:t> 10∙53 (7∙37)</a:t>
                      </a:r>
                    </a:p>
                    <a:p>
                      <a:pPr>
                        <a:lnSpc>
                          <a:spcPct val="107000"/>
                        </a:lnSpc>
                        <a:spcAft>
                          <a:spcPts val="800"/>
                        </a:spcAft>
                      </a:pPr>
                      <a:r>
                        <a:rPr lang="en-GB" sz="1600" dirty="0">
                          <a:solidFill>
                            <a:schemeClr val="tx1"/>
                          </a:solidFill>
                          <a:effectLst/>
                        </a:rPr>
                        <a:t> 8∙16 (5∙70)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solidFill>
                            <a:schemeClr val="tx1"/>
                          </a:solidFill>
                          <a:effectLst/>
                        </a:rPr>
                        <a:t> </a:t>
                      </a:r>
                    </a:p>
                    <a:p>
                      <a:pPr>
                        <a:lnSpc>
                          <a:spcPct val="107000"/>
                        </a:lnSpc>
                        <a:spcAft>
                          <a:spcPts val="800"/>
                        </a:spcAft>
                      </a:pPr>
                      <a:r>
                        <a:rPr lang="en-GB" sz="1600" dirty="0">
                          <a:solidFill>
                            <a:schemeClr val="tx1"/>
                          </a:solidFill>
                          <a:effectLst/>
                        </a:rPr>
                        <a:t> 6∙80 (4∙55)</a:t>
                      </a:r>
                    </a:p>
                    <a:p>
                      <a:pPr>
                        <a:lnSpc>
                          <a:spcPct val="107000"/>
                        </a:lnSpc>
                        <a:spcAft>
                          <a:spcPts val="800"/>
                        </a:spcAft>
                      </a:pPr>
                      <a:r>
                        <a:rPr lang="en-GB" sz="1600" dirty="0">
                          <a:solidFill>
                            <a:schemeClr val="tx1"/>
                          </a:solidFill>
                          <a:effectLst/>
                        </a:rPr>
                        <a:t> 4∙85 (4∙20)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913">
                <a:tc>
                  <a:txBody>
                    <a:bodyPr/>
                    <a:lstStyle/>
                    <a:p>
                      <a:pPr>
                        <a:lnSpc>
                          <a:spcPct val="107000"/>
                        </a:lnSpc>
                        <a:spcAft>
                          <a:spcPts val="800"/>
                        </a:spcAft>
                      </a:pPr>
                      <a:r>
                        <a:rPr lang="en-GB" sz="1600">
                          <a:effectLst/>
                        </a:rPr>
                        <a:t>EQ-5D-Y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913">
                <a:tc>
                  <a:txBody>
                    <a:bodyPr/>
                    <a:lstStyle/>
                    <a:p>
                      <a:pPr marL="342900" lvl="0" indent="-342900">
                        <a:lnSpc>
                          <a:spcPct val="107000"/>
                        </a:lnSpc>
                        <a:spcAft>
                          <a:spcPts val="800"/>
                        </a:spcAft>
                        <a:buFont typeface="Cambria" panose="02040503050406030204" pitchFamily="18" charset="0"/>
                        <a:buChar char="-"/>
                      </a:pPr>
                      <a:r>
                        <a:rPr lang="en-GB" sz="1600">
                          <a:effectLst/>
                        </a:rPr>
                        <a:t>Baseline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0.63 (0.39)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0.90 (0.12)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913">
                <a:tc>
                  <a:txBody>
                    <a:bodyPr/>
                    <a:lstStyle/>
                    <a:p>
                      <a:pPr marL="342900" lvl="0" indent="-342900">
                        <a:lnSpc>
                          <a:spcPct val="107000"/>
                        </a:lnSpc>
                        <a:spcAft>
                          <a:spcPts val="800"/>
                        </a:spcAft>
                        <a:buFont typeface="Cambria" panose="02040503050406030204" pitchFamily="18" charset="0"/>
                        <a:buChar char="-"/>
                      </a:pPr>
                      <a:r>
                        <a:rPr lang="en-GB" sz="1600">
                          <a:effectLst/>
                        </a:rPr>
                        <a:t>12 weeks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0.61 (0.36)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0.92 (0.12)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2913">
                <a:tc>
                  <a:txBody>
                    <a:bodyPr/>
                    <a:lstStyle/>
                    <a:p>
                      <a:pPr marL="342900" lvl="0" indent="-342900">
                        <a:lnSpc>
                          <a:spcPct val="107000"/>
                        </a:lnSpc>
                        <a:spcAft>
                          <a:spcPts val="800"/>
                        </a:spcAft>
                        <a:buFont typeface="Cambria" panose="02040503050406030204" pitchFamily="18" charset="0"/>
                        <a:buChar char="-"/>
                      </a:pPr>
                      <a:r>
                        <a:rPr lang="en-GB" sz="1600">
                          <a:effectLst/>
                        </a:rPr>
                        <a:t>QALYs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a:effectLst/>
                        </a:rPr>
                        <a:t>0.14 (0.07)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rPr>
                        <a:t>0.21 (0.02)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9843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20" y="120146"/>
            <a:ext cx="8229600" cy="706090"/>
          </a:xfrm>
        </p:spPr>
        <p:txBody>
          <a:bodyPr>
            <a:normAutofit fontScale="90000"/>
          </a:bodyPr>
          <a:lstStyle/>
          <a:p>
            <a:r>
              <a:rPr lang="en-GB" dirty="0" smtClean="0"/>
              <a:t>Economic evaluation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22588531"/>
              </p:ext>
            </p:extLst>
          </p:nvPr>
        </p:nvGraphicFramePr>
        <p:xfrm>
          <a:off x="529208" y="826236"/>
          <a:ext cx="8003234" cy="6029186"/>
        </p:xfrm>
        <a:graphic>
          <a:graphicData uri="http://schemas.openxmlformats.org/drawingml/2006/table">
            <a:tbl>
              <a:tblPr firstRow="1" firstCol="1" bandRow="1">
                <a:tableStyleId>{5C22544A-7EE6-4342-B048-85BDC9FD1C3A}</a:tableStyleId>
              </a:tblPr>
              <a:tblGrid>
                <a:gridCol w="256780"/>
                <a:gridCol w="2509925"/>
                <a:gridCol w="1301978"/>
                <a:gridCol w="1464727"/>
                <a:gridCol w="1301978"/>
                <a:gridCol w="925851"/>
                <a:gridCol w="241995"/>
              </a:tblGrid>
              <a:tr h="176146">
                <a:tc>
                  <a:txBody>
                    <a:bodyPr/>
                    <a:lstStyle/>
                    <a:p>
                      <a:pPr>
                        <a:lnSpc>
                          <a:spcPct val="115000"/>
                        </a:lnSpc>
                      </a:pPr>
                      <a:endParaRPr lang="en-GB" sz="900" dirty="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Band 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Band 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Consultant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Cost per hour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£36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£107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gn="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r>
              <a:tr h="176146">
                <a:tc gridSpan="2">
                  <a:txBody>
                    <a:bodyPr/>
                    <a:lstStyle/>
                    <a:p>
                      <a:pPr>
                        <a:lnSpc>
                          <a:spcPct val="115000"/>
                        </a:lnSpc>
                      </a:pPr>
                      <a:endParaRPr lang="en-GB" sz="1200" dirty="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Training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Face to face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nSpc>
                          <a:spcPct val="107000"/>
                        </a:lnSpc>
                        <a:spcAft>
                          <a:spcPts val="0"/>
                        </a:spcAft>
                      </a:pPr>
                      <a:r>
                        <a:rPr lang="en-GB" sz="1200">
                          <a:effectLst/>
                        </a:rPr>
                        <a:t>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Listening exercise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nSpc>
                          <a:spcPct val="107000"/>
                        </a:lnSpc>
                        <a:spcAft>
                          <a:spcPts val="0"/>
                        </a:spcAft>
                      </a:pPr>
                      <a:r>
                        <a:rPr lang="en-GB" sz="1200">
                          <a:effectLst/>
                        </a:rPr>
                        <a:t>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dirty="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Total time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Total cost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£203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£252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£214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dirty="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Assumed caseload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10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dirty="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89490">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dirty="0">
                          <a:effectLst/>
                        </a:rPr>
                        <a:t>Appointments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Preparation before session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15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07000"/>
                        </a:lnSpc>
                        <a:spcAft>
                          <a:spcPts val="0"/>
                        </a:spcAft>
                      </a:pPr>
                      <a:r>
                        <a:rPr lang="en-GB" sz="1200">
                          <a:effectLst/>
                        </a:rPr>
                        <a:t>(minutes)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Travel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60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60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07000"/>
                        </a:lnSpc>
                        <a:spcAft>
                          <a:spcPts val="0"/>
                        </a:spcAft>
                      </a:pPr>
                      <a:r>
                        <a:rPr lang="en-GB" sz="1200">
                          <a:effectLst/>
                        </a:rPr>
                        <a:t>(minutes)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Session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33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07000"/>
                        </a:lnSpc>
                        <a:spcAft>
                          <a:spcPts val="0"/>
                        </a:spcAft>
                      </a:pPr>
                      <a:r>
                        <a:rPr lang="en-GB" sz="1200">
                          <a:effectLst/>
                        </a:rPr>
                        <a:t>(minutes)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Reflecting after session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07000"/>
                        </a:lnSpc>
                        <a:spcAft>
                          <a:spcPts val="0"/>
                        </a:spcAft>
                      </a:pPr>
                      <a:r>
                        <a:rPr lang="en-GB" sz="1200">
                          <a:effectLst/>
                        </a:rPr>
                        <a:t>(minutes)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Total time (minutes)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123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123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Cost per appointment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£59∙45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£73∙80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313964">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Average number of sessions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5∙2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5∙2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gridSpan="2">
                  <a:txBody>
                    <a:bodyPr/>
                    <a:lstStyle/>
                    <a:p>
                      <a:pPr>
                        <a:lnSpc>
                          <a:spcPct val="107000"/>
                        </a:lnSpc>
                        <a:spcAft>
                          <a:spcPts val="0"/>
                        </a:spcAft>
                      </a:pPr>
                      <a:r>
                        <a:rPr lang="en-GB" sz="1200">
                          <a:effectLst/>
                        </a:rPr>
                        <a:t>Average cost of intervention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gridSpan="2">
                  <a:txBody>
                    <a:bodyPr/>
                    <a:lstStyle/>
                    <a:p>
                      <a:pPr>
                        <a:lnSpc>
                          <a:spcPct val="115000"/>
                        </a:lnSpc>
                      </a:pPr>
                      <a:endParaRPr lang="en-GB" sz="1200">
                        <a:effectLst/>
                        <a:latin typeface="Calibri" panose="020F0502020204030204" pitchFamily="34" charset="0"/>
                      </a:endParaRPr>
                    </a:p>
                  </a:txBody>
                  <a:tcPr marL="53741" marR="53741" marT="0" marB="0" anchor="b"/>
                </a:tc>
                <a:tc hMerge="1">
                  <a:txBody>
                    <a:bodyPr/>
                    <a:lstStyle/>
                    <a:p>
                      <a:endParaRPr lang="en-GB"/>
                    </a:p>
                  </a:txBody>
                  <a:tcPr/>
                </a:tc>
              </a:tr>
              <a:tr h="182265">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Excluding training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£309∙14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£383∙76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a:txBody>
                    <a:bodyPr/>
                    <a:lstStyle/>
                    <a:p>
                      <a:pPr>
                        <a:lnSpc>
                          <a:spcPct val="115000"/>
                        </a:lnSpc>
                      </a:pPr>
                      <a:endParaRPr lang="en-GB" sz="12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r>
              <a:tr h="176146">
                <a:tc>
                  <a:txBody>
                    <a:bodyPr/>
                    <a:lstStyle/>
                    <a:p>
                      <a:pPr>
                        <a:lnSpc>
                          <a:spcPct val="115000"/>
                        </a:lnSpc>
                      </a:pPr>
                      <a:endParaRPr lang="en-GB" sz="900">
                        <a:effectLst/>
                        <a:latin typeface="Calibri" panose="020F0502020204030204" pitchFamily="34" charset="0"/>
                      </a:endParaRPr>
                    </a:p>
                  </a:txBody>
                  <a:tcPr marL="53741" marR="53741" marT="0" marB="0" anchor="b"/>
                </a:tc>
                <a:tc>
                  <a:txBody>
                    <a:bodyPr/>
                    <a:lstStyle/>
                    <a:p>
                      <a:pPr>
                        <a:lnSpc>
                          <a:spcPct val="107000"/>
                        </a:lnSpc>
                        <a:spcAft>
                          <a:spcPts val="0"/>
                        </a:spcAft>
                      </a:pPr>
                      <a:r>
                        <a:rPr lang="en-GB" sz="1200">
                          <a:effectLst/>
                        </a:rPr>
                        <a:t>Including training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£350∙84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a:effectLst/>
                        </a:rPr>
                        <a:t>£430∙36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1200" dirty="0">
                          <a:effectLst/>
                        </a:rPr>
                        <a:t>£21∙40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15000"/>
                        </a:lnSpc>
                      </a:pPr>
                      <a:endParaRPr lang="en-GB" sz="1200" dirty="0">
                        <a:effectLst/>
                        <a:latin typeface="Calibri" panose="020F0502020204030204" pitchFamily="34" charset="0"/>
                      </a:endParaRPr>
                    </a:p>
                  </a:txBody>
                  <a:tcPr marL="53741" marR="53741" marT="0" marB="0" anchor="b"/>
                </a:tc>
                <a:tc>
                  <a:txBody>
                    <a:bodyPr/>
                    <a:lstStyle/>
                    <a:p>
                      <a:pPr algn="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r>
              <a:tr h="163879">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r>
              <a:tr h="163879">
                <a:tc>
                  <a:txBody>
                    <a:bodyPr/>
                    <a:lstStyle/>
                    <a:p>
                      <a:pPr>
                        <a:lnSpc>
                          <a:spcPct val="107000"/>
                        </a:lnSpc>
                        <a:spcAft>
                          <a:spcPts val="0"/>
                        </a:spcAft>
                      </a:pPr>
                      <a:r>
                        <a:rPr lang="en-GB" sz="8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nSpc>
                          <a:spcPct val="107000"/>
                        </a:lnSpc>
                        <a:spcAft>
                          <a:spcPts val="0"/>
                        </a:spcAft>
                      </a:pPr>
                      <a:r>
                        <a:rPr lang="en-GB" sz="800" dirty="0">
                          <a:effectLst/>
                        </a:rPr>
                        <a:t>Table 2. Cost of the intervention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a:txBody>
                    <a:bodyPr/>
                    <a:lstStyle/>
                    <a:p>
                      <a:pPr algn="ctr">
                        <a:lnSpc>
                          <a:spcPct val="107000"/>
                        </a:lnSpc>
                        <a:spcAft>
                          <a:spcPts val="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gridSpan="2">
                  <a:txBody>
                    <a:bodyPr/>
                    <a:lstStyle/>
                    <a:p>
                      <a:pPr algn="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741" marR="53741" marT="0" marB="0" anchor="b"/>
                </a:tc>
                <a:tc hMerge="1">
                  <a:txBody>
                    <a:bodyPr/>
                    <a:lstStyle/>
                    <a:p>
                      <a:endParaRPr lang="en-GB"/>
                    </a:p>
                  </a:txBody>
                  <a:tcPr/>
                </a:tc>
              </a:tr>
            </a:tbl>
          </a:graphicData>
        </a:graphic>
      </p:graphicFrame>
    </p:spTree>
    <p:extLst>
      <p:ext uri="{BB962C8B-B14F-4D97-AF65-F5344CB8AC3E}">
        <p14:creationId xmlns:p14="http://schemas.microsoft.com/office/powerpoint/2010/main" val="2800228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Qualitative study</a:t>
            </a:r>
            <a:endParaRPr lang="en-GB" dirty="0"/>
          </a:p>
        </p:txBody>
      </p:sp>
      <p:sp>
        <p:nvSpPr>
          <p:cNvPr id="3" name="Content Placeholder 2"/>
          <p:cNvSpPr>
            <a:spLocks noGrp="1"/>
          </p:cNvSpPr>
          <p:nvPr>
            <p:ph idx="1"/>
          </p:nvPr>
        </p:nvSpPr>
        <p:spPr/>
        <p:txBody>
          <a:bodyPr>
            <a:normAutofit/>
          </a:bodyPr>
          <a:lstStyle/>
          <a:p>
            <a:r>
              <a:rPr lang="en-GB" dirty="0" smtClean="0"/>
              <a:t>7 participants (6 M), aged 39-70 years; 5 completed </a:t>
            </a:r>
            <a:r>
              <a:rPr lang="en-GB" dirty="0"/>
              <a:t>all sessions, </a:t>
            </a:r>
            <a:r>
              <a:rPr lang="en-GB" dirty="0" smtClean="0"/>
              <a:t>1 declined </a:t>
            </a:r>
            <a:r>
              <a:rPr lang="en-GB" dirty="0"/>
              <a:t>treatment and </a:t>
            </a:r>
            <a:r>
              <a:rPr lang="en-GB" dirty="0" smtClean="0"/>
              <a:t>1 attended </a:t>
            </a:r>
            <a:r>
              <a:rPr lang="en-GB" dirty="0"/>
              <a:t>four sessions. </a:t>
            </a:r>
            <a:endParaRPr lang="en-GB" dirty="0" smtClean="0"/>
          </a:p>
          <a:p>
            <a:r>
              <a:rPr lang="en-GB" dirty="0" smtClean="0"/>
              <a:t>Identified themes: </a:t>
            </a:r>
            <a:r>
              <a:rPr lang="en-GB" dirty="0"/>
              <a:t>being part of the research project, having therapy sessions, impact of therapy on drinking, reasons of dropping out from therapy.</a:t>
            </a:r>
          </a:p>
          <a:p>
            <a:endParaRPr lang="en-GB" dirty="0"/>
          </a:p>
        </p:txBody>
      </p:sp>
    </p:spTree>
    <p:extLst>
      <p:ext uri="{BB962C8B-B14F-4D97-AF65-F5344CB8AC3E}">
        <p14:creationId xmlns:p14="http://schemas.microsoft.com/office/powerpoint/2010/main" val="366099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smtClean="0"/>
              <a:t>Team</a:t>
            </a:r>
            <a:endParaRPr lang="en-GB" sz="3000" b="1" dirty="0"/>
          </a:p>
        </p:txBody>
      </p:sp>
      <p:sp>
        <p:nvSpPr>
          <p:cNvPr id="3" name="Content Placeholder 2"/>
          <p:cNvSpPr>
            <a:spLocks noGrp="1"/>
          </p:cNvSpPr>
          <p:nvPr>
            <p:ph idx="1"/>
          </p:nvPr>
        </p:nvSpPr>
        <p:spPr>
          <a:xfrm>
            <a:off x="467544" y="1196752"/>
            <a:ext cx="8229600" cy="5184576"/>
          </a:xfrm>
        </p:spPr>
        <p:txBody>
          <a:bodyPr>
            <a:normAutofit/>
          </a:bodyPr>
          <a:lstStyle/>
          <a:p>
            <a:r>
              <a:rPr lang="en-GB" sz="2000" dirty="0" smtClean="0"/>
              <a:t>Chief Investigator: </a:t>
            </a:r>
            <a:r>
              <a:rPr lang="en-GB" sz="2000" dirty="0" smtClean="0"/>
              <a:t>Dr Christos </a:t>
            </a:r>
            <a:r>
              <a:rPr lang="en-GB" sz="2000" dirty="0" err="1" smtClean="0"/>
              <a:t>Kouimtsidis</a:t>
            </a:r>
            <a:endParaRPr lang="en-GB" sz="2000" dirty="0" smtClean="0"/>
          </a:p>
          <a:p>
            <a:pPr marL="0" indent="0">
              <a:buNone/>
            </a:pPr>
            <a:endParaRPr lang="en-GB" sz="2000" dirty="0" smtClean="0"/>
          </a:p>
          <a:p>
            <a:r>
              <a:rPr lang="en-GB" sz="2000" dirty="0" smtClean="0"/>
              <a:t>Prof Angela </a:t>
            </a:r>
            <a:r>
              <a:rPr lang="en-GB" sz="2000" dirty="0" err="1" smtClean="0"/>
              <a:t>Hassiotis</a:t>
            </a:r>
            <a:r>
              <a:rPr lang="en-GB" sz="2000" dirty="0" smtClean="0"/>
              <a:t>, UCL &amp; Hon. Consultant Psychiatrist Camden &amp; Islington </a:t>
            </a:r>
          </a:p>
          <a:p>
            <a:endParaRPr lang="en-GB" sz="2000" dirty="0" smtClean="0"/>
          </a:p>
          <a:p>
            <a:r>
              <a:rPr lang="en-GB" sz="2000" dirty="0" smtClean="0"/>
              <a:t>Dr Katrina </a:t>
            </a:r>
            <a:r>
              <a:rPr lang="en-GB" sz="2000" dirty="0" err="1" smtClean="0"/>
              <a:t>Scior</a:t>
            </a:r>
            <a:r>
              <a:rPr lang="en-GB" sz="2000" dirty="0" smtClean="0"/>
              <a:t>, Senior Lecturer in Psychology, UCL</a:t>
            </a:r>
          </a:p>
          <a:p>
            <a:endParaRPr lang="en-GB" sz="2000" dirty="0" smtClean="0"/>
          </a:p>
          <a:p>
            <a:r>
              <a:rPr lang="en-GB" sz="2000" dirty="0"/>
              <a:t>Dr </a:t>
            </a:r>
            <a:r>
              <a:rPr lang="en-GB" sz="2000" dirty="0" err="1"/>
              <a:t>Gianluca</a:t>
            </a:r>
            <a:r>
              <a:rPr lang="en-GB" sz="2000" dirty="0"/>
              <a:t> </a:t>
            </a:r>
            <a:r>
              <a:rPr lang="en-GB" sz="2000" dirty="0" err="1"/>
              <a:t>Baio</a:t>
            </a:r>
            <a:r>
              <a:rPr lang="en-GB" sz="2000" dirty="0"/>
              <a:t>, </a:t>
            </a:r>
            <a:r>
              <a:rPr lang="en-GB" sz="2000" dirty="0" smtClean="0"/>
              <a:t>Reader in Medical </a:t>
            </a:r>
            <a:r>
              <a:rPr lang="en-GB" sz="2000" dirty="0"/>
              <a:t>Statistics, </a:t>
            </a:r>
            <a:r>
              <a:rPr lang="en-GB" sz="2000" dirty="0" smtClean="0"/>
              <a:t>UCL</a:t>
            </a:r>
          </a:p>
          <a:p>
            <a:pPr marL="0" indent="0">
              <a:buNone/>
            </a:pPr>
            <a:endParaRPr lang="en-GB" sz="2000" dirty="0"/>
          </a:p>
          <a:p>
            <a:r>
              <a:rPr lang="en-GB" sz="2000" dirty="0" smtClean="0"/>
              <a:t>Ms </a:t>
            </a:r>
            <a:r>
              <a:rPr lang="en-GB" sz="2000" dirty="0" smtClean="0"/>
              <a:t>Rachael Hunter, Senior Research Associate, Health Economics, UCL</a:t>
            </a:r>
          </a:p>
          <a:p>
            <a:endParaRPr lang="en-GB" sz="2000" dirty="0" smtClean="0"/>
          </a:p>
          <a:p>
            <a:r>
              <a:rPr lang="en-GB" sz="2000" dirty="0" smtClean="0"/>
              <a:t>Dr </a:t>
            </a:r>
            <a:r>
              <a:rPr lang="en-GB" sz="2000" dirty="0" err="1" smtClean="0"/>
              <a:t>Vittoria</a:t>
            </a:r>
            <a:r>
              <a:rPr lang="en-GB" sz="2000" dirty="0" smtClean="0"/>
              <a:t> </a:t>
            </a:r>
            <a:r>
              <a:rPr lang="en-GB" sz="2000" dirty="0" err="1" smtClean="0"/>
              <a:t>Pezzoni</a:t>
            </a:r>
            <a:r>
              <a:rPr lang="en-GB" sz="2000" dirty="0" smtClean="0"/>
              <a:t>, Consultant Psychiatrist HPFT </a:t>
            </a:r>
            <a:endParaRPr lang="en-GB" sz="2000" dirty="0" smtClean="0"/>
          </a:p>
          <a:p>
            <a:endParaRPr lang="en-GB" sz="2000" dirty="0"/>
          </a:p>
          <a:p>
            <a:r>
              <a:rPr lang="en-GB" sz="2000" dirty="0" smtClean="0"/>
              <a:t>Dr Eileen McNamara</a:t>
            </a:r>
            <a:r>
              <a:rPr lang="en-GB" sz="2000" dirty="0"/>
              <a:t>, Consultant Psychiatrist HPFT </a:t>
            </a:r>
            <a:endParaRPr lang="en-GB" sz="2000" dirty="0" smtClean="0"/>
          </a:p>
        </p:txBody>
      </p:sp>
    </p:spTree>
    <p:extLst>
      <p:ext uri="{BB962C8B-B14F-4D97-AF65-F5344CB8AC3E}">
        <p14:creationId xmlns:p14="http://schemas.microsoft.com/office/powerpoint/2010/main" val="2142079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Participants’ experiences </a:t>
            </a:r>
            <a:endParaRPr lang="en-GB" dirty="0"/>
          </a:p>
        </p:txBody>
      </p:sp>
      <p:sp>
        <p:nvSpPr>
          <p:cNvPr id="3" name="Content Placeholder 2"/>
          <p:cNvSpPr>
            <a:spLocks noGrp="1"/>
          </p:cNvSpPr>
          <p:nvPr>
            <p:ph idx="1"/>
          </p:nvPr>
        </p:nvSpPr>
        <p:spPr/>
        <p:txBody>
          <a:bodyPr>
            <a:normAutofit/>
          </a:bodyPr>
          <a:lstStyle/>
          <a:p>
            <a:r>
              <a:rPr lang="en-GB" sz="1600" dirty="0"/>
              <a:t>Participants’ views on the home assignments were mixed. Three participants reported negative views about these. As described by one participant, it made him feel “</a:t>
            </a:r>
            <a:r>
              <a:rPr lang="en-GB" sz="1600" i="1" dirty="0"/>
              <a:t>back to school</a:t>
            </a:r>
            <a:r>
              <a:rPr lang="en-GB" sz="1600" dirty="0" smtClean="0"/>
              <a:t>”.</a:t>
            </a:r>
          </a:p>
          <a:p>
            <a:pPr marL="0" indent="0">
              <a:buNone/>
            </a:pPr>
            <a:endParaRPr lang="en-GB" sz="1600" dirty="0" smtClean="0"/>
          </a:p>
          <a:p>
            <a:r>
              <a:rPr lang="en-GB" sz="1600" dirty="0"/>
              <a:t>Regarding the perceived benefits experienced from the therapy, two participants reported on being able to talk freely about drinking problems with someone who is outside of their social network and one that has being listened </a:t>
            </a:r>
            <a:r>
              <a:rPr lang="en-GB" sz="1600" dirty="0" smtClean="0"/>
              <a:t>to. Another </a:t>
            </a:r>
            <a:r>
              <a:rPr lang="en-GB" sz="1600" dirty="0"/>
              <a:t>participant felt that he feared that her carers could watch her record the alcohol </a:t>
            </a:r>
            <a:r>
              <a:rPr lang="en-GB" sz="1600" dirty="0" smtClean="0"/>
              <a:t>intake.</a:t>
            </a:r>
          </a:p>
          <a:p>
            <a:pPr marL="0" indent="0">
              <a:buNone/>
            </a:pPr>
            <a:endParaRPr lang="en-GB" sz="1600" dirty="0" smtClean="0"/>
          </a:p>
          <a:p>
            <a:r>
              <a:rPr lang="en-GB" sz="1600" dirty="0"/>
              <a:t>Most participants reported that the number and length of sessions was adequate. One participant, however, thought that fewer sessions would be better. </a:t>
            </a:r>
            <a:endParaRPr lang="en-GB" sz="1600" dirty="0" smtClean="0"/>
          </a:p>
          <a:p>
            <a:pPr marL="0" indent="0">
              <a:buNone/>
            </a:pPr>
            <a:endParaRPr lang="en-GB" sz="1600" dirty="0" smtClean="0"/>
          </a:p>
          <a:p>
            <a:r>
              <a:rPr lang="en-GB" sz="1600" dirty="0"/>
              <a:t>In regard to the perceived impact of therapy on drinking, a positive impact of therapy was reported by three participants, a negative impact by two, while two were unsure. </a:t>
            </a:r>
            <a:endParaRPr lang="en-GB" sz="1600" dirty="0" smtClean="0"/>
          </a:p>
          <a:p>
            <a:endParaRPr lang="en-GB" sz="1600" dirty="0"/>
          </a:p>
        </p:txBody>
      </p:sp>
    </p:spTree>
    <p:extLst>
      <p:ext uri="{BB962C8B-B14F-4D97-AF65-F5344CB8AC3E}">
        <p14:creationId xmlns:p14="http://schemas.microsoft.com/office/powerpoint/2010/main" val="3407054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Carers’ experiences</a:t>
            </a:r>
            <a:endParaRPr lang="en-GB" dirty="0"/>
          </a:p>
        </p:txBody>
      </p:sp>
      <p:sp>
        <p:nvSpPr>
          <p:cNvPr id="3" name="Content Placeholder 2"/>
          <p:cNvSpPr>
            <a:spLocks noGrp="1"/>
          </p:cNvSpPr>
          <p:nvPr>
            <p:ph idx="1"/>
          </p:nvPr>
        </p:nvSpPr>
        <p:spPr>
          <a:xfrm>
            <a:off x="457200" y="1412777"/>
            <a:ext cx="8229600" cy="3960440"/>
          </a:xfrm>
        </p:spPr>
        <p:txBody>
          <a:bodyPr>
            <a:normAutofit/>
          </a:bodyPr>
          <a:lstStyle/>
          <a:p>
            <a:pPr marL="0" indent="0">
              <a:buNone/>
            </a:pPr>
            <a:r>
              <a:rPr lang="en-GB" sz="1800" dirty="0"/>
              <a:t>The survey was completed by </a:t>
            </a:r>
            <a:r>
              <a:rPr lang="en-GB" sz="1800" dirty="0" smtClean="0"/>
              <a:t>6 </a:t>
            </a:r>
            <a:r>
              <a:rPr lang="en-GB" sz="1800" dirty="0"/>
              <a:t>carers </a:t>
            </a:r>
            <a:r>
              <a:rPr lang="en-GB" sz="1800" dirty="0" smtClean="0"/>
              <a:t>(4 </a:t>
            </a:r>
            <a:r>
              <a:rPr lang="en-GB" sz="1800" dirty="0"/>
              <a:t>paid carers, and </a:t>
            </a:r>
            <a:r>
              <a:rPr lang="en-GB" sz="1800" dirty="0" smtClean="0"/>
              <a:t>2 family </a:t>
            </a:r>
            <a:r>
              <a:rPr lang="en-GB" sz="1800" dirty="0"/>
              <a:t>carers) and </a:t>
            </a:r>
            <a:r>
              <a:rPr lang="en-GB" sz="1800" dirty="0" smtClean="0"/>
              <a:t>1 </a:t>
            </a:r>
            <a:r>
              <a:rPr lang="en-GB" sz="1800" dirty="0"/>
              <a:t>health professional</a:t>
            </a:r>
            <a:r>
              <a:rPr lang="en-GB" sz="1800" dirty="0" smtClean="0"/>
              <a:t>.</a:t>
            </a:r>
          </a:p>
          <a:p>
            <a:pPr marL="0" indent="0">
              <a:buNone/>
            </a:pPr>
            <a:endParaRPr lang="en-GB" sz="1800" dirty="0" smtClean="0"/>
          </a:p>
          <a:p>
            <a:pPr marL="0" indent="0">
              <a:buNone/>
            </a:pPr>
            <a:r>
              <a:rPr lang="en-GB" sz="1800" dirty="0"/>
              <a:t>Six carers felt that the research assessments were easy/very easy to understand. One carer, however, felt that the service user struggled with some of the questions. </a:t>
            </a:r>
            <a:endParaRPr lang="en-GB" sz="1800" dirty="0" smtClean="0"/>
          </a:p>
          <a:p>
            <a:pPr marL="0" indent="0">
              <a:buNone/>
            </a:pPr>
            <a:endParaRPr lang="en-GB" sz="1800" dirty="0"/>
          </a:p>
          <a:p>
            <a:pPr marL="0" indent="0">
              <a:buNone/>
            </a:pPr>
            <a:r>
              <a:rPr lang="en-GB" sz="1800" dirty="0" smtClean="0"/>
              <a:t>Three </a:t>
            </a:r>
            <a:r>
              <a:rPr lang="en-GB" sz="1800" dirty="0"/>
              <a:t>carers felt positive about the length of the sessions, and one believed that the frequency was not high enough. </a:t>
            </a:r>
            <a:endParaRPr lang="en-GB" sz="1800" dirty="0" smtClean="0"/>
          </a:p>
          <a:p>
            <a:pPr marL="0" indent="0">
              <a:buNone/>
            </a:pPr>
            <a:endParaRPr lang="en-GB" sz="1800" dirty="0"/>
          </a:p>
          <a:p>
            <a:pPr marL="0" indent="0">
              <a:buNone/>
            </a:pPr>
            <a:r>
              <a:rPr lang="en-GB" sz="1800" dirty="0" smtClean="0"/>
              <a:t>Two </a:t>
            </a:r>
            <a:r>
              <a:rPr lang="en-GB" sz="1800" dirty="0"/>
              <a:t>carers of the service users who withdrew from therapy explained that the reasons were a negative impact of therapy, i.e. made the participant crave alcohol, and that therapy sessions increased psychological distress in the participant</a:t>
            </a:r>
            <a:r>
              <a:rPr lang="en-GB" sz="1800" dirty="0" smtClean="0"/>
              <a:t>.</a:t>
            </a:r>
            <a:endParaRPr lang="en-GB" sz="1800" dirty="0"/>
          </a:p>
        </p:txBody>
      </p:sp>
    </p:spTree>
    <p:extLst>
      <p:ext uri="{BB962C8B-B14F-4D97-AF65-F5344CB8AC3E}">
        <p14:creationId xmlns:p14="http://schemas.microsoft.com/office/powerpoint/2010/main" val="3510052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Discussion</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n-GB" dirty="0"/>
              <a:t>Recruitment </a:t>
            </a:r>
            <a:r>
              <a:rPr lang="en-GB" dirty="0" smtClean="0"/>
              <a:t>was challenging:</a:t>
            </a:r>
          </a:p>
          <a:p>
            <a:pPr marL="0" indent="0">
              <a:buNone/>
            </a:pPr>
            <a:r>
              <a:rPr lang="en-GB" dirty="0" smtClean="0"/>
              <a:t>either prevalence </a:t>
            </a:r>
            <a:r>
              <a:rPr lang="en-GB" dirty="0"/>
              <a:t>of alcohol misuse </a:t>
            </a:r>
            <a:r>
              <a:rPr lang="en-GB" dirty="0" smtClean="0"/>
              <a:t>is </a:t>
            </a:r>
            <a:r>
              <a:rPr lang="en-GB" dirty="0"/>
              <a:t>indeed low </a:t>
            </a:r>
            <a:endParaRPr lang="en-GB" dirty="0" smtClean="0"/>
          </a:p>
          <a:p>
            <a:pPr marL="0" indent="0">
              <a:buNone/>
            </a:pPr>
            <a:r>
              <a:rPr lang="en-GB" dirty="0" smtClean="0"/>
              <a:t>or those </a:t>
            </a:r>
            <a:r>
              <a:rPr lang="en-GB" dirty="0"/>
              <a:t>who misuse alcohol are not </a:t>
            </a:r>
            <a:r>
              <a:rPr lang="en-GB" dirty="0" smtClean="0"/>
              <a:t>diagnosed.  </a:t>
            </a:r>
          </a:p>
          <a:p>
            <a:pPr marL="0" indent="0">
              <a:buNone/>
            </a:pPr>
            <a:endParaRPr lang="en-GB" dirty="0"/>
          </a:p>
          <a:p>
            <a:pPr marL="0" indent="0">
              <a:buNone/>
            </a:pPr>
            <a:r>
              <a:rPr lang="en-GB" dirty="0" smtClean="0"/>
              <a:t>It </a:t>
            </a:r>
            <a:r>
              <a:rPr lang="en-GB" dirty="0"/>
              <a:t>could be </a:t>
            </a:r>
            <a:r>
              <a:rPr lang="en-GB" dirty="0" smtClean="0"/>
              <a:t>argued: those in supported </a:t>
            </a:r>
            <a:r>
              <a:rPr lang="en-GB" dirty="0"/>
              <a:t>accommodation have less exposure to alcohol and are better supervised. </a:t>
            </a:r>
            <a:endParaRPr lang="en-GB" dirty="0" smtClean="0"/>
          </a:p>
          <a:p>
            <a:pPr marL="0" indent="0">
              <a:buNone/>
            </a:pPr>
            <a:endParaRPr lang="en-GB" dirty="0" smtClean="0"/>
          </a:p>
          <a:p>
            <a:pPr marL="0" indent="0">
              <a:buNone/>
            </a:pPr>
            <a:r>
              <a:rPr lang="en-GB" dirty="0" smtClean="0"/>
              <a:t>Adult </a:t>
            </a:r>
            <a:r>
              <a:rPr lang="en-GB" dirty="0"/>
              <a:t>Psychiatric Morbidity Survey </a:t>
            </a:r>
            <a:r>
              <a:rPr lang="en-GB" dirty="0" smtClean="0"/>
              <a:t>2014 AUDIT </a:t>
            </a:r>
            <a:r>
              <a:rPr lang="en-GB" dirty="0"/>
              <a:t>score 8 – </a:t>
            </a:r>
            <a:r>
              <a:rPr lang="en-GB" dirty="0" smtClean="0"/>
              <a:t>16: 17.8</a:t>
            </a:r>
            <a:r>
              <a:rPr lang="en-GB" dirty="0"/>
              <a:t>% in men and 15.2% in </a:t>
            </a:r>
            <a:r>
              <a:rPr lang="en-GB" dirty="0" smtClean="0"/>
              <a:t>women.</a:t>
            </a:r>
            <a:r>
              <a:rPr lang="en-GB" baseline="30000" dirty="0" smtClean="0"/>
              <a:t> </a:t>
            </a:r>
            <a:endParaRPr lang="en-GB" dirty="0"/>
          </a:p>
        </p:txBody>
      </p:sp>
    </p:spTree>
    <p:extLst>
      <p:ext uri="{BB962C8B-B14F-4D97-AF65-F5344CB8AC3E}">
        <p14:creationId xmlns:p14="http://schemas.microsoft.com/office/powerpoint/2010/main" val="509313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57200" y="1196752"/>
            <a:ext cx="8229600" cy="4824536"/>
          </a:xfrm>
        </p:spPr>
        <p:txBody>
          <a:bodyPr>
            <a:normAutofit fontScale="85000" lnSpcReduction="20000"/>
          </a:bodyPr>
          <a:lstStyle/>
          <a:p>
            <a:r>
              <a:rPr lang="en-GB" dirty="0" smtClean="0"/>
              <a:t>This is </a:t>
            </a:r>
            <a:r>
              <a:rPr lang="en-GB" dirty="0"/>
              <a:t>the first </a:t>
            </a:r>
            <a:r>
              <a:rPr lang="en-GB" dirty="0" smtClean="0"/>
              <a:t>study to </a:t>
            </a:r>
            <a:r>
              <a:rPr lang="en-GB" dirty="0"/>
              <a:t>employ a design for complex interventions to adapt and test EBI in this population. </a:t>
            </a:r>
            <a:endParaRPr lang="en-GB" dirty="0" smtClean="0"/>
          </a:p>
          <a:p>
            <a:pPr marL="0" indent="0">
              <a:buNone/>
            </a:pPr>
            <a:endParaRPr lang="en-GB" dirty="0" smtClean="0"/>
          </a:p>
          <a:p>
            <a:r>
              <a:rPr lang="en-GB" dirty="0" smtClean="0"/>
              <a:t>EBI-LD is </a:t>
            </a:r>
            <a:r>
              <a:rPr lang="en-GB" dirty="0"/>
              <a:t>a low intensity intervention that can be delivered by generic workers requiring minimal training but skilled supervision. </a:t>
            </a:r>
            <a:endParaRPr lang="en-GB" dirty="0" smtClean="0"/>
          </a:p>
          <a:p>
            <a:pPr marL="0" indent="0">
              <a:buNone/>
            </a:pPr>
            <a:endParaRPr lang="en-GB" dirty="0" smtClean="0"/>
          </a:p>
          <a:p>
            <a:r>
              <a:rPr lang="en-GB" dirty="0" smtClean="0"/>
              <a:t>The intervention was well accepted by participants.</a:t>
            </a:r>
          </a:p>
          <a:p>
            <a:pPr marL="0" indent="0">
              <a:buNone/>
            </a:pPr>
            <a:endParaRPr lang="en-GB" dirty="0" smtClean="0"/>
          </a:p>
          <a:p>
            <a:r>
              <a:rPr lang="en-GB" dirty="0" smtClean="0"/>
              <a:t>For future trial </a:t>
            </a:r>
            <a:r>
              <a:rPr lang="en-GB" b="1" dirty="0" smtClean="0"/>
              <a:t>primary </a:t>
            </a:r>
            <a:r>
              <a:rPr lang="en-GB" b="1" dirty="0"/>
              <a:t>care </a:t>
            </a:r>
            <a:r>
              <a:rPr lang="en-GB" dirty="0" smtClean="0"/>
              <a:t>most </a:t>
            </a:r>
            <a:r>
              <a:rPr lang="en-GB" dirty="0"/>
              <a:t>rational </a:t>
            </a:r>
            <a:r>
              <a:rPr lang="en-GB" dirty="0" smtClean="0"/>
              <a:t>recruitment source; people most at risk are </a:t>
            </a:r>
            <a:r>
              <a:rPr lang="en-GB" dirty="0"/>
              <a:t>not under </a:t>
            </a:r>
            <a:r>
              <a:rPr lang="en-GB" dirty="0" smtClean="0"/>
              <a:t>specialist </a:t>
            </a:r>
            <a:r>
              <a:rPr lang="en-GB" dirty="0"/>
              <a:t>services and don’t live in supported </a:t>
            </a:r>
            <a:r>
              <a:rPr lang="en-GB" dirty="0" smtClean="0"/>
              <a:t>accommodation</a:t>
            </a:r>
            <a:r>
              <a:rPr lang="en-GB" dirty="0"/>
              <a:t>. </a:t>
            </a:r>
          </a:p>
          <a:p>
            <a:endParaRPr lang="en-GB" dirty="0"/>
          </a:p>
        </p:txBody>
      </p:sp>
    </p:spTree>
    <p:extLst>
      <p:ext uri="{BB962C8B-B14F-4D97-AF65-F5344CB8AC3E}">
        <p14:creationId xmlns:p14="http://schemas.microsoft.com/office/powerpoint/2010/main" val="1099783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332656"/>
            <a:ext cx="8229600" cy="2664296"/>
          </a:xfrm>
        </p:spPr>
        <p:txBody>
          <a:bodyPr>
            <a:normAutofit/>
          </a:bodyPr>
          <a:lstStyle/>
          <a:p>
            <a:r>
              <a:rPr lang="en-GB" sz="2800" dirty="0" smtClean="0"/>
              <a:t>Thank you</a:t>
            </a:r>
            <a:br>
              <a:rPr lang="en-GB" sz="2800" dirty="0" smtClean="0"/>
            </a:br>
            <a:r>
              <a:rPr lang="en-GB" sz="2800" dirty="0" smtClean="0">
                <a:hlinkClick r:id="rId2"/>
              </a:rPr>
              <a:t>drckouimtsidis@hotmail.com</a:t>
            </a:r>
            <a:endParaRPr lang="en-GB" sz="2800"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tretch>
            <a:fillRect/>
          </a:stretch>
        </p:blipFill>
        <p:spPr>
          <a:xfrm>
            <a:off x="2843808" y="3861048"/>
            <a:ext cx="3764990" cy="2592288"/>
          </a:xfrm>
          <a:prstGeom prst="rect">
            <a:avLst/>
          </a:prstGeom>
        </p:spPr>
      </p:pic>
      <p:sp>
        <p:nvSpPr>
          <p:cNvPr id="4" name="Rectangle 3"/>
          <p:cNvSpPr/>
          <p:nvPr/>
        </p:nvSpPr>
        <p:spPr>
          <a:xfrm>
            <a:off x="323528" y="2636912"/>
            <a:ext cx="8568952" cy="738664"/>
          </a:xfrm>
          <a:prstGeom prst="rect">
            <a:avLst/>
          </a:prstGeom>
        </p:spPr>
        <p:txBody>
          <a:bodyPr wrap="square">
            <a:spAutoFit/>
          </a:bodyPr>
          <a:lstStyle/>
          <a:p>
            <a:pPr lvl="0" algn="just">
              <a:spcAft>
                <a:spcPts val="0"/>
              </a:spcAft>
            </a:pPr>
            <a:r>
              <a:rPr lang="en-GB" sz="1400" u="sng" spc="-15" dirty="0" err="1">
                <a:latin typeface="Arial" panose="020B0604020202020204" pitchFamily="34" charset="0"/>
                <a:ea typeface="Times New Roman" panose="02020603050405020304" pitchFamily="18" charset="0"/>
                <a:cs typeface="Times New Roman" panose="02020603050405020304" pitchFamily="18" charset="0"/>
              </a:rPr>
              <a:t>Kouimtsidis</a:t>
            </a:r>
            <a:r>
              <a:rPr lang="en-GB" sz="1400" u="sng" spc="-15" dirty="0">
                <a:latin typeface="Arial" panose="020B0604020202020204" pitchFamily="34" charset="0"/>
                <a:ea typeface="Times New Roman" panose="02020603050405020304" pitchFamily="18" charset="0"/>
                <a:cs typeface="Times New Roman" panose="02020603050405020304" pitchFamily="18" charset="0"/>
              </a:rPr>
              <a:t> C</a:t>
            </a:r>
            <a:r>
              <a:rPr lang="en-GB" sz="1400" spc="-15" dirty="0">
                <a:latin typeface="Arial" panose="020B0604020202020204" pitchFamily="34" charset="0"/>
                <a:ea typeface="Times New Roman" panose="02020603050405020304" pitchFamily="18" charset="0"/>
                <a:cs typeface="Times New Roman" panose="02020603050405020304" pitchFamily="18" charset="0"/>
              </a:rPr>
              <a:t>, </a:t>
            </a:r>
            <a:r>
              <a:rPr lang="en-GB" sz="1400" spc="-15" dirty="0" err="1">
                <a:latin typeface="Arial" panose="020B0604020202020204" pitchFamily="34" charset="0"/>
                <a:ea typeface="Times New Roman" panose="02020603050405020304" pitchFamily="18" charset="0"/>
                <a:cs typeface="Times New Roman" panose="02020603050405020304" pitchFamily="18" charset="0"/>
              </a:rPr>
              <a:t>Hassiotis</a:t>
            </a:r>
            <a:r>
              <a:rPr lang="en-GB" sz="1400" spc="-15" dirty="0">
                <a:latin typeface="Arial" panose="020B0604020202020204" pitchFamily="34" charset="0"/>
                <a:ea typeface="Times New Roman" panose="02020603050405020304" pitchFamily="18" charset="0"/>
                <a:cs typeface="Times New Roman" panose="02020603050405020304" pitchFamily="18" charset="0"/>
              </a:rPr>
              <a:t> A, </a:t>
            </a:r>
            <a:r>
              <a:rPr lang="en-GB" sz="1400" spc="-15" dirty="0" err="1">
                <a:latin typeface="Arial" panose="020B0604020202020204" pitchFamily="34" charset="0"/>
                <a:ea typeface="Times New Roman" panose="02020603050405020304" pitchFamily="18" charset="0"/>
                <a:cs typeface="Times New Roman" panose="02020603050405020304" pitchFamily="18" charset="0"/>
              </a:rPr>
              <a:t>Scior</a:t>
            </a:r>
            <a:r>
              <a:rPr lang="en-GB" sz="1400" spc="-15" dirty="0">
                <a:latin typeface="Arial" panose="020B0604020202020204" pitchFamily="34" charset="0"/>
                <a:ea typeface="Times New Roman" panose="02020603050405020304" pitchFamily="18" charset="0"/>
                <a:cs typeface="Times New Roman" panose="02020603050405020304" pitchFamily="18" charset="0"/>
              </a:rPr>
              <a:t> K, Hunter R, </a:t>
            </a:r>
            <a:r>
              <a:rPr lang="en-GB" sz="1400" spc="-15" dirty="0" err="1">
                <a:latin typeface="Arial" panose="020B0604020202020204" pitchFamily="34" charset="0"/>
                <a:ea typeface="Times New Roman" panose="02020603050405020304" pitchFamily="18" charset="0"/>
                <a:cs typeface="Times New Roman" panose="02020603050405020304" pitchFamily="18" charset="0"/>
              </a:rPr>
              <a:t>Baio</a:t>
            </a:r>
            <a:r>
              <a:rPr lang="en-GB" sz="1400" spc="-15" dirty="0">
                <a:latin typeface="Arial" panose="020B0604020202020204" pitchFamily="34" charset="0"/>
                <a:ea typeface="Times New Roman" panose="02020603050405020304" pitchFamily="18" charset="0"/>
                <a:cs typeface="Times New Roman" panose="02020603050405020304" pitchFamily="18" charset="0"/>
              </a:rPr>
              <a:t> G, </a:t>
            </a:r>
            <a:r>
              <a:rPr lang="en-GB" sz="1400" spc="-15" dirty="0" err="1">
                <a:latin typeface="Arial" panose="020B0604020202020204" pitchFamily="34" charset="0"/>
                <a:ea typeface="Times New Roman" panose="02020603050405020304" pitchFamily="18" charset="0"/>
                <a:cs typeface="Times New Roman" panose="02020603050405020304" pitchFamily="18" charset="0"/>
              </a:rPr>
              <a:t>Pezzoni</a:t>
            </a:r>
            <a:r>
              <a:rPr lang="en-GB" sz="1400" spc="-15" dirty="0">
                <a:latin typeface="Arial" panose="020B0604020202020204" pitchFamily="34" charset="0"/>
                <a:ea typeface="Times New Roman" panose="02020603050405020304" pitchFamily="18" charset="0"/>
                <a:cs typeface="Times New Roman" panose="02020603050405020304" pitchFamily="18" charset="0"/>
              </a:rPr>
              <a:t> V. 2015. A feasibility study of a psychological intervention to address alcohol misuse for people with mild to moderate learning disabilities living in the community (EBI-LD); study protocol for a randomized controlled trial. Trials </a:t>
            </a:r>
            <a:r>
              <a:rPr lang="en-GB" sz="1400" spc="-1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DOI: 10.1186/s13063-015-0629-x. </a:t>
            </a:r>
            <a:endParaRPr lang="en-GB" sz="1400" spc="-15"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506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People with Learning Disabilities?</a:t>
            </a:r>
            <a:endParaRPr lang="en-GB" dirty="0"/>
          </a:p>
        </p:txBody>
      </p:sp>
      <p:sp>
        <p:nvSpPr>
          <p:cNvPr id="3" name="Content Placeholder 2"/>
          <p:cNvSpPr>
            <a:spLocks noGrp="1"/>
          </p:cNvSpPr>
          <p:nvPr>
            <p:ph idx="1"/>
          </p:nvPr>
        </p:nvSpPr>
        <p:spPr>
          <a:xfrm>
            <a:off x="457200" y="1772816"/>
            <a:ext cx="8229600" cy="4353347"/>
          </a:xfrm>
        </p:spPr>
        <p:txBody>
          <a:bodyPr/>
          <a:lstStyle/>
          <a:p>
            <a:pPr marL="0" indent="0">
              <a:buNone/>
            </a:pPr>
            <a:r>
              <a:rPr lang="en-GB" dirty="0" smtClean="0"/>
              <a:t>Most people with learning disabilities (LD)</a:t>
            </a:r>
          </a:p>
          <a:p>
            <a:r>
              <a:rPr lang="en-GB" dirty="0" smtClean="0"/>
              <a:t>Now </a:t>
            </a:r>
            <a:r>
              <a:rPr lang="en-GB" dirty="0"/>
              <a:t>live in the community </a:t>
            </a:r>
            <a:endParaRPr lang="en-GB" dirty="0" smtClean="0"/>
          </a:p>
          <a:p>
            <a:r>
              <a:rPr lang="en-GB" dirty="0" smtClean="0"/>
              <a:t>Are more likely </a:t>
            </a:r>
            <a:r>
              <a:rPr lang="en-GB" dirty="0"/>
              <a:t>to be exposed to substances </a:t>
            </a:r>
            <a:r>
              <a:rPr lang="en-GB" dirty="0" smtClean="0"/>
              <a:t>and to consume </a:t>
            </a:r>
            <a:r>
              <a:rPr lang="en-GB" dirty="0"/>
              <a:t>them</a:t>
            </a:r>
          </a:p>
        </p:txBody>
      </p:sp>
      <p:pic>
        <p:nvPicPr>
          <p:cNvPr id="4" name="Picture 3"/>
          <p:cNvPicPr/>
          <p:nvPr/>
        </p:nvPicPr>
        <p:blipFill>
          <a:blip r:embed="rId2"/>
          <a:stretch>
            <a:fillRect/>
          </a:stretch>
        </p:blipFill>
        <p:spPr>
          <a:xfrm>
            <a:off x="2771800" y="4149080"/>
            <a:ext cx="4032448" cy="2232248"/>
          </a:xfrm>
          <a:prstGeom prst="rect">
            <a:avLst/>
          </a:prstGeom>
          <a:ln w="19050">
            <a:solidFill>
              <a:srgbClr val="0070C0"/>
            </a:solidFill>
          </a:ln>
        </p:spPr>
      </p:pic>
    </p:spTree>
    <p:extLst>
      <p:ext uri="{BB962C8B-B14F-4D97-AF65-F5344CB8AC3E}">
        <p14:creationId xmlns:p14="http://schemas.microsoft.com/office/powerpoint/2010/main" val="1123103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But…</a:t>
            </a:r>
            <a:endParaRPr lang="en-GB" dirty="0"/>
          </a:p>
        </p:txBody>
      </p:sp>
      <p:sp>
        <p:nvSpPr>
          <p:cNvPr id="3" name="Content Placeholder 2"/>
          <p:cNvSpPr>
            <a:spLocks noGrp="1"/>
          </p:cNvSpPr>
          <p:nvPr>
            <p:ph idx="1"/>
          </p:nvPr>
        </p:nvSpPr>
        <p:spPr>
          <a:xfrm>
            <a:off x="467544" y="1340768"/>
            <a:ext cx="8229600" cy="4525963"/>
          </a:xfrm>
        </p:spPr>
        <p:txBody>
          <a:bodyPr>
            <a:normAutofit fontScale="92500"/>
          </a:bodyPr>
          <a:lstStyle/>
          <a:p>
            <a:r>
              <a:rPr lang="en-GB" dirty="0" smtClean="0"/>
              <a:t>History of Paternalism &amp; Restricted Choice</a:t>
            </a:r>
          </a:p>
          <a:p>
            <a:pPr marL="0" indent="0">
              <a:buNone/>
            </a:pPr>
            <a:r>
              <a:rPr lang="en-GB" dirty="0" smtClean="0"/>
              <a: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	Extent of problem drinking among people 	with LD poorly understood and not addressed</a:t>
            </a:r>
            <a:endParaRPr lang="en-GB" dirty="0"/>
          </a:p>
        </p:txBody>
      </p:sp>
      <p:sp>
        <p:nvSpPr>
          <p:cNvPr id="5" name="Right Arrow 4"/>
          <p:cNvSpPr/>
          <p:nvPr/>
        </p:nvSpPr>
        <p:spPr>
          <a:xfrm>
            <a:off x="645683" y="4869160"/>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Callout 5"/>
          <p:cNvSpPr/>
          <p:nvPr/>
        </p:nvSpPr>
        <p:spPr>
          <a:xfrm>
            <a:off x="1137320" y="1988840"/>
            <a:ext cx="4752528" cy="1512168"/>
          </a:xfrm>
          <a:prstGeom prst="wedgeEllipseCallout">
            <a:avLst>
              <a:gd name="adj1" fmla="val 35476"/>
              <a:gd name="adj2" fmla="val 7150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smtClean="0">
              <a:solidFill>
                <a:schemeClr val="tx2"/>
              </a:solidFill>
              <a:ea typeface="Times New Roman"/>
              <a:cs typeface="Times New Roman"/>
            </a:endParaRPr>
          </a:p>
          <a:p>
            <a:pPr algn="ctr"/>
            <a:r>
              <a:rPr lang="en-GB" sz="1400" dirty="0" smtClean="0">
                <a:solidFill>
                  <a:schemeClr val="tx2"/>
                </a:solidFill>
                <a:ea typeface="Times New Roman"/>
                <a:cs typeface="Times New Roman"/>
              </a:rPr>
              <a:t>Before </a:t>
            </a:r>
            <a:r>
              <a:rPr lang="en-GB" sz="1400" dirty="0">
                <a:solidFill>
                  <a:schemeClr val="tx2"/>
                </a:solidFill>
                <a:ea typeface="Times New Roman"/>
                <a:cs typeface="Times New Roman"/>
              </a:rPr>
              <a:t>when I was in supported care, the carer said “no, that’s not allowed, we’re not allowed to come with you, if you’re having an alcoholic drink”. And that stopped me, stopped my freedom of going out.</a:t>
            </a:r>
            <a:endParaRPr lang="en-GB" sz="1400" dirty="0">
              <a:solidFill>
                <a:schemeClr val="tx2"/>
              </a:solidFill>
            </a:endParaRPr>
          </a:p>
          <a:p>
            <a:pPr algn="ctr"/>
            <a:endParaRPr lang="en-GB" dirty="0"/>
          </a:p>
        </p:txBody>
      </p:sp>
    </p:spTree>
    <p:extLst>
      <p:ext uri="{BB962C8B-B14F-4D97-AF65-F5344CB8AC3E}">
        <p14:creationId xmlns:p14="http://schemas.microsoft.com/office/powerpoint/2010/main" val="29866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a:t>
            </a:r>
            <a:endParaRPr lang="en-GB" dirty="0"/>
          </a:p>
        </p:txBody>
      </p:sp>
      <p:sp>
        <p:nvSpPr>
          <p:cNvPr id="3" name="Content Placeholder 2"/>
          <p:cNvSpPr>
            <a:spLocks noGrp="1"/>
          </p:cNvSpPr>
          <p:nvPr>
            <p:ph idx="1"/>
          </p:nvPr>
        </p:nvSpPr>
        <p:spPr>
          <a:xfrm>
            <a:off x="457200" y="1600201"/>
            <a:ext cx="8435280" cy="4493096"/>
          </a:xfrm>
        </p:spPr>
        <p:txBody>
          <a:bodyPr>
            <a:normAutofit/>
          </a:bodyPr>
          <a:lstStyle/>
          <a:p>
            <a:r>
              <a:rPr lang="en-GB" dirty="0" smtClean="0"/>
              <a:t>Prevalence of any substance misuse: 0.5% to  2.5% </a:t>
            </a:r>
            <a:r>
              <a:rPr lang="en-GB" dirty="0"/>
              <a:t>(UK &amp; USA studies</a:t>
            </a:r>
            <a:r>
              <a:rPr lang="en-GB" dirty="0" smtClean="0"/>
              <a:t>) </a:t>
            </a:r>
            <a:r>
              <a:rPr lang="en-GB" dirty="0" smtClean="0"/>
              <a:t>and </a:t>
            </a:r>
            <a:r>
              <a:rPr lang="en-GB" dirty="0" smtClean="0"/>
              <a:t>may be as high as </a:t>
            </a:r>
            <a:r>
              <a:rPr lang="en-GB" dirty="0" smtClean="0"/>
              <a:t>22.5</a:t>
            </a:r>
            <a:r>
              <a:rPr lang="en-GB" dirty="0" smtClean="0"/>
              <a:t>% </a:t>
            </a:r>
            <a:r>
              <a:rPr lang="en-GB" dirty="0" smtClean="0"/>
              <a:t>(HPFT clinic sample). </a:t>
            </a:r>
          </a:p>
          <a:p>
            <a:r>
              <a:rPr lang="en-GB" dirty="0" smtClean="0"/>
              <a:t>Approximately </a:t>
            </a:r>
            <a:r>
              <a:rPr lang="en-GB" dirty="0"/>
              <a:t>5% of youths in </a:t>
            </a:r>
            <a:r>
              <a:rPr lang="en-GB" dirty="0" smtClean="0"/>
              <a:t>D&amp;A </a:t>
            </a:r>
            <a:r>
              <a:rPr lang="en-GB" dirty="0"/>
              <a:t>services have a degree of </a:t>
            </a:r>
            <a:r>
              <a:rPr lang="en-GB" dirty="0" smtClean="0"/>
              <a:t>LD. </a:t>
            </a:r>
            <a:endParaRPr lang="en-GB" dirty="0" smtClean="0"/>
          </a:p>
          <a:p>
            <a:r>
              <a:rPr lang="en-GB" dirty="0" smtClean="0"/>
              <a:t>Alcohol and cannabis most common </a:t>
            </a:r>
            <a:r>
              <a:rPr lang="en-GB" dirty="0"/>
              <a:t>substances </a:t>
            </a:r>
            <a:r>
              <a:rPr lang="en-GB" dirty="0" smtClean="0"/>
              <a:t>used by people </a:t>
            </a:r>
            <a:r>
              <a:rPr lang="en-GB" dirty="0"/>
              <a:t>with </a:t>
            </a:r>
            <a:r>
              <a:rPr lang="en-GB" dirty="0" smtClean="0"/>
              <a:t>mild/ moderate </a:t>
            </a:r>
            <a:r>
              <a:rPr lang="en-GB" dirty="0" smtClean="0"/>
              <a:t>LD.</a:t>
            </a:r>
            <a:endParaRPr lang="en-GB" dirty="0" smtClean="0"/>
          </a:p>
        </p:txBody>
      </p:sp>
    </p:spTree>
    <p:extLst>
      <p:ext uri="{BB962C8B-B14F-4D97-AF65-F5344CB8AC3E}">
        <p14:creationId xmlns:p14="http://schemas.microsoft.com/office/powerpoint/2010/main" val="173546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studies</a:t>
            </a:r>
            <a:endParaRPr lang="en-GB" dirty="0"/>
          </a:p>
        </p:txBody>
      </p:sp>
      <p:sp>
        <p:nvSpPr>
          <p:cNvPr id="3" name="Content Placeholder 2"/>
          <p:cNvSpPr>
            <a:spLocks noGrp="1"/>
          </p:cNvSpPr>
          <p:nvPr>
            <p:ph idx="1"/>
          </p:nvPr>
        </p:nvSpPr>
        <p:spPr>
          <a:xfrm>
            <a:off x="457200" y="1412776"/>
            <a:ext cx="8229600" cy="5040560"/>
          </a:xfrm>
        </p:spPr>
        <p:txBody>
          <a:bodyPr>
            <a:normAutofit fontScale="77500" lnSpcReduction="20000"/>
          </a:bodyPr>
          <a:lstStyle/>
          <a:p>
            <a:r>
              <a:rPr lang="en-GB" dirty="0"/>
              <a:t>Studies fairly small and usually uncontrolled</a:t>
            </a:r>
            <a:r>
              <a:rPr lang="en-GB" dirty="0" smtClean="0"/>
              <a:t>.</a:t>
            </a:r>
          </a:p>
          <a:p>
            <a:pPr marL="0" indent="0">
              <a:buNone/>
            </a:pPr>
            <a:endParaRPr lang="en-GB" dirty="0"/>
          </a:p>
          <a:p>
            <a:r>
              <a:rPr lang="en-GB" dirty="0" smtClean="0"/>
              <a:t>Motivation </a:t>
            </a:r>
            <a:r>
              <a:rPr lang="en-GB" dirty="0" smtClean="0"/>
              <a:t>improvement, education </a:t>
            </a:r>
            <a:r>
              <a:rPr lang="en-GB" dirty="0"/>
              <a:t>about the </a:t>
            </a:r>
            <a:r>
              <a:rPr lang="en-GB" dirty="0" smtClean="0"/>
              <a:t>risks, </a:t>
            </a:r>
            <a:r>
              <a:rPr lang="en-GB" dirty="0"/>
              <a:t>behavioural modification, adaptation of materials by </a:t>
            </a:r>
            <a:r>
              <a:rPr lang="en-GB" dirty="0" smtClean="0"/>
              <a:t>AA.</a:t>
            </a:r>
            <a:endParaRPr lang="en-GB" dirty="0" smtClean="0"/>
          </a:p>
          <a:p>
            <a:pPr marL="0" indent="0">
              <a:buNone/>
            </a:pPr>
            <a:endParaRPr lang="en-GB" dirty="0" smtClean="0"/>
          </a:p>
          <a:p>
            <a:r>
              <a:rPr lang="en-GB" dirty="0"/>
              <a:t>Coping skills lessons and assertiveness </a:t>
            </a:r>
            <a:r>
              <a:rPr lang="en-GB" dirty="0" smtClean="0"/>
              <a:t>training, relaxation </a:t>
            </a:r>
            <a:r>
              <a:rPr lang="en-GB" dirty="0"/>
              <a:t>techniques</a:t>
            </a:r>
            <a:r>
              <a:rPr lang="en-GB" dirty="0" smtClean="0"/>
              <a:t>, distraction </a:t>
            </a:r>
            <a:r>
              <a:rPr lang="en-GB" dirty="0" smtClean="0"/>
              <a:t>techniques.</a:t>
            </a:r>
            <a:endParaRPr lang="en-GB" dirty="0" smtClean="0"/>
          </a:p>
          <a:p>
            <a:endParaRPr lang="en-GB" dirty="0"/>
          </a:p>
          <a:p>
            <a:r>
              <a:rPr lang="en-GB" dirty="0" smtClean="0"/>
              <a:t>Mostly </a:t>
            </a:r>
            <a:r>
              <a:rPr lang="en-GB" dirty="0"/>
              <a:t>delivered in group </a:t>
            </a:r>
            <a:r>
              <a:rPr lang="en-GB" dirty="0" smtClean="0"/>
              <a:t>settings.</a:t>
            </a:r>
            <a:endParaRPr lang="en-GB" dirty="0" smtClean="0"/>
          </a:p>
          <a:p>
            <a:endParaRPr lang="en-GB" dirty="0"/>
          </a:p>
          <a:p>
            <a:r>
              <a:rPr lang="en-GB" dirty="0" smtClean="0"/>
              <a:t>Enhanced </a:t>
            </a:r>
            <a:r>
              <a:rPr lang="en-GB" dirty="0"/>
              <a:t>by providing additional cues and using techniques such as modelling, videotaped vignettes and </a:t>
            </a:r>
            <a:r>
              <a:rPr lang="en-GB" dirty="0" smtClean="0"/>
              <a:t>role-playing.</a:t>
            </a:r>
            <a:endParaRPr lang="en-GB" dirty="0" smtClean="0"/>
          </a:p>
          <a:p>
            <a:endParaRPr lang="en-GB" dirty="0"/>
          </a:p>
        </p:txBody>
      </p:sp>
    </p:spTree>
    <p:extLst>
      <p:ext uri="{BB962C8B-B14F-4D97-AF65-F5344CB8AC3E}">
        <p14:creationId xmlns:p14="http://schemas.microsoft.com/office/powerpoint/2010/main" val="1903728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People with LD have cognitive </a:t>
            </a:r>
            <a:r>
              <a:rPr lang="en-GB" dirty="0"/>
              <a:t>deficits that impair their ability to learn or generalise new learning and therefore may require interventions to </a:t>
            </a:r>
            <a:r>
              <a:rPr lang="en-GB" b="1" dirty="0"/>
              <a:t>last longer</a:t>
            </a:r>
            <a:r>
              <a:rPr lang="en-GB" dirty="0"/>
              <a:t>, to include </a:t>
            </a:r>
            <a:r>
              <a:rPr lang="en-GB" b="1" dirty="0"/>
              <a:t>maintenance sessions </a:t>
            </a:r>
            <a:r>
              <a:rPr lang="en-GB" dirty="0"/>
              <a:t>and to be </a:t>
            </a:r>
            <a:r>
              <a:rPr lang="en-GB" b="1" dirty="0"/>
              <a:t>supported</a:t>
            </a:r>
            <a:r>
              <a:rPr lang="en-GB" dirty="0"/>
              <a:t> to seek help and attend appointments. </a:t>
            </a:r>
          </a:p>
          <a:p>
            <a:endParaRPr lang="en-GB" dirty="0"/>
          </a:p>
        </p:txBody>
      </p:sp>
      <p:sp>
        <p:nvSpPr>
          <p:cNvPr id="2" name="TextBox 1"/>
          <p:cNvSpPr txBox="1"/>
          <p:nvPr/>
        </p:nvSpPr>
        <p:spPr>
          <a:xfrm>
            <a:off x="611560" y="620688"/>
            <a:ext cx="7920880" cy="584775"/>
          </a:xfrm>
          <a:prstGeom prst="rect">
            <a:avLst/>
          </a:prstGeom>
          <a:noFill/>
        </p:spPr>
        <p:txBody>
          <a:bodyPr wrap="square" rtlCol="0">
            <a:spAutoFit/>
          </a:bodyPr>
          <a:lstStyle/>
          <a:p>
            <a:pPr algn="ctr"/>
            <a:r>
              <a:rPr lang="en-GB" sz="3200" b="1" dirty="0" smtClean="0"/>
              <a:t>LD psychosocial interventions</a:t>
            </a:r>
            <a:endParaRPr lang="en-GB" sz="3200" b="1" dirty="0"/>
          </a:p>
        </p:txBody>
      </p:sp>
    </p:spTree>
    <p:extLst>
      <p:ext uri="{BB962C8B-B14F-4D97-AF65-F5344CB8AC3E}">
        <p14:creationId xmlns:p14="http://schemas.microsoft.com/office/powerpoint/2010/main" val="717577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12974"/>
          </a:xfrm>
        </p:spPr>
        <p:txBody>
          <a:bodyPr>
            <a:normAutofit fontScale="90000"/>
          </a:bodyPr>
          <a:lstStyle/>
          <a:p>
            <a:r>
              <a:rPr lang="en-GB" dirty="0" smtClean="0"/>
              <a:t/>
            </a:r>
            <a:br>
              <a:rPr lang="en-GB" dirty="0" smtClean="0"/>
            </a:br>
            <a:r>
              <a:rPr lang="en-GB" dirty="0" smtClean="0"/>
              <a:t>EBI-LD</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A </a:t>
            </a:r>
            <a:r>
              <a:rPr lang="en-GB" dirty="0"/>
              <a:t>feasibility study </a:t>
            </a:r>
            <a:r>
              <a:rPr lang="en-GB" dirty="0" smtClean="0"/>
              <a:t>(RCT, economic evaluation &amp; qualitative study)</a:t>
            </a:r>
          </a:p>
          <a:p>
            <a:pPr marL="0" indent="0">
              <a:buNone/>
            </a:pPr>
            <a:endParaRPr lang="en-GB" dirty="0" smtClean="0"/>
          </a:p>
          <a:p>
            <a:r>
              <a:rPr lang="en-GB" dirty="0"/>
              <a:t>F</a:t>
            </a:r>
            <a:r>
              <a:rPr lang="en-GB" dirty="0" smtClean="0"/>
              <a:t>unded </a:t>
            </a:r>
            <a:r>
              <a:rPr lang="en-GB" dirty="0"/>
              <a:t>by NIHR (</a:t>
            </a:r>
            <a:r>
              <a:rPr lang="en-GB" dirty="0" err="1"/>
              <a:t>RfPB</a:t>
            </a:r>
            <a:r>
              <a:rPr lang="en-GB" dirty="0" smtClean="0"/>
              <a:t>)</a:t>
            </a:r>
          </a:p>
          <a:p>
            <a:r>
              <a:rPr lang="en-GB" dirty="0" smtClean="0"/>
              <a:t>30 months</a:t>
            </a:r>
          </a:p>
          <a:p>
            <a:r>
              <a:rPr lang="en-GB" dirty="0" smtClean="0"/>
              <a:t>Collaboration between </a:t>
            </a:r>
            <a:r>
              <a:rPr lang="en-GB" dirty="0" smtClean="0"/>
              <a:t>HPFT, UCL &amp; SABP</a:t>
            </a:r>
            <a:r>
              <a:rPr lang="en-GB" dirty="0"/>
              <a:t/>
            </a:r>
            <a:br>
              <a:rPr lang="en-GB" dirty="0"/>
            </a:br>
            <a:endParaRPr lang="en-GB" dirty="0"/>
          </a:p>
        </p:txBody>
      </p:sp>
    </p:spTree>
    <p:extLst>
      <p:ext uri="{BB962C8B-B14F-4D97-AF65-F5344CB8AC3E}">
        <p14:creationId xmlns:p14="http://schemas.microsoft.com/office/powerpoint/2010/main" val="36483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Participants</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Adults</a:t>
            </a:r>
          </a:p>
          <a:p>
            <a:pPr marL="0" indent="0">
              <a:buNone/>
            </a:pPr>
            <a:r>
              <a:rPr lang="en-GB" dirty="0" smtClean="0"/>
              <a:t>Mild </a:t>
            </a:r>
            <a:r>
              <a:rPr lang="en-GB" dirty="0"/>
              <a:t>to moderate </a:t>
            </a:r>
            <a:r>
              <a:rPr lang="en-GB" dirty="0" smtClean="0"/>
              <a:t>LD</a:t>
            </a:r>
          </a:p>
          <a:p>
            <a:pPr marL="0" indent="0">
              <a:buNone/>
            </a:pPr>
            <a:r>
              <a:rPr lang="en-GB" dirty="0" smtClean="0"/>
              <a:t>Known </a:t>
            </a:r>
            <a:r>
              <a:rPr lang="en-GB" dirty="0"/>
              <a:t>to </a:t>
            </a:r>
            <a:r>
              <a:rPr lang="en-GB" dirty="0" smtClean="0"/>
              <a:t>LD professionals as </a:t>
            </a:r>
            <a:r>
              <a:rPr lang="en-GB" dirty="0"/>
              <a:t>possibly having an alcohol </a:t>
            </a:r>
            <a:r>
              <a:rPr lang="en-GB" dirty="0" smtClean="0"/>
              <a:t>problem</a:t>
            </a:r>
          </a:p>
          <a:p>
            <a:pPr marL="0" indent="0">
              <a:buNone/>
            </a:pPr>
            <a:endParaRPr lang="en-GB" dirty="0" smtClean="0"/>
          </a:p>
          <a:p>
            <a:pPr marL="0" indent="0">
              <a:buNone/>
            </a:pPr>
            <a:r>
              <a:rPr lang="en-GB" dirty="0" smtClean="0"/>
              <a:t>Screening</a:t>
            </a:r>
            <a:endParaRPr lang="en-GB" dirty="0"/>
          </a:p>
          <a:p>
            <a:r>
              <a:rPr lang="en-GB" dirty="0" smtClean="0"/>
              <a:t>Full Scale </a:t>
            </a:r>
            <a:r>
              <a:rPr lang="en-GB" dirty="0"/>
              <a:t>IQ &lt;</a:t>
            </a:r>
            <a:r>
              <a:rPr lang="en-GB" dirty="0" smtClean="0"/>
              <a:t>70 (based on WASI or previous results) </a:t>
            </a:r>
          </a:p>
          <a:p>
            <a:r>
              <a:rPr lang="en-GB" dirty="0" smtClean="0"/>
              <a:t>Alcohol Use Disorder Identification Test (AUDIT) </a:t>
            </a:r>
            <a:r>
              <a:rPr lang="en-GB" dirty="0" smtClean="0"/>
              <a:t>8-20 </a:t>
            </a:r>
            <a:endParaRPr lang="en-GB" dirty="0" smtClean="0"/>
          </a:p>
          <a:p>
            <a:r>
              <a:rPr lang="en-GB" dirty="0" smtClean="0"/>
              <a:t>Participant </a:t>
            </a:r>
            <a:r>
              <a:rPr lang="en-GB" dirty="0"/>
              <a:t>and carer </a:t>
            </a:r>
            <a:r>
              <a:rPr lang="en-GB" dirty="0" smtClean="0"/>
              <a:t>recruited </a:t>
            </a:r>
            <a:r>
              <a:rPr lang="en-GB" dirty="0"/>
              <a:t>in </a:t>
            </a:r>
            <a:r>
              <a:rPr lang="en-GB" dirty="0" smtClean="0"/>
              <a:t>pairs</a:t>
            </a:r>
            <a:endParaRPr lang="en-GB" dirty="0"/>
          </a:p>
        </p:txBody>
      </p:sp>
    </p:spTree>
    <p:extLst>
      <p:ext uri="{BB962C8B-B14F-4D97-AF65-F5344CB8AC3E}">
        <p14:creationId xmlns:p14="http://schemas.microsoft.com/office/powerpoint/2010/main" val="40595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1469</Words>
  <Application>Microsoft Office PowerPoint</Application>
  <PresentationFormat>On-screen Show (4:3)</PresentationFormat>
  <Paragraphs>289</Paragraphs>
  <Slides>24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Cambria</vt:lpstr>
      <vt:lpstr>Times New Roman</vt:lpstr>
      <vt:lpstr>Office Theme</vt:lpstr>
      <vt:lpstr>Adobe Acrobat Document</vt:lpstr>
      <vt:lpstr> A feasibility study of a psychological intervention to address alcohol misuse for people with mild to moderate learning disabilities living in the community (EBI-LD)</vt:lpstr>
      <vt:lpstr>Team</vt:lpstr>
      <vt:lpstr>Why People with Learning Disabilities?</vt:lpstr>
      <vt:lpstr>But…</vt:lpstr>
      <vt:lpstr>The Problem</vt:lpstr>
      <vt:lpstr>Previous studies</vt:lpstr>
      <vt:lpstr>PowerPoint Presentation</vt:lpstr>
      <vt:lpstr> EBI-LD </vt:lpstr>
      <vt:lpstr>Participants</vt:lpstr>
      <vt:lpstr>RCT</vt:lpstr>
      <vt:lpstr>Intervention</vt:lpstr>
      <vt:lpstr>Instruments</vt:lpstr>
      <vt:lpstr>Qualitative study</vt:lpstr>
      <vt:lpstr>PowerPoint Presentation</vt:lpstr>
      <vt:lpstr>PowerPoint Presentation</vt:lpstr>
      <vt:lpstr>Results; primary outcome</vt:lpstr>
      <vt:lpstr>Results</vt:lpstr>
      <vt:lpstr>Economic evaluation</vt:lpstr>
      <vt:lpstr>Qualitative study</vt:lpstr>
      <vt:lpstr>Participants’ experiences </vt:lpstr>
      <vt:lpstr>Carers’ experiences</vt:lpstr>
      <vt:lpstr>Discussion</vt:lpstr>
      <vt:lpstr>Conclusion</vt:lpstr>
      <vt:lpstr>Thank you drckouimtsidis@hotmail.com</vt:lpstr>
    </vt:vector>
  </TitlesOfParts>
  <Company>Surrey &amp; Borders Partnership Foundation NHS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feasibility study of a psychological intervention to address alcohol misuse for people with mild to moderate learning disabilities living in the community.</dc:title>
  <dc:creator>Christos Kouimtsidis</dc:creator>
  <cp:lastModifiedBy>Kouimtsidis, Christos</cp:lastModifiedBy>
  <cp:revision>80</cp:revision>
  <dcterms:created xsi:type="dcterms:W3CDTF">2013-06-20T14:29:24Z</dcterms:created>
  <dcterms:modified xsi:type="dcterms:W3CDTF">2016-11-01T11:22:19Z</dcterms:modified>
</cp:coreProperties>
</file>