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24"/>
  </p:notesMasterIdLst>
  <p:sldIdLst>
    <p:sldId id="256" r:id="rId4"/>
    <p:sldId id="257" r:id="rId5"/>
    <p:sldId id="275" r:id="rId6"/>
    <p:sldId id="278" r:id="rId7"/>
    <p:sldId id="271" r:id="rId8"/>
    <p:sldId id="272" r:id="rId9"/>
    <p:sldId id="273" r:id="rId10"/>
    <p:sldId id="274" r:id="rId11"/>
    <p:sldId id="277" r:id="rId12"/>
    <p:sldId id="276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8" r:id="rId21"/>
    <p:sldId id="266" r:id="rId22"/>
    <p:sldId id="26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62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Number of Publication</a:t>
            </a:r>
            <a:r>
              <a:rPr lang="en-US" baseline="0"/>
              <a:t>s on AA and NA </a:t>
            </a:r>
          </a:p>
          <a:p>
            <a:pPr>
              <a:defRPr/>
            </a:pPr>
            <a:r>
              <a:rPr lang="en-US" baseline="0"/>
              <a:t>1960-2010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Sheet1!$D$6:$H$6</c:f>
              <c:strCache>
                <c:ptCount val="5"/>
                <c:pt idx="0">
                  <c:v>1960-70</c:v>
                </c:pt>
                <c:pt idx="1">
                  <c:v>1971-80</c:v>
                </c:pt>
                <c:pt idx="2">
                  <c:v>1981-90</c:v>
                </c:pt>
                <c:pt idx="3">
                  <c:v>1991-00</c:v>
                </c:pt>
                <c:pt idx="4">
                  <c:v>2001-10</c:v>
                </c:pt>
              </c:strCache>
            </c:strRef>
          </c:cat>
          <c:val>
            <c:numRef>
              <c:f>Sheet1!$D$7:$H$7</c:f>
              <c:numCache>
                <c:formatCode>General</c:formatCode>
                <c:ptCount val="5"/>
                <c:pt idx="0">
                  <c:v>19</c:v>
                </c:pt>
                <c:pt idx="1">
                  <c:v>207</c:v>
                </c:pt>
                <c:pt idx="2">
                  <c:v>282</c:v>
                </c:pt>
                <c:pt idx="3">
                  <c:v>389</c:v>
                </c:pt>
                <c:pt idx="4">
                  <c:v>395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018048"/>
        <c:axId val="36019584"/>
      </c:barChart>
      <c:catAx>
        <c:axId val="36018048"/>
        <c:scaling>
          <c:orientation val="minMax"/>
        </c:scaling>
        <c:delete val="0"/>
        <c:axPos val="b"/>
        <c:majorTickMark val="none"/>
        <c:minorTickMark val="none"/>
        <c:tickLblPos val="nextTo"/>
        <c:crossAx val="36019584"/>
        <c:crosses val="autoZero"/>
        <c:auto val="1"/>
        <c:lblAlgn val="ctr"/>
        <c:lblOffset val="100"/>
        <c:noMultiLvlLbl val="0"/>
      </c:catAx>
      <c:valAx>
        <c:axId val="360195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601804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4484A2-D64B-49CE-83F5-1571C3BB6274}" type="doc">
      <dgm:prSet loTypeId="urn:microsoft.com/office/officeart/2005/8/layout/venn2" loCatId="relationship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6257D7C-5993-4F27-8C93-A8A20F9E0968}">
      <dgm:prSet phldrT="[Text]" custT="1"/>
      <dgm:spPr/>
      <dgm:t>
        <a:bodyPr/>
        <a:lstStyle/>
        <a:p>
          <a:r>
            <a:rPr lang="en-US" sz="1200" b="1" dirty="0" smtClean="0"/>
            <a:t>Social</a:t>
          </a:r>
          <a:endParaRPr lang="en-US" sz="1200" b="1" dirty="0"/>
        </a:p>
      </dgm:t>
    </dgm:pt>
    <dgm:pt modelId="{253E992D-3A66-4EE7-A216-978325BA8575}" type="parTrans" cxnId="{099F1C8F-1E23-486F-A803-0E56268F8178}">
      <dgm:prSet/>
      <dgm:spPr/>
      <dgm:t>
        <a:bodyPr/>
        <a:lstStyle/>
        <a:p>
          <a:endParaRPr lang="en-US" sz="1600"/>
        </a:p>
      </dgm:t>
    </dgm:pt>
    <dgm:pt modelId="{8CF126BC-FD92-4563-A055-3B04DEB7CB2F}" type="sibTrans" cxnId="{099F1C8F-1E23-486F-A803-0E56268F8178}">
      <dgm:prSet/>
      <dgm:spPr/>
      <dgm:t>
        <a:bodyPr/>
        <a:lstStyle/>
        <a:p>
          <a:endParaRPr lang="en-US" sz="1600"/>
        </a:p>
      </dgm:t>
    </dgm:pt>
    <dgm:pt modelId="{E6383B92-2BA3-4876-8278-D068C710FC78}">
      <dgm:prSet phldrT="[Text]" custT="1"/>
      <dgm:spPr/>
      <dgm:t>
        <a:bodyPr/>
        <a:lstStyle/>
        <a:p>
          <a:r>
            <a:rPr lang="en-US" sz="1200" b="1" dirty="0" smtClean="0"/>
            <a:t>Psych</a:t>
          </a:r>
          <a:endParaRPr lang="en-US" sz="1200" b="1" dirty="0"/>
        </a:p>
      </dgm:t>
    </dgm:pt>
    <dgm:pt modelId="{5B97D9D1-C56F-40E7-B51F-FC4DB87B715E}" type="parTrans" cxnId="{B9D14B5A-FAF3-42FB-85D3-D13C2B93BCF3}">
      <dgm:prSet/>
      <dgm:spPr/>
      <dgm:t>
        <a:bodyPr/>
        <a:lstStyle/>
        <a:p>
          <a:endParaRPr lang="en-US" sz="1600"/>
        </a:p>
      </dgm:t>
    </dgm:pt>
    <dgm:pt modelId="{56F5FCE6-B1A8-4ED1-B322-A247DF3BC1F5}" type="sibTrans" cxnId="{B9D14B5A-FAF3-42FB-85D3-D13C2B93BCF3}">
      <dgm:prSet/>
      <dgm:spPr/>
      <dgm:t>
        <a:bodyPr/>
        <a:lstStyle/>
        <a:p>
          <a:endParaRPr lang="en-US" sz="1600"/>
        </a:p>
      </dgm:t>
    </dgm:pt>
    <dgm:pt modelId="{C04B2AA0-05CC-4EBB-8069-E0E19E3F1416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200" b="1" dirty="0" smtClean="0"/>
            <a:t>Bio-</a:t>
          </a:r>
          <a:r>
            <a:rPr lang="en-US" sz="1200" b="1" dirty="0" err="1" smtClean="0"/>
            <a:t>Neuro</a:t>
          </a:r>
          <a:endParaRPr lang="en-US" sz="1200" b="1" dirty="0" smtClean="0"/>
        </a:p>
        <a:p>
          <a:endParaRPr lang="en-US" sz="1600" b="1" dirty="0"/>
        </a:p>
      </dgm:t>
    </dgm:pt>
    <dgm:pt modelId="{6BB8C4A6-87D6-41CA-BCA4-C19206066575}" type="parTrans" cxnId="{459B4E43-0DDD-4106-9083-4C48BB91EC09}">
      <dgm:prSet/>
      <dgm:spPr/>
      <dgm:t>
        <a:bodyPr/>
        <a:lstStyle/>
        <a:p>
          <a:endParaRPr lang="en-US" sz="1600"/>
        </a:p>
      </dgm:t>
    </dgm:pt>
    <dgm:pt modelId="{192DBCBD-385A-475A-8D1B-148C77643A01}" type="sibTrans" cxnId="{459B4E43-0DDD-4106-9083-4C48BB91EC09}">
      <dgm:prSet/>
      <dgm:spPr/>
      <dgm:t>
        <a:bodyPr/>
        <a:lstStyle/>
        <a:p>
          <a:endParaRPr lang="en-US" sz="1600"/>
        </a:p>
      </dgm:t>
    </dgm:pt>
    <dgm:pt modelId="{1C70169E-50B3-4D3A-A146-50D97596E641}" type="pres">
      <dgm:prSet presAssocID="{784484A2-D64B-49CE-83F5-1571C3BB6274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6C3D2E-31CA-4090-B5E8-4892A445EBA2}" type="pres">
      <dgm:prSet presAssocID="{784484A2-D64B-49CE-83F5-1571C3BB6274}" presName="comp1" presStyleCnt="0"/>
      <dgm:spPr/>
    </dgm:pt>
    <dgm:pt modelId="{B818AC99-0810-46A2-8A6D-2CC89DC0BBA9}" type="pres">
      <dgm:prSet presAssocID="{784484A2-D64B-49CE-83F5-1571C3BB6274}" presName="circle1" presStyleLbl="node1" presStyleIdx="0" presStyleCnt="3" custScaleX="127077" custLinFactNeighborX="-14251" custLinFactNeighborY="32"/>
      <dgm:spPr/>
      <dgm:t>
        <a:bodyPr/>
        <a:lstStyle/>
        <a:p>
          <a:endParaRPr lang="en-US"/>
        </a:p>
      </dgm:t>
    </dgm:pt>
    <dgm:pt modelId="{82CACF67-990F-4A3C-A8AB-DF96F4E37FBA}" type="pres">
      <dgm:prSet presAssocID="{784484A2-D64B-49CE-83F5-1571C3BB6274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BC80C8-198E-4B01-8B35-039E5C9FCB5A}" type="pres">
      <dgm:prSet presAssocID="{784484A2-D64B-49CE-83F5-1571C3BB6274}" presName="comp2" presStyleCnt="0"/>
      <dgm:spPr/>
    </dgm:pt>
    <dgm:pt modelId="{3D8F566F-1585-488C-A6A3-C863752CC87E}" type="pres">
      <dgm:prSet presAssocID="{784484A2-D64B-49CE-83F5-1571C3BB6274}" presName="circle2" presStyleLbl="node1" presStyleIdx="1" presStyleCnt="3" custScaleX="152768" custScaleY="88811" custLinFactNeighborX="-16545" custLinFactNeighborY="-15028"/>
      <dgm:spPr/>
      <dgm:t>
        <a:bodyPr/>
        <a:lstStyle/>
        <a:p>
          <a:endParaRPr lang="en-US"/>
        </a:p>
      </dgm:t>
    </dgm:pt>
    <dgm:pt modelId="{E2075B14-2E21-4304-B9A5-EA859010B2F0}" type="pres">
      <dgm:prSet presAssocID="{784484A2-D64B-49CE-83F5-1571C3BB6274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890047-41E1-4815-B8BF-342FF4623BD2}" type="pres">
      <dgm:prSet presAssocID="{784484A2-D64B-49CE-83F5-1571C3BB6274}" presName="comp3" presStyleCnt="0"/>
      <dgm:spPr/>
    </dgm:pt>
    <dgm:pt modelId="{1AEB0FB8-EA66-4336-BC4A-0385328803DF}" type="pres">
      <dgm:prSet presAssocID="{784484A2-D64B-49CE-83F5-1571C3BB6274}" presName="circle3" presStyleLbl="node1" presStyleIdx="2" presStyleCnt="3" custScaleX="158731" custScaleY="83217" custLinFactNeighborX="-28501" custLinFactNeighborY="-41725"/>
      <dgm:spPr/>
      <dgm:t>
        <a:bodyPr/>
        <a:lstStyle/>
        <a:p>
          <a:endParaRPr lang="en-US"/>
        </a:p>
      </dgm:t>
    </dgm:pt>
    <dgm:pt modelId="{5894FBF5-DD83-423E-93A1-A64B4A9103E9}" type="pres">
      <dgm:prSet presAssocID="{784484A2-D64B-49CE-83F5-1571C3BB6274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262A5D-8AD2-4C23-92BC-0B90B1473D7F}" type="presOf" srcId="{C04B2AA0-05CC-4EBB-8069-E0E19E3F1416}" destId="{1AEB0FB8-EA66-4336-BC4A-0385328803DF}" srcOrd="0" destOrd="0" presId="urn:microsoft.com/office/officeart/2005/8/layout/venn2"/>
    <dgm:cxn modelId="{459B4E43-0DDD-4106-9083-4C48BB91EC09}" srcId="{784484A2-D64B-49CE-83F5-1571C3BB6274}" destId="{C04B2AA0-05CC-4EBB-8069-E0E19E3F1416}" srcOrd="2" destOrd="0" parTransId="{6BB8C4A6-87D6-41CA-BCA4-C19206066575}" sibTransId="{192DBCBD-385A-475A-8D1B-148C77643A01}"/>
    <dgm:cxn modelId="{89D5D296-73D3-495F-AB4E-5B9A7EBD5566}" type="presOf" srcId="{784484A2-D64B-49CE-83F5-1571C3BB6274}" destId="{1C70169E-50B3-4D3A-A146-50D97596E641}" srcOrd="0" destOrd="0" presId="urn:microsoft.com/office/officeart/2005/8/layout/venn2"/>
    <dgm:cxn modelId="{E0D08355-0DB7-4882-AB09-B1EF00C5129D}" type="presOf" srcId="{E6383B92-2BA3-4876-8278-D068C710FC78}" destId="{E2075B14-2E21-4304-B9A5-EA859010B2F0}" srcOrd="1" destOrd="0" presId="urn:microsoft.com/office/officeart/2005/8/layout/venn2"/>
    <dgm:cxn modelId="{A4F54DB1-B624-4850-8C53-16AF839C7494}" type="presOf" srcId="{06257D7C-5993-4F27-8C93-A8A20F9E0968}" destId="{B818AC99-0810-46A2-8A6D-2CC89DC0BBA9}" srcOrd="0" destOrd="0" presId="urn:microsoft.com/office/officeart/2005/8/layout/venn2"/>
    <dgm:cxn modelId="{05526F7C-531F-4039-8950-1614DAA56141}" type="presOf" srcId="{C04B2AA0-05CC-4EBB-8069-E0E19E3F1416}" destId="{5894FBF5-DD83-423E-93A1-A64B4A9103E9}" srcOrd="1" destOrd="0" presId="urn:microsoft.com/office/officeart/2005/8/layout/venn2"/>
    <dgm:cxn modelId="{099F1C8F-1E23-486F-A803-0E56268F8178}" srcId="{784484A2-D64B-49CE-83F5-1571C3BB6274}" destId="{06257D7C-5993-4F27-8C93-A8A20F9E0968}" srcOrd="0" destOrd="0" parTransId="{253E992D-3A66-4EE7-A216-978325BA8575}" sibTransId="{8CF126BC-FD92-4563-A055-3B04DEB7CB2F}"/>
    <dgm:cxn modelId="{EC95DA8C-0915-4F58-99FB-FFBBD2C11E20}" type="presOf" srcId="{06257D7C-5993-4F27-8C93-A8A20F9E0968}" destId="{82CACF67-990F-4A3C-A8AB-DF96F4E37FBA}" srcOrd="1" destOrd="0" presId="urn:microsoft.com/office/officeart/2005/8/layout/venn2"/>
    <dgm:cxn modelId="{A28D481F-8427-4821-A73D-FAE50D05B41F}" type="presOf" srcId="{E6383B92-2BA3-4876-8278-D068C710FC78}" destId="{3D8F566F-1585-488C-A6A3-C863752CC87E}" srcOrd="0" destOrd="0" presId="urn:microsoft.com/office/officeart/2005/8/layout/venn2"/>
    <dgm:cxn modelId="{B9D14B5A-FAF3-42FB-85D3-D13C2B93BCF3}" srcId="{784484A2-D64B-49CE-83F5-1571C3BB6274}" destId="{E6383B92-2BA3-4876-8278-D068C710FC78}" srcOrd="1" destOrd="0" parTransId="{5B97D9D1-C56F-40E7-B51F-FC4DB87B715E}" sibTransId="{56F5FCE6-B1A8-4ED1-B322-A247DF3BC1F5}"/>
    <dgm:cxn modelId="{4C9DA17D-A9C1-46DC-9D62-2ABB4737BA29}" type="presParOf" srcId="{1C70169E-50B3-4D3A-A146-50D97596E641}" destId="{1A6C3D2E-31CA-4090-B5E8-4892A445EBA2}" srcOrd="0" destOrd="0" presId="urn:microsoft.com/office/officeart/2005/8/layout/venn2"/>
    <dgm:cxn modelId="{AE381ED8-3FA8-4B90-9BE4-EF051B6487FE}" type="presParOf" srcId="{1A6C3D2E-31CA-4090-B5E8-4892A445EBA2}" destId="{B818AC99-0810-46A2-8A6D-2CC89DC0BBA9}" srcOrd="0" destOrd="0" presId="urn:microsoft.com/office/officeart/2005/8/layout/venn2"/>
    <dgm:cxn modelId="{33DFC062-DA37-4C9C-8B92-72490A6A2E39}" type="presParOf" srcId="{1A6C3D2E-31CA-4090-B5E8-4892A445EBA2}" destId="{82CACF67-990F-4A3C-A8AB-DF96F4E37FBA}" srcOrd="1" destOrd="0" presId="urn:microsoft.com/office/officeart/2005/8/layout/venn2"/>
    <dgm:cxn modelId="{B131C74F-A760-461D-8430-4035BAA0EFEA}" type="presParOf" srcId="{1C70169E-50B3-4D3A-A146-50D97596E641}" destId="{F1BC80C8-198E-4B01-8B35-039E5C9FCB5A}" srcOrd="1" destOrd="0" presId="urn:microsoft.com/office/officeart/2005/8/layout/venn2"/>
    <dgm:cxn modelId="{83D9F488-27F4-4D06-B591-AC148631C39A}" type="presParOf" srcId="{F1BC80C8-198E-4B01-8B35-039E5C9FCB5A}" destId="{3D8F566F-1585-488C-A6A3-C863752CC87E}" srcOrd="0" destOrd="0" presId="urn:microsoft.com/office/officeart/2005/8/layout/venn2"/>
    <dgm:cxn modelId="{0288CECE-2DE0-436D-99FE-73A761BF085B}" type="presParOf" srcId="{F1BC80C8-198E-4B01-8B35-039E5C9FCB5A}" destId="{E2075B14-2E21-4304-B9A5-EA859010B2F0}" srcOrd="1" destOrd="0" presId="urn:microsoft.com/office/officeart/2005/8/layout/venn2"/>
    <dgm:cxn modelId="{AF0EDC20-D0D2-4C2B-97DA-8A773B984CE0}" type="presParOf" srcId="{1C70169E-50B3-4D3A-A146-50D97596E641}" destId="{90890047-41E1-4815-B8BF-342FF4623BD2}" srcOrd="2" destOrd="0" presId="urn:microsoft.com/office/officeart/2005/8/layout/venn2"/>
    <dgm:cxn modelId="{C21647B6-1D08-46A5-B17A-5CA4D09DB1A9}" type="presParOf" srcId="{90890047-41E1-4815-B8BF-342FF4623BD2}" destId="{1AEB0FB8-EA66-4336-BC4A-0385328803DF}" srcOrd="0" destOrd="0" presId="urn:microsoft.com/office/officeart/2005/8/layout/venn2"/>
    <dgm:cxn modelId="{AEAEB094-0354-4466-80A5-5289F085A738}" type="presParOf" srcId="{90890047-41E1-4815-B8BF-342FF4623BD2}" destId="{5894FBF5-DD83-423E-93A1-A64B4A9103E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8AC99-0810-46A2-8A6D-2CC89DC0BBA9}">
      <dsp:nvSpPr>
        <dsp:cNvPr id="0" name=""/>
        <dsp:cNvSpPr/>
      </dsp:nvSpPr>
      <dsp:spPr>
        <a:xfrm>
          <a:off x="652501" y="0"/>
          <a:ext cx="2357283" cy="1855003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Social</a:t>
          </a:r>
          <a:endParaRPr lang="en-US" sz="1200" b="1" kern="1200" dirty="0"/>
        </a:p>
      </dsp:txBody>
      <dsp:txXfrm>
        <a:off x="1419208" y="92750"/>
        <a:ext cx="823870" cy="278250"/>
      </dsp:txXfrm>
    </dsp:sp>
    <dsp:sp modelId="{3D8F566F-1585-488C-A6A3-C863752CC87E}">
      <dsp:nvSpPr>
        <dsp:cNvPr id="0" name=""/>
        <dsp:cNvSpPr/>
      </dsp:nvSpPr>
      <dsp:spPr>
        <a:xfrm>
          <a:off x="802622" y="332507"/>
          <a:ext cx="2125389" cy="1235585"/>
        </a:xfrm>
        <a:prstGeom prst="ellipse">
          <a:avLst/>
        </a:prstGeom>
        <a:solidFill>
          <a:schemeClr val="accent2">
            <a:shade val="80000"/>
            <a:hueOff val="0"/>
            <a:satOff val="-24292"/>
            <a:lumOff val="181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Psych</a:t>
          </a:r>
          <a:endParaRPr lang="en-US" sz="1200" b="1" kern="1200" dirty="0"/>
        </a:p>
      </dsp:txBody>
      <dsp:txXfrm>
        <a:off x="1370101" y="409731"/>
        <a:ext cx="990431" cy="231672"/>
      </dsp:txXfrm>
    </dsp:sp>
    <dsp:sp modelId="{1AEB0FB8-EA66-4336-BC4A-0385328803DF}">
      <dsp:nvSpPr>
        <dsp:cNvPr id="0" name=""/>
        <dsp:cNvSpPr/>
      </dsp:nvSpPr>
      <dsp:spPr>
        <a:xfrm>
          <a:off x="1095036" y="618333"/>
          <a:ext cx="1472233" cy="771839"/>
        </a:xfrm>
        <a:prstGeom prst="ellipse">
          <a:avLst/>
        </a:prstGeom>
        <a:solidFill>
          <a:schemeClr val="accent2">
            <a:shade val="80000"/>
            <a:hueOff val="0"/>
            <a:satOff val="-48584"/>
            <a:lumOff val="363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Bio-</a:t>
          </a:r>
          <a:r>
            <a:rPr lang="en-US" sz="1200" b="1" kern="1200" dirty="0" err="1" smtClean="0"/>
            <a:t>Neuro</a:t>
          </a:r>
          <a:endParaRPr lang="en-US" sz="12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1310639" y="811292"/>
        <a:ext cx="1041026" cy="385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02034-F014-4C08-B745-3D0CF41F10E0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75B26-F0F9-4653-917A-91E55539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3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04816F-677F-4310-B41A-A86BA96AFFC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5213" y="8685071"/>
            <a:ext cx="2971227" cy="45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3069" indent="-2819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7798" indent="-22556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8917" indent="-22556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30037" indent="-22556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81156" indent="-2255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2275" indent="-2255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83394" indent="-2255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34514" indent="-2255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787F31B-C74A-481F-A654-ED831DECAB96}" type="slidenum">
              <a:rPr lang="en-US"/>
              <a:pPr/>
              <a:t>10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72000" cy="3429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544" y="4344107"/>
            <a:ext cx="5026912" cy="411307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/>
          <a:p>
            <a:r>
              <a:rPr lang="en-US" smtClean="0"/>
              <a:t>This figure shows how the prevalence of these past year severity categories vary by age. </a:t>
            </a:r>
          </a:p>
          <a:p>
            <a:r>
              <a:rPr lang="en-US" smtClean="0"/>
              <a:t>1- Substance use disorders typically on set during adolescents and young adult hood.  In fact, 90% of all adults with dependence started using under the age of 18, half under the age of 15.</a:t>
            </a:r>
          </a:p>
          <a:p>
            <a:endParaRPr lang="en-US" smtClean="0"/>
          </a:p>
          <a:p>
            <a:r>
              <a:rPr lang="en-US" smtClean="0"/>
              <a:t>2- After several decades, the rates of abuse and dependence do decrease as people go into remission, incarceration or die.  Epidemiological studies of people with lifetime substance dependence suggest that 58% eventually enter sustained recovery (i.e., no symptoms for the past year) -- a rate that is considerably better than the 39% average rate of recovery across psychiatric disorders (Kessler, 1994; see also Dawson, 1996; Robins &amp; Regier, 1991). </a:t>
            </a:r>
          </a:p>
          <a:p>
            <a:endParaRPr lang="en-US" smtClean="0"/>
          </a:p>
          <a:p>
            <a:r>
              <a:rPr lang="en-US" smtClean="0"/>
              <a:t>3 – Notice how the rates of no use go up with age.</a:t>
            </a:r>
          </a:p>
          <a:p>
            <a:endParaRPr lang="en-US" smtClean="0"/>
          </a:p>
          <a:p>
            <a:r>
              <a:rPr lang="en-US" smtClean="0"/>
              <a:t>Thus substance use disorders on set early and last for many years, but do get better over time.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7DA4-554B-4DA6-802E-70A5441AF5E5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E843-F80C-40AD-AD5D-E9C43202BEC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7DA4-554B-4DA6-802E-70A5441AF5E5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E843-F80C-40AD-AD5D-E9C43202BE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7DA4-554B-4DA6-802E-70A5441AF5E5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E843-F80C-40AD-AD5D-E9C43202BE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F9188-06D1-44C7-9C38-27CACEDDE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49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03376-F85B-4515-8951-BB1C8A0F963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18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DBF08-0386-4DD8-9933-913850CA64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709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00BF8-3028-4B35-90AA-048706D17C3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645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5F64-EC10-4998-A4D9-B232A8A3930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59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5988B-0DDD-42EB-838B-C66BD94A49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871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CB10E-E2B4-4708-A5C2-94F0CA6E8E6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92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380E7-0386-4E1E-9519-B99A4489F66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5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7DA4-554B-4DA6-802E-70A5441AF5E5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E843-F80C-40AD-AD5D-E9C43202BE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C7E27-AC34-4562-A8DC-658D2EDC169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305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D520E-3A39-4175-BC3F-85231CD8843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7530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84CFD-42F3-4E80-916A-506CEA92405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530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4D448-1D91-4583-97B3-957B0B0E053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225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4D62A-E07C-4756-91F6-ED5D4DA8DB9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2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03376-F85B-4515-8951-BB1C8A0F963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2767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DBF08-0386-4DD8-9933-913850CA64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2076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00BF8-3028-4B35-90AA-048706D17C3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5582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5F64-EC10-4998-A4D9-B232A8A3930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391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5988B-0DDD-42EB-838B-C66BD94A49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2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7DA4-554B-4DA6-802E-70A5441AF5E5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E843-F80C-40AD-AD5D-E9C43202BEC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CB10E-E2B4-4708-A5C2-94F0CA6E8E6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4352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380E7-0386-4E1E-9519-B99A4489F66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1425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C7E27-AC34-4562-A8DC-658D2EDC169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6116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D520E-3A39-4175-BC3F-85231CD8843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9392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84CFD-42F3-4E80-916A-506CEA92405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8002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4D448-1D91-4583-97B3-957B0B0E053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9271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4D62A-E07C-4756-91F6-ED5D4DA8DB9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7DA4-554B-4DA6-802E-70A5441AF5E5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E843-F80C-40AD-AD5D-E9C43202BE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7DA4-554B-4DA6-802E-70A5441AF5E5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E843-F80C-40AD-AD5D-E9C43202BEC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7DA4-554B-4DA6-802E-70A5441AF5E5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E843-F80C-40AD-AD5D-E9C43202BE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7DA4-554B-4DA6-802E-70A5441AF5E5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E843-F80C-40AD-AD5D-E9C43202BE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7DA4-554B-4DA6-802E-70A5441AF5E5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E843-F80C-40AD-AD5D-E9C43202BEC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7DA4-554B-4DA6-802E-70A5441AF5E5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E843-F80C-40AD-AD5D-E9C43202BE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B1D7DA4-554B-4DA6-802E-70A5441AF5E5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0BEE843-F80C-40AD-AD5D-E9C43202BE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57F0EA-A138-4627-98FD-856A20274FA7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39564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57F0EA-A138-4627-98FD-856A20274FA7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98514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1"/>
            <a:ext cx="8763000" cy="1371600"/>
          </a:xfrm>
        </p:spPr>
        <p:txBody>
          <a:bodyPr>
            <a:noAutofit/>
          </a:bodyPr>
          <a:lstStyle/>
          <a:p>
            <a:r>
              <a:rPr lang="en-US" sz="3600" dirty="0"/>
              <a:t>YOUNG ADULTS, SOCIAL NETWORKS, AND RECOVERY: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AN INVESTIGATION OF CHANGES IN CLOSE SOCIAL TIES AND THEIR ROLE AS A MEDIATOR OF 12-STEP </a:t>
            </a:r>
            <a:r>
              <a:rPr lang="en-US" sz="2400" dirty="0" smtClean="0"/>
              <a:t>PARTICIPATION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391400" cy="1371600"/>
          </a:xfrm>
        </p:spPr>
        <p:txBody>
          <a:bodyPr>
            <a:noAutofit/>
          </a:bodyPr>
          <a:lstStyle/>
          <a:p>
            <a:r>
              <a:rPr lang="en-US" dirty="0" smtClean="0"/>
              <a:t>John F. Kelly, PhD</a:t>
            </a:r>
          </a:p>
          <a:p>
            <a:r>
              <a:rPr lang="en-US" sz="2000" dirty="0" smtClean="0"/>
              <a:t>Dept. of Psychiatry, Massachusetts General Hospital</a:t>
            </a:r>
          </a:p>
          <a:p>
            <a:r>
              <a:rPr lang="en-US" sz="2000" dirty="0" smtClean="0"/>
              <a:t>Harvard Medical School</a:t>
            </a: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9" y="5748337"/>
            <a:ext cx="9144000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829294" y="4876800"/>
            <a:ext cx="7391400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chemeClr val="tx1"/>
                </a:solidFill>
              </a:rPr>
              <a:t>Society for the Study of Addiction, York, UK 2013</a:t>
            </a:r>
          </a:p>
        </p:txBody>
      </p:sp>
    </p:spTree>
    <p:extLst>
      <p:ext uri="{BB962C8B-B14F-4D97-AF65-F5344CB8AC3E}">
        <p14:creationId xmlns:p14="http://schemas.microsoft.com/office/powerpoint/2010/main" val="247587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ChangeArrowheads="1"/>
          </p:cNvSpPr>
          <p:nvPr/>
        </p:nvSpPr>
        <p:spPr bwMode="auto">
          <a:xfrm>
            <a:off x="533400" y="1143000"/>
            <a:ext cx="8229600" cy="5334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title"/>
          </p:nvPr>
        </p:nvSpPr>
        <p:spPr>
          <a:xfrm>
            <a:off x="52388" y="381000"/>
            <a:ext cx="9143999" cy="530225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For young people seeking recovery from addiction: Depending on what age you begin recovery , sobriety conducive/supportive contexts will vary…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6124575" y="6396038"/>
            <a:ext cx="2667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NSDUH and Dennis &amp; Scott</a:t>
            </a:r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1073150" y="1522413"/>
            <a:ext cx="4733925" cy="41465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677" name="Line 7"/>
          <p:cNvSpPr>
            <a:spLocks noChangeShapeType="1"/>
          </p:cNvSpPr>
          <p:nvPr/>
        </p:nvSpPr>
        <p:spPr bwMode="auto">
          <a:xfrm>
            <a:off x="1073150" y="5280025"/>
            <a:ext cx="47339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8"/>
          <p:cNvSpPr>
            <a:spLocks noChangeShapeType="1"/>
          </p:cNvSpPr>
          <p:nvPr/>
        </p:nvSpPr>
        <p:spPr bwMode="auto">
          <a:xfrm>
            <a:off x="1073150" y="4865688"/>
            <a:ext cx="47339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15"/>
          <p:cNvSpPr>
            <a:spLocks noChangeShapeType="1"/>
          </p:cNvSpPr>
          <p:nvPr/>
        </p:nvSpPr>
        <p:spPr bwMode="auto">
          <a:xfrm>
            <a:off x="1073150" y="1962150"/>
            <a:ext cx="4733925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16"/>
          <p:cNvSpPr>
            <a:spLocks noChangeShapeType="1"/>
          </p:cNvSpPr>
          <p:nvPr/>
        </p:nvSpPr>
        <p:spPr bwMode="auto">
          <a:xfrm>
            <a:off x="1073150" y="1547813"/>
            <a:ext cx="47339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Rectangle 17"/>
          <p:cNvSpPr>
            <a:spLocks noChangeArrowheads="1"/>
          </p:cNvSpPr>
          <p:nvPr/>
        </p:nvSpPr>
        <p:spPr bwMode="auto">
          <a:xfrm>
            <a:off x="1073150" y="1547813"/>
            <a:ext cx="4733925" cy="4146550"/>
          </a:xfrm>
          <a:prstGeom prst="rect">
            <a:avLst/>
          </a:prstGeom>
          <a:noFill/>
          <a:ln w="11113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40978" name="Freeform 18"/>
          <p:cNvSpPr>
            <a:spLocks/>
          </p:cNvSpPr>
          <p:nvPr/>
        </p:nvSpPr>
        <p:spPr bwMode="auto">
          <a:xfrm>
            <a:off x="1073150" y="5248275"/>
            <a:ext cx="4733925" cy="446088"/>
          </a:xfrm>
          <a:custGeom>
            <a:avLst/>
            <a:gdLst>
              <a:gd name="T0" fmla="*/ 0 w 5962"/>
              <a:gd name="T1" fmla="*/ 2147483647 h 562"/>
              <a:gd name="T2" fmla="*/ 0 w 5962"/>
              <a:gd name="T3" fmla="*/ 2147483647 h 562"/>
              <a:gd name="T4" fmla="*/ 2147483647 w 5962"/>
              <a:gd name="T5" fmla="*/ 2147483647 h 562"/>
              <a:gd name="T6" fmla="*/ 2147483647 w 5962"/>
              <a:gd name="T7" fmla="*/ 2147483647 h 562"/>
              <a:gd name="T8" fmla="*/ 2147483647 w 5962"/>
              <a:gd name="T9" fmla="*/ 0 h 562"/>
              <a:gd name="T10" fmla="*/ 2147483647 w 5962"/>
              <a:gd name="T11" fmla="*/ 2147483647 h 562"/>
              <a:gd name="T12" fmla="*/ 2147483647 w 5962"/>
              <a:gd name="T13" fmla="*/ 2147483647 h 562"/>
              <a:gd name="T14" fmla="*/ 2147483647 w 5962"/>
              <a:gd name="T15" fmla="*/ 2147483647 h 562"/>
              <a:gd name="T16" fmla="*/ 2147483647 w 5962"/>
              <a:gd name="T17" fmla="*/ 2147483647 h 562"/>
              <a:gd name="T18" fmla="*/ 2147483647 w 5962"/>
              <a:gd name="T19" fmla="*/ 2147483647 h 562"/>
              <a:gd name="T20" fmla="*/ 2147483647 w 5962"/>
              <a:gd name="T21" fmla="*/ 2147483647 h 562"/>
              <a:gd name="T22" fmla="*/ 2147483647 w 5962"/>
              <a:gd name="T23" fmla="*/ 2147483647 h 562"/>
              <a:gd name="T24" fmla="*/ 2147483647 w 5962"/>
              <a:gd name="T25" fmla="*/ 2147483647 h 562"/>
              <a:gd name="T26" fmla="*/ 2147483647 w 5962"/>
              <a:gd name="T27" fmla="*/ 2147483647 h 562"/>
              <a:gd name="T28" fmla="*/ 2147483647 w 5962"/>
              <a:gd name="T29" fmla="*/ 2147483647 h 562"/>
              <a:gd name="T30" fmla="*/ 2147483647 w 5962"/>
              <a:gd name="T31" fmla="*/ 2147483647 h 562"/>
              <a:gd name="T32" fmla="*/ 2147483647 w 5962"/>
              <a:gd name="T33" fmla="*/ 2147483647 h 562"/>
              <a:gd name="T34" fmla="*/ 2147483647 w 5962"/>
              <a:gd name="T35" fmla="*/ 2147483647 h 562"/>
              <a:gd name="T36" fmla="*/ 0 w 5962"/>
              <a:gd name="T37" fmla="*/ 2147483647 h 56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962"/>
              <a:gd name="T58" fmla="*/ 0 h 562"/>
              <a:gd name="T59" fmla="*/ 5962 w 5962"/>
              <a:gd name="T60" fmla="*/ 562 h 56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962" h="562">
                <a:moveTo>
                  <a:pt x="0" y="562"/>
                </a:moveTo>
                <a:lnTo>
                  <a:pt x="0" y="529"/>
                </a:lnTo>
                <a:lnTo>
                  <a:pt x="745" y="339"/>
                </a:lnTo>
                <a:lnTo>
                  <a:pt x="1490" y="107"/>
                </a:lnTo>
                <a:lnTo>
                  <a:pt x="2236" y="0"/>
                </a:lnTo>
                <a:lnTo>
                  <a:pt x="2981" y="43"/>
                </a:lnTo>
                <a:lnTo>
                  <a:pt x="3726" y="264"/>
                </a:lnTo>
                <a:lnTo>
                  <a:pt x="4472" y="297"/>
                </a:lnTo>
                <a:lnTo>
                  <a:pt x="5217" y="434"/>
                </a:lnTo>
                <a:lnTo>
                  <a:pt x="5962" y="537"/>
                </a:lnTo>
                <a:lnTo>
                  <a:pt x="5962" y="562"/>
                </a:lnTo>
                <a:lnTo>
                  <a:pt x="5217" y="562"/>
                </a:lnTo>
                <a:lnTo>
                  <a:pt x="4472" y="562"/>
                </a:lnTo>
                <a:lnTo>
                  <a:pt x="3726" y="562"/>
                </a:lnTo>
                <a:lnTo>
                  <a:pt x="2981" y="562"/>
                </a:lnTo>
                <a:lnTo>
                  <a:pt x="2236" y="562"/>
                </a:lnTo>
                <a:lnTo>
                  <a:pt x="1490" y="562"/>
                </a:lnTo>
                <a:lnTo>
                  <a:pt x="745" y="562"/>
                </a:lnTo>
                <a:lnTo>
                  <a:pt x="0" y="562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8683" name="Freeform 19"/>
          <p:cNvSpPr>
            <a:spLocks/>
          </p:cNvSpPr>
          <p:nvPr/>
        </p:nvSpPr>
        <p:spPr bwMode="auto">
          <a:xfrm>
            <a:off x="1073150" y="4805363"/>
            <a:ext cx="4733925" cy="868362"/>
          </a:xfrm>
          <a:custGeom>
            <a:avLst/>
            <a:gdLst>
              <a:gd name="T0" fmla="*/ 0 w 5962"/>
              <a:gd name="T1" fmla="*/ 2147483647 h 1094"/>
              <a:gd name="T2" fmla="*/ 0 w 5962"/>
              <a:gd name="T3" fmla="*/ 2147483647 h 1094"/>
              <a:gd name="T4" fmla="*/ 2147483647 w 5962"/>
              <a:gd name="T5" fmla="*/ 2147483647 h 1094"/>
              <a:gd name="T6" fmla="*/ 2147483647 w 5962"/>
              <a:gd name="T7" fmla="*/ 2147483647 h 1094"/>
              <a:gd name="T8" fmla="*/ 2147483647 w 5962"/>
              <a:gd name="T9" fmla="*/ 0 h 1094"/>
              <a:gd name="T10" fmla="*/ 2147483647 w 5962"/>
              <a:gd name="T11" fmla="*/ 2147483647 h 1094"/>
              <a:gd name="T12" fmla="*/ 2147483647 w 5962"/>
              <a:gd name="T13" fmla="*/ 2147483647 h 1094"/>
              <a:gd name="T14" fmla="*/ 2147483647 w 5962"/>
              <a:gd name="T15" fmla="*/ 2147483647 h 1094"/>
              <a:gd name="T16" fmla="*/ 2147483647 w 5962"/>
              <a:gd name="T17" fmla="*/ 2147483647 h 1094"/>
              <a:gd name="T18" fmla="*/ 2147483647 w 5962"/>
              <a:gd name="T19" fmla="*/ 2147483647 h 1094"/>
              <a:gd name="T20" fmla="*/ 2147483647 w 5962"/>
              <a:gd name="T21" fmla="*/ 2147483647 h 1094"/>
              <a:gd name="T22" fmla="*/ 2147483647 w 5962"/>
              <a:gd name="T23" fmla="*/ 2147483647 h 1094"/>
              <a:gd name="T24" fmla="*/ 2147483647 w 5962"/>
              <a:gd name="T25" fmla="*/ 2147483647 h 1094"/>
              <a:gd name="T26" fmla="*/ 2147483647 w 5962"/>
              <a:gd name="T27" fmla="*/ 2147483647 h 1094"/>
              <a:gd name="T28" fmla="*/ 2147483647 w 5962"/>
              <a:gd name="T29" fmla="*/ 2147483647 h 1094"/>
              <a:gd name="T30" fmla="*/ 2147483647 w 5962"/>
              <a:gd name="T31" fmla="*/ 2147483647 h 1094"/>
              <a:gd name="T32" fmla="*/ 2147483647 w 5962"/>
              <a:gd name="T33" fmla="*/ 2147483647 h 1094"/>
              <a:gd name="T34" fmla="*/ 2147483647 w 5962"/>
              <a:gd name="T35" fmla="*/ 2147483647 h 1094"/>
              <a:gd name="T36" fmla="*/ 0 w 5962"/>
              <a:gd name="T37" fmla="*/ 2147483647 h 109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962"/>
              <a:gd name="T58" fmla="*/ 0 h 1094"/>
              <a:gd name="T59" fmla="*/ 5962 w 5962"/>
              <a:gd name="T60" fmla="*/ 1094 h 109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962" h="1094">
                <a:moveTo>
                  <a:pt x="0" y="1086"/>
                </a:moveTo>
                <a:lnTo>
                  <a:pt x="0" y="1023"/>
                </a:lnTo>
                <a:lnTo>
                  <a:pt x="745" y="694"/>
                </a:lnTo>
                <a:lnTo>
                  <a:pt x="1490" y="228"/>
                </a:lnTo>
                <a:lnTo>
                  <a:pt x="2236" y="0"/>
                </a:lnTo>
                <a:lnTo>
                  <a:pt x="2981" y="125"/>
                </a:lnTo>
                <a:lnTo>
                  <a:pt x="3726" y="522"/>
                </a:lnTo>
                <a:lnTo>
                  <a:pt x="4472" y="641"/>
                </a:lnTo>
                <a:lnTo>
                  <a:pt x="5217" y="871"/>
                </a:lnTo>
                <a:lnTo>
                  <a:pt x="5962" y="1057"/>
                </a:lnTo>
                <a:lnTo>
                  <a:pt x="5962" y="1094"/>
                </a:lnTo>
                <a:lnTo>
                  <a:pt x="5217" y="991"/>
                </a:lnTo>
                <a:lnTo>
                  <a:pt x="4472" y="854"/>
                </a:lnTo>
                <a:lnTo>
                  <a:pt x="3726" y="821"/>
                </a:lnTo>
                <a:lnTo>
                  <a:pt x="2981" y="600"/>
                </a:lnTo>
                <a:lnTo>
                  <a:pt x="2236" y="557"/>
                </a:lnTo>
                <a:lnTo>
                  <a:pt x="1490" y="664"/>
                </a:lnTo>
                <a:lnTo>
                  <a:pt x="745" y="896"/>
                </a:lnTo>
                <a:lnTo>
                  <a:pt x="0" y="108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Freeform 20"/>
          <p:cNvSpPr>
            <a:spLocks/>
          </p:cNvSpPr>
          <p:nvPr/>
        </p:nvSpPr>
        <p:spPr bwMode="auto">
          <a:xfrm>
            <a:off x="1073150" y="4179888"/>
            <a:ext cx="4733925" cy="1465262"/>
          </a:xfrm>
          <a:custGeom>
            <a:avLst/>
            <a:gdLst>
              <a:gd name="T0" fmla="*/ 0 w 5962"/>
              <a:gd name="T1" fmla="*/ 2147483647 h 1846"/>
              <a:gd name="T2" fmla="*/ 0 w 5962"/>
              <a:gd name="T3" fmla="*/ 2147483647 h 1846"/>
              <a:gd name="T4" fmla="*/ 2147483647 w 5962"/>
              <a:gd name="T5" fmla="*/ 2147483647 h 1846"/>
              <a:gd name="T6" fmla="*/ 2147483647 w 5962"/>
              <a:gd name="T7" fmla="*/ 2147483647 h 1846"/>
              <a:gd name="T8" fmla="*/ 2147483647 w 5962"/>
              <a:gd name="T9" fmla="*/ 0 h 1846"/>
              <a:gd name="T10" fmla="*/ 2147483647 w 5962"/>
              <a:gd name="T11" fmla="*/ 2147483647 h 1846"/>
              <a:gd name="T12" fmla="*/ 2147483647 w 5962"/>
              <a:gd name="T13" fmla="*/ 2147483647 h 1846"/>
              <a:gd name="T14" fmla="*/ 2147483647 w 5962"/>
              <a:gd name="T15" fmla="*/ 2147483647 h 1846"/>
              <a:gd name="T16" fmla="*/ 2147483647 w 5962"/>
              <a:gd name="T17" fmla="*/ 2147483647 h 1846"/>
              <a:gd name="T18" fmla="*/ 2147483647 w 5962"/>
              <a:gd name="T19" fmla="*/ 2147483647 h 1846"/>
              <a:gd name="T20" fmla="*/ 2147483647 w 5962"/>
              <a:gd name="T21" fmla="*/ 2147483647 h 1846"/>
              <a:gd name="T22" fmla="*/ 2147483647 w 5962"/>
              <a:gd name="T23" fmla="*/ 2147483647 h 1846"/>
              <a:gd name="T24" fmla="*/ 2147483647 w 5962"/>
              <a:gd name="T25" fmla="*/ 2147483647 h 1846"/>
              <a:gd name="T26" fmla="*/ 2147483647 w 5962"/>
              <a:gd name="T27" fmla="*/ 2147483647 h 1846"/>
              <a:gd name="T28" fmla="*/ 2147483647 w 5962"/>
              <a:gd name="T29" fmla="*/ 2147483647 h 1846"/>
              <a:gd name="T30" fmla="*/ 2147483647 w 5962"/>
              <a:gd name="T31" fmla="*/ 2147483647 h 1846"/>
              <a:gd name="T32" fmla="*/ 2147483647 w 5962"/>
              <a:gd name="T33" fmla="*/ 2147483647 h 1846"/>
              <a:gd name="T34" fmla="*/ 2147483647 w 5962"/>
              <a:gd name="T35" fmla="*/ 2147483647 h 1846"/>
              <a:gd name="T36" fmla="*/ 0 w 5962"/>
              <a:gd name="T37" fmla="*/ 2147483647 h 184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962"/>
              <a:gd name="T58" fmla="*/ 0 h 1846"/>
              <a:gd name="T59" fmla="*/ 5962 w 5962"/>
              <a:gd name="T60" fmla="*/ 1846 h 184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962" h="1846">
                <a:moveTo>
                  <a:pt x="0" y="1812"/>
                </a:moveTo>
                <a:lnTo>
                  <a:pt x="0" y="1607"/>
                </a:lnTo>
                <a:lnTo>
                  <a:pt x="745" y="1119"/>
                </a:lnTo>
                <a:lnTo>
                  <a:pt x="1490" y="390"/>
                </a:lnTo>
                <a:lnTo>
                  <a:pt x="2236" y="0"/>
                </a:lnTo>
                <a:lnTo>
                  <a:pt x="2981" y="230"/>
                </a:lnTo>
                <a:lnTo>
                  <a:pt x="3726" y="853"/>
                </a:lnTo>
                <a:lnTo>
                  <a:pt x="4472" y="949"/>
                </a:lnTo>
                <a:lnTo>
                  <a:pt x="5217" y="1384"/>
                </a:lnTo>
                <a:lnTo>
                  <a:pt x="5962" y="1736"/>
                </a:lnTo>
                <a:lnTo>
                  <a:pt x="5962" y="1846"/>
                </a:lnTo>
                <a:lnTo>
                  <a:pt x="5217" y="1660"/>
                </a:lnTo>
                <a:lnTo>
                  <a:pt x="4472" y="1430"/>
                </a:lnTo>
                <a:lnTo>
                  <a:pt x="3726" y="1311"/>
                </a:lnTo>
                <a:lnTo>
                  <a:pt x="2981" y="914"/>
                </a:lnTo>
                <a:lnTo>
                  <a:pt x="2236" y="789"/>
                </a:lnTo>
                <a:lnTo>
                  <a:pt x="1490" y="1017"/>
                </a:lnTo>
                <a:lnTo>
                  <a:pt x="745" y="1483"/>
                </a:lnTo>
                <a:lnTo>
                  <a:pt x="0" y="1812"/>
                </a:lnTo>
                <a:close/>
              </a:path>
            </a:pathLst>
          </a:custGeom>
          <a:solidFill>
            <a:srgbClr val="E87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Freeform 21"/>
          <p:cNvSpPr>
            <a:spLocks/>
          </p:cNvSpPr>
          <p:nvPr/>
        </p:nvSpPr>
        <p:spPr bwMode="auto">
          <a:xfrm>
            <a:off x="1073150" y="3821113"/>
            <a:ext cx="4733925" cy="1736725"/>
          </a:xfrm>
          <a:custGeom>
            <a:avLst/>
            <a:gdLst>
              <a:gd name="T0" fmla="*/ 0 w 5962"/>
              <a:gd name="T1" fmla="*/ 2147483647 h 2188"/>
              <a:gd name="T2" fmla="*/ 0 w 5962"/>
              <a:gd name="T3" fmla="*/ 2147483647 h 2188"/>
              <a:gd name="T4" fmla="*/ 2147483647 w 5962"/>
              <a:gd name="T5" fmla="*/ 2147483647 h 2188"/>
              <a:gd name="T6" fmla="*/ 2147483647 w 5962"/>
              <a:gd name="T7" fmla="*/ 2147483647 h 2188"/>
              <a:gd name="T8" fmla="*/ 2147483647 w 5962"/>
              <a:gd name="T9" fmla="*/ 0 h 2188"/>
              <a:gd name="T10" fmla="*/ 2147483647 w 5962"/>
              <a:gd name="T11" fmla="*/ 2147483647 h 2188"/>
              <a:gd name="T12" fmla="*/ 2147483647 w 5962"/>
              <a:gd name="T13" fmla="*/ 2147483647 h 2188"/>
              <a:gd name="T14" fmla="*/ 2147483647 w 5962"/>
              <a:gd name="T15" fmla="*/ 2147483647 h 2188"/>
              <a:gd name="T16" fmla="*/ 2147483647 w 5962"/>
              <a:gd name="T17" fmla="*/ 2147483647 h 2188"/>
              <a:gd name="T18" fmla="*/ 2147483647 w 5962"/>
              <a:gd name="T19" fmla="*/ 2147483647 h 2188"/>
              <a:gd name="T20" fmla="*/ 2147483647 w 5962"/>
              <a:gd name="T21" fmla="*/ 2147483647 h 2188"/>
              <a:gd name="T22" fmla="*/ 2147483647 w 5962"/>
              <a:gd name="T23" fmla="*/ 2147483647 h 2188"/>
              <a:gd name="T24" fmla="*/ 2147483647 w 5962"/>
              <a:gd name="T25" fmla="*/ 2147483647 h 2188"/>
              <a:gd name="T26" fmla="*/ 2147483647 w 5962"/>
              <a:gd name="T27" fmla="*/ 2147483647 h 2188"/>
              <a:gd name="T28" fmla="*/ 2147483647 w 5962"/>
              <a:gd name="T29" fmla="*/ 2147483647 h 2188"/>
              <a:gd name="T30" fmla="*/ 2147483647 w 5962"/>
              <a:gd name="T31" fmla="*/ 2147483647 h 2188"/>
              <a:gd name="T32" fmla="*/ 2147483647 w 5962"/>
              <a:gd name="T33" fmla="*/ 2147483647 h 2188"/>
              <a:gd name="T34" fmla="*/ 2147483647 w 5962"/>
              <a:gd name="T35" fmla="*/ 2147483647 h 2188"/>
              <a:gd name="T36" fmla="*/ 0 w 5962"/>
              <a:gd name="T37" fmla="*/ 2147483647 h 218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962"/>
              <a:gd name="T58" fmla="*/ 0 h 2188"/>
              <a:gd name="T59" fmla="*/ 5962 w 5962"/>
              <a:gd name="T60" fmla="*/ 2188 h 218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962" h="2188">
                <a:moveTo>
                  <a:pt x="0" y="2059"/>
                </a:moveTo>
                <a:lnTo>
                  <a:pt x="0" y="1869"/>
                </a:lnTo>
                <a:lnTo>
                  <a:pt x="745" y="1122"/>
                </a:lnTo>
                <a:lnTo>
                  <a:pt x="1490" y="338"/>
                </a:lnTo>
                <a:lnTo>
                  <a:pt x="2236" y="0"/>
                </a:lnTo>
                <a:lnTo>
                  <a:pt x="2981" y="375"/>
                </a:lnTo>
                <a:lnTo>
                  <a:pt x="3726" y="1051"/>
                </a:lnTo>
                <a:lnTo>
                  <a:pt x="4472" y="1218"/>
                </a:lnTo>
                <a:lnTo>
                  <a:pt x="5217" y="1765"/>
                </a:lnTo>
                <a:lnTo>
                  <a:pt x="5962" y="2166"/>
                </a:lnTo>
                <a:lnTo>
                  <a:pt x="5962" y="2188"/>
                </a:lnTo>
                <a:lnTo>
                  <a:pt x="5217" y="1836"/>
                </a:lnTo>
                <a:lnTo>
                  <a:pt x="4472" y="1401"/>
                </a:lnTo>
                <a:lnTo>
                  <a:pt x="3726" y="1305"/>
                </a:lnTo>
                <a:lnTo>
                  <a:pt x="2981" y="682"/>
                </a:lnTo>
                <a:lnTo>
                  <a:pt x="2236" y="452"/>
                </a:lnTo>
                <a:lnTo>
                  <a:pt x="1490" y="842"/>
                </a:lnTo>
                <a:lnTo>
                  <a:pt x="745" y="1571"/>
                </a:lnTo>
                <a:lnTo>
                  <a:pt x="0" y="2059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Freeform 22"/>
          <p:cNvSpPr>
            <a:spLocks/>
          </p:cNvSpPr>
          <p:nvPr/>
        </p:nvSpPr>
        <p:spPr bwMode="auto">
          <a:xfrm>
            <a:off x="1073150" y="2305050"/>
            <a:ext cx="4733925" cy="3235325"/>
          </a:xfrm>
          <a:custGeom>
            <a:avLst/>
            <a:gdLst>
              <a:gd name="T0" fmla="*/ 0 w 5962"/>
              <a:gd name="T1" fmla="*/ 2147483647 h 4075"/>
              <a:gd name="T2" fmla="*/ 0 w 5962"/>
              <a:gd name="T3" fmla="*/ 2147483647 h 4075"/>
              <a:gd name="T4" fmla="*/ 2147483647 w 5962"/>
              <a:gd name="T5" fmla="*/ 2147483647 h 4075"/>
              <a:gd name="T6" fmla="*/ 2147483647 w 5962"/>
              <a:gd name="T7" fmla="*/ 2147483647 h 4075"/>
              <a:gd name="T8" fmla="*/ 2147483647 w 5962"/>
              <a:gd name="T9" fmla="*/ 2147483647 h 4075"/>
              <a:gd name="T10" fmla="*/ 2147483647 w 5962"/>
              <a:gd name="T11" fmla="*/ 0 h 4075"/>
              <a:gd name="T12" fmla="*/ 2147483647 w 5962"/>
              <a:gd name="T13" fmla="*/ 2147483647 h 4075"/>
              <a:gd name="T14" fmla="*/ 2147483647 w 5962"/>
              <a:gd name="T15" fmla="*/ 2147483647 h 4075"/>
              <a:gd name="T16" fmla="*/ 2147483647 w 5962"/>
              <a:gd name="T17" fmla="*/ 2147483647 h 4075"/>
              <a:gd name="T18" fmla="*/ 2147483647 w 5962"/>
              <a:gd name="T19" fmla="*/ 2147483647 h 4075"/>
              <a:gd name="T20" fmla="*/ 2147483647 w 5962"/>
              <a:gd name="T21" fmla="*/ 2147483647 h 4075"/>
              <a:gd name="T22" fmla="*/ 2147483647 w 5962"/>
              <a:gd name="T23" fmla="*/ 2147483647 h 4075"/>
              <a:gd name="T24" fmla="*/ 2147483647 w 5962"/>
              <a:gd name="T25" fmla="*/ 2147483647 h 4075"/>
              <a:gd name="T26" fmla="*/ 2147483647 w 5962"/>
              <a:gd name="T27" fmla="*/ 2147483647 h 4075"/>
              <a:gd name="T28" fmla="*/ 2147483647 w 5962"/>
              <a:gd name="T29" fmla="*/ 2147483647 h 4075"/>
              <a:gd name="T30" fmla="*/ 2147483647 w 5962"/>
              <a:gd name="T31" fmla="*/ 2147483647 h 4075"/>
              <a:gd name="T32" fmla="*/ 2147483647 w 5962"/>
              <a:gd name="T33" fmla="*/ 2147483647 h 4075"/>
              <a:gd name="T34" fmla="*/ 2147483647 w 5962"/>
              <a:gd name="T35" fmla="*/ 2147483647 h 4075"/>
              <a:gd name="T36" fmla="*/ 0 w 5962"/>
              <a:gd name="T37" fmla="*/ 2147483647 h 407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962"/>
              <a:gd name="T58" fmla="*/ 0 h 4075"/>
              <a:gd name="T59" fmla="*/ 5962 w 5962"/>
              <a:gd name="T60" fmla="*/ 4075 h 407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962" h="4075">
                <a:moveTo>
                  <a:pt x="0" y="3778"/>
                </a:moveTo>
                <a:lnTo>
                  <a:pt x="0" y="3399"/>
                </a:lnTo>
                <a:lnTo>
                  <a:pt x="745" y="2142"/>
                </a:lnTo>
                <a:lnTo>
                  <a:pt x="1490" y="1054"/>
                </a:lnTo>
                <a:lnTo>
                  <a:pt x="2236" y="390"/>
                </a:lnTo>
                <a:lnTo>
                  <a:pt x="2981" y="0"/>
                </a:lnTo>
                <a:lnTo>
                  <a:pt x="3726" y="198"/>
                </a:lnTo>
                <a:lnTo>
                  <a:pt x="4472" y="261"/>
                </a:lnTo>
                <a:lnTo>
                  <a:pt x="5217" y="821"/>
                </a:lnTo>
                <a:lnTo>
                  <a:pt x="5962" y="1659"/>
                </a:lnTo>
                <a:lnTo>
                  <a:pt x="5962" y="4075"/>
                </a:lnTo>
                <a:lnTo>
                  <a:pt x="5217" y="3674"/>
                </a:lnTo>
                <a:lnTo>
                  <a:pt x="4472" y="3127"/>
                </a:lnTo>
                <a:lnTo>
                  <a:pt x="3726" y="2960"/>
                </a:lnTo>
                <a:lnTo>
                  <a:pt x="2981" y="2284"/>
                </a:lnTo>
                <a:lnTo>
                  <a:pt x="2236" y="1909"/>
                </a:lnTo>
                <a:lnTo>
                  <a:pt x="1490" y="2247"/>
                </a:lnTo>
                <a:lnTo>
                  <a:pt x="745" y="3031"/>
                </a:lnTo>
                <a:lnTo>
                  <a:pt x="0" y="3778"/>
                </a:lnTo>
                <a:close/>
              </a:path>
            </a:pathLst>
          </a:cu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Freeform 24"/>
          <p:cNvSpPr>
            <a:spLocks/>
          </p:cNvSpPr>
          <p:nvPr/>
        </p:nvSpPr>
        <p:spPr bwMode="auto">
          <a:xfrm>
            <a:off x="1073150" y="5248275"/>
            <a:ext cx="4733925" cy="446088"/>
          </a:xfrm>
          <a:custGeom>
            <a:avLst/>
            <a:gdLst>
              <a:gd name="T0" fmla="*/ 0 w 5962"/>
              <a:gd name="T1" fmla="*/ 2147483647 h 562"/>
              <a:gd name="T2" fmla="*/ 0 w 5962"/>
              <a:gd name="T3" fmla="*/ 2147483647 h 562"/>
              <a:gd name="T4" fmla="*/ 2147483647 w 5962"/>
              <a:gd name="T5" fmla="*/ 2147483647 h 562"/>
              <a:gd name="T6" fmla="*/ 2147483647 w 5962"/>
              <a:gd name="T7" fmla="*/ 2147483647 h 562"/>
              <a:gd name="T8" fmla="*/ 2147483647 w 5962"/>
              <a:gd name="T9" fmla="*/ 0 h 562"/>
              <a:gd name="T10" fmla="*/ 2147483647 w 5962"/>
              <a:gd name="T11" fmla="*/ 2147483647 h 562"/>
              <a:gd name="T12" fmla="*/ 2147483647 w 5962"/>
              <a:gd name="T13" fmla="*/ 2147483647 h 562"/>
              <a:gd name="T14" fmla="*/ 2147483647 w 5962"/>
              <a:gd name="T15" fmla="*/ 2147483647 h 562"/>
              <a:gd name="T16" fmla="*/ 2147483647 w 5962"/>
              <a:gd name="T17" fmla="*/ 2147483647 h 562"/>
              <a:gd name="T18" fmla="*/ 2147483647 w 5962"/>
              <a:gd name="T19" fmla="*/ 2147483647 h 562"/>
              <a:gd name="T20" fmla="*/ 2147483647 w 5962"/>
              <a:gd name="T21" fmla="*/ 2147483647 h 562"/>
              <a:gd name="T22" fmla="*/ 2147483647 w 5962"/>
              <a:gd name="T23" fmla="*/ 2147483647 h 562"/>
              <a:gd name="T24" fmla="*/ 2147483647 w 5962"/>
              <a:gd name="T25" fmla="*/ 2147483647 h 562"/>
              <a:gd name="T26" fmla="*/ 2147483647 w 5962"/>
              <a:gd name="T27" fmla="*/ 2147483647 h 562"/>
              <a:gd name="T28" fmla="*/ 2147483647 w 5962"/>
              <a:gd name="T29" fmla="*/ 2147483647 h 562"/>
              <a:gd name="T30" fmla="*/ 2147483647 w 5962"/>
              <a:gd name="T31" fmla="*/ 2147483647 h 562"/>
              <a:gd name="T32" fmla="*/ 2147483647 w 5962"/>
              <a:gd name="T33" fmla="*/ 2147483647 h 562"/>
              <a:gd name="T34" fmla="*/ 2147483647 w 5962"/>
              <a:gd name="T35" fmla="*/ 2147483647 h 562"/>
              <a:gd name="T36" fmla="*/ 0 w 5962"/>
              <a:gd name="T37" fmla="*/ 2147483647 h 56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962"/>
              <a:gd name="T58" fmla="*/ 0 h 562"/>
              <a:gd name="T59" fmla="*/ 5962 w 5962"/>
              <a:gd name="T60" fmla="*/ 562 h 56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962" h="562">
                <a:moveTo>
                  <a:pt x="0" y="562"/>
                </a:moveTo>
                <a:lnTo>
                  <a:pt x="0" y="529"/>
                </a:lnTo>
                <a:lnTo>
                  <a:pt x="745" y="339"/>
                </a:lnTo>
                <a:lnTo>
                  <a:pt x="1490" y="107"/>
                </a:lnTo>
                <a:lnTo>
                  <a:pt x="2236" y="0"/>
                </a:lnTo>
                <a:lnTo>
                  <a:pt x="2981" y="43"/>
                </a:lnTo>
                <a:lnTo>
                  <a:pt x="3726" y="264"/>
                </a:lnTo>
                <a:lnTo>
                  <a:pt x="4472" y="297"/>
                </a:lnTo>
                <a:lnTo>
                  <a:pt x="5217" y="434"/>
                </a:lnTo>
                <a:lnTo>
                  <a:pt x="5962" y="537"/>
                </a:lnTo>
                <a:lnTo>
                  <a:pt x="5962" y="562"/>
                </a:lnTo>
                <a:lnTo>
                  <a:pt x="5217" y="562"/>
                </a:lnTo>
                <a:lnTo>
                  <a:pt x="4472" y="562"/>
                </a:lnTo>
                <a:lnTo>
                  <a:pt x="3726" y="562"/>
                </a:lnTo>
                <a:lnTo>
                  <a:pt x="2981" y="562"/>
                </a:lnTo>
                <a:lnTo>
                  <a:pt x="2236" y="562"/>
                </a:lnTo>
                <a:lnTo>
                  <a:pt x="1490" y="562"/>
                </a:lnTo>
                <a:lnTo>
                  <a:pt x="745" y="562"/>
                </a:lnTo>
                <a:lnTo>
                  <a:pt x="0" y="562"/>
                </a:lnTo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Freeform 25"/>
          <p:cNvSpPr>
            <a:spLocks/>
          </p:cNvSpPr>
          <p:nvPr/>
        </p:nvSpPr>
        <p:spPr bwMode="auto">
          <a:xfrm>
            <a:off x="1073150" y="4805363"/>
            <a:ext cx="4733925" cy="868362"/>
          </a:xfrm>
          <a:custGeom>
            <a:avLst/>
            <a:gdLst>
              <a:gd name="T0" fmla="*/ 0 w 5962"/>
              <a:gd name="T1" fmla="*/ 2147483647 h 1094"/>
              <a:gd name="T2" fmla="*/ 0 w 5962"/>
              <a:gd name="T3" fmla="*/ 2147483647 h 1094"/>
              <a:gd name="T4" fmla="*/ 2147483647 w 5962"/>
              <a:gd name="T5" fmla="*/ 2147483647 h 1094"/>
              <a:gd name="T6" fmla="*/ 2147483647 w 5962"/>
              <a:gd name="T7" fmla="*/ 2147483647 h 1094"/>
              <a:gd name="T8" fmla="*/ 2147483647 w 5962"/>
              <a:gd name="T9" fmla="*/ 0 h 1094"/>
              <a:gd name="T10" fmla="*/ 2147483647 w 5962"/>
              <a:gd name="T11" fmla="*/ 2147483647 h 1094"/>
              <a:gd name="T12" fmla="*/ 2147483647 w 5962"/>
              <a:gd name="T13" fmla="*/ 2147483647 h 1094"/>
              <a:gd name="T14" fmla="*/ 2147483647 w 5962"/>
              <a:gd name="T15" fmla="*/ 2147483647 h 1094"/>
              <a:gd name="T16" fmla="*/ 2147483647 w 5962"/>
              <a:gd name="T17" fmla="*/ 2147483647 h 1094"/>
              <a:gd name="T18" fmla="*/ 2147483647 w 5962"/>
              <a:gd name="T19" fmla="*/ 2147483647 h 1094"/>
              <a:gd name="T20" fmla="*/ 2147483647 w 5962"/>
              <a:gd name="T21" fmla="*/ 2147483647 h 1094"/>
              <a:gd name="T22" fmla="*/ 2147483647 w 5962"/>
              <a:gd name="T23" fmla="*/ 2147483647 h 1094"/>
              <a:gd name="T24" fmla="*/ 2147483647 w 5962"/>
              <a:gd name="T25" fmla="*/ 2147483647 h 1094"/>
              <a:gd name="T26" fmla="*/ 2147483647 w 5962"/>
              <a:gd name="T27" fmla="*/ 2147483647 h 1094"/>
              <a:gd name="T28" fmla="*/ 2147483647 w 5962"/>
              <a:gd name="T29" fmla="*/ 2147483647 h 1094"/>
              <a:gd name="T30" fmla="*/ 2147483647 w 5962"/>
              <a:gd name="T31" fmla="*/ 2147483647 h 1094"/>
              <a:gd name="T32" fmla="*/ 2147483647 w 5962"/>
              <a:gd name="T33" fmla="*/ 2147483647 h 1094"/>
              <a:gd name="T34" fmla="*/ 2147483647 w 5962"/>
              <a:gd name="T35" fmla="*/ 2147483647 h 1094"/>
              <a:gd name="T36" fmla="*/ 0 w 5962"/>
              <a:gd name="T37" fmla="*/ 2147483647 h 109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962"/>
              <a:gd name="T58" fmla="*/ 0 h 1094"/>
              <a:gd name="T59" fmla="*/ 5962 w 5962"/>
              <a:gd name="T60" fmla="*/ 1094 h 109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962" h="1094">
                <a:moveTo>
                  <a:pt x="0" y="1086"/>
                </a:moveTo>
                <a:lnTo>
                  <a:pt x="0" y="1023"/>
                </a:lnTo>
                <a:lnTo>
                  <a:pt x="745" y="694"/>
                </a:lnTo>
                <a:lnTo>
                  <a:pt x="1490" y="228"/>
                </a:lnTo>
                <a:lnTo>
                  <a:pt x="2236" y="0"/>
                </a:lnTo>
                <a:lnTo>
                  <a:pt x="2981" y="125"/>
                </a:lnTo>
                <a:lnTo>
                  <a:pt x="3726" y="522"/>
                </a:lnTo>
                <a:lnTo>
                  <a:pt x="4472" y="641"/>
                </a:lnTo>
                <a:lnTo>
                  <a:pt x="5217" y="871"/>
                </a:lnTo>
                <a:lnTo>
                  <a:pt x="5962" y="1057"/>
                </a:lnTo>
                <a:lnTo>
                  <a:pt x="5962" y="1094"/>
                </a:lnTo>
                <a:lnTo>
                  <a:pt x="5217" y="991"/>
                </a:lnTo>
                <a:lnTo>
                  <a:pt x="4472" y="854"/>
                </a:lnTo>
                <a:lnTo>
                  <a:pt x="3726" y="821"/>
                </a:lnTo>
                <a:lnTo>
                  <a:pt x="2981" y="600"/>
                </a:lnTo>
                <a:lnTo>
                  <a:pt x="2236" y="557"/>
                </a:lnTo>
                <a:lnTo>
                  <a:pt x="1490" y="664"/>
                </a:lnTo>
                <a:lnTo>
                  <a:pt x="745" y="896"/>
                </a:lnTo>
                <a:lnTo>
                  <a:pt x="0" y="1086"/>
                </a:lnTo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Freeform 26"/>
          <p:cNvSpPr>
            <a:spLocks/>
          </p:cNvSpPr>
          <p:nvPr/>
        </p:nvSpPr>
        <p:spPr bwMode="auto">
          <a:xfrm>
            <a:off x="1073150" y="4179888"/>
            <a:ext cx="4733925" cy="1465262"/>
          </a:xfrm>
          <a:custGeom>
            <a:avLst/>
            <a:gdLst>
              <a:gd name="T0" fmla="*/ 0 w 5962"/>
              <a:gd name="T1" fmla="*/ 2147483647 h 1846"/>
              <a:gd name="T2" fmla="*/ 0 w 5962"/>
              <a:gd name="T3" fmla="*/ 2147483647 h 1846"/>
              <a:gd name="T4" fmla="*/ 2147483647 w 5962"/>
              <a:gd name="T5" fmla="*/ 2147483647 h 1846"/>
              <a:gd name="T6" fmla="*/ 2147483647 w 5962"/>
              <a:gd name="T7" fmla="*/ 2147483647 h 1846"/>
              <a:gd name="T8" fmla="*/ 2147483647 w 5962"/>
              <a:gd name="T9" fmla="*/ 0 h 1846"/>
              <a:gd name="T10" fmla="*/ 2147483647 w 5962"/>
              <a:gd name="T11" fmla="*/ 2147483647 h 1846"/>
              <a:gd name="T12" fmla="*/ 2147483647 w 5962"/>
              <a:gd name="T13" fmla="*/ 2147483647 h 1846"/>
              <a:gd name="T14" fmla="*/ 2147483647 w 5962"/>
              <a:gd name="T15" fmla="*/ 2147483647 h 1846"/>
              <a:gd name="T16" fmla="*/ 2147483647 w 5962"/>
              <a:gd name="T17" fmla="*/ 2147483647 h 1846"/>
              <a:gd name="T18" fmla="*/ 2147483647 w 5962"/>
              <a:gd name="T19" fmla="*/ 2147483647 h 1846"/>
              <a:gd name="T20" fmla="*/ 2147483647 w 5962"/>
              <a:gd name="T21" fmla="*/ 2147483647 h 1846"/>
              <a:gd name="T22" fmla="*/ 2147483647 w 5962"/>
              <a:gd name="T23" fmla="*/ 2147483647 h 1846"/>
              <a:gd name="T24" fmla="*/ 2147483647 w 5962"/>
              <a:gd name="T25" fmla="*/ 2147483647 h 1846"/>
              <a:gd name="T26" fmla="*/ 2147483647 w 5962"/>
              <a:gd name="T27" fmla="*/ 2147483647 h 1846"/>
              <a:gd name="T28" fmla="*/ 2147483647 w 5962"/>
              <a:gd name="T29" fmla="*/ 2147483647 h 1846"/>
              <a:gd name="T30" fmla="*/ 2147483647 w 5962"/>
              <a:gd name="T31" fmla="*/ 2147483647 h 1846"/>
              <a:gd name="T32" fmla="*/ 2147483647 w 5962"/>
              <a:gd name="T33" fmla="*/ 2147483647 h 1846"/>
              <a:gd name="T34" fmla="*/ 2147483647 w 5962"/>
              <a:gd name="T35" fmla="*/ 2147483647 h 1846"/>
              <a:gd name="T36" fmla="*/ 0 w 5962"/>
              <a:gd name="T37" fmla="*/ 2147483647 h 184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962"/>
              <a:gd name="T58" fmla="*/ 0 h 1846"/>
              <a:gd name="T59" fmla="*/ 5962 w 5962"/>
              <a:gd name="T60" fmla="*/ 1846 h 184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962" h="1846">
                <a:moveTo>
                  <a:pt x="0" y="1812"/>
                </a:moveTo>
                <a:lnTo>
                  <a:pt x="0" y="1607"/>
                </a:lnTo>
                <a:lnTo>
                  <a:pt x="745" y="1119"/>
                </a:lnTo>
                <a:lnTo>
                  <a:pt x="1490" y="390"/>
                </a:lnTo>
                <a:lnTo>
                  <a:pt x="2236" y="0"/>
                </a:lnTo>
                <a:lnTo>
                  <a:pt x="2981" y="230"/>
                </a:lnTo>
                <a:lnTo>
                  <a:pt x="3726" y="853"/>
                </a:lnTo>
                <a:lnTo>
                  <a:pt x="4472" y="949"/>
                </a:lnTo>
                <a:lnTo>
                  <a:pt x="5217" y="1384"/>
                </a:lnTo>
                <a:lnTo>
                  <a:pt x="5962" y="1736"/>
                </a:lnTo>
                <a:lnTo>
                  <a:pt x="5962" y="1846"/>
                </a:lnTo>
                <a:lnTo>
                  <a:pt x="5217" y="1660"/>
                </a:lnTo>
                <a:lnTo>
                  <a:pt x="4472" y="1430"/>
                </a:lnTo>
                <a:lnTo>
                  <a:pt x="3726" y="1311"/>
                </a:lnTo>
                <a:lnTo>
                  <a:pt x="2981" y="914"/>
                </a:lnTo>
                <a:lnTo>
                  <a:pt x="2236" y="789"/>
                </a:lnTo>
                <a:lnTo>
                  <a:pt x="1490" y="1017"/>
                </a:lnTo>
                <a:lnTo>
                  <a:pt x="745" y="1483"/>
                </a:lnTo>
                <a:lnTo>
                  <a:pt x="0" y="1812"/>
                </a:lnTo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27"/>
          <p:cNvSpPr>
            <a:spLocks/>
          </p:cNvSpPr>
          <p:nvPr/>
        </p:nvSpPr>
        <p:spPr bwMode="auto">
          <a:xfrm>
            <a:off x="1073150" y="3821113"/>
            <a:ext cx="4733925" cy="1736725"/>
          </a:xfrm>
          <a:custGeom>
            <a:avLst/>
            <a:gdLst>
              <a:gd name="T0" fmla="*/ 0 w 5962"/>
              <a:gd name="T1" fmla="*/ 2147483647 h 2188"/>
              <a:gd name="T2" fmla="*/ 0 w 5962"/>
              <a:gd name="T3" fmla="*/ 2147483647 h 2188"/>
              <a:gd name="T4" fmla="*/ 2147483647 w 5962"/>
              <a:gd name="T5" fmla="*/ 2147483647 h 2188"/>
              <a:gd name="T6" fmla="*/ 2147483647 w 5962"/>
              <a:gd name="T7" fmla="*/ 2147483647 h 2188"/>
              <a:gd name="T8" fmla="*/ 2147483647 w 5962"/>
              <a:gd name="T9" fmla="*/ 0 h 2188"/>
              <a:gd name="T10" fmla="*/ 2147483647 w 5962"/>
              <a:gd name="T11" fmla="*/ 2147483647 h 2188"/>
              <a:gd name="T12" fmla="*/ 2147483647 w 5962"/>
              <a:gd name="T13" fmla="*/ 2147483647 h 2188"/>
              <a:gd name="T14" fmla="*/ 2147483647 w 5962"/>
              <a:gd name="T15" fmla="*/ 2147483647 h 2188"/>
              <a:gd name="T16" fmla="*/ 2147483647 w 5962"/>
              <a:gd name="T17" fmla="*/ 2147483647 h 2188"/>
              <a:gd name="T18" fmla="*/ 2147483647 w 5962"/>
              <a:gd name="T19" fmla="*/ 2147483647 h 2188"/>
              <a:gd name="T20" fmla="*/ 2147483647 w 5962"/>
              <a:gd name="T21" fmla="*/ 2147483647 h 2188"/>
              <a:gd name="T22" fmla="*/ 2147483647 w 5962"/>
              <a:gd name="T23" fmla="*/ 2147483647 h 2188"/>
              <a:gd name="T24" fmla="*/ 2147483647 w 5962"/>
              <a:gd name="T25" fmla="*/ 2147483647 h 2188"/>
              <a:gd name="T26" fmla="*/ 2147483647 w 5962"/>
              <a:gd name="T27" fmla="*/ 2147483647 h 2188"/>
              <a:gd name="T28" fmla="*/ 2147483647 w 5962"/>
              <a:gd name="T29" fmla="*/ 2147483647 h 2188"/>
              <a:gd name="T30" fmla="*/ 2147483647 w 5962"/>
              <a:gd name="T31" fmla="*/ 2147483647 h 2188"/>
              <a:gd name="T32" fmla="*/ 2147483647 w 5962"/>
              <a:gd name="T33" fmla="*/ 2147483647 h 2188"/>
              <a:gd name="T34" fmla="*/ 2147483647 w 5962"/>
              <a:gd name="T35" fmla="*/ 2147483647 h 2188"/>
              <a:gd name="T36" fmla="*/ 0 w 5962"/>
              <a:gd name="T37" fmla="*/ 2147483647 h 218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962"/>
              <a:gd name="T58" fmla="*/ 0 h 2188"/>
              <a:gd name="T59" fmla="*/ 5962 w 5962"/>
              <a:gd name="T60" fmla="*/ 2188 h 218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962" h="2188">
                <a:moveTo>
                  <a:pt x="0" y="2059"/>
                </a:moveTo>
                <a:lnTo>
                  <a:pt x="0" y="1869"/>
                </a:lnTo>
                <a:lnTo>
                  <a:pt x="745" y="1122"/>
                </a:lnTo>
                <a:lnTo>
                  <a:pt x="1490" y="338"/>
                </a:lnTo>
                <a:lnTo>
                  <a:pt x="2236" y="0"/>
                </a:lnTo>
                <a:lnTo>
                  <a:pt x="2981" y="375"/>
                </a:lnTo>
                <a:lnTo>
                  <a:pt x="3726" y="1051"/>
                </a:lnTo>
                <a:lnTo>
                  <a:pt x="4472" y="1218"/>
                </a:lnTo>
                <a:lnTo>
                  <a:pt x="5217" y="1765"/>
                </a:lnTo>
                <a:lnTo>
                  <a:pt x="5962" y="2166"/>
                </a:lnTo>
                <a:lnTo>
                  <a:pt x="5962" y="2188"/>
                </a:lnTo>
                <a:lnTo>
                  <a:pt x="5217" y="1836"/>
                </a:lnTo>
                <a:lnTo>
                  <a:pt x="4472" y="1401"/>
                </a:lnTo>
                <a:lnTo>
                  <a:pt x="3726" y="1305"/>
                </a:lnTo>
                <a:lnTo>
                  <a:pt x="2981" y="682"/>
                </a:lnTo>
                <a:lnTo>
                  <a:pt x="2236" y="452"/>
                </a:lnTo>
                <a:lnTo>
                  <a:pt x="1490" y="842"/>
                </a:lnTo>
                <a:lnTo>
                  <a:pt x="745" y="1571"/>
                </a:lnTo>
                <a:lnTo>
                  <a:pt x="0" y="2059"/>
                </a:lnTo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28"/>
          <p:cNvSpPr>
            <a:spLocks/>
          </p:cNvSpPr>
          <p:nvPr/>
        </p:nvSpPr>
        <p:spPr bwMode="auto">
          <a:xfrm>
            <a:off x="1073150" y="2305050"/>
            <a:ext cx="4733925" cy="3235325"/>
          </a:xfrm>
          <a:custGeom>
            <a:avLst/>
            <a:gdLst>
              <a:gd name="T0" fmla="*/ 0 w 5962"/>
              <a:gd name="T1" fmla="*/ 2147483647 h 4075"/>
              <a:gd name="T2" fmla="*/ 0 w 5962"/>
              <a:gd name="T3" fmla="*/ 2147483647 h 4075"/>
              <a:gd name="T4" fmla="*/ 2147483647 w 5962"/>
              <a:gd name="T5" fmla="*/ 2147483647 h 4075"/>
              <a:gd name="T6" fmla="*/ 2147483647 w 5962"/>
              <a:gd name="T7" fmla="*/ 2147483647 h 4075"/>
              <a:gd name="T8" fmla="*/ 2147483647 w 5962"/>
              <a:gd name="T9" fmla="*/ 2147483647 h 4075"/>
              <a:gd name="T10" fmla="*/ 2147483647 w 5962"/>
              <a:gd name="T11" fmla="*/ 0 h 4075"/>
              <a:gd name="T12" fmla="*/ 2147483647 w 5962"/>
              <a:gd name="T13" fmla="*/ 2147483647 h 4075"/>
              <a:gd name="T14" fmla="*/ 2147483647 w 5962"/>
              <a:gd name="T15" fmla="*/ 2147483647 h 4075"/>
              <a:gd name="T16" fmla="*/ 2147483647 w 5962"/>
              <a:gd name="T17" fmla="*/ 2147483647 h 4075"/>
              <a:gd name="T18" fmla="*/ 2147483647 w 5962"/>
              <a:gd name="T19" fmla="*/ 2147483647 h 4075"/>
              <a:gd name="T20" fmla="*/ 2147483647 w 5962"/>
              <a:gd name="T21" fmla="*/ 2147483647 h 4075"/>
              <a:gd name="T22" fmla="*/ 2147483647 w 5962"/>
              <a:gd name="T23" fmla="*/ 2147483647 h 4075"/>
              <a:gd name="T24" fmla="*/ 2147483647 w 5962"/>
              <a:gd name="T25" fmla="*/ 2147483647 h 4075"/>
              <a:gd name="T26" fmla="*/ 2147483647 w 5962"/>
              <a:gd name="T27" fmla="*/ 2147483647 h 4075"/>
              <a:gd name="T28" fmla="*/ 2147483647 w 5962"/>
              <a:gd name="T29" fmla="*/ 2147483647 h 4075"/>
              <a:gd name="T30" fmla="*/ 2147483647 w 5962"/>
              <a:gd name="T31" fmla="*/ 2147483647 h 4075"/>
              <a:gd name="T32" fmla="*/ 2147483647 w 5962"/>
              <a:gd name="T33" fmla="*/ 2147483647 h 4075"/>
              <a:gd name="T34" fmla="*/ 2147483647 w 5962"/>
              <a:gd name="T35" fmla="*/ 2147483647 h 4075"/>
              <a:gd name="T36" fmla="*/ 0 w 5962"/>
              <a:gd name="T37" fmla="*/ 2147483647 h 407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962"/>
              <a:gd name="T58" fmla="*/ 0 h 4075"/>
              <a:gd name="T59" fmla="*/ 5962 w 5962"/>
              <a:gd name="T60" fmla="*/ 4075 h 407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962" h="4075">
                <a:moveTo>
                  <a:pt x="0" y="3778"/>
                </a:moveTo>
                <a:lnTo>
                  <a:pt x="0" y="3399"/>
                </a:lnTo>
                <a:lnTo>
                  <a:pt x="745" y="2142"/>
                </a:lnTo>
                <a:lnTo>
                  <a:pt x="1490" y="1054"/>
                </a:lnTo>
                <a:lnTo>
                  <a:pt x="2236" y="390"/>
                </a:lnTo>
                <a:lnTo>
                  <a:pt x="2981" y="0"/>
                </a:lnTo>
                <a:lnTo>
                  <a:pt x="3726" y="198"/>
                </a:lnTo>
                <a:lnTo>
                  <a:pt x="4472" y="261"/>
                </a:lnTo>
                <a:lnTo>
                  <a:pt x="5217" y="821"/>
                </a:lnTo>
                <a:lnTo>
                  <a:pt x="5962" y="1659"/>
                </a:lnTo>
                <a:lnTo>
                  <a:pt x="5962" y="4075"/>
                </a:lnTo>
                <a:lnTo>
                  <a:pt x="5217" y="3674"/>
                </a:lnTo>
                <a:lnTo>
                  <a:pt x="4472" y="3127"/>
                </a:lnTo>
                <a:lnTo>
                  <a:pt x="3726" y="2960"/>
                </a:lnTo>
                <a:lnTo>
                  <a:pt x="2981" y="2284"/>
                </a:lnTo>
                <a:lnTo>
                  <a:pt x="2236" y="1909"/>
                </a:lnTo>
                <a:lnTo>
                  <a:pt x="1490" y="2247"/>
                </a:lnTo>
                <a:lnTo>
                  <a:pt x="745" y="3031"/>
                </a:lnTo>
                <a:lnTo>
                  <a:pt x="0" y="3778"/>
                </a:lnTo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9"/>
          <p:cNvSpPr>
            <a:spLocks/>
          </p:cNvSpPr>
          <p:nvPr/>
        </p:nvSpPr>
        <p:spPr bwMode="auto">
          <a:xfrm>
            <a:off x="1073150" y="1547813"/>
            <a:ext cx="4733925" cy="3455987"/>
          </a:xfrm>
          <a:custGeom>
            <a:avLst/>
            <a:gdLst>
              <a:gd name="T0" fmla="*/ 0 w 5962"/>
              <a:gd name="T1" fmla="*/ 2147483647 h 4355"/>
              <a:gd name="T2" fmla="*/ 0 w 5962"/>
              <a:gd name="T3" fmla="*/ 0 h 4355"/>
              <a:gd name="T4" fmla="*/ 2147483647 w 5962"/>
              <a:gd name="T5" fmla="*/ 0 h 4355"/>
              <a:gd name="T6" fmla="*/ 2147483647 w 5962"/>
              <a:gd name="T7" fmla="*/ 0 h 4355"/>
              <a:gd name="T8" fmla="*/ 2147483647 w 5962"/>
              <a:gd name="T9" fmla="*/ 0 h 4355"/>
              <a:gd name="T10" fmla="*/ 2147483647 w 5962"/>
              <a:gd name="T11" fmla="*/ 0 h 4355"/>
              <a:gd name="T12" fmla="*/ 2147483647 w 5962"/>
              <a:gd name="T13" fmla="*/ 0 h 4355"/>
              <a:gd name="T14" fmla="*/ 2147483647 w 5962"/>
              <a:gd name="T15" fmla="*/ 0 h 4355"/>
              <a:gd name="T16" fmla="*/ 2147483647 w 5962"/>
              <a:gd name="T17" fmla="*/ 0 h 4355"/>
              <a:gd name="T18" fmla="*/ 2147483647 w 5962"/>
              <a:gd name="T19" fmla="*/ 0 h 4355"/>
              <a:gd name="T20" fmla="*/ 2147483647 w 5962"/>
              <a:gd name="T21" fmla="*/ 2147483647 h 4355"/>
              <a:gd name="T22" fmla="*/ 2147483647 w 5962"/>
              <a:gd name="T23" fmla="*/ 2147483647 h 4355"/>
              <a:gd name="T24" fmla="*/ 2147483647 w 5962"/>
              <a:gd name="T25" fmla="*/ 2147483647 h 4355"/>
              <a:gd name="T26" fmla="*/ 2147483647 w 5962"/>
              <a:gd name="T27" fmla="*/ 2147483647 h 4355"/>
              <a:gd name="T28" fmla="*/ 2147483647 w 5962"/>
              <a:gd name="T29" fmla="*/ 2147483647 h 4355"/>
              <a:gd name="T30" fmla="*/ 2147483647 w 5962"/>
              <a:gd name="T31" fmla="*/ 2147483647 h 4355"/>
              <a:gd name="T32" fmla="*/ 2147483647 w 5962"/>
              <a:gd name="T33" fmla="*/ 2147483647 h 4355"/>
              <a:gd name="T34" fmla="*/ 2147483647 w 5962"/>
              <a:gd name="T35" fmla="*/ 2147483647 h 4355"/>
              <a:gd name="T36" fmla="*/ 0 w 5962"/>
              <a:gd name="T37" fmla="*/ 2147483647 h 435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962"/>
              <a:gd name="T58" fmla="*/ 0 h 4355"/>
              <a:gd name="T59" fmla="*/ 5962 w 5962"/>
              <a:gd name="T60" fmla="*/ 4355 h 435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962" h="4355">
                <a:moveTo>
                  <a:pt x="0" y="4355"/>
                </a:moveTo>
                <a:lnTo>
                  <a:pt x="0" y="0"/>
                </a:lnTo>
                <a:lnTo>
                  <a:pt x="745" y="0"/>
                </a:lnTo>
                <a:lnTo>
                  <a:pt x="1490" y="0"/>
                </a:lnTo>
                <a:lnTo>
                  <a:pt x="2236" y="0"/>
                </a:lnTo>
                <a:lnTo>
                  <a:pt x="2981" y="0"/>
                </a:lnTo>
                <a:lnTo>
                  <a:pt x="3726" y="0"/>
                </a:lnTo>
                <a:lnTo>
                  <a:pt x="4472" y="0"/>
                </a:lnTo>
                <a:lnTo>
                  <a:pt x="5217" y="0"/>
                </a:lnTo>
                <a:lnTo>
                  <a:pt x="5962" y="0"/>
                </a:lnTo>
                <a:lnTo>
                  <a:pt x="5962" y="2615"/>
                </a:lnTo>
                <a:lnTo>
                  <a:pt x="5217" y="1777"/>
                </a:lnTo>
                <a:lnTo>
                  <a:pt x="4472" y="1217"/>
                </a:lnTo>
                <a:lnTo>
                  <a:pt x="3726" y="1154"/>
                </a:lnTo>
                <a:lnTo>
                  <a:pt x="2981" y="956"/>
                </a:lnTo>
                <a:lnTo>
                  <a:pt x="2236" y="1346"/>
                </a:lnTo>
                <a:lnTo>
                  <a:pt x="1490" y="2010"/>
                </a:lnTo>
                <a:lnTo>
                  <a:pt x="745" y="3098"/>
                </a:lnTo>
                <a:lnTo>
                  <a:pt x="0" y="4355"/>
                </a:lnTo>
              </a:path>
            </a:pathLst>
          </a:cu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30"/>
          <p:cNvSpPr>
            <a:spLocks noChangeShapeType="1"/>
          </p:cNvSpPr>
          <p:nvPr/>
        </p:nvSpPr>
        <p:spPr bwMode="auto">
          <a:xfrm>
            <a:off x="1073150" y="1547813"/>
            <a:ext cx="1588" cy="41465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31"/>
          <p:cNvSpPr>
            <a:spLocks noChangeShapeType="1"/>
          </p:cNvSpPr>
          <p:nvPr/>
        </p:nvSpPr>
        <p:spPr bwMode="auto">
          <a:xfrm>
            <a:off x="1020763" y="569436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32"/>
          <p:cNvSpPr>
            <a:spLocks noChangeShapeType="1"/>
          </p:cNvSpPr>
          <p:nvPr/>
        </p:nvSpPr>
        <p:spPr bwMode="auto">
          <a:xfrm>
            <a:off x="1020763" y="5280025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33"/>
          <p:cNvSpPr>
            <a:spLocks noChangeShapeType="1"/>
          </p:cNvSpPr>
          <p:nvPr/>
        </p:nvSpPr>
        <p:spPr bwMode="auto">
          <a:xfrm>
            <a:off x="1020763" y="4865688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34"/>
          <p:cNvSpPr>
            <a:spLocks noChangeShapeType="1"/>
          </p:cNvSpPr>
          <p:nvPr/>
        </p:nvSpPr>
        <p:spPr bwMode="auto">
          <a:xfrm>
            <a:off x="1020763" y="444976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35"/>
          <p:cNvSpPr>
            <a:spLocks noChangeShapeType="1"/>
          </p:cNvSpPr>
          <p:nvPr/>
        </p:nvSpPr>
        <p:spPr bwMode="auto">
          <a:xfrm>
            <a:off x="1020763" y="4035425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36"/>
          <p:cNvSpPr>
            <a:spLocks noChangeShapeType="1"/>
          </p:cNvSpPr>
          <p:nvPr/>
        </p:nvSpPr>
        <p:spPr bwMode="auto">
          <a:xfrm>
            <a:off x="1020763" y="3621088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37"/>
          <p:cNvSpPr>
            <a:spLocks noChangeShapeType="1"/>
          </p:cNvSpPr>
          <p:nvPr/>
        </p:nvSpPr>
        <p:spPr bwMode="auto">
          <a:xfrm>
            <a:off x="1020763" y="320516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38"/>
          <p:cNvSpPr>
            <a:spLocks noChangeShapeType="1"/>
          </p:cNvSpPr>
          <p:nvPr/>
        </p:nvSpPr>
        <p:spPr bwMode="auto">
          <a:xfrm>
            <a:off x="1020763" y="2790825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9"/>
          <p:cNvSpPr>
            <a:spLocks noChangeShapeType="1"/>
          </p:cNvSpPr>
          <p:nvPr/>
        </p:nvSpPr>
        <p:spPr bwMode="auto">
          <a:xfrm>
            <a:off x="1020763" y="2376488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40"/>
          <p:cNvSpPr>
            <a:spLocks noChangeShapeType="1"/>
          </p:cNvSpPr>
          <p:nvPr/>
        </p:nvSpPr>
        <p:spPr bwMode="auto">
          <a:xfrm>
            <a:off x="1020763" y="196215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41"/>
          <p:cNvSpPr>
            <a:spLocks noChangeShapeType="1"/>
          </p:cNvSpPr>
          <p:nvPr/>
        </p:nvSpPr>
        <p:spPr bwMode="auto">
          <a:xfrm>
            <a:off x="1020763" y="15478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42"/>
          <p:cNvSpPr>
            <a:spLocks noChangeShapeType="1"/>
          </p:cNvSpPr>
          <p:nvPr/>
        </p:nvSpPr>
        <p:spPr bwMode="auto">
          <a:xfrm>
            <a:off x="1073150" y="5694363"/>
            <a:ext cx="47339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43"/>
          <p:cNvSpPr>
            <a:spLocks noChangeShapeType="1"/>
          </p:cNvSpPr>
          <p:nvPr/>
        </p:nvSpPr>
        <p:spPr bwMode="auto">
          <a:xfrm flipV="1">
            <a:off x="1073150" y="5694363"/>
            <a:ext cx="1588" cy="539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44"/>
          <p:cNvSpPr>
            <a:spLocks noChangeShapeType="1"/>
          </p:cNvSpPr>
          <p:nvPr/>
        </p:nvSpPr>
        <p:spPr bwMode="auto">
          <a:xfrm flipV="1">
            <a:off x="1665288" y="5694363"/>
            <a:ext cx="1587" cy="539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45"/>
          <p:cNvSpPr>
            <a:spLocks noChangeShapeType="1"/>
          </p:cNvSpPr>
          <p:nvPr/>
        </p:nvSpPr>
        <p:spPr bwMode="auto">
          <a:xfrm flipV="1">
            <a:off x="2257425" y="5694363"/>
            <a:ext cx="1588" cy="539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46"/>
          <p:cNvSpPr>
            <a:spLocks noChangeShapeType="1"/>
          </p:cNvSpPr>
          <p:nvPr/>
        </p:nvSpPr>
        <p:spPr bwMode="auto">
          <a:xfrm flipV="1">
            <a:off x="2847975" y="5694363"/>
            <a:ext cx="1588" cy="539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47"/>
          <p:cNvSpPr>
            <a:spLocks noChangeShapeType="1"/>
          </p:cNvSpPr>
          <p:nvPr/>
        </p:nvSpPr>
        <p:spPr bwMode="auto">
          <a:xfrm flipV="1">
            <a:off x="3440113" y="5694363"/>
            <a:ext cx="1587" cy="539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48"/>
          <p:cNvSpPr>
            <a:spLocks noChangeShapeType="1"/>
          </p:cNvSpPr>
          <p:nvPr/>
        </p:nvSpPr>
        <p:spPr bwMode="auto">
          <a:xfrm flipV="1">
            <a:off x="4032250" y="5694363"/>
            <a:ext cx="1588" cy="539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49"/>
          <p:cNvSpPr>
            <a:spLocks noChangeShapeType="1"/>
          </p:cNvSpPr>
          <p:nvPr/>
        </p:nvSpPr>
        <p:spPr bwMode="auto">
          <a:xfrm flipV="1">
            <a:off x="4622800" y="5694363"/>
            <a:ext cx="1588" cy="539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50"/>
          <p:cNvSpPr>
            <a:spLocks noChangeShapeType="1"/>
          </p:cNvSpPr>
          <p:nvPr/>
        </p:nvSpPr>
        <p:spPr bwMode="auto">
          <a:xfrm flipV="1">
            <a:off x="5214938" y="5694363"/>
            <a:ext cx="1587" cy="539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Line 51"/>
          <p:cNvSpPr>
            <a:spLocks noChangeShapeType="1"/>
          </p:cNvSpPr>
          <p:nvPr/>
        </p:nvSpPr>
        <p:spPr bwMode="auto">
          <a:xfrm flipV="1">
            <a:off x="5807075" y="5694363"/>
            <a:ext cx="1588" cy="539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5" name="Rectangle 52"/>
          <p:cNvSpPr>
            <a:spLocks noChangeArrowheads="1"/>
          </p:cNvSpPr>
          <p:nvPr/>
        </p:nvSpPr>
        <p:spPr bwMode="auto">
          <a:xfrm>
            <a:off x="838200" y="5516563"/>
            <a:ext cx="1143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16" name="Rectangle 53"/>
          <p:cNvSpPr>
            <a:spLocks noChangeArrowheads="1"/>
          </p:cNvSpPr>
          <p:nvPr/>
        </p:nvSpPr>
        <p:spPr bwMode="auto">
          <a:xfrm>
            <a:off x="779463" y="5180013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10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17" name="Rectangle 54"/>
          <p:cNvSpPr>
            <a:spLocks noChangeArrowheads="1"/>
          </p:cNvSpPr>
          <p:nvPr/>
        </p:nvSpPr>
        <p:spPr bwMode="auto">
          <a:xfrm>
            <a:off x="779463" y="4765675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20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18" name="Rectangle 55"/>
          <p:cNvSpPr>
            <a:spLocks noChangeArrowheads="1"/>
          </p:cNvSpPr>
          <p:nvPr/>
        </p:nvSpPr>
        <p:spPr bwMode="auto">
          <a:xfrm>
            <a:off x="779463" y="435133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30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19" name="Rectangle 56"/>
          <p:cNvSpPr>
            <a:spLocks noChangeArrowheads="1"/>
          </p:cNvSpPr>
          <p:nvPr/>
        </p:nvSpPr>
        <p:spPr bwMode="auto">
          <a:xfrm>
            <a:off x="779463" y="3937000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40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20" name="Rectangle 57"/>
          <p:cNvSpPr>
            <a:spLocks noChangeArrowheads="1"/>
          </p:cNvSpPr>
          <p:nvPr/>
        </p:nvSpPr>
        <p:spPr bwMode="auto">
          <a:xfrm>
            <a:off x="779463" y="3521075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50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21" name="Rectangle 58"/>
          <p:cNvSpPr>
            <a:spLocks noChangeArrowheads="1"/>
          </p:cNvSpPr>
          <p:nvPr/>
        </p:nvSpPr>
        <p:spPr bwMode="auto">
          <a:xfrm>
            <a:off x="779463" y="3105150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60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22" name="Rectangle 59"/>
          <p:cNvSpPr>
            <a:spLocks noChangeArrowheads="1"/>
          </p:cNvSpPr>
          <p:nvPr/>
        </p:nvSpPr>
        <p:spPr bwMode="auto">
          <a:xfrm>
            <a:off x="779463" y="2690813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70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23" name="Rectangle 60"/>
          <p:cNvSpPr>
            <a:spLocks noChangeArrowheads="1"/>
          </p:cNvSpPr>
          <p:nvPr/>
        </p:nvSpPr>
        <p:spPr bwMode="auto">
          <a:xfrm>
            <a:off x="779463" y="2276475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80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24" name="Rectangle 61"/>
          <p:cNvSpPr>
            <a:spLocks noChangeArrowheads="1"/>
          </p:cNvSpPr>
          <p:nvPr/>
        </p:nvSpPr>
        <p:spPr bwMode="auto">
          <a:xfrm>
            <a:off x="779463" y="186213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90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25" name="Rectangle 62"/>
          <p:cNvSpPr>
            <a:spLocks noChangeArrowheads="1"/>
          </p:cNvSpPr>
          <p:nvPr/>
        </p:nvSpPr>
        <p:spPr bwMode="auto">
          <a:xfrm>
            <a:off x="679450" y="1447800"/>
            <a:ext cx="342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100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26" name="Rectangle 63"/>
          <p:cNvSpPr>
            <a:spLocks noChangeArrowheads="1"/>
          </p:cNvSpPr>
          <p:nvPr/>
        </p:nvSpPr>
        <p:spPr bwMode="auto">
          <a:xfrm rot="5400000">
            <a:off x="758032" y="5933281"/>
            <a:ext cx="533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12-13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27" name="Rectangle 64"/>
          <p:cNvSpPr>
            <a:spLocks noChangeArrowheads="1"/>
          </p:cNvSpPr>
          <p:nvPr/>
        </p:nvSpPr>
        <p:spPr bwMode="auto">
          <a:xfrm rot="5400000">
            <a:off x="1350169" y="5933281"/>
            <a:ext cx="533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14-15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28" name="Rectangle 65"/>
          <p:cNvSpPr>
            <a:spLocks noChangeArrowheads="1"/>
          </p:cNvSpPr>
          <p:nvPr/>
        </p:nvSpPr>
        <p:spPr bwMode="auto">
          <a:xfrm rot="5400000">
            <a:off x="1942307" y="5933281"/>
            <a:ext cx="533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16-17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29" name="Rectangle 66"/>
          <p:cNvSpPr>
            <a:spLocks noChangeArrowheads="1"/>
          </p:cNvSpPr>
          <p:nvPr/>
        </p:nvSpPr>
        <p:spPr bwMode="auto">
          <a:xfrm rot="5400000">
            <a:off x="2532857" y="5933281"/>
            <a:ext cx="533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18-20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30" name="Rectangle 67"/>
          <p:cNvSpPr>
            <a:spLocks noChangeArrowheads="1"/>
          </p:cNvSpPr>
          <p:nvPr/>
        </p:nvSpPr>
        <p:spPr bwMode="auto">
          <a:xfrm rot="5400000">
            <a:off x="3124994" y="5933281"/>
            <a:ext cx="533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21-29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31" name="Rectangle 68"/>
          <p:cNvSpPr>
            <a:spLocks noChangeArrowheads="1"/>
          </p:cNvSpPr>
          <p:nvPr/>
        </p:nvSpPr>
        <p:spPr bwMode="auto">
          <a:xfrm rot="5400000">
            <a:off x="3717132" y="5933281"/>
            <a:ext cx="533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30-34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32" name="Rectangle 69"/>
          <p:cNvSpPr>
            <a:spLocks noChangeArrowheads="1"/>
          </p:cNvSpPr>
          <p:nvPr/>
        </p:nvSpPr>
        <p:spPr bwMode="auto">
          <a:xfrm rot="5400000">
            <a:off x="4307682" y="5933281"/>
            <a:ext cx="533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35-49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33" name="Rectangle 70"/>
          <p:cNvSpPr>
            <a:spLocks noChangeArrowheads="1"/>
          </p:cNvSpPr>
          <p:nvPr/>
        </p:nvSpPr>
        <p:spPr bwMode="auto">
          <a:xfrm rot="5400000">
            <a:off x="4899819" y="5933281"/>
            <a:ext cx="533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50-64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34" name="Rectangle 71"/>
          <p:cNvSpPr>
            <a:spLocks noChangeArrowheads="1"/>
          </p:cNvSpPr>
          <p:nvPr/>
        </p:nvSpPr>
        <p:spPr bwMode="auto">
          <a:xfrm rot="5400000">
            <a:off x="5580063" y="5864225"/>
            <a:ext cx="3571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65+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35" name="Rectangle 72"/>
          <p:cNvSpPr>
            <a:spLocks noChangeArrowheads="1"/>
          </p:cNvSpPr>
          <p:nvPr/>
        </p:nvSpPr>
        <p:spPr bwMode="auto">
          <a:xfrm>
            <a:off x="5956300" y="1524000"/>
            <a:ext cx="2730500" cy="411480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736" name="Rectangle 73"/>
          <p:cNvSpPr>
            <a:spLocks noChangeArrowheads="1"/>
          </p:cNvSpPr>
          <p:nvPr/>
        </p:nvSpPr>
        <p:spPr bwMode="auto">
          <a:xfrm>
            <a:off x="6019800" y="2217738"/>
            <a:ext cx="182563" cy="182562"/>
          </a:xfrm>
          <a:prstGeom prst="rect">
            <a:avLst/>
          </a:prstGeom>
          <a:solidFill>
            <a:srgbClr val="FFFF99"/>
          </a:solidFill>
          <a:ln w="11176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737" name="Rectangle 74"/>
          <p:cNvSpPr>
            <a:spLocks noChangeArrowheads="1"/>
          </p:cNvSpPr>
          <p:nvPr/>
        </p:nvSpPr>
        <p:spPr bwMode="auto">
          <a:xfrm>
            <a:off x="6273800" y="2163763"/>
            <a:ext cx="2260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No Alcohol or Drug Use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38" name="Rectangle 75"/>
          <p:cNvSpPr>
            <a:spLocks noChangeArrowheads="1"/>
          </p:cNvSpPr>
          <p:nvPr/>
        </p:nvSpPr>
        <p:spPr bwMode="auto">
          <a:xfrm>
            <a:off x="6019800" y="2827338"/>
            <a:ext cx="182563" cy="182562"/>
          </a:xfrm>
          <a:prstGeom prst="rect">
            <a:avLst/>
          </a:prstGeom>
          <a:solidFill>
            <a:srgbClr val="CCCC00"/>
          </a:solidFill>
          <a:ln w="11176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739" name="Rectangle 76"/>
          <p:cNvSpPr>
            <a:spLocks noChangeArrowheads="1"/>
          </p:cNvSpPr>
          <p:nvPr/>
        </p:nvSpPr>
        <p:spPr bwMode="auto">
          <a:xfrm>
            <a:off x="6280150" y="2773363"/>
            <a:ext cx="2216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Light Alcohol Use Only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40" name="Rectangle 77"/>
          <p:cNvSpPr>
            <a:spLocks noChangeArrowheads="1"/>
          </p:cNvSpPr>
          <p:nvPr/>
        </p:nvSpPr>
        <p:spPr bwMode="auto">
          <a:xfrm>
            <a:off x="6019800" y="3436938"/>
            <a:ext cx="182563" cy="182562"/>
          </a:xfrm>
          <a:prstGeom prst="rect">
            <a:avLst/>
          </a:prstGeom>
          <a:solidFill>
            <a:srgbClr val="FFC000"/>
          </a:solidFill>
          <a:ln w="11176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741" name="Rectangle 78"/>
          <p:cNvSpPr>
            <a:spLocks noChangeArrowheads="1"/>
          </p:cNvSpPr>
          <p:nvPr/>
        </p:nvSpPr>
        <p:spPr bwMode="auto">
          <a:xfrm>
            <a:off x="6267450" y="3382963"/>
            <a:ext cx="2343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Any Infrequent Drug Use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42" name="Rectangle 79"/>
          <p:cNvSpPr>
            <a:spLocks noChangeArrowheads="1"/>
          </p:cNvSpPr>
          <p:nvPr/>
        </p:nvSpPr>
        <p:spPr bwMode="auto">
          <a:xfrm>
            <a:off x="6019800" y="4046538"/>
            <a:ext cx="182563" cy="182562"/>
          </a:xfrm>
          <a:prstGeom prst="rect">
            <a:avLst/>
          </a:prstGeom>
          <a:solidFill>
            <a:srgbClr val="E87400"/>
          </a:solidFill>
          <a:ln w="11176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743" name="Rectangle 80"/>
          <p:cNvSpPr>
            <a:spLocks noChangeArrowheads="1"/>
          </p:cNvSpPr>
          <p:nvPr/>
        </p:nvSpPr>
        <p:spPr bwMode="auto">
          <a:xfrm>
            <a:off x="6311900" y="3992563"/>
            <a:ext cx="1689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Regular AOD Use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44" name="Rectangle 81"/>
          <p:cNvSpPr>
            <a:spLocks noChangeArrowheads="1"/>
          </p:cNvSpPr>
          <p:nvPr/>
        </p:nvSpPr>
        <p:spPr bwMode="auto">
          <a:xfrm>
            <a:off x="6019800" y="4657725"/>
            <a:ext cx="182563" cy="182563"/>
          </a:xfrm>
          <a:prstGeom prst="rect">
            <a:avLst/>
          </a:prstGeom>
          <a:solidFill>
            <a:srgbClr val="C00000"/>
          </a:solidFill>
          <a:ln w="11176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745" name="Rectangle 82"/>
          <p:cNvSpPr>
            <a:spLocks noChangeArrowheads="1"/>
          </p:cNvSpPr>
          <p:nvPr/>
        </p:nvSpPr>
        <p:spPr bwMode="auto">
          <a:xfrm>
            <a:off x="6273800" y="4602163"/>
            <a:ext cx="584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Abuse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41042" name="Rectangle 83"/>
          <p:cNvSpPr>
            <a:spLocks noChangeArrowheads="1"/>
          </p:cNvSpPr>
          <p:nvPr/>
        </p:nvSpPr>
        <p:spPr bwMode="auto">
          <a:xfrm>
            <a:off x="6019800" y="5265738"/>
            <a:ext cx="182563" cy="18256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1176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8747" name="Rectangle 84"/>
          <p:cNvSpPr>
            <a:spLocks noChangeArrowheads="1"/>
          </p:cNvSpPr>
          <p:nvPr/>
        </p:nvSpPr>
        <p:spPr bwMode="auto">
          <a:xfrm>
            <a:off x="6261100" y="5211763"/>
            <a:ext cx="11303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Dependence</a:t>
            </a:r>
            <a:endParaRPr lang="en-US" b="1">
              <a:solidFill>
                <a:srgbClr val="990033"/>
              </a:solidFill>
              <a:latin typeface="Times New Roman" pitchFamily="18" charset="0"/>
            </a:endParaRPr>
          </a:p>
        </p:txBody>
      </p:sp>
      <p:sp>
        <p:nvSpPr>
          <p:cNvPr id="28748" name="Line 85"/>
          <p:cNvSpPr>
            <a:spLocks noChangeShapeType="1"/>
          </p:cNvSpPr>
          <p:nvPr/>
        </p:nvSpPr>
        <p:spPr bwMode="auto">
          <a:xfrm flipV="1">
            <a:off x="2819400" y="1524000"/>
            <a:ext cx="0" cy="419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749" name="Text Box 86"/>
          <p:cNvSpPr txBox="1">
            <a:spLocks noChangeArrowheads="1"/>
          </p:cNvSpPr>
          <p:nvPr/>
        </p:nvSpPr>
        <p:spPr bwMode="auto">
          <a:xfrm>
            <a:off x="1600200" y="1157288"/>
            <a:ext cx="2362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NSDUH Age Groups</a:t>
            </a:r>
          </a:p>
        </p:txBody>
      </p:sp>
      <p:sp>
        <p:nvSpPr>
          <p:cNvPr id="28750" name="Text Box 87"/>
          <p:cNvSpPr txBox="1">
            <a:spLocks noChangeArrowheads="1"/>
          </p:cNvSpPr>
          <p:nvPr/>
        </p:nvSpPr>
        <p:spPr bwMode="auto">
          <a:xfrm>
            <a:off x="6019800" y="1600200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Severity Category</a:t>
            </a:r>
          </a:p>
        </p:txBody>
      </p:sp>
    </p:spTree>
    <p:extLst>
      <p:ext uri="{BB962C8B-B14F-4D97-AF65-F5344CB8AC3E}">
        <p14:creationId xmlns:p14="http://schemas.microsoft.com/office/powerpoint/2010/main" val="105391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Given that for young adults sobriety conducive/supportive contexts may be at more of premium, MHOs may play a more important role…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Objectives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419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To describe the composition of and changes to substance use in the social networks of young adults post-treatment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To examine whether changes in substance use in young adults’ social networks was associated with 12-step attendance and furthermore, if it mediated the relationship between 12-step attendance and abstinence.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9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302 young adults (20.4±1.6 years, range 18-24) undergoing residential 12-step-oriented treatment in the United States enrolled in observational study of treatment process and outcome.</a:t>
            </a:r>
          </a:p>
          <a:p>
            <a:pPr marL="342900" indent="-342900"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Mostly </a:t>
            </a:r>
            <a:r>
              <a:rPr lang="en-US" dirty="0">
                <a:latin typeface="Arial" pitchFamily="34" charset="0"/>
                <a:cs typeface="Arial" pitchFamily="34" charset="0"/>
              </a:rPr>
              <a:t>Caucasian (94.7%), male (73.8%) and single (100.0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%);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LDQ </a:t>
            </a:r>
            <a:r>
              <a:rPr lang="en-US" dirty="0">
                <a:latin typeface="Arial" pitchFamily="34" charset="0"/>
                <a:cs typeface="Arial" pitchFamily="34" charset="0"/>
              </a:rPr>
              <a:t>=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18.65 (8.7)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Assessments </a:t>
            </a:r>
            <a:r>
              <a:rPr lang="en-US" dirty="0">
                <a:latin typeface="Arial" pitchFamily="34" charset="0"/>
                <a:cs typeface="Arial" pitchFamily="34" charset="0"/>
              </a:rPr>
              <a:t>completed at intake, discharge, and 3-, 6-, and 12-months post-discharge.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1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Form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90</a:t>
            </a:r>
          </a:p>
          <a:p>
            <a:pPr marL="617220" lvl="1" indent="-342900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Percent </a:t>
            </a:r>
            <a:r>
              <a:rPr lang="en-US" dirty="0">
                <a:latin typeface="Arial" pitchFamily="34" charset="0"/>
                <a:cs typeface="Arial" pitchFamily="34" charset="0"/>
              </a:rPr>
              <a:t>days abstinent (PDA) from alcohol and other drugs and percent days heavy drinking (PDHD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Social Support Questionnaire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SSQ)</a:t>
            </a:r>
          </a:p>
          <a:p>
            <a:pPr marL="617220" lvl="1" indent="-342900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Assessed up to 5 family members, friends, and others important people to whom they feel close; assessed their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/drug use (“abstainer”, “infrequent user”, “regular user”, “possible abuser”, “abuser”)</a:t>
            </a:r>
          </a:p>
          <a:p>
            <a:pPr marL="342900" indent="-342900"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Stages of Change Readiness and Treatment Eagerness Scale (SOCRATES)</a:t>
            </a:r>
          </a:p>
          <a:p>
            <a:pPr marL="617220" lvl="1" indent="-342900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Motivation to changes substance use</a:t>
            </a:r>
          </a:p>
          <a:p>
            <a:pPr marL="342900" indent="-342900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Commitment to Sobriety Scale (CSS)</a:t>
            </a:r>
          </a:p>
          <a:p>
            <a:pPr marL="617220" lvl="1" indent="-342900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Level of commitment to alcohol and drug abstinence</a:t>
            </a:r>
          </a:p>
          <a:p>
            <a:pPr marL="342900" indent="-342900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Multidimensional Mutual-Help Activity Scale</a:t>
            </a:r>
          </a:p>
          <a:p>
            <a:pPr marL="617220" lvl="1" indent="-342900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Mutual help attendance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7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 fontScale="92500"/>
          </a:bodyPr>
          <a:lstStyle/>
          <a:p>
            <a:pPr marL="342900" indent="-342900"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Classified family (parents, siblings) &amp; friends’ substance use as high-risk (“regular users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”possible abuser/abusers</a:t>
            </a:r>
            <a:r>
              <a:rPr lang="en-US" dirty="0">
                <a:latin typeface="Arial" pitchFamily="34" charset="0"/>
                <a:cs typeface="Arial" pitchFamily="34" charset="0"/>
              </a:rPr>
              <a:t>”) vs. low-risk (“infrequent users” or “abstainers”).</a:t>
            </a:r>
          </a:p>
          <a:p>
            <a:pPr marL="342900" indent="-342900"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Hierarchical </a:t>
            </a:r>
            <a:r>
              <a:rPr lang="en-US" dirty="0">
                <a:latin typeface="Arial" pitchFamily="34" charset="0"/>
                <a:cs typeface="Arial" pitchFamily="34" charset="0"/>
              </a:rPr>
              <a:t>linear models (HLM) analyzed changes from baseline to month 12 in number of high- and low-risk persons within each relationship category.</a:t>
            </a:r>
          </a:p>
          <a:p>
            <a:pPr marL="342900" indent="-342900"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Test </a:t>
            </a:r>
            <a:r>
              <a:rPr lang="en-US" dirty="0">
                <a:latin typeface="Arial" pitchFamily="34" charset="0"/>
                <a:cs typeface="Arial" pitchFamily="34" charset="0"/>
              </a:rPr>
              <a:t>for mediation using cross-product of coefficients approach (MacKinnon et al, 2002) in a lagged, statistically controlled, model, to enhance causal inference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Kazdin</a:t>
            </a:r>
            <a:r>
              <a:rPr lang="en-US" dirty="0">
                <a:latin typeface="Arial" pitchFamily="34" charset="0"/>
                <a:cs typeface="Arial" pitchFamily="34" charset="0"/>
              </a:rPr>
              <a:t> and Nock, 2003).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71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"/>
            <a:ext cx="8229600" cy="228599"/>
          </a:xfrm>
        </p:spPr>
        <p:txBody>
          <a:bodyPr>
            <a:noAutofit/>
          </a:bodyPr>
          <a:lstStyle/>
          <a:p>
            <a:r>
              <a:rPr lang="en-US" sz="2400" dirty="0" smtClean="0"/>
              <a:t>Social network changes over time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53000" y="533400"/>
            <a:ext cx="3962400" cy="6096000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sz="2400" dirty="0">
                <a:latin typeface="Arial" charset="0"/>
                <a:cs typeface="Arial" charset="0"/>
              </a:rPr>
              <a:t>During follow-up overall, </a:t>
            </a:r>
            <a:r>
              <a:rPr lang="en-US" sz="2400" dirty="0" smtClean="0">
                <a:latin typeface="Arial" charset="0"/>
                <a:cs typeface="Arial" charset="0"/>
              </a:rPr>
              <a:t>average </a:t>
            </a:r>
            <a:r>
              <a:rPr lang="en-US" sz="2400" dirty="0">
                <a:latin typeface="Arial" charset="0"/>
                <a:cs typeface="Arial" charset="0"/>
              </a:rPr>
              <a:t>number of high-risk users </a:t>
            </a:r>
            <a:r>
              <a:rPr lang="en-US" sz="2400" dirty="0" smtClean="0">
                <a:latin typeface="Arial" charset="0"/>
                <a:cs typeface="Arial" charset="0"/>
              </a:rPr>
              <a:t>decreased; average low-risk </a:t>
            </a:r>
            <a:r>
              <a:rPr lang="en-US" sz="2400" dirty="0">
                <a:latin typeface="Arial" charset="0"/>
                <a:cs typeface="Arial" charset="0"/>
              </a:rPr>
              <a:t>users increased in participants’ social networks </a:t>
            </a:r>
            <a:r>
              <a:rPr lang="en-US" sz="2400" i="1" dirty="0">
                <a:latin typeface="Arial" charset="0"/>
                <a:cs typeface="Arial" charset="0"/>
              </a:rPr>
              <a:t>(p</a:t>
            </a:r>
            <a:r>
              <a:rPr lang="en-US" sz="2400" dirty="0">
                <a:latin typeface="Arial" charset="0"/>
                <a:cs typeface="Arial" charset="0"/>
              </a:rPr>
              <a:t>&lt;0.001</a:t>
            </a:r>
            <a:r>
              <a:rPr lang="en-US" sz="2400" dirty="0" smtClean="0">
                <a:latin typeface="Arial" charset="0"/>
                <a:cs typeface="Arial" charset="0"/>
              </a:rPr>
              <a:t>)</a:t>
            </a:r>
            <a:r>
              <a:rPr lang="en-US" sz="2400" i="1" dirty="0" smtClean="0">
                <a:latin typeface="Arial" charset="0"/>
                <a:cs typeface="Arial" charset="0"/>
              </a:rPr>
              <a:t>.</a:t>
            </a:r>
          </a:p>
          <a:p>
            <a:pPr>
              <a:buFont typeface="Arial" charset="0"/>
              <a:buChar char="•"/>
            </a:pPr>
            <a:endParaRPr lang="en-US" sz="2400" i="1" dirty="0">
              <a:latin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Arial" charset="0"/>
                <a:cs typeface="Arial" charset="0"/>
              </a:rPr>
              <a:t>Average </a:t>
            </a:r>
            <a:r>
              <a:rPr lang="en-US" sz="2400" dirty="0">
                <a:latin typeface="Arial" charset="0"/>
                <a:cs typeface="Arial" charset="0"/>
              </a:rPr>
              <a:t>number of </a:t>
            </a:r>
            <a:r>
              <a:rPr lang="en-US" sz="2400" b="1" dirty="0">
                <a:latin typeface="Arial" charset="0"/>
                <a:cs typeface="Arial" charset="0"/>
              </a:rPr>
              <a:t>high-risk friends, parents and other family members (excluding siblings) decreased </a:t>
            </a:r>
            <a:r>
              <a:rPr lang="en-US" sz="2400" dirty="0">
                <a:latin typeface="Arial" charset="0"/>
                <a:cs typeface="Arial" charset="0"/>
              </a:rPr>
              <a:t>(</a:t>
            </a:r>
            <a:r>
              <a:rPr lang="en-US" sz="2400" i="1" dirty="0">
                <a:latin typeface="Arial" charset="0"/>
                <a:cs typeface="Arial" charset="0"/>
              </a:rPr>
              <a:t>p</a:t>
            </a:r>
            <a:r>
              <a:rPr lang="en-US" sz="2400" dirty="0">
                <a:latin typeface="Arial" charset="0"/>
                <a:cs typeface="Arial" charset="0"/>
              </a:rPr>
              <a:t>&lt;0.05), however there was no significant change in average number of high-risk siblings</a:t>
            </a:r>
            <a:r>
              <a:rPr lang="en-US" sz="2400" dirty="0" smtClean="0">
                <a:latin typeface="Arial" charset="0"/>
                <a:cs typeface="Arial" charset="0"/>
              </a:rPr>
              <a:t>.</a:t>
            </a:r>
          </a:p>
          <a:p>
            <a:pPr>
              <a:buFont typeface="Arial" charset="0"/>
              <a:buChar char="•"/>
            </a:pPr>
            <a:endParaRPr lang="en-US" sz="2400" dirty="0">
              <a:latin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sz="2400" dirty="0">
                <a:latin typeface="Arial" charset="0"/>
                <a:cs typeface="Arial" charset="0"/>
              </a:rPr>
              <a:t>Average number of </a:t>
            </a:r>
            <a:r>
              <a:rPr lang="en-US" sz="2400" b="1" dirty="0">
                <a:latin typeface="Arial" charset="0"/>
                <a:cs typeface="Arial" charset="0"/>
              </a:rPr>
              <a:t>low-risk friends and parents increased </a:t>
            </a:r>
            <a:r>
              <a:rPr lang="en-US" sz="2400" dirty="0">
                <a:latin typeface="Arial" charset="0"/>
                <a:cs typeface="Arial" charset="0"/>
              </a:rPr>
              <a:t>(</a:t>
            </a:r>
            <a:r>
              <a:rPr lang="en-US" sz="2400" i="1" dirty="0">
                <a:latin typeface="Arial" charset="0"/>
                <a:cs typeface="Arial" charset="0"/>
              </a:rPr>
              <a:t>p</a:t>
            </a:r>
            <a:r>
              <a:rPr lang="en-US" sz="2400" dirty="0">
                <a:latin typeface="Arial" charset="0"/>
                <a:cs typeface="Arial" charset="0"/>
              </a:rPr>
              <a:t>&lt;0.05), however there was no significant change in average number of high-risk siblings or other family members (excluding parents).</a:t>
            </a:r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81683805"/>
              </p:ext>
            </p:extLst>
          </p:nvPr>
        </p:nvGraphicFramePr>
        <p:xfrm>
          <a:off x="533400" y="381000"/>
          <a:ext cx="4114800" cy="647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SPW 12.0 Graph" r:id="rId3" imgW="4283817" imgH="9669741" progId="SigmaPlotGraphicObject.11">
                  <p:embed/>
                </p:oleObj>
              </mc:Choice>
              <mc:Fallback>
                <p:oleObj name="SPW 12.0 Graph" r:id="rId3" imgW="4283817" imgH="9669741" progId="SigmaPlotGraphicObject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1000"/>
                        <a:ext cx="4114800" cy="647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048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Temporally Lagged Mediation Analyses: Tested model</a:t>
            </a:r>
            <a:endParaRPr lang="en-US" dirty="0"/>
          </a:p>
        </p:txBody>
      </p:sp>
      <p:grpSp>
        <p:nvGrpSpPr>
          <p:cNvPr id="26" name="Canvas 1"/>
          <p:cNvGrpSpPr>
            <a:grpSpLocks/>
          </p:cNvGrpSpPr>
          <p:nvPr/>
        </p:nvGrpSpPr>
        <p:grpSpPr bwMode="auto">
          <a:xfrm>
            <a:off x="118281" y="2212300"/>
            <a:ext cx="8915400" cy="3886200"/>
            <a:chOff x="0" y="-533"/>
            <a:chExt cx="92964" cy="41509"/>
          </a:xfrm>
        </p:grpSpPr>
        <p:sp>
          <p:nvSpPr>
            <p:cNvPr id="27" name="AutoShape 147"/>
            <p:cNvSpPr>
              <a:spLocks noChangeAspect="1" noChangeArrowheads="1"/>
            </p:cNvSpPr>
            <p:nvPr/>
          </p:nvSpPr>
          <p:spPr bwMode="auto">
            <a:xfrm>
              <a:off x="0" y="-533"/>
              <a:ext cx="92964" cy="41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ounded Rectangle 2"/>
            <p:cNvSpPr>
              <a:spLocks noChangeArrowheads="1"/>
            </p:cNvSpPr>
            <p:nvPr/>
          </p:nvSpPr>
          <p:spPr bwMode="auto">
            <a:xfrm>
              <a:off x="380" y="1903"/>
              <a:ext cx="14669" cy="6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Number of High-Risk Friends (0m)</a:t>
              </a: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Rounded Rectangle 3"/>
            <p:cNvSpPr>
              <a:spLocks noChangeArrowheads="1"/>
            </p:cNvSpPr>
            <p:nvPr/>
          </p:nvSpPr>
          <p:spPr bwMode="auto">
            <a:xfrm>
              <a:off x="380" y="8935"/>
              <a:ext cx="14669" cy="628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Number of Low-Risk Friends (0m)</a:t>
              </a: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Rounded Rectangle 4"/>
            <p:cNvSpPr>
              <a:spLocks noChangeArrowheads="1"/>
            </p:cNvSpPr>
            <p:nvPr/>
          </p:nvSpPr>
          <p:spPr bwMode="auto">
            <a:xfrm>
              <a:off x="380" y="15974"/>
              <a:ext cx="14669" cy="650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Baseline (0m) Covariates</a:t>
              </a: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Rounded Rectangle 5"/>
            <p:cNvSpPr>
              <a:spLocks noChangeArrowheads="1"/>
            </p:cNvSpPr>
            <p:nvPr/>
          </p:nvSpPr>
          <p:spPr bwMode="auto">
            <a:xfrm>
              <a:off x="7239" y="24969"/>
              <a:ext cx="21907" cy="1140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12-Step Attendance </a:t>
              </a: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(3m)</a:t>
              </a: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Rounded Rectangle 6"/>
            <p:cNvSpPr>
              <a:spLocks noChangeArrowheads="1"/>
            </p:cNvSpPr>
            <p:nvPr/>
          </p:nvSpPr>
          <p:spPr bwMode="auto">
            <a:xfrm>
              <a:off x="36099" y="1799"/>
              <a:ext cx="22280" cy="628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Number of High-Risk Friends (6m)</a:t>
              </a: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Rounded Rectangle 7"/>
            <p:cNvSpPr>
              <a:spLocks noChangeArrowheads="1"/>
            </p:cNvSpPr>
            <p:nvPr/>
          </p:nvSpPr>
          <p:spPr bwMode="auto">
            <a:xfrm>
              <a:off x="36099" y="8935"/>
              <a:ext cx="22280" cy="627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Number of Low-Risk Friends (6m)</a:t>
              </a: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Rounded Rectangle 8"/>
            <p:cNvSpPr>
              <a:spLocks noChangeArrowheads="1"/>
            </p:cNvSpPr>
            <p:nvPr/>
          </p:nvSpPr>
          <p:spPr bwMode="auto">
            <a:xfrm>
              <a:off x="67151" y="24969"/>
              <a:ext cx="25813" cy="1140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Alcohol/Drug Use Outcome (12m):</a:t>
              </a: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Percent Days Abstinent (PDA)</a:t>
              </a: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Percent Days Heavy Drinking</a:t>
              </a:r>
              <a:r>
                <a:rPr kumimoji="0" lang="en-US" sz="1200" b="0" i="1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1" i="1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(PDHD)</a:t>
              </a: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35" name="Straight Arrow Connector 9"/>
            <p:cNvCxnSpPr>
              <a:cxnSpLocks noChangeShapeType="1"/>
            </p:cNvCxnSpPr>
            <p:nvPr/>
          </p:nvCxnSpPr>
          <p:spPr bwMode="auto">
            <a:xfrm flipV="1">
              <a:off x="15049" y="4939"/>
              <a:ext cx="21050" cy="108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Straight Arrow Connector 10"/>
            <p:cNvCxnSpPr>
              <a:cxnSpLocks noChangeShapeType="1"/>
            </p:cNvCxnSpPr>
            <p:nvPr/>
          </p:nvCxnSpPr>
          <p:spPr bwMode="auto">
            <a:xfrm flipV="1">
              <a:off x="15049" y="12071"/>
              <a:ext cx="21050" cy="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Arrow Connector 11"/>
            <p:cNvCxnSpPr>
              <a:cxnSpLocks noChangeShapeType="1"/>
            </p:cNvCxnSpPr>
            <p:nvPr/>
          </p:nvCxnSpPr>
          <p:spPr bwMode="auto">
            <a:xfrm>
              <a:off x="15049" y="5047"/>
              <a:ext cx="52102" cy="25627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Arrow Connector 12"/>
            <p:cNvCxnSpPr>
              <a:cxnSpLocks noChangeShapeType="1"/>
            </p:cNvCxnSpPr>
            <p:nvPr/>
          </p:nvCxnSpPr>
          <p:spPr bwMode="auto">
            <a:xfrm>
              <a:off x="15049" y="12076"/>
              <a:ext cx="52102" cy="18598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Arrow Connector 13"/>
            <p:cNvCxnSpPr>
              <a:cxnSpLocks noChangeShapeType="1"/>
            </p:cNvCxnSpPr>
            <p:nvPr/>
          </p:nvCxnSpPr>
          <p:spPr bwMode="auto">
            <a:xfrm flipV="1">
              <a:off x="15049" y="4939"/>
              <a:ext cx="21050" cy="14287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Straight Arrow Connector 14"/>
            <p:cNvCxnSpPr>
              <a:cxnSpLocks noChangeShapeType="1"/>
            </p:cNvCxnSpPr>
            <p:nvPr/>
          </p:nvCxnSpPr>
          <p:spPr bwMode="auto">
            <a:xfrm flipV="1">
              <a:off x="15049" y="12071"/>
              <a:ext cx="21050" cy="715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Arrow Connector 15"/>
            <p:cNvCxnSpPr>
              <a:cxnSpLocks noChangeShapeType="1"/>
            </p:cNvCxnSpPr>
            <p:nvPr/>
          </p:nvCxnSpPr>
          <p:spPr bwMode="auto">
            <a:xfrm>
              <a:off x="15049" y="19226"/>
              <a:ext cx="52102" cy="11448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Arrow Connector 16"/>
            <p:cNvCxnSpPr>
              <a:cxnSpLocks noChangeShapeType="1"/>
            </p:cNvCxnSpPr>
            <p:nvPr/>
          </p:nvCxnSpPr>
          <p:spPr bwMode="auto">
            <a:xfrm flipV="1">
              <a:off x="18192" y="4939"/>
              <a:ext cx="17907" cy="2003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Straight Arrow Connector 17"/>
            <p:cNvCxnSpPr>
              <a:cxnSpLocks noChangeShapeType="1"/>
            </p:cNvCxnSpPr>
            <p:nvPr/>
          </p:nvCxnSpPr>
          <p:spPr bwMode="auto">
            <a:xfrm flipV="1">
              <a:off x="18192" y="12071"/>
              <a:ext cx="17907" cy="12898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Straight Arrow Connector 18"/>
            <p:cNvCxnSpPr>
              <a:cxnSpLocks noChangeShapeType="1"/>
            </p:cNvCxnSpPr>
            <p:nvPr/>
          </p:nvCxnSpPr>
          <p:spPr bwMode="auto">
            <a:xfrm>
              <a:off x="29146" y="30674"/>
              <a:ext cx="3800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Straight Arrow Connector 19"/>
            <p:cNvCxnSpPr>
              <a:cxnSpLocks noChangeShapeType="1"/>
            </p:cNvCxnSpPr>
            <p:nvPr/>
          </p:nvCxnSpPr>
          <p:spPr bwMode="auto">
            <a:xfrm>
              <a:off x="58379" y="12071"/>
              <a:ext cx="8772" cy="18603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Straight Arrow Connector 20"/>
            <p:cNvCxnSpPr>
              <a:cxnSpLocks noChangeShapeType="1"/>
            </p:cNvCxnSpPr>
            <p:nvPr/>
          </p:nvCxnSpPr>
          <p:spPr bwMode="auto">
            <a:xfrm>
              <a:off x="58379" y="4939"/>
              <a:ext cx="8772" cy="2573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" name="TextBox 2048"/>
          <p:cNvSpPr txBox="1">
            <a:spLocks noChangeArrowheads="1"/>
          </p:cNvSpPr>
          <p:nvPr/>
        </p:nvSpPr>
        <p:spPr bwMode="auto">
          <a:xfrm>
            <a:off x="55255" y="5867400"/>
            <a:ext cx="89487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1000" dirty="0">
                <a:latin typeface="Arial" charset="0"/>
                <a:cs typeface="Arial" charset="0"/>
              </a:rPr>
              <a:t>*All models controlling for predictors of attrition (education), baseline levels of PDA/PDHD, baseline levels of the mediator, and predictors of PDA/PDHD (age, gender, commitment to sobriety, motivation, prior hospitalization for alcohol/drug problems and meeting with other mutual help group members outside of meetings at baseline)  </a:t>
            </a:r>
          </a:p>
          <a:p>
            <a:endParaRPr lang="en-US" sz="1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09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 Analysis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834365"/>
              </p:ext>
            </p:extLst>
          </p:nvPr>
        </p:nvGraphicFramePr>
        <p:xfrm>
          <a:off x="76200" y="1828800"/>
          <a:ext cx="8948742" cy="3183637"/>
        </p:xfrm>
        <a:graphic>
          <a:graphicData uri="http://schemas.openxmlformats.org/drawingml/2006/table">
            <a:tbl>
              <a:tblPr firstRow="1" firstCol="1" bandRow="1"/>
              <a:tblGrid>
                <a:gridCol w="528062"/>
                <a:gridCol w="2070948"/>
                <a:gridCol w="1859134"/>
                <a:gridCol w="528062"/>
                <a:gridCol w="484402"/>
                <a:gridCol w="484402"/>
                <a:gridCol w="484402"/>
                <a:gridCol w="528062"/>
                <a:gridCol w="528062"/>
                <a:gridCol w="484402"/>
                <a:gridCol w="484402"/>
                <a:gridCol w="484402"/>
              </a:tblGrid>
              <a:tr h="205396">
                <a:tc rowSpan="2"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i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Path</a:t>
                      </a:r>
                      <a:endParaRPr lang="en-US" sz="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PDA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PDHD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539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i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endParaRPr lang="en-US" sz="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i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endParaRPr lang="en-US" sz="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96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Direct effect: 12-step attendance predicting PDA/PDHD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65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12-Step attendance                  →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PDA/PDHD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2.44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-0.002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-1.99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0.048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9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i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en-US" sz="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96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Mediational path: 12-step attendance predicting mediators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5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12-Step attendance                  →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Number of high-risk friends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-0.003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-1.05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-0.003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-1.05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5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12-Step attendance                  →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Number of low-risk friends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1.58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0.116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1.58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0.116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9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i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en-US" sz="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96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Mediational path: mediators predicting PDA/PDHD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Number of high-risk friends   →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PDA/PDHD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-0.344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-4.32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0.059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0.018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3.33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Number of low-risk friends    →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PDA/PDHD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0.324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0.060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5.39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-0.064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0.013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-4.89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9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2048"/>
          <p:cNvSpPr txBox="1">
            <a:spLocks noChangeArrowheads="1"/>
          </p:cNvSpPr>
          <p:nvPr/>
        </p:nvSpPr>
        <p:spPr bwMode="auto">
          <a:xfrm>
            <a:off x="109846" y="5257800"/>
            <a:ext cx="89487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1000" dirty="0">
                <a:latin typeface="Arial" charset="0"/>
                <a:cs typeface="Arial" charset="0"/>
              </a:rPr>
              <a:t>*All models controlling for predictors of attrition (education), baseline levels of PDA/PDHD, baseline levels of the mediator, and predictors of PDA/PDHD (age, gender, commitment to sobriety, motivation, prior hospitalization for alcohol/drug problems and meeting with other mutual help group members outside of meetings at baseline)  </a:t>
            </a:r>
          </a:p>
          <a:p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250" y="2209800"/>
            <a:ext cx="8910638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7269" y="2986644"/>
            <a:ext cx="8910638" cy="89955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3988" y="4191000"/>
            <a:ext cx="8910638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5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 Analysis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945977"/>
              </p:ext>
            </p:extLst>
          </p:nvPr>
        </p:nvGraphicFramePr>
        <p:xfrm>
          <a:off x="1524000" y="2590800"/>
          <a:ext cx="3438524" cy="2068068"/>
        </p:xfrm>
        <a:graphic>
          <a:graphicData uri="http://schemas.openxmlformats.org/drawingml/2006/table">
            <a:tbl>
              <a:tblPr firstRow="1" firstCol="1" bandRow="1"/>
              <a:tblGrid>
                <a:gridCol w="171608"/>
                <a:gridCol w="1722440"/>
                <a:gridCol w="800839"/>
                <a:gridCol w="743637"/>
              </a:tblGrid>
              <a:tr h="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Sobel Test Statistic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-value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Percent Days Abstinent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High-Risk Friends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0.974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0.330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Low-Risk Friends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1.445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0.148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Percent Days Heavy Drinking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High-Risk Friends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-0.956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0.339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Low-Risk Friends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0.090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0.929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4343400" y="2971800"/>
            <a:ext cx="5334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2 5"/>
          <p:cNvSpPr/>
          <p:nvPr/>
        </p:nvSpPr>
        <p:spPr>
          <a:xfrm>
            <a:off x="6096000" y="1303317"/>
            <a:ext cx="2895600" cy="1905000"/>
          </a:xfrm>
          <a:prstGeom prst="borderCallout2">
            <a:avLst>
              <a:gd name="adj1" fmla="val 18750"/>
              <a:gd name="adj2" fmla="val 279"/>
              <a:gd name="adj3" fmla="val 18750"/>
              <a:gd name="adj4" fmla="val -16667"/>
              <a:gd name="adj5" fmla="val 104396"/>
              <a:gd name="adj6" fmla="val -4379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Social network change is not a mediator of the relationship between 12-step participation and substance use outcomes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8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b="1" dirty="0">
                <a:latin typeface="Arial" charset="0"/>
                <a:cs typeface="Arial" charset="0"/>
              </a:rPr>
              <a:t>12-step attendance </a:t>
            </a:r>
            <a:r>
              <a:rPr lang="en-US" b="1" dirty="0" smtClean="0">
                <a:latin typeface="Arial" charset="0"/>
                <a:cs typeface="Arial" charset="0"/>
              </a:rPr>
              <a:t>(3m) significant </a:t>
            </a:r>
            <a:r>
              <a:rPr lang="en-US" b="1" dirty="0">
                <a:latin typeface="Arial" charset="0"/>
                <a:cs typeface="Arial" charset="0"/>
              </a:rPr>
              <a:t>predictor of </a:t>
            </a:r>
            <a:r>
              <a:rPr lang="en-US" b="1" dirty="0" smtClean="0">
                <a:latin typeface="Arial" charset="0"/>
                <a:cs typeface="Arial" charset="0"/>
              </a:rPr>
              <a:t>subsequent (12m) PDA/PDHD </a:t>
            </a:r>
            <a:r>
              <a:rPr lang="en-US" b="1" dirty="0">
                <a:latin typeface="Arial" charset="0"/>
                <a:cs typeface="Arial" charset="0"/>
              </a:rPr>
              <a:t>in </a:t>
            </a:r>
            <a:r>
              <a:rPr lang="en-US" b="1" dirty="0" smtClean="0">
                <a:latin typeface="Arial" charset="0"/>
                <a:cs typeface="Arial" charset="0"/>
              </a:rPr>
              <a:t>expected </a:t>
            </a:r>
            <a:r>
              <a:rPr lang="en-US" b="1" dirty="0">
                <a:latin typeface="Arial" charset="0"/>
                <a:cs typeface="Arial" charset="0"/>
              </a:rPr>
              <a:t>direction </a:t>
            </a:r>
            <a:r>
              <a:rPr lang="en-US" dirty="0">
                <a:latin typeface="Arial" charset="0"/>
                <a:cs typeface="Arial" charset="0"/>
              </a:rPr>
              <a:t>(p = .015 </a:t>
            </a:r>
            <a:r>
              <a:rPr lang="en-US" dirty="0" smtClean="0">
                <a:latin typeface="Arial" charset="0"/>
                <a:cs typeface="Arial" charset="0"/>
              </a:rPr>
              <a:t>PDA </a:t>
            </a:r>
            <a:r>
              <a:rPr lang="en-US" dirty="0">
                <a:latin typeface="Arial" charset="0"/>
                <a:cs typeface="Arial" charset="0"/>
              </a:rPr>
              <a:t>and p = .048 </a:t>
            </a:r>
            <a:r>
              <a:rPr lang="en-US" dirty="0" smtClean="0">
                <a:latin typeface="Arial" charset="0"/>
                <a:cs typeface="Arial" charset="0"/>
              </a:rPr>
              <a:t>PDHD).</a:t>
            </a:r>
          </a:p>
          <a:p>
            <a:pPr>
              <a:buFont typeface="Arial" charset="0"/>
              <a:buChar char="•"/>
            </a:pPr>
            <a:endParaRPr lang="en-US" dirty="0">
              <a:latin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b="1" dirty="0" smtClean="0">
                <a:latin typeface="Arial" charset="0"/>
                <a:cs typeface="Arial" charset="0"/>
              </a:rPr>
              <a:t>number </a:t>
            </a:r>
            <a:r>
              <a:rPr lang="en-US" b="1" dirty="0">
                <a:latin typeface="Arial" charset="0"/>
                <a:cs typeface="Arial" charset="0"/>
              </a:rPr>
              <a:t>of high-risk friends and low-risk friends </a:t>
            </a:r>
            <a:r>
              <a:rPr lang="en-US" b="1" dirty="0" smtClean="0">
                <a:latin typeface="Arial" charset="0"/>
                <a:cs typeface="Arial" charset="0"/>
              </a:rPr>
              <a:t>strong </a:t>
            </a:r>
            <a:r>
              <a:rPr lang="en-US" b="1" dirty="0">
                <a:latin typeface="Arial" charset="0"/>
                <a:cs typeface="Arial" charset="0"/>
              </a:rPr>
              <a:t>predictors of </a:t>
            </a:r>
            <a:r>
              <a:rPr lang="en-US" b="1" dirty="0" smtClean="0">
                <a:latin typeface="Arial" charset="0"/>
                <a:cs typeface="Arial" charset="0"/>
              </a:rPr>
              <a:t>outcome</a:t>
            </a:r>
            <a:r>
              <a:rPr lang="en-US" b="1" dirty="0">
                <a:latin typeface="Arial" charset="0"/>
                <a:cs typeface="Arial" charset="0"/>
              </a:rPr>
              <a:t>, in </a:t>
            </a:r>
            <a:r>
              <a:rPr lang="en-US" b="1" dirty="0" smtClean="0">
                <a:latin typeface="Arial" charset="0"/>
                <a:cs typeface="Arial" charset="0"/>
              </a:rPr>
              <a:t>expected </a:t>
            </a:r>
            <a:r>
              <a:rPr lang="en-US" b="1" dirty="0">
                <a:latin typeface="Arial" charset="0"/>
                <a:cs typeface="Arial" charset="0"/>
              </a:rPr>
              <a:t>direction, </a:t>
            </a:r>
            <a:r>
              <a:rPr lang="en-US" dirty="0">
                <a:latin typeface="Arial" charset="0"/>
                <a:cs typeface="Arial" charset="0"/>
              </a:rPr>
              <a:t>with p-values of .001 or less.</a:t>
            </a:r>
          </a:p>
          <a:p>
            <a:pPr>
              <a:buFont typeface="Arial" charset="0"/>
              <a:buChar char="•"/>
            </a:pPr>
            <a:endParaRPr lang="en-US" dirty="0" smtClean="0">
              <a:latin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b="1" dirty="0" smtClean="0">
                <a:latin typeface="Arial" charset="0"/>
                <a:cs typeface="Arial" charset="0"/>
              </a:rPr>
              <a:t>However, 12-step </a:t>
            </a:r>
            <a:r>
              <a:rPr lang="en-US" b="1" dirty="0">
                <a:latin typeface="Arial" charset="0"/>
                <a:cs typeface="Arial" charset="0"/>
              </a:rPr>
              <a:t>attendance was not found to significantly predict number of high/low-risk friends in this </a:t>
            </a:r>
            <a:r>
              <a:rPr lang="en-US" b="1" dirty="0" smtClean="0">
                <a:latin typeface="Arial" charset="0"/>
                <a:cs typeface="Arial" charset="0"/>
              </a:rPr>
              <a:t>sample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endParaRPr lang="en-US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The importance of social networks for recovery from substance use disorders (SUDs)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r>
              <a:rPr lang="en-US" dirty="0" smtClean="0"/>
              <a:t>Social forces can influence a variety of health behaviors, including alcohol and other drug use</a:t>
            </a:r>
          </a:p>
          <a:p>
            <a:endParaRPr lang="en-US" dirty="0" smtClean="0"/>
          </a:p>
          <a:p>
            <a:r>
              <a:rPr lang="en-US" dirty="0" smtClean="0"/>
              <a:t>Successful recovery from SUD often involves changing social networks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061936" y="4419600"/>
            <a:ext cx="2286000" cy="1143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Supportive of substance use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481536" y="4419600"/>
            <a:ext cx="2286000" cy="1143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Supportive of abstinence &amp; recovery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3576535" y="4838700"/>
            <a:ext cx="1676401" cy="3048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>
                <a:latin typeface="Arial" charset="0"/>
                <a:cs typeface="Arial" charset="0"/>
              </a:rPr>
              <a:t>Social changes </a:t>
            </a:r>
            <a:r>
              <a:rPr lang="en-US" dirty="0" smtClean="0">
                <a:latin typeface="Arial" charset="0"/>
                <a:cs typeface="Arial" charset="0"/>
              </a:rPr>
              <a:t>important </a:t>
            </a:r>
            <a:r>
              <a:rPr lang="en-US" dirty="0">
                <a:latin typeface="Arial" charset="0"/>
                <a:cs typeface="Arial" charset="0"/>
              </a:rPr>
              <a:t>in </a:t>
            </a:r>
            <a:r>
              <a:rPr lang="en-US" dirty="0" smtClean="0">
                <a:latin typeface="Arial" charset="0"/>
                <a:cs typeface="Arial" charset="0"/>
              </a:rPr>
              <a:t>SUD. </a:t>
            </a:r>
            <a:r>
              <a:rPr lang="en-US" dirty="0">
                <a:latin typeface="Arial" charset="0"/>
                <a:cs typeface="Arial" charset="0"/>
              </a:rPr>
              <a:t>One pathway to achieving recovery supportive social </a:t>
            </a:r>
            <a:r>
              <a:rPr lang="en-US" dirty="0" smtClean="0">
                <a:latin typeface="Arial" charset="0"/>
                <a:cs typeface="Arial" charset="0"/>
              </a:rPr>
              <a:t>changes </a:t>
            </a:r>
            <a:r>
              <a:rPr lang="en-US" u="sng" dirty="0">
                <a:latin typeface="Arial" charset="0"/>
                <a:cs typeface="Arial" charset="0"/>
              </a:rPr>
              <a:t>in adults </a:t>
            </a:r>
            <a:r>
              <a:rPr lang="en-US" dirty="0">
                <a:latin typeface="Arial" charset="0"/>
                <a:cs typeface="Arial" charset="0"/>
              </a:rPr>
              <a:t>has been via </a:t>
            </a:r>
            <a:r>
              <a:rPr lang="en-US" dirty="0" smtClean="0">
                <a:latin typeface="Arial" charset="0"/>
                <a:cs typeface="Arial" charset="0"/>
              </a:rPr>
              <a:t>AA/NA.</a:t>
            </a:r>
          </a:p>
          <a:p>
            <a:pPr>
              <a:buFont typeface="Arial" charset="0"/>
              <a:buChar char="•"/>
            </a:pPr>
            <a:endParaRPr lang="en-US" dirty="0">
              <a:latin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Arial" charset="0"/>
                <a:cs typeface="Arial" charset="0"/>
              </a:rPr>
              <a:t>Treatment appears to have done a good job of helping young adults make recovery-beneficial changes in their social networks</a:t>
            </a:r>
          </a:p>
          <a:p>
            <a:pPr>
              <a:buFont typeface="Arial" charset="0"/>
              <a:buChar char="•"/>
            </a:pPr>
            <a:endParaRPr lang="en-US" dirty="0">
              <a:latin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b="1" u="sng" dirty="0" smtClean="0">
                <a:latin typeface="Arial" charset="0"/>
                <a:cs typeface="Arial" charset="0"/>
              </a:rPr>
              <a:t>Both</a:t>
            </a:r>
            <a:r>
              <a:rPr lang="en-US" dirty="0" smtClean="0">
                <a:latin typeface="Arial" charset="0"/>
                <a:cs typeface="Arial" charset="0"/>
              </a:rPr>
              <a:t> recovery-supportive </a:t>
            </a:r>
            <a:r>
              <a:rPr lang="en-US" dirty="0">
                <a:latin typeface="Arial" charset="0"/>
                <a:cs typeface="Arial" charset="0"/>
              </a:rPr>
              <a:t>social </a:t>
            </a:r>
            <a:r>
              <a:rPr lang="en-US" dirty="0" smtClean="0">
                <a:latin typeface="Arial" charset="0"/>
                <a:cs typeface="Arial" charset="0"/>
              </a:rPr>
              <a:t>changes </a:t>
            </a:r>
            <a:r>
              <a:rPr lang="en-US" b="1" dirty="0" smtClean="0">
                <a:latin typeface="Arial" charset="0"/>
                <a:cs typeface="Arial" charset="0"/>
              </a:rPr>
              <a:t>AND</a:t>
            </a:r>
            <a:r>
              <a:rPr lang="en-US" dirty="0" smtClean="0">
                <a:latin typeface="Arial" charset="0"/>
                <a:cs typeface="Arial" charset="0"/>
              </a:rPr>
              <a:t> 12-step MHO participation predicted better outcomes, yet, findings </a:t>
            </a:r>
            <a:r>
              <a:rPr lang="en-US" dirty="0">
                <a:latin typeface="Arial" charset="0"/>
                <a:cs typeface="Arial" charset="0"/>
              </a:rPr>
              <a:t>highlight a </a:t>
            </a:r>
            <a:r>
              <a:rPr lang="en-US" b="1" dirty="0">
                <a:latin typeface="Arial" charset="0"/>
                <a:cs typeface="Arial" charset="0"/>
              </a:rPr>
              <a:t>potentially important developmental difference </a:t>
            </a:r>
            <a:r>
              <a:rPr lang="en-US" dirty="0">
                <a:latin typeface="Arial" charset="0"/>
                <a:cs typeface="Arial" charset="0"/>
              </a:rPr>
              <a:t>regarding ways that young adults benefit from 12-step </a:t>
            </a:r>
            <a:r>
              <a:rPr lang="en-US" dirty="0" smtClean="0">
                <a:latin typeface="Arial" charset="0"/>
                <a:cs typeface="Arial" charset="0"/>
              </a:rPr>
              <a:t>participation…</a:t>
            </a:r>
          </a:p>
          <a:p>
            <a:pPr>
              <a:buFont typeface="Arial" charset="0"/>
              <a:buChar char="•"/>
            </a:pPr>
            <a:endParaRPr lang="en-US" dirty="0">
              <a:latin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dirty="0">
                <a:latin typeface="Arial" charset="0"/>
                <a:cs typeface="Arial" charset="0"/>
              </a:rPr>
              <a:t>W</a:t>
            </a:r>
            <a:r>
              <a:rPr lang="en-US" dirty="0" smtClean="0">
                <a:latin typeface="Arial" charset="0"/>
                <a:cs typeface="Arial" charset="0"/>
              </a:rPr>
              <a:t>hile </a:t>
            </a:r>
            <a:r>
              <a:rPr lang="en-US" dirty="0">
                <a:latin typeface="Arial" charset="0"/>
                <a:cs typeface="Arial" charset="0"/>
              </a:rPr>
              <a:t>12-step </a:t>
            </a:r>
            <a:r>
              <a:rPr lang="en-US" dirty="0" smtClean="0">
                <a:latin typeface="Arial" charset="0"/>
                <a:cs typeface="Arial" charset="0"/>
              </a:rPr>
              <a:t>MHO participation </a:t>
            </a:r>
            <a:r>
              <a:rPr lang="en-US" i="1" dirty="0" smtClean="0">
                <a:latin typeface="Arial" charset="0"/>
                <a:cs typeface="Arial" charset="0"/>
              </a:rPr>
              <a:t>promotes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cs typeface="Arial" charset="0"/>
              </a:rPr>
              <a:t>social network </a:t>
            </a:r>
            <a:r>
              <a:rPr lang="en-US" dirty="0" smtClean="0">
                <a:latin typeface="Arial" charset="0"/>
                <a:cs typeface="Arial" charset="0"/>
              </a:rPr>
              <a:t>changes, MHOs </a:t>
            </a:r>
            <a:r>
              <a:rPr lang="en-US" dirty="0">
                <a:latin typeface="Arial" charset="0"/>
                <a:cs typeface="Arial" charset="0"/>
              </a:rPr>
              <a:t>may be less able to </a:t>
            </a:r>
            <a:r>
              <a:rPr lang="en-US" i="1" dirty="0">
                <a:latin typeface="Arial" charset="0"/>
                <a:cs typeface="Arial" charset="0"/>
              </a:rPr>
              <a:t>provide</a:t>
            </a:r>
            <a:r>
              <a:rPr lang="en-US" dirty="0">
                <a:latin typeface="Arial" charset="0"/>
                <a:cs typeface="Arial" charset="0"/>
              </a:rPr>
              <a:t> social network change </a:t>
            </a:r>
            <a:r>
              <a:rPr lang="en-US" i="1" dirty="0">
                <a:latin typeface="Arial" charset="0"/>
                <a:cs typeface="Arial" charset="0"/>
              </a:rPr>
              <a:t>directly</a:t>
            </a:r>
            <a:r>
              <a:rPr lang="en-US" dirty="0">
                <a:latin typeface="Arial" charset="0"/>
                <a:cs typeface="Arial" charset="0"/>
              </a:rPr>
              <a:t> for young adults, perhaps because similar-aged peers are less common </a:t>
            </a:r>
            <a:r>
              <a:rPr lang="en-US" dirty="0" smtClean="0">
                <a:latin typeface="Arial" charset="0"/>
                <a:cs typeface="Arial" charset="0"/>
              </a:rPr>
              <a:t>(comprising </a:t>
            </a:r>
            <a:r>
              <a:rPr lang="en-US" dirty="0">
                <a:latin typeface="Arial" charset="0"/>
                <a:cs typeface="Arial" charset="0"/>
              </a:rPr>
              <a:t>only about 13% of MHO </a:t>
            </a:r>
            <a:r>
              <a:rPr lang="en-US" dirty="0" smtClean="0">
                <a:latin typeface="Arial" charset="0"/>
                <a:cs typeface="Arial" charset="0"/>
              </a:rPr>
              <a:t>members).</a:t>
            </a:r>
          </a:p>
          <a:p>
            <a:pPr>
              <a:buFont typeface="Arial" charset="0"/>
              <a:buChar char="•"/>
            </a:pPr>
            <a:endParaRPr lang="en-US" dirty="0">
              <a:latin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dirty="0">
                <a:latin typeface="Arial" charset="0"/>
                <a:cs typeface="Arial" charset="0"/>
              </a:rPr>
              <a:t>Findings highlight the importance of both social networks and 12-step MHOs, and raise further questions as to how young adults benefit from 12-step MHOs.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89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Social Network analyses…</a:t>
            </a:r>
            <a:endParaRPr lang="en-US" sz="2000" dirty="0"/>
          </a:p>
        </p:txBody>
      </p:sp>
      <p:pic>
        <p:nvPicPr>
          <p:cNvPr id="2050" name="Picture 2" descr="An external file that holds a picture, illustration, etc.&#10;Object name is nihms-216230-f0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81" y="2914403"/>
            <a:ext cx="8059349" cy="358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214313" y="6500813"/>
            <a:ext cx="847248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900" dirty="0"/>
              <a:t>Source: </a:t>
            </a:r>
            <a:r>
              <a:rPr lang="en-US" sz="900" dirty="0" err="1" smtClean="0"/>
              <a:t>Rosenquist</a:t>
            </a:r>
            <a:r>
              <a:rPr lang="en-US" sz="900" dirty="0" smtClean="0"/>
              <a:t> et al (2010). Annals Intern Med</a:t>
            </a:r>
            <a:endParaRPr lang="en-US" sz="900" i="1" dirty="0"/>
          </a:p>
        </p:txBody>
      </p:sp>
      <p:pic>
        <p:nvPicPr>
          <p:cNvPr id="2052" name="Picture 4" descr="An external file that holds a picture, illustration, etc.&#10;Object name is nihms-216230-f0001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57200"/>
            <a:ext cx="4191000" cy="258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78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712" y="381000"/>
            <a:ext cx="8610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000" b="0" dirty="0" smtClean="0">
                <a:solidFill>
                  <a:schemeClr val="tx1"/>
                </a:solidFill>
                <a:effectLst/>
              </a:rPr>
              <a:t>12-step Mutual-help Organizations (MHO) one way to facilitate social network changes supportive of recovery</a:t>
            </a:r>
            <a:endParaRPr lang="en-US" sz="3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3747247" cy="4899212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AA most commonly sought source of help for alcohol problems in the US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Given public </a:t>
            </a:r>
            <a:r>
              <a:rPr lang="en-US" sz="2000" dirty="0">
                <a:solidFill>
                  <a:schemeClr val="tx1"/>
                </a:solidFill>
              </a:rPr>
              <a:t>health </a:t>
            </a:r>
            <a:r>
              <a:rPr lang="en-US" sz="2000" dirty="0" smtClean="0">
                <a:solidFill>
                  <a:schemeClr val="tx1"/>
                </a:solidFill>
              </a:rPr>
              <a:t>significance, Institute </a:t>
            </a:r>
            <a:r>
              <a:rPr lang="en-US" sz="2000" dirty="0">
                <a:solidFill>
                  <a:schemeClr val="tx1"/>
                </a:solidFill>
              </a:rPr>
              <a:t>of </a:t>
            </a:r>
            <a:r>
              <a:rPr lang="en-US" sz="2000" dirty="0" smtClean="0">
                <a:solidFill>
                  <a:schemeClr val="tx1"/>
                </a:solidFill>
              </a:rPr>
              <a:t>Medicine (IOM, 1990) called </a:t>
            </a:r>
            <a:r>
              <a:rPr lang="en-US" sz="2000" dirty="0">
                <a:solidFill>
                  <a:schemeClr val="tx1"/>
                </a:solidFill>
              </a:rPr>
              <a:t>for </a:t>
            </a:r>
            <a:r>
              <a:rPr lang="en-US" sz="2000" dirty="0" smtClean="0">
                <a:solidFill>
                  <a:schemeClr val="tx1"/>
                </a:solidFill>
              </a:rPr>
              <a:t>AA research. 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S</a:t>
            </a:r>
            <a:r>
              <a:rPr lang="en-US" sz="2000" dirty="0" smtClean="0">
                <a:solidFill>
                  <a:schemeClr val="tx1"/>
                </a:solidFill>
              </a:rPr>
              <a:t>tate </a:t>
            </a:r>
            <a:r>
              <a:rPr lang="en-US" sz="2000" dirty="0">
                <a:solidFill>
                  <a:schemeClr val="tx1"/>
                </a:solidFill>
              </a:rPr>
              <a:t>of </a:t>
            </a:r>
            <a:r>
              <a:rPr lang="en-US" sz="2000" dirty="0" smtClean="0">
                <a:solidFill>
                  <a:schemeClr val="tx1"/>
                </a:solidFill>
              </a:rPr>
              <a:t>science </a:t>
            </a:r>
            <a:r>
              <a:rPr lang="en-US" sz="2000" dirty="0">
                <a:solidFill>
                  <a:schemeClr val="tx1"/>
                </a:solidFill>
              </a:rPr>
              <a:t>summarized and </a:t>
            </a:r>
            <a:r>
              <a:rPr lang="en-US" sz="2000" dirty="0" smtClean="0">
                <a:solidFill>
                  <a:schemeClr val="tx1"/>
                </a:solidFill>
              </a:rPr>
              <a:t>further </a:t>
            </a:r>
            <a:r>
              <a:rPr lang="en-US" sz="2000" dirty="0">
                <a:solidFill>
                  <a:schemeClr val="tx1"/>
                </a:solidFill>
              </a:rPr>
              <a:t>research opportunities  </a:t>
            </a:r>
            <a:r>
              <a:rPr lang="en-US" sz="2000" dirty="0" smtClean="0">
                <a:solidFill>
                  <a:schemeClr val="tx1"/>
                </a:solidFill>
              </a:rPr>
              <a:t>outlined (McCrady and Miller, 1993) 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Past 20 </a:t>
            </a:r>
            <a:r>
              <a:rPr lang="en-US" sz="2000" dirty="0" err="1" smtClean="0">
                <a:solidFill>
                  <a:schemeClr val="tx1"/>
                </a:solidFill>
              </a:rPr>
              <a:t>yrs</a:t>
            </a:r>
            <a:r>
              <a:rPr lang="en-US" sz="2000" dirty="0" smtClean="0">
                <a:solidFill>
                  <a:schemeClr val="tx1"/>
                </a:solidFill>
              </a:rPr>
              <a:t> significant </a:t>
            </a:r>
            <a:r>
              <a:rPr lang="en-US" sz="2000" dirty="0">
                <a:solidFill>
                  <a:schemeClr val="tx1"/>
                </a:solidFill>
              </a:rPr>
              <a:t>increase in scientific interest and rigor focused </a:t>
            </a:r>
            <a:r>
              <a:rPr lang="en-US" sz="2000" dirty="0" smtClean="0">
                <a:solidFill>
                  <a:schemeClr val="tx1"/>
                </a:solidFill>
              </a:rPr>
              <a:t>on AA</a:t>
            </a:r>
            <a:r>
              <a:rPr lang="en-US" sz="2000" dirty="0"/>
              <a:t> </a:t>
            </a:r>
            <a:r>
              <a:rPr lang="en-US" sz="2000" dirty="0" smtClean="0"/>
              <a:t>and its mechanisms…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666908875"/>
              </p:ext>
            </p:extLst>
          </p:nvPr>
        </p:nvGraphicFramePr>
        <p:xfrm>
          <a:off x="4191000" y="1524000"/>
          <a:ext cx="4652682" cy="4168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501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380E7-0386-4E1E-9519-B99A4489F66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038600" y="2776393"/>
            <a:ext cx="4191000" cy="2336428"/>
            <a:chOff x="4114800" y="2776393"/>
            <a:chExt cx="4114800" cy="3167207"/>
          </a:xfrm>
        </p:grpSpPr>
        <p:graphicFrame>
          <p:nvGraphicFramePr>
            <p:cNvPr id="125" name="Diagram 124"/>
            <p:cNvGraphicFramePr/>
            <p:nvPr>
              <p:extLst>
                <p:ext uri="{D42A27DB-BD31-4B8C-83A1-F6EECF244321}">
                  <p14:modId xmlns:p14="http://schemas.microsoft.com/office/powerpoint/2010/main" val="2982653569"/>
                </p:ext>
              </p:extLst>
            </p:nvPr>
          </p:nvGraphicFramePr>
          <p:xfrm>
            <a:off x="4114800" y="3429000"/>
            <a:ext cx="4114800" cy="2514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cxnSp>
          <p:nvCxnSpPr>
            <p:cNvPr id="128" name="Straight Arrow Connector 127"/>
            <p:cNvCxnSpPr/>
            <p:nvPr/>
          </p:nvCxnSpPr>
          <p:spPr bwMode="auto">
            <a:xfrm flipV="1">
              <a:off x="5943600" y="2776393"/>
              <a:ext cx="0" cy="65340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26" name="Group 125"/>
          <p:cNvGrpSpPr/>
          <p:nvPr/>
        </p:nvGrpSpPr>
        <p:grpSpPr>
          <a:xfrm>
            <a:off x="685800" y="990600"/>
            <a:ext cx="8229600" cy="3505200"/>
            <a:chOff x="304800" y="685800"/>
            <a:chExt cx="8534400" cy="4191000"/>
          </a:xfrm>
        </p:grpSpPr>
        <p:sp>
          <p:nvSpPr>
            <p:cNvPr id="29" name="Rectangle 28"/>
            <p:cNvSpPr/>
            <p:nvPr/>
          </p:nvSpPr>
          <p:spPr bwMode="auto">
            <a:xfrm>
              <a:off x="6781800" y="2209800"/>
              <a:ext cx="2057400" cy="1143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0000"/>
                  </a:solidFill>
                </a:rPr>
                <a:t>RELAPSE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304800" y="685800"/>
              <a:ext cx="3353594" cy="4191000"/>
              <a:chOff x="304800" y="1447800"/>
              <a:chExt cx="3353594" cy="4191000"/>
            </a:xfrm>
          </p:grpSpPr>
          <p:sp>
            <p:nvSpPr>
              <p:cNvPr id="23" name="Rectangle 22"/>
              <p:cNvSpPr/>
              <p:nvPr/>
            </p:nvSpPr>
            <p:spPr bwMode="auto">
              <a:xfrm>
                <a:off x="304800" y="1447800"/>
                <a:ext cx="2514600" cy="914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FFFFFF"/>
                    </a:solidFill>
                  </a:rPr>
                  <a:t>Cue Induced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304800" y="3124200"/>
                <a:ext cx="2514600" cy="914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FFFFFF"/>
                    </a:solidFill>
                  </a:rPr>
                  <a:t>Stress Induced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304800" y="4724400"/>
                <a:ext cx="2514600" cy="914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 smtClean="0">
                    <a:solidFill>
                      <a:srgbClr val="FFFFFF"/>
                    </a:solidFill>
                  </a:rPr>
                  <a:t>Drug Induced</a:t>
                </a:r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 rot="5400000">
                <a:off x="2019300" y="3543300"/>
                <a:ext cx="3276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" name="Straight Connector 91"/>
              <p:cNvCxnSpPr>
                <a:stCxn id="23" idx="3"/>
              </p:cNvCxnSpPr>
              <p:nvPr/>
            </p:nvCxnSpPr>
            <p:spPr bwMode="auto">
              <a:xfrm>
                <a:off x="2819400" y="1905000"/>
                <a:ext cx="838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0" name="Straight Connector 99"/>
              <p:cNvCxnSpPr>
                <a:stCxn id="25" idx="3"/>
              </p:cNvCxnSpPr>
              <p:nvPr/>
            </p:nvCxnSpPr>
            <p:spPr bwMode="auto">
              <a:xfrm>
                <a:off x="2819400" y="3581400"/>
                <a:ext cx="838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" name="Straight Connector 101"/>
              <p:cNvCxnSpPr>
                <a:stCxn id="26" idx="3"/>
              </p:cNvCxnSpPr>
              <p:nvPr/>
            </p:nvCxnSpPr>
            <p:spPr bwMode="auto">
              <a:xfrm>
                <a:off x="2819400" y="5181600"/>
                <a:ext cx="838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10" name="Straight Arrow Connector 109"/>
            <p:cNvCxnSpPr>
              <a:endCxn id="29" idx="1"/>
            </p:cNvCxnSpPr>
            <p:nvPr/>
          </p:nvCxnSpPr>
          <p:spPr bwMode="auto">
            <a:xfrm flipV="1">
              <a:off x="3657600" y="2781300"/>
              <a:ext cx="31242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609600" y="2286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FFFFFF"/>
                </a:solidFill>
              </a:rPr>
              <a:t>How might MHOs like AA reduce relapse risk and aid the recovery process? Do these mechanisms differ for different people?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25129" y="5292567"/>
            <a:ext cx="1514475" cy="120032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FFFFFF"/>
                </a:solidFill>
              </a:rPr>
              <a:t>MHO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5876428" y="5068048"/>
            <a:ext cx="0" cy="22451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6700838" y="5825245"/>
            <a:ext cx="130016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8001000" y="3225431"/>
            <a:ext cx="0" cy="259981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2" name="TextBox 3"/>
          <p:cNvSpPr txBox="1">
            <a:spLocks noChangeArrowheads="1"/>
          </p:cNvSpPr>
          <p:nvPr/>
        </p:nvSpPr>
        <p:spPr bwMode="auto">
          <a:xfrm>
            <a:off x="214313" y="6500813"/>
            <a:ext cx="847248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900" dirty="0">
                <a:solidFill>
                  <a:srgbClr val="FFFFFF"/>
                </a:solidFill>
              </a:rPr>
              <a:t>Source: </a:t>
            </a:r>
            <a:r>
              <a:rPr lang="en-US" sz="900" dirty="0" smtClean="0">
                <a:solidFill>
                  <a:srgbClr val="FFFFFF"/>
                </a:solidFill>
              </a:rPr>
              <a:t>Kelly</a:t>
            </a:r>
            <a:r>
              <a:rPr lang="en-US" sz="900" dirty="0">
                <a:solidFill>
                  <a:srgbClr val="FFFFFF"/>
                </a:solidFill>
              </a:rPr>
              <a:t> </a:t>
            </a:r>
            <a:r>
              <a:rPr lang="en-US" sz="900" dirty="0" smtClean="0">
                <a:solidFill>
                  <a:srgbClr val="FFFFFF"/>
                </a:solidFill>
              </a:rPr>
              <a:t>and Yeterian (2013) </a:t>
            </a:r>
            <a:r>
              <a:rPr lang="en-US" sz="900" dirty="0">
                <a:solidFill>
                  <a:srgbClr val="FFFFFF"/>
                </a:solidFill>
              </a:rPr>
              <a:t>, </a:t>
            </a:r>
            <a:r>
              <a:rPr lang="en-US" sz="900" dirty="0" smtClean="0">
                <a:solidFill>
                  <a:srgbClr val="FFFFFF"/>
                </a:solidFill>
              </a:rPr>
              <a:t>Mutual-help Organizations, In </a:t>
            </a:r>
            <a:r>
              <a:rPr lang="en-US" sz="900" dirty="0" err="1" smtClean="0">
                <a:solidFill>
                  <a:srgbClr val="FFFFFF"/>
                </a:solidFill>
              </a:rPr>
              <a:t>McCrady</a:t>
            </a:r>
            <a:r>
              <a:rPr lang="en-US" sz="900" dirty="0" smtClean="0">
                <a:solidFill>
                  <a:srgbClr val="FFFFFF"/>
                </a:solidFill>
              </a:rPr>
              <a:t> and Epstein  Addictions: A Comprehensive Guidebook, Oxford </a:t>
            </a:r>
            <a:r>
              <a:rPr lang="en-US" sz="900" dirty="0" err="1" smtClean="0">
                <a:solidFill>
                  <a:srgbClr val="FFFFFF"/>
                </a:solidFill>
              </a:rPr>
              <a:t>Univ</a:t>
            </a:r>
            <a:r>
              <a:rPr lang="en-US" sz="900" dirty="0">
                <a:solidFill>
                  <a:srgbClr val="FFFFFF"/>
                </a:solidFill>
              </a:rPr>
              <a:t> </a:t>
            </a:r>
            <a:r>
              <a:rPr lang="en-US" sz="900" dirty="0" smtClean="0">
                <a:solidFill>
                  <a:srgbClr val="FFFFFF"/>
                </a:solidFill>
              </a:rPr>
              <a:t>Press</a:t>
            </a:r>
            <a:endParaRPr lang="en-US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60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04D62A-E07C-4756-91F6-ED5D4DA8DB9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6" name="Picture 6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71640"/>
            <a:ext cx="8229600" cy="582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9144000" cy="381000"/>
          </a:xfrm>
        </p:spPr>
        <p:txBody>
          <a:bodyPr/>
          <a:lstStyle/>
          <a:p>
            <a:r>
              <a:rPr lang="en-US" sz="1800" dirty="0" smtClean="0"/>
              <a:t>Do more and less severely alcohol dependent individuals benefit from AA in the same or different ways? </a:t>
            </a:r>
            <a:endParaRPr lang="en-US" sz="1400" dirty="0"/>
          </a:p>
        </p:txBody>
      </p:sp>
      <p:sp>
        <p:nvSpPr>
          <p:cNvPr id="7" name="Line Callout 1 6"/>
          <p:cNvSpPr/>
          <p:nvPr/>
        </p:nvSpPr>
        <p:spPr bwMode="auto">
          <a:xfrm>
            <a:off x="4114800" y="685800"/>
            <a:ext cx="1295400" cy="2133600"/>
          </a:xfrm>
          <a:prstGeom prst="borderCallout1">
            <a:avLst>
              <a:gd name="adj1" fmla="val 47011"/>
              <a:gd name="adj2" fmla="val 556"/>
              <a:gd name="adj3" fmla="val 77374"/>
              <a:gd name="adj4" fmla="val -825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002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effect of AA on alcohol use for AC was explained by social factors but also by S/R and through negative affect (DDD only)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FFFFFF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5410200" y="1600200"/>
            <a:ext cx="1828800" cy="609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 bwMode="auto">
          <a:xfrm>
            <a:off x="5410200" y="1905000"/>
            <a:ext cx="1447800" cy="1143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Line Callout 1 9"/>
          <p:cNvSpPr/>
          <p:nvPr/>
        </p:nvSpPr>
        <p:spPr bwMode="auto">
          <a:xfrm>
            <a:off x="4114800" y="3505200"/>
            <a:ext cx="1295400" cy="1752600"/>
          </a:xfrm>
          <a:prstGeom prst="borderCallout1">
            <a:avLst>
              <a:gd name="adj1" fmla="val 47011"/>
              <a:gd name="adj2" fmla="val 556"/>
              <a:gd name="adj3" fmla="val 135707"/>
              <a:gd name="adj4" fmla="val -12805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002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Majority of effect of AA on alcohol use for OP was explained by social factors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FFFFFF"/>
              </a:solidFill>
            </a:endParaRPr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 bwMode="auto">
          <a:xfrm>
            <a:off x="5410200" y="4381500"/>
            <a:ext cx="838200" cy="9525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214313" y="6500813"/>
            <a:ext cx="8472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900" dirty="0">
                <a:solidFill>
                  <a:srgbClr val="FFFFFF"/>
                </a:solidFill>
              </a:rPr>
              <a:t>Source: Kelly, Hoeppner, Stout, Pagano (2012) , Determining the relative importance of the mechanisms of behavior change within Alcoholics Anonymous: </a:t>
            </a:r>
          </a:p>
          <a:p>
            <a:pPr eaLnBrk="1" hangingPunct="1"/>
            <a:r>
              <a:rPr lang="en-US" sz="900" dirty="0">
                <a:solidFill>
                  <a:srgbClr val="FFFFFF"/>
                </a:solidFill>
              </a:rPr>
              <a:t>A multiple mediator analysis. </a:t>
            </a:r>
            <a:r>
              <a:rPr lang="en-US" sz="900" i="1" dirty="0">
                <a:solidFill>
                  <a:srgbClr val="FFFFFF"/>
                </a:solidFill>
              </a:rPr>
              <a:t>Addiction 107(2):289-99</a:t>
            </a:r>
          </a:p>
        </p:txBody>
      </p:sp>
    </p:spTree>
    <p:extLst>
      <p:ext uri="{BB962C8B-B14F-4D97-AF65-F5344CB8AC3E}">
        <p14:creationId xmlns:p14="http://schemas.microsoft.com/office/powerpoint/2010/main" val="323372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Figure 2. AA attendance and the percent change in both pro-abstinent and pro-drinking network ties from treatment intake to the 9-month follow-up in aftercare sample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DBF08-0386-4DD8-9933-913850CA64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76401"/>
            <a:ext cx="7162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4289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Figure 2. AA attendance and the percent change in both pro-abstinent and pro-drinking network ties from treatment intake to the 9-month follow-up in outpatient sample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DBF08-0386-4DD8-9933-913850CA64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76400"/>
            <a:ext cx="7239000" cy="4441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855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533400"/>
            <a:ext cx="90678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about young adults? 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Life Course </a:t>
            </a:r>
            <a:r>
              <a:rPr lang="en-US" dirty="0" smtClean="0"/>
              <a:t>Perspective</a:t>
            </a:r>
            <a:endParaRPr lang="en-US" dirty="0"/>
          </a:p>
        </p:txBody>
      </p:sp>
      <p:pic>
        <p:nvPicPr>
          <p:cNvPr id="26628" name="Picture 4" descr="Alcohol Across the Lifespan&#10;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1654139"/>
            <a:ext cx="7239000" cy="2499992"/>
          </a:xfrm>
          <a:noFill/>
          <a:ln/>
        </p:spPr>
      </p:pic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3581400"/>
            <a:ext cx="8541249" cy="2971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b="1" dirty="0" smtClean="0"/>
              <a:t>A life </a:t>
            </a:r>
            <a:r>
              <a:rPr lang="en-US" sz="2100" b="1" dirty="0"/>
              <a:t>course </a:t>
            </a:r>
            <a:r>
              <a:rPr lang="en-US" sz="2100" b="1" dirty="0" smtClean="0"/>
              <a:t>perspective: </a:t>
            </a:r>
          </a:p>
          <a:p>
            <a:pPr marL="292100" lvl="1" indent="0">
              <a:buNone/>
            </a:pPr>
            <a:r>
              <a:rPr lang="en-US" sz="2100" dirty="0" smtClean="0"/>
              <a:t>has </a:t>
            </a:r>
            <a:r>
              <a:rPr lang="en-US" sz="2100" dirty="0"/>
              <a:t>the advantage of recognizing </a:t>
            </a:r>
            <a:r>
              <a:rPr lang="en-US" sz="2100" u="sng" dirty="0"/>
              <a:t>developmental stages </a:t>
            </a:r>
            <a:r>
              <a:rPr lang="en-US" sz="2100" u="sng" dirty="0" smtClean="0"/>
              <a:t>and social contexts as risk or protective factors  that </a:t>
            </a:r>
            <a:r>
              <a:rPr lang="en-US" sz="2100" dirty="0" smtClean="0"/>
              <a:t>facilitate or inhibit change that differ </a:t>
            </a:r>
            <a:r>
              <a:rPr lang="en-US" sz="2100" dirty="0"/>
              <a:t>across the life </a:t>
            </a:r>
            <a:r>
              <a:rPr lang="en-US" sz="2100" dirty="0" smtClean="0"/>
              <a:t>span (Hser </a:t>
            </a:r>
            <a:r>
              <a:rPr lang="en-US" sz="2100" dirty="0"/>
              <a:t>&amp; </a:t>
            </a:r>
            <a:r>
              <a:rPr lang="en-US" sz="2100" dirty="0" err="1" smtClean="0"/>
              <a:t>Anglin</a:t>
            </a:r>
            <a:r>
              <a:rPr lang="en-US" sz="2100" dirty="0" smtClean="0"/>
              <a:t>, 2008). </a:t>
            </a:r>
          </a:p>
          <a:p>
            <a:pPr marL="292100" lvl="1" indent="0">
              <a:buNone/>
            </a:pPr>
            <a:endParaRPr lang="en-US" sz="2100" dirty="0" smtClean="0"/>
          </a:p>
          <a:p>
            <a:pPr marL="292100" lvl="1" indent="0">
              <a:buNone/>
            </a:pPr>
            <a:r>
              <a:rPr lang="en-US" sz="2100" dirty="0" smtClean="0"/>
              <a:t>This transitional stage of human development confers high risk of substance use via peer influence, and waning but still influential parental influence. </a:t>
            </a:r>
            <a:r>
              <a:rPr lang="en-US" sz="2100" b="1" u="sng" dirty="0" smtClean="0"/>
              <a:t>Implications for remission/recovery? </a:t>
            </a:r>
          </a:p>
        </p:txBody>
      </p:sp>
    </p:spTree>
    <p:extLst>
      <p:ext uri="{BB962C8B-B14F-4D97-AF65-F5344CB8AC3E}">
        <p14:creationId xmlns:p14="http://schemas.microsoft.com/office/powerpoint/2010/main" val="368647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file">
  <a:themeElements>
    <a:clrScheme name="Profile 3">
      <a:dk1>
        <a:srgbClr val="333333"/>
      </a:dk1>
      <a:lt1>
        <a:srgbClr val="FFFFFF"/>
      </a:lt1>
      <a:dk2>
        <a:srgbClr val="000000"/>
      </a:dk2>
      <a:lt2>
        <a:srgbClr val="FFFFFF"/>
      </a:lt2>
      <a:accent1>
        <a:srgbClr val="3399FF"/>
      </a:accent1>
      <a:accent2>
        <a:srgbClr val="CC0000"/>
      </a:accent2>
      <a:accent3>
        <a:srgbClr val="AAAAAA"/>
      </a:accent3>
      <a:accent4>
        <a:srgbClr val="DADADA"/>
      </a:accent4>
      <a:accent5>
        <a:srgbClr val="ADCAFF"/>
      </a:accent5>
      <a:accent6>
        <a:srgbClr val="B90000"/>
      </a:accent6>
      <a:hlink>
        <a:srgbClr val="666699"/>
      </a:hlink>
      <a:folHlink>
        <a:srgbClr val="6600CC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ofile">
  <a:themeElements>
    <a:clrScheme name="Profile 3">
      <a:dk1>
        <a:srgbClr val="333333"/>
      </a:dk1>
      <a:lt1>
        <a:srgbClr val="FFFFFF"/>
      </a:lt1>
      <a:dk2>
        <a:srgbClr val="000000"/>
      </a:dk2>
      <a:lt2>
        <a:srgbClr val="FFFFFF"/>
      </a:lt2>
      <a:accent1>
        <a:srgbClr val="3399FF"/>
      </a:accent1>
      <a:accent2>
        <a:srgbClr val="CC0000"/>
      </a:accent2>
      <a:accent3>
        <a:srgbClr val="AAAAAA"/>
      </a:accent3>
      <a:accent4>
        <a:srgbClr val="DADADA"/>
      </a:accent4>
      <a:accent5>
        <a:srgbClr val="ADCAFF"/>
      </a:accent5>
      <a:accent6>
        <a:srgbClr val="B90000"/>
      </a:accent6>
      <a:hlink>
        <a:srgbClr val="666699"/>
      </a:hlink>
      <a:folHlink>
        <a:srgbClr val="6600CC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Oriel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riel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316</TotalTime>
  <Words>1672</Words>
  <Application>Microsoft Office PowerPoint</Application>
  <PresentationFormat>On-screen Show (4:3)</PresentationFormat>
  <Paragraphs>330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Clarity</vt:lpstr>
      <vt:lpstr>Profile</vt:lpstr>
      <vt:lpstr>1_Profile</vt:lpstr>
      <vt:lpstr>SPW 12.0 Graph</vt:lpstr>
      <vt:lpstr>YOUNG ADULTS, SOCIAL NETWORKS, AND RECOVERY: AN INVESTIGATION OF CHANGES IN CLOSE SOCIAL TIES AND THEIR ROLE AS A MEDIATOR OF 12-STEP PARTICIPATION</vt:lpstr>
      <vt:lpstr>The importance of social networks for recovery from substance use disorders (SUDs)</vt:lpstr>
      <vt:lpstr>Social Network analyses…</vt:lpstr>
      <vt:lpstr>12-step Mutual-help Organizations (MHO) one way to facilitate social network changes supportive of recovery</vt:lpstr>
      <vt:lpstr>PowerPoint Presentation</vt:lpstr>
      <vt:lpstr>Do more and less severely alcohol dependent individuals benefit from AA in the same or different ways? </vt:lpstr>
      <vt:lpstr>Figure 2. AA attendance and the percent change in both pro-abstinent and pro-drinking network ties from treatment intake to the 9-month follow-up in aftercare sample</vt:lpstr>
      <vt:lpstr>Figure 2. AA attendance and the percent change in both pro-abstinent and pro-drinking network ties from treatment intake to the 9-month follow-up in outpatient sample</vt:lpstr>
      <vt:lpstr>What about young adults?  A Life Course Perspective</vt:lpstr>
      <vt:lpstr>For young people seeking recovery from addiction: Depending on what age you begin recovery , sobriety conducive/supportive contexts will vary…</vt:lpstr>
      <vt:lpstr> Given that for young adults sobriety conducive/supportive contexts may be at more of premium, MHOs may play a more important role…  Objectives</vt:lpstr>
      <vt:lpstr>Sample</vt:lpstr>
      <vt:lpstr>Measures</vt:lpstr>
      <vt:lpstr>Data Analysis</vt:lpstr>
      <vt:lpstr>Social network changes over time</vt:lpstr>
      <vt:lpstr>Temporally Lagged Mediation Analyses: Tested model</vt:lpstr>
      <vt:lpstr>Mediation Analysis</vt:lpstr>
      <vt:lpstr>Mediation Analysis</vt:lpstr>
      <vt:lpstr>Mediation Analysis</vt:lpstr>
      <vt:lpstr>Discussion and Conclusions</vt:lpstr>
    </vt:vector>
  </TitlesOfParts>
  <Company>Partners HealthCare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ADULTS, SOCIAL NETWORKS, AND RECOVERY: AN INVESTIGATION OF CHANGES IN CLOSE SOCIAL TIES AND THEIR ROLE AS A MEDIATOR OF 12-STEP PARTICIPATION</dc:title>
  <dc:creator>Greene, Martha Claire</dc:creator>
  <cp:lastModifiedBy>Graham Hunt</cp:lastModifiedBy>
  <cp:revision>38</cp:revision>
  <dcterms:created xsi:type="dcterms:W3CDTF">2013-11-01T14:34:57Z</dcterms:created>
  <dcterms:modified xsi:type="dcterms:W3CDTF">2015-03-13T21:12:29Z</dcterms:modified>
</cp:coreProperties>
</file>