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58" r:id="rId4"/>
    <p:sldId id="259" r:id="rId5"/>
    <p:sldId id="273" r:id="rId6"/>
    <p:sldId id="260" r:id="rId7"/>
    <p:sldId id="261" r:id="rId8"/>
    <p:sldId id="263" r:id="rId9"/>
    <p:sldId id="264" r:id="rId10"/>
    <p:sldId id="265" r:id="rId11"/>
    <p:sldId id="266" r:id="rId12"/>
    <p:sldId id="267" r:id="rId13"/>
    <p:sldId id="275" r:id="rId14"/>
    <p:sldId id="262"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5" d="100"/>
          <a:sy n="75" d="100"/>
        </p:scale>
        <p:origin x="-126" y="-864"/>
      </p:cViewPr>
      <p:guideLst>
        <p:guide orient="horz" pos="2160"/>
        <p:guide pos="3840"/>
      </p:guideLst>
    </p:cSldViewPr>
  </p:slideViewPr>
  <p:notesTextViewPr>
    <p:cViewPr>
      <p:scale>
        <a:sx n="1" d="1"/>
        <a:sy n="1" d="1"/>
      </p:scale>
      <p:origin x="0" y="0"/>
    </p:cViewPr>
  </p:notesTextViewPr>
  <p:sorterViewPr>
    <p:cViewPr>
      <p:scale>
        <a:sx n="100" d="100"/>
        <a:sy n="100" d="100"/>
      </p:scale>
      <p:origin x="0" y="23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 Days Attending AA</a:t>
            </a:r>
            <a:r>
              <a:rPr lang="en-US" baseline="0" dirty="0" smtClean="0"/>
              <a:t> or NA</a:t>
            </a:r>
            <a:endParaRPr lang="en-US" dirty="0"/>
          </a:p>
        </c:rich>
      </c:tx>
      <c:layout/>
      <c:overlay val="0"/>
    </c:title>
    <c:autoTitleDeleted val="0"/>
    <c:plotArea>
      <c:layout/>
      <c:barChart>
        <c:barDir val="col"/>
        <c:grouping val="clustered"/>
        <c:varyColors val="0"/>
        <c:ser>
          <c:idx val="0"/>
          <c:order val="0"/>
          <c:tx>
            <c:strRef>
              <c:f>Sheet1!$B$1</c:f>
              <c:strCache>
                <c:ptCount val="1"/>
                <c:pt idx="0">
                  <c:v>Alcohol</c:v>
                </c:pt>
              </c:strCache>
            </c:strRef>
          </c:tx>
          <c:invertIfNegative val="0"/>
          <c:cat>
            <c:strRef>
              <c:f>Sheet1!$A$2:$A$5</c:f>
              <c:strCache>
                <c:ptCount val="4"/>
                <c:pt idx="0">
                  <c:v>Baseline</c:v>
                </c:pt>
                <c:pt idx="1">
                  <c:v>3 Months</c:v>
                </c:pt>
                <c:pt idx="2">
                  <c:v>6 Months</c:v>
                </c:pt>
                <c:pt idx="3">
                  <c:v>12 Months</c:v>
                </c:pt>
              </c:strCache>
            </c:strRef>
          </c:cat>
          <c:val>
            <c:numRef>
              <c:f>Sheet1!$B$2:$B$5</c:f>
              <c:numCache>
                <c:formatCode>General</c:formatCode>
                <c:ptCount val="4"/>
                <c:pt idx="0">
                  <c:v>8.0500000000000007</c:v>
                </c:pt>
                <c:pt idx="1">
                  <c:v>56.12</c:v>
                </c:pt>
                <c:pt idx="2">
                  <c:v>32.979999999999997</c:v>
                </c:pt>
                <c:pt idx="3">
                  <c:v>24.05</c:v>
                </c:pt>
              </c:numCache>
            </c:numRef>
          </c:val>
        </c:ser>
        <c:ser>
          <c:idx val="1"/>
          <c:order val="1"/>
          <c:tx>
            <c:strRef>
              <c:f>Sheet1!$C$1</c:f>
              <c:strCache>
                <c:ptCount val="1"/>
                <c:pt idx="0">
                  <c:v>Cannabis</c:v>
                </c:pt>
              </c:strCache>
            </c:strRef>
          </c:tx>
          <c:invertIfNegative val="0"/>
          <c:cat>
            <c:strRef>
              <c:f>Sheet1!$A$2:$A$5</c:f>
              <c:strCache>
                <c:ptCount val="4"/>
                <c:pt idx="0">
                  <c:v>Baseline</c:v>
                </c:pt>
                <c:pt idx="1">
                  <c:v>3 Months</c:v>
                </c:pt>
                <c:pt idx="2">
                  <c:v>6 Months</c:v>
                </c:pt>
                <c:pt idx="3">
                  <c:v>12 Months</c:v>
                </c:pt>
              </c:strCache>
            </c:strRef>
          </c:cat>
          <c:val>
            <c:numRef>
              <c:f>Sheet1!$C$2:$C$5</c:f>
              <c:numCache>
                <c:formatCode>General</c:formatCode>
                <c:ptCount val="4"/>
                <c:pt idx="0">
                  <c:v>5.83</c:v>
                </c:pt>
                <c:pt idx="1">
                  <c:v>43.71</c:v>
                </c:pt>
                <c:pt idx="2">
                  <c:v>31.46</c:v>
                </c:pt>
                <c:pt idx="3">
                  <c:v>23.35</c:v>
                </c:pt>
              </c:numCache>
            </c:numRef>
          </c:val>
        </c:ser>
        <c:ser>
          <c:idx val="2"/>
          <c:order val="2"/>
          <c:tx>
            <c:strRef>
              <c:f>Sheet1!$D$1</c:f>
              <c:strCache>
                <c:ptCount val="1"/>
                <c:pt idx="0">
                  <c:v>Opiates</c:v>
                </c:pt>
              </c:strCache>
            </c:strRef>
          </c:tx>
          <c:invertIfNegative val="0"/>
          <c:cat>
            <c:strRef>
              <c:f>Sheet1!$A$2:$A$5</c:f>
              <c:strCache>
                <c:ptCount val="4"/>
                <c:pt idx="0">
                  <c:v>Baseline</c:v>
                </c:pt>
                <c:pt idx="1">
                  <c:v>3 Months</c:v>
                </c:pt>
                <c:pt idx="2">
                  <c:v>6 Months</c:v>
                </c:pt>
                <c:pt idx="3">
                  <c:v>12 Months</c:v>
                </c:pt>
              </c:strCache>
            </c:strRef>
          </c:cat>
          <c:val>
            <c:numRef>
              <c:f>Sheet1!$D$2:$D$5</c:f>
              <c:numCache>
                <c:formatCode>General</c:formatCode>
                <c:ptCount val="4"/>
                <c:pt idx="0">
                  <c:v>12.17</c:v>
                </c:pt>
                <c:pt idx="1">
                  <c:v>51.92</c:v>
                </c:pt>
                <c:pt idx="2">
                  <c:v>46.62</c:v>
                </c:pt>
                <c:pt idx="3">
                  <c:v>34.6</c:v>
                </c:pt>
              </c:numCache>
            </c:numRef>
          </c:val>
        </c:ser>
        <c:ser>
          <c:idx val="3"/>
          <c:order val="3"/>
          <c:tx>
            <c:strRef>
              <c:f>Sheet1!$E$1</c:f>
              <c:strCache>
                <c:ptCount val="1"/>
                <c:pt idx="0">
                  <c:v>Stimulants</c:v>
                </c:pt>
              </c:strCache>
            </c:strRef>
          </c:tx>
          <c:invertIfNegative val="0"/>
          <c:cat>
            <c:strRef>
              <c:f>Sheet1!$A$2:$A$5</c:f>
              <c:strCache>
                <c:ptCount val="4"/>
                <c:pt idx="0">
                  <c:v>Baseline</c:v>
                </c:pt>
                <c:pt idx="1">
                  <c:v>3 Months</c:v>
                </c:pt>
                <c:pt idx="2">
                  <c:v>6 Months</c:v>
                </c:pt>
                <c:pt idx="3">
                  <c:v>12 Months</c:v>
                </c:pt>
              </c:strCache>
            </c:strRef>
          </c:cat>
          <c:val>
            <c:numRef>
              <c:f>Sheet1!$E$2:$E$5</c:f>
              <c:numCache>
                <c:formatCode>General</c:formatCode>
                <c:ptCount val="4"/>
                <c:pt idx="0">
                  <c:v>8.48</c:v>
                </c:pt>
                <c:pt idx="1">
                  <c:v>58.71</c:v>
                </c:pt>
                <c:pt idx="2">
                  <c:v>54.79</c:v>
                </c:pt>
                <c:pt idx="3">
                  <c:v>38.53</c:v>
                </c:pt>
              </c:numCache>
            </c:numRef>
          </c:val>
        </c:ser>
        <c:dLbls>
          <c:showLegendKey val="0"/>
          <c:showVal val="0"/>
          <c:showCatName val="0"/>
          <c:showSerName val="0"/>
          <c:showPercent val="0"/>
          <c:showBubbleSize val="0"/>
        </c:dLbls>
        <c:gapWidth val="150"/>
        <c:axId val="113462272"/>
        <c:axId val="120644352"/>
      </c:barChart>
      <c:catAx>
        <c:axId val="113462272"/>
        <c:scaling>
          <c:orientation val="minMax"/>
        </c:scaling>
        <c:delete val="0"/>
        <c:axPos val="b"/>
        <c:numFmt formatCode="General" sourceLinked="0"/>
        <c:majorTickMark val="out"/>
        <c:minorTickMark val="none"/>
        <c:tickLblPos val="nextTo"/>
        <c:crossAx val="120644352"/>
        <c:crosses val="autoZero"/>
        <c:auto val="1"/>
        <c:lblAlgn val="ctr"/>
        <c:lblOffset val="100"/>
        <c:noMultiLvlLbl val="0"/>
      </c:catAx>
      <c:valAx>
        <c:axId val="120644352"/>
        <c:scaling>
          <c:orientation val="minMax"/>
          <c:max val="100"/>
        </c:scaling>
        <c:delete val="0"/>
        <c:axPos val="l"/>
        <c:majorGridlines/>
        <c:numFmt formatCode="General" sourceLinked="1"/>
        <c:majorTickMark val="out"/>
        <c:minorTickMark val="none"/>
        <c:tickLblPos val="nextTo"/>
        <c:crossAx val="1134622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 Days Attending AA</a:t>
            </a:r>
            <a:endParaRPr lang="en-US" dirty="0"/>
          </a:p>
        </c:rich>
      </c:tx>
      <c:layout/>
      <c:overlay val="0"/>
    </c:title>
    <c:autoTitleDeleted val="0"/>
    <c:plotArea>
      <c:layout/>
      <c:barChart>
        <c:barDir val="col"/>
        <c:grouping val="clustered"/>
        <c:varyColors val="0"/>
        <c:ser>
          <c:idx val="0"/>
          <c:order val="0"/>
          <c:tx>
            <c:strRef>
              <c:f>Sheet1!$B$1</c:f>
              <c:strCache>
                <c:ptCount val="1"/>
                <c:pt idx="0">
                  <c:v>Alcohol</c:v>
                </c:pt>
              </c:strCache>
            </c:strRef>
          </c:tx>
          <c:invertIfNegative val="0"/>
          <c:cat>
            <c:strRef>
              <c:f>Sheet1!$A$2:$A$5</c:f>
              <c:strCache>
                <c:ptCount val="4"/>
                <c:pt idx="0">
                  <c:v>Baseline</c:v>
                </c:pt>
                <c:pt idx="1">
                  <c:v>3 Months</c:v>
                </c:pt>
                <c:pt idx="2">
                  <c:v>6 Months</c:v>
                </c:pt>
                <c:pt idx="3">
                  <c:v>12 Months</c:v>
                </c:pt>
              </c:strCache>
            </c:strRef>
          </c:cat>
          <c:val>
            <c:numRef>
              <c:f>Sheet1!$B$2:$B$5</c:f>
              <c:numCache>
                <c:formatCode>General</c:formatCode>
                <c:ptCount val="4"/>
                <c:pt idx="0">
                  <c:v>7.6</c:v>
                </c:pt>
                <c:pt idx="1">
                  <c:v>50.1</c:v>
                </c:pt>
                <c:pt idx="2">
                  <c:v>29.84</c:v>
                </c:pt>
                <c:pt idx="3">
                  <c:v>22.49</c:v>
                </c:pt>
              </c:numCache>
            </c:numRef>
          </c:val>
        </c:ser>
        <c:ser>
          <c:idx val="1"/>
          <c:order val="1"/>
          <c:tx>
            <c:strRef>
              <c:f>Sheet1!$C$1</c:f>
              <c:strCache>
                <c:ptCount val="1"/>
                <c:pt idx="0">
                  <c:v>Cannabis</c:v>
                </c:pt>
              </c:strCache>
            </c:strRef>
          </c:tx>
          <c:invertIfNegative val="0"/>
          <c:cat>
            <c:strRef>
              <c:f>Sheet1!$A$2:$A$5</c:f>
              <c:strCache>
                <c:ptCount val="4"/>
                <c:pt idx="0">
                  <c:v>Baseline</c:v>
                </c:pt>
                <c:pt idx="1">
                  <c:v>3 Months</c:v>
                </c:pt>
                <c:pt idx="2">
                  <c:v>6 Months</c:v>
                </c:pt>
                <c:pt idx="3">
                  <c:v>12 Months</c:v>
                </c:pt>
              </c:strCache>
            </c:strRef>
          </c:cat>
          <c:val>
            <c:numRef>
              <c:f>Sheet1!$C$2:$C$5</c:f>
              <c:numCache>
                <c:formatCode>General</c:formatCode>
                <c:ptCount val="4"/>
                <c:pt idx="0">
                  <c:v>4.05</c:v>
                </c:pt>
                <c:pt idx="1">
                  <c:v>34.49</c:v>
                </c:pt>
                <c:pt idx="2">
                  <c:v>27.09</c:v>
                </c:pt>
                <c:pt idx="3">
                  <c:v>21.25</c:v>
                </c:pt>
              </c:numCache>
            </c:numRef>
          </c:val>
        </c:ser>
        <c:ser>
          <c:idx val="2"/>
          <c:order val="2"/>
          <c:tx>
            <c:strRef>
              <c:f>Sheet1!$D$1</c:f>
              <c:strCache>
                <c:ptCount val="1"/>
                <c:pt idx="0">
                  <c:v>Opiates</c:v>
                </c:pt>
              </c:strCache>
            </c:strRef>
          </c:tx>
          <c:invertIfNegative val="0"/>
          <c:cat>
            <c:strRef>
              <c:f>Sheet1!$A$2:$A$5</c:f>
              <c:strCache>
                <c:ptCount val="4"/>
                <c:pt idx="0">
                  <c:v>Baseline</c:v>
                </c:pt>
                <c:pt idx="1">
                  <c:v>3 Months</c:v>
                </c:pt>
                <c:pt idx="2">
                  <c:v>6 Months</c:v>
                </c:pt>
                <c:pt idx="3">
                  <c:v>12 Months</c:v>
                </c:pt>
              </c:strCache>
            </c:strRef>
          </c:cat>
          <c:val>
            <c:numRef>
              <c:f>Sheet1!$D$2:$D$5</c:f>
              <c:numCache>
                <c:formatCode>General</c:formatCode>
                <c:ptCount val="4"/>
                <c:pt idx="0">
                  <c:v>8.77</c:v>
                </c:pt>
                <c:pt idx="1">
                  <c:v>42.53</c:v>
                </c:pt>
                <c:pt idx="2">
                  <c:v>36.72</c:v>
                </c:pt>
                <c:pt idx="3">
                  <c:v>22.55</c:v>
                </c:pt>
              </c:numCache>
            </c:numRef>
          </c:val>
        </c:ser>
        <c:ser>
          <c:idx val="3"/>
          <c:order val="3"/>
          <c:tx>
            <c:strRef>
              <c:f>Sheet1!$E$1</c:f>
              <c:strCache>
                <c:ptCount val="1"/>
                <c:pt idx="0">
                  <c:v>Stimulants</c:v>
                </c:pt>
              </c:strCache>
            </c:strRef>
          </c:tx>
          <c:invertIfNegative val="0"/>
          <c:cat>
            <c:strRef>
              <c:f>Sheet1!$A$2:$A$5</c:f>
              <c:strCache>
                <c:ptCount val="4"/>
                <c:pt idx="0">
                  <c:v>Baseline</c:v>
                </c:pt>
                <c:pt idx="1">
                  <c:v>3 Months</c:v>
                </c:pt>
                <c:pt idx="2">
                  <c:v>6 Months</c:v>
                </c:pt>
                <c:pt idx="3">
                  <c:v>12 Months</c:v>
                </c:pt>
              </c:strCache>
            </c:strRef>
          </c:cat>
          <c:val>
            <c:numRef>
              <c:f>Sheet1!$E$2:$E$5</c:f>
              <c:numCache>
                <c:formatCode>General</c:formatCode>
                <c:ptCount val="4"/>
                <c:pt idx="0">
                  <c:v>5.73</c:v>
                </c:pt>
                <c:pt idx="1">
                  <c:v>45.85</c:v>
                </c:pt>
                <c:pt idx="2">
                  <c:v>43.63</c:v>
                </c:pt>
                <c:pt idx="3">
                  <c:v>31.28</c:v>
                </c:pt>
              </c:numCache>
            </c:numRef>
          </c:val>
        </c:ser>
        <c:dLbls>
          <c:showLegendKey val="0"/>
          <c:showVal val="0"/>
          <c:showCatName val="0"/>
          <c:showSerName val="0"/>
          <c:showPercent val="0"/>
          <c:showBubbleSize val="0"/>
        </c:dLbls>
        <c:gapWidth val="150"/>
        <c:axId val="129030016"/>
        <c:axId val="129031552"/>
      </c:barChart>
      <c:catAx>
        <c:axId val="129030016"/>
        <c:scaling>
          <c:orientation val="minMax"/>
        </c:scaling>
        <c:delete val="0"/>
        <c:axPos val="b"/>
        <c:numFmt formatCode="General" sourceLinked="0"/>
        <c:majorTickMark val="out"/>
        <c:minorTickMark val="none"/>
        <c:tickLblPos val="nextTo"/>
        <c:crossAx val="129031552"/>
        <c:crosses val="autoZero"/>
        <c:auto val="1"/>
        <c:lblAlgn val="ctr"/>
        <c:lblOffset val="100"/>
        <c:noMultiLvlLbl val="0"/>
      </c:catAx>
      <c:valAx>
        <c:axId val="129031552"/>
        <c:scaling>
          <c:orientation val="minMax"/>
          <c:max val="100"/>
        </c:scaling>
        <c:delete val="0"/>
        <c:axPos val="l"/>
        <c:majorGridlines/>
        <c:numFmt formatCode="General" sourceLinked="1"/>
        <c:majorTickMark val="out"/>
        <c:minorTickMark val="none"/>
        <c:tickLblPos val="nextTo"/>
        <c:crossAx val="1290300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 Days Attending NA Meetings</a:t>
            </a:r>
            <a:endParaRPr lang="en-US" dirty="0"/>
          </a:p>
        </c:rich>
      </c:tx>
      <c:layout/>
      <c:overlay val="0"/>
    </c:title>
    <c:autoTitleDeleted val="0"/>
    <c:plotArea>
      <c:layout/>
      <c:barChart>
        <c:barDir val="col"/>
        <c:grouping val="clustered"/>
        <c:varyColors val="0"/>
        <c:ser>
          <c:idx val="0"/>
          <c:order val="0"/>
          <c:tx>
            <c:strRef>
              <c:f>Sheet1!$B$1</c:f>
              <c:strCache>
                <c:ptCount val="1"/>
                <c:pt idx="0">
                  <c:v>Alcohol</c:v>
                </c:pt>
              </c:strCache>
            </c:strRef>
          </c:tx>
          <c:invertIfNegative val="0"/>
          <c:cat>
            <c:strRef>
              <c:f>Sheet1!$A$2:$A$5</c:f>
              <c:strCache>
                <c:ptCount val="4"/>
                <c:pt idx="0">
                  <c:v>Baseline</c:v>
                </c:pt>
                <c:pt idx="1">
                  <c:v>3 Months</c:v>
                </c:pt>
                <c:pt idx="2">
                  <c:v>6 Months</c:v>
                </c:pt>
                <c:pt idx="3">
                  <c:v>12 Months</c:v>
                </c:pt>
              </c:strCache>
            </c:strRef>
          </c:cat>
          <c:val>
            <c:numRef>
              <c:f>Sheet1!$B$2:$B$5</c:f>
              <c:numCache>
                <c:formatCode>General</c:formatCode>
                <c:ptCount val="4"/>
                <c:pt idx="0">
                  <c:v>0.45</c:v>
                </c:pt>
                <c:pt idx="1">
                  <c:v>5.92</c:v>
                </c:pt>
                <c:pt idx="2">
                  <c:v>3.13</c:v>
                </c:pt>
                <c:pt idx="3">
                  <c:v>1.56</c:v>
                </c:pt>
              </c:numCache>
            </c:numRef>
          </c:val>
        </c:ser>
        <c:ser>
          <c:idx val="1"/>
          <c:order val="1"/>
          <c:tx>
            <c:strRef>
              <c:f>Sheet1!$C$1</c:f>
              <c:strCache>
                <c:ptCount val="1"/>
                <c:pt idx="0">
                  <c:v>Cannabis</c:v>
                </c:pt>
              </c:strCache>
            </c:strRef>
          </c:tx>
          <c:invertIfNegative val="0"/>
          <c:cat>
            <c:strRef>
              <c:f>Sheet1!$A$2:$A$5</c:f>
              <c:strCache>
                <c:ptCount val="4"/>
                <c:pt idx="0">
                  <c:v>Baseline</c:v>
                </c:pt>
                <c:pt idx="1">
                  <c:v>3 Months</c:v>
                </c:pt>
                <c:pt idx="2">
                  <c:v>6 Months</c:v>
                </c:pt>
                <c:pt idx="3">
                  <c:v>12 Months</c:v>
                </c:pt>
              </c:strCache>
            </c:strRef>
          </c:cat>
          <c:val>
            <c:numRef>
              <c:f>Sheet1!$C$2:$C$5</c:f>
              <c:numCache>
                <c:formatCode>General</c:formatCode>
                <c:ptCount val="4"/>
                <c:pt idx="0">
                  <c:v>1.78</c:v>
                </c:pt>
                <c:pt idx="1">
                  <c:v>9.2200000000000006</c:v>
                </c:pt>
                <c:pt idx="2">
                  <c:v>4.37</c:v>
                </c:pt>
                <c:pt idx="3">
                  <c:v>2.1</c:v>
                </c:pt>
              </c:numCache>
            </c:numRef>
          </c:val>
        </c:ser>
        <c:ser>
          <c:idx val="2"/>
          <c:order val="2"/>
          <c:tx>
            <c:strRef>
              <c:f>Sheet1!$D$1</c:f>
              <c:strCache>
                <c:ptCount val="1"/>
                <c:pt idx="0">
                  <c:v>Opiates</c:v>
                </c:pt>
              </c:strCache>
            </c:strRef>
          </c:tx>
          <c:invertIfNegative val="0"/>
          <c:cat>
            <c:strRef>
              <c:f>Sheet1!$A$2:$A$5</c:f>
              <c:strCache>
                <c:ptCount val="4"/>
                <c:pt idx="0">
                  <c:v>Baseline</c:v>
                </c:pt>
                <c:pt idx="1">
                  <c:v>3 Months</c:v>
                </c:pt>
                <c:pt idx="2">
                  <c:v>6 Months</c:v>
                </c:pt>
                <c:pt idx="3">
                  <c:v>12 Months</c:v>
                </c:pt>
              </c:strCache>
            </c:strRef>
          </c:cat>
          <c:val>
            <c:numRef>
              <c:f>Sheet1!$D$2:$D$5</c:f>
              <c:numCache>
                <c:formatCode>General</c:formatCode>
                <c:ptCount val="4"/>
                <c:pt idx="0">
                  <c:v>3.4</c:v>
                </c:pt>
                <c:pt idx="1">
                  <c:v>9.39</c:v>
                </c:pt>
                <c:pt idx="2">
                  <c:v>11.09</c:v>
                </c:pt>
                <c:pt idx="3">
                  <c:v>12.05</c:v>
                </c:pt>
              </c:numCache>
            </c:numRef>
          </c:val>
        </c:ser>
        <c:ser>
          <c:idx val="3"/>
          <c:order val="3"/>
          <c:tx>
            <c:strRef>
              <c:f>Sheet1!$E$1</c:f>
              <c:strCache>
                <c:ptCount val="1"/>
                <c:pt idx="0">
                  <c:v>Stimulants</c:v>
                </c:pt>
              </c:strCache>
            </c:strRef>
          </c:tx>
          <c:invertIfNegative val="0"/>
          <c:cat>
            <c:strRef>
              <c:f>Sheet1!$A$2:$A$5</c:f>
              <c:strCache>
                <c:ptCount val="4"/>
                <c:pt idx="0">
                  <c:v>Baseline</c:v>
                </c:pt>
                <c:pt idx="1">
                  <c:v>3 Months</c:v>
                </c:pt>
                <c:pt idx="2">
                  <c:v>6 Months</c:v>
                </c:pt>
                <c:pt idx="3">
                  <c:v>12 Months</c:v>
                </c:pt>
              </c:strCache>
            </c:strRef>
          </c:cat>
          <c:val>
            <c:numRef>
              <c:f>Sheet1!$E$2:$E$5</c:f>
              <c:numCache>
                <c:formatCode>General</c:formatCode>
                <c:ptCount val="4"/>
                <c:pt idx="0">
                  <c:v>2.76</c:v>
                </c:pt>
                <c:pt idx="1">
                  <c:v>12.86</c:v>
                </c:pt>
                <c:pt idx="2">
                  <c:v>11.17</c:v>
                </c:pt>
                <c:pt idx="3">
                  <c:v>7.24</c:v>
                </c:pt>
              </c:numCache>
            </c:numRef>
          </c:val>
        </c:ser>
        <c:dLbls>
          <c:showLegendKey val="0"/>
          <c:showVal val="0"/>
          <c:showCatName val="0"/>
          <c:showSerName val="0"/>
          <c:showPercent val="0"/>
          <c:showBubbleSize val="0"/>
        </c:dLbls>
        <c:gapWidth val="150"/>
        <c:axId val="130567168"/>
        <c:axId val="130601728"/>
      </c:barChart>
      <c:catAx>
        <c:axId val="130567168"/>
        <c:scaling>
          <c:orientation val="minMax"/>
        </c:scaling>
        <c:delete val="0"/>
        <c:axPos val="b"/>
        <c:numFmt formatCode="General" sourceLinked="0"/>
        <c:majorTickMark val="out"/>
        <c:minorTickMark val="none"/>
        <c:tickLblPos val="nextTo"/>
        <c:crossAx val="130601728"/>
        <c:crosses val="autoZero"/>
        <c:auto val="1"/>
        <c:lblAlgn val="ctr"/>
        <c:lblOffset val="100"/>
        <c:noMultiLvlLbl val="0"/>
      </c:catAx>
      <c:valAx>
        <c:axId val="130601728"/>
        <c:scaling>
          <c:orientation val="minMax"/>
          <c:max val="100"/>
        </c:scaling>
        <c:delete val="0"/>
        <c:axPos val="l"/>
        <c:majorGridlines/>
        <c:numFmt formatCode="General" sourceLinked="1"/>
        <c:majorTickMark val="out"/>
        <c:minorTickMark val="none"/>
        <c:tickLblPos val="nextTo"/>
        <c:crossAx val="130567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2/9/2015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2/9/2015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2/9/2015</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2/9/2015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ms.harvard.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t>Do Drug-Dependent Patients Attending Alcoholics Anonymous Rather than Narcotics Anonymous Do As Well?</a:t>
            </a:r>
            <a:br>
              <a:rPr lang="en-US" sz="4400" dirty="0" smtClean="0"/>
            </a:br>
            <a:r>
              <a:rPr lang="en-US" sz="1200" dirty="0" smtClean="0"/>
              <a:t/>
            </a:r>
            <a:br>
              <a:rPr lang="en-US" sz="1200" dirty="0" smtClean="0"/>
            </a:br>
            <a:r>
              <a:rPr lang="en-US" sz="3000" dirty="0" smtClean="0"/>
              <a:t>A Prospective, Lagged, Matching Analysis</a:t>
            </a:r>
            <a:endParaRPr lang="en-US" sz="3000" dirty="0"/>
          </a:p>
        </p:txBody>
      </p:sp>
      <p:sp>
        <p:nvSpPr>
          <p:cNvPr id="3" name="Subtitle 2"/>
          <p:cNvSpPr>
            <a:spLocks noGrp="1"/>
          </p:cNvSpPr>
          <p:nvPr>
            <p:ph type="subTitle" idx="1"/>
          </p:nvPr>
        </p:nvSpPr>
        <p:spPr/>
        <p:txBody>
          <a:bodyPr>
            <a:normAutofit/>
          </a:bodyPr>
          <a:lstStyle/>
          <a:p>
            <a:r>
              <a:rPr lang="en-US" dirty="0" smtClean="0"/>
              <a:t>John F. Kelly</a:t>
            </a:r>
          </a:p>
          <a:p>
            <a:r>
              <a:rPr lang="en-US" dirty="0" smtClean="0"/>
              <a:t>Society for the Study of Addiction Annual Symposium 2014</a:t>
            </a:r>
          </a:p>
        </p:txBody>
      </p:sp>
      <p:pic>
        <p:nvPicPr>
          <p:cNvPr id="4" name="Picture 4"/>
          <p:cNvPicPr>
            <a:picLocks noChangeAspect="1" noChangeArrowheads="1"/>
          </p:cNvPicPr>
          <p:nvPr/>
        </p:nvPicPr>
        <p:blipFill>
          <a:blip r:embed="rId2" cstate="print"/>
          <a:srcRect/>
          <a:stretch>
            <a:fillRect/>
          </a:stretch>
        </p:blipFill>
        <p:spPr bwMode="auto">
          <a:xfrm>
            <a:off x="7464287" y="41390"/>
            <a:ext cx="4727713" cy="1109914"/>
          </a:xfrm>
          <a:prstGeom prst="rect">
            <a:avLst/>
          </a:prstGeom>
          <a:noFill/>
          <a:ln w="9525">
            <a:noFill/>
            <a:miter lim="800000"/>
            <a:headEnd/>
            <a:tailEnd/>
          </a:ln>
        </p:spPr>
      </p:pic>
      <p:pic>
        <p:nvPicPr>
          <p:cNvPr id="5" name="Picture 2" descr="Harvard Medical School Logo">
            <a:hlinkClick r:id="rId3"/>
          </p:cNvPr>
          <p:cNvPicPr>
            <a:picLocks noChangeAspect="1" noChangeArrowheads="1"/>
          </p:cNvPicPr>
          <p:nvPr/>
        </p:nvPicPr>
        <p:blipFill>
          <a:blip r:embed="rId4" cstate="print"/>
          <a:srcRect/>
          <a:stretch>
            <a:fillRect/>
          </a:stretch>
        </p:blipFill>
        <p:spPr bwMode="auto">
          <a:xfrm>
            <a:off x="0" y="41391"/>
            <a:ext cx="1371600" cy="1109913"/>
          </a:xfrm>
          <a:prstGeom prst="rect">
            <a:avLst/>
          </a:prstGeom>
          <a:noFill/>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867" y="80948"/>
            <a:ext cx="2592436" cy="107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28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 individuals with different primary substances attend AA at different rates?</a:t>
            </a:r>
            <a:endParaRPr lang="en-US" sz="3200" dirty="0"/>
          </a:p>
        </p:txBody>
      </p:sp>
      <p:sp>
        <p:nvSpPr>
          <p:cNvPr id="3" name="Content Placeholder 2"/>
          <p:cNvSpPr>
            <a:spLocks noGrp="1"/>
          </p:cNvSpPr>
          <p:nvPr>
            <p:ph sz="half" idx="1"/>
          </p:nvPr>
        </p:nvSpPr>
        <p:spPr>
          <a:xfrm>
            <a:off x="1097278" y="2434284"/>
            <a:ext cx="3228542" cy="3434809"/>
          </a:xfrm>
        </p:spPr>
        <p:txBody>
          <a:bodyPr/>
          <a:lstStyle/>
          <a:p>
            <a:pPr>
              <a:buFont typeface="Wingdings" charset="2"/>
              <a:buChar char="§"/>
            </a:pPr>
            <a:r>
              <a:rPr lang="en-US" dirty="0" smtClean="0"/>
              <a:t>At baseline, the opiate group attended more AA meetings on average relative to the cannabis group</a:t>
            </a:r>
          </a:p>
          <a:p>
            <a:pPr>
              <a:buFont typeface="Wingdings" charset="2"/>
              <a:buChar char="§"/>
            </a:pPr>
            <a:r>
              <a:rPr lang="en-US" dirty="0" smtClean="0"/>
              <a:t>No other between-group differences in number of AA meetings attended</a:t>
            </a: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995069204"/>
              </p:ext>
            </p:extLst>
          </p:nvPr>
        </p:nvGraphicFramePr>
        <p:xfrm>
          <a:off x="4775600" y="1846263"/>
          <a:ext cx="6379763" cy="4022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Do individuals with different primary substances attend NA at different rates?</a:t>
            </a:r>
            <a:endParaRPr lang="en-US" sz="3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0732990"/>
              </p:ext>
            </p:extLst>
          </p:nvPr>
        </p:nvGraphicFramePr>
        <p:xfrm>
          <a:off x="1096963" y="1846263"/>
          <a:ext cx="628471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7699166" y="2235837"/>
            <a:ext cx="3456514" cy="3633258"/>
          </a:xfrm>
        </p:spPr>
        <p:txBody>
          <a:bodyPr/>
          <a:lstStyle/>
          <a:p>
            <a:pPr>
              <a:buFont typeface="Wingdings" charset="2"/>
              <a:buChar char="§"/>
            </a:pPr>
            <a:r>
              <a:rPr lang="en-US" dirty="0" smtClean="0"/>
              <a:t>At baseline, the opiate group attended more NA meetings, on average, than the alcohol group</a:t>
            </a:r>
          </a:p>
          <a:p>
            <a:pPr>
              <a:buFont typeface="Wingdings" charset="2"/>
              <a:buChar char="§"/>
            </a:pPr>
            <a:r>
              <a:rPr lang="en-US" dirty="0" smtClean="0"/>
              <a:t>At 6 months, the opiate and stimulant groups attended more NA meetings, on average, than the alcohol group</a:t>
            </a:r>
          </a:p>
          <a:p>
            <a:pPr>
              <a:buFont typeface="Wingdings" charset="2"/>
              <a:buChar char="§"/>
            </a:pPr>
            <a:r>
              <a:rPr lang="en-US" dirty="0" smtClean="0"/>
              <a:t>At 12-months, the opiate group attended more NA meetings, on average, than the alcohol group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3428" y="187211"/>
            <a:ext cx="7183954" cy="1450757"/>
          </a:xfrm>
        </p:spPr>
        <p:txBody>
          <a:bodyPr>
            <a:normAutofit/>
          </a:bodyPr>
          <a:lstStyle/>
          <a:p>
            <a:r>
              <a:rPr lang="en-US" sz="3200" dirty="0" smtClean="0"/>
              <a:t>12-Step Attendance, Involvement and Percent Days Abstinent by Primary Substance</a:t>
            </a:r>
            <a:endParaRPr lang="en-US" sz="3200" dirty="0"/>
          </a:p>
        </p:txBody>
      </p:sp>
      <p:pic>
        <p:nvPicPr>
          <p:cNvPr id="16" name="Content Placeholder 15" descr="Screen Shot 2014-10-29 at 8.28.00 PM.png"/>
          <p:cNvPicPr>
            <a:picLocks noGrp="1" noChangeAspect="1"/>
          </p:cNvPicPr>
          <p:nvPr>
            <p:ph sz="half" idx="1"/>
          </p:nvPr>
        </p:nvPicPr>
        <p:blipFill>
          <a:blip r:embed="rId2"/>
          <a:srcRect l="-79362" r="-79362"/>
          <a:stretch>
            <a:fillRect/>
          </a:stretch>
        </p:blipFill>
        <p:spPr>
          <a:xfrm>
            <a:off x="4919870" y="0"/>
            <a:ext cx="8489181" cy="6146920"/>
          </a:xfrm>
        </p:spPr>
      </p:pic>
      <p:sp>
        <p:nvSpPr>
          <p:cNvPr id="17" name="Content Placeholder 16"/>
          <p:cNvSpPr>
            <a:spLocks noGrp="1"/>
          </p:cNvSpPr>
          <p:nvPr>
            <p:ph sz="half" idx="2"/>
          </p:nvPr>
        </p:nvSpPr>
        <p:spPr>
          <a:xfrm>
            <a:off x="134204" y="1865613"/>
            <a:ext cx="7010889" cy="4023360"/>
          </a:xfrm>
        </p:spPr>
        <p:txBody>
          <a:bodyPr/>
          <a:lstStyle/>
          <a:p>
            <a:pPr>
              <a:buFont typeface="Wingdings" charset="2"/>
              <a:buChar char="§"/>
            </a:pPr>
            <a:r>
              <a:rPr lang="en-US" dirty="0" smtClean="0"/>
              <a:t>HLMs tested for differences between the four primary substance groups and</a:t>
            </a:r>
          </a:p>
          <a:p>
            <a:pPr lvl="1">
              <a:buFont typeface="Wingdings" charset="2"/>
              <a:buChar char="§"/>
            </a:pPr>
            <a:r>
              <a:rPr lang="en-US" dirty="0" smtClean="0"/>
              <a:t>% days attending a 12-step meeting</a:t>
            </a:r>
          </a:p>
          <a:p>
            <a:pPr lvl="1">
              <a:buFont typeface="Wingdings" charset="2"/>
              <a:buChar char="§"/>
            </a:pPr>
            <a:r>
              <a:rPr lang="en-US" dirty="0" smtClean="0"/>
              <a:t>12-step involvement</a:t>
            </a:r>
          </a:p>
          <a:p>
            <a:pPr lvl="1">
              <a:buFont typeface="Wingdings" charset="2"/>
              <a:buChar char="§"/>
            </a:pPr>
            <a:r>
              <a:rPr lang="en-US" dirty="0" smtClean="0"/>
              <a:t>% days abstinent</a:t>
            </a:r>
          </a:p>
          <a:p>
            <a:pPr>
              <a:buFont typeface="Wingdings" charset="2"/>
              <a:buChar char="§"/>
            </a:pPr>
            <a:r>
              <a:rPr lang="en-US" dirty="0" smtClean="0"/>
              <a:t>During follow-up (3- to 12-months), attendance, involvement and abstinence declined over time (</a:t>
            </a:r>
            <a:r>
              <a:rPr lang="en-US" i="1" dirty="0" smtClean="0"/>
              <a:t>p</a:t>
            </a:r>
            <a:r>
              <a:rPr lang="en-US" dirty="0" smtClean="0"/>
              <a:t>&lt;0.05)</a:t>
            </a:r>
          </a:p>
          <a:p>
            <a:pPr>
              <a:buFont typeface="Wingdings" charset="2"/>
              <a:buChar char="§"/>
            </a:pPr>
            <a:r>
              <a:rPr lang="en-US" dirty="0" smtClean="0"/>
              <a:t>The stimulant group had higher % days attending a 12-step meeting over the follow-up period relative to the alcohol group.</a:t>
            </a:r>
          </a:p>
          <a:p>
            <a:pPr lvl="1">
              <a:buFont typeface="Wingdings" charset="2"/>
              <a:buChar char="§"/>
            </a:pPr>
            <a:r>
              <a:rPr lang="en-US" dirty="0" smtClean="0"/>
              <a:t>No other significant main effects of primary substance over the follow-up period (reference group=alcohol)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Drug Patients” vs. “Primary alcohol” patients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Patients who reported at treatment intake either cannabis, stimulants, or opiates as their primary substance were categorized as “Primary drug patients” (n=198/279)</a:t>
            </a:r>
          </a:p>
          <a:p>
            <a:pPr>
              <a:buFont typeface="Wingdings" panose="05000000000000000000" pitchFamily="2" charset="2"/>
              <a:buChar char="§"/>
            </a:pPr>
            <a:endParaRPr lang="en-US" sz="2800" dirty="0" smtClean="0"/>
          </a:p>
          <a:p>
            <a:pPr>
              <a:buFont typeface="Wingdings" panose="05000000000000000000" pitchFamily="2" charset="2"/>
              <a:buChar char="§"/>
            </a:pPr>
            <a:r>
              <a:rPr lang="en-US" sz="2800" dirty="0" smtClean="0"/>
              <a:t>Patients who reported alcohol as their primary substance on treatment entry were labeled “primary alcohol” patients (n=81)</a:t>
            </a:r>
          </a:p>
          <a:p>
            <a:endParaRPr lang="en-US" dirty="0"/>
          </a:p>
        </p:txBody>
      </p:sp>
    </p:spTree>
    <p:extLst>
      <p:ext uri="{BB962C8B-B14F-4D97-AF65-F5344CB8AC3E}">
        <p14:creationId xmlns:p14="http://schemas.microsoft.com/office/powerpoint/2010/main" val="4018761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“Mismatch”</a:t>
            </a:r>
            <a:endParaRPr lang="en-US" dirty="0"/>
          </a:p>
        </p:txBody>
      </p:sp>
      <p:sp>
        <p:nvSpPr>
          <p:cNvPr id="3" name="Content Placeholder 2"/>
          <p:cNvSpPr>
            <a:spLocks noGrp="1"/>
          </p:cNvSpPr>
          <p:nvPr>
            <p:ph idx="1"/>
          </p:nvPr>
        </p:nvSpPr>
        <p:spPr/>
        <p:txBody>
          <a:bodyPr/>
          <a:lstStyle/>
          <a:p>
            <a:r>
              <a:rPr lang="en-US" dirty="0" smtClean="0"/>
              <a:t>The proportion of 12-step attendance that was theoretically mismatched</a:t>
            </a:r>
          </a:p>
          <a:p>
            <a:endParaRPr lang="en-US" dirty="0" smtClean="0"/>
          </a:p>
          <a:p>
            <a:r>
              <a:rPr lang="en-US" dirty="0" smtClean="0"/>
              <a:t>For a patient with a primary drug use disorder:</a:t>
            </a:r>
          </a:p>
          <a:p>
            <a:endParaRPr lang="en-US" dirty="0" smtClean="0"/>
          </a:p>
          <a:p>
            <a:endParaRPr lang="en-US" dirty="0" smtClean="0"/>
          </a:p>
          <a:p>
            <a:endParaRPr lang="en-US" dirty="0" smtClean="0"/>
          </a:p>
          <a:p>
            <a:endParaRPr lang="en-US" dirty="0"/>
          </a:p>
        </p:txBody>
      </p:sp>
      <p:graphicFrame>
        <p:nvGraphicFramePr>
          <p:cNvPr id="4" name="Table 3"/>
          <p:cNvGraphicFramePr>
            <a:graphicFrameLocks noGrp="1"/>
          </p:cNvGraphicFramePr>
          <p:nvPr/>
        </p:nvGraphicFramePr>
        <p:xfrm>
          <a:off x="912788" y="3947739"/>
          <a:ext cx="9537970" cy="1280160"/>
        </p:xfrm>
        <a:graphic>
          <a:graphicData uri="http://schemas.openxmlformats.org/drawingml/2006/table">
            <a:tbl>
              <a:tblPr>
                <a:tableStyleId>{2D5ABB26-0587-4C30-8999-92F81FD0307C}</a:tableStyleId>
              </a:tblPr>
              <a:tblGrid>
                <a:gridCol w="3205799"/>
                <a:gridCol w="6332171"/>
              </a:tblGrid>
              <a:tr h="656233">
                <a:tc rowSpan="2">
                  <a:txBody>
                    <a:bodyPr/>
                    <a:lstStyle/>
                    <a:p>
                      <a:pPr algn="l"/>
                      <a:endParaRPr lang="en-US" sz="2600" b="1" dirty="0" smtClean="0"/>
                    </a:p>
                    <a:p>
                      <a:pPr algn="l"/>
                      <a:r>
                        <a:rPr lang="en-US" sz="2600" b="1" dirty="0" smtClean="0"/>
                        <a:t>Degree</a:t>
                      </a:r>
                      <a:r>
                        <a:rPr lang="en-US" sz="2600" b="1" baseline="0" dirty="0" smtClean="0"/>
                        <a:t> of Mismatch = </a:t>
                      </a:r>
                    </a:p>
                    <a:p>
                      <a:pPr algn="l"/>
                      <a:endParaRPr lang="en-US" sz="2600" b="1"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2600" b="1" dirty="0" smtClean="0"/>
                        <a:t># of AA meetings</a:t>
                      </a:r>
                      <a:endParaRPr lang="en-US" sz="2600" b="1" dirty="0"/>
                    </a:p>
                  </a:txBody>
                  <a:tcPr>
                    <a:lnL>
                      <a:noFill/>
                    </a:lnL>
                    <a:lnR>
                      <a:noFill/>
                    </a:lnR>
                    <a:lnT>
                      <a:no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en-US" dirty="0"/>
                    </a:p>
                  </a:txBody>
                  <a:tcPr/>
                </a:tc>
                <a:tc>
                  <a:txBody>
                    <a:bodyPr/>
                    <a:lstStyle/>
                    <a:p>
                      <a:pPr algn="ctr"/>
                      <a:r>
                        <a:rPr lang="en-US" sz="2600" b="1" dirty="0" smtClean="0"/>
                        <a:t>(# of AA meetings + # of NA meetings)</a:t>
                      </a:r>
                      <a:endParaRPr lang="en-US" sz="2600" b="1" dirty="0"/>
                    </a:p>
                  </a:txBody>
                  <a:tcPr>
                    <a:lnL>
                      <a:noFill/>
                    </a:lnL>
                    <a:lnT w="12700" cap="flat" cmpd="sng" algn="ctr">
                      <a:solidFill>
                        <a:prstClr val="white"/>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594359"/>
            <a:ext cx="4246447" cy="1323963"/>
          </a:xfrm>
        </p:spPr>
        <p:txBody>
          <a:bodyPr/>
          <a:lstStyle/>
          <a:p>
            <a:r>
              <a:rPr lang="en-US" sz="3400" dirty="0" smtClean="0"/>
              <a:t>Degree of Mismatch</a:t>
            </a:r>
            <a:endParaRPr lang="en-US" sz="3400" dirty="0"/>
          </a:p>
        </p:txBody>
      </p:sp>
      <p:pic>
        <p:nvPicPr>
          <p:cNvPr id="8" name="Picture Placeholder 7" descr="Screen Shot 2014-10-29 at 8.37.58 PM.png"/>
          <p:cNvPicPr>
            <a:picLocks noGrp="1" noChangeAspect="1"/>
          </p:cNvPicPr>
          <p:nvPr>
            <p:ph idx="1"/>
          </p:nvPr>
        </p:nvPicPr>
        <p:blipFill>
          <a:blip r:embed="rId2"/>
          <a:srcRect l="-3582" r="-3582"/>
          <a:stretch>
            <a:fillRect/>
          </a:stretch>
        </p:blipFill>
        <p:spPr/>
      </p:pic>
      <p:sp>
        <p:nvSpPr>
          <p:cNvPr id="13" name="Rectangle 12"/>
          <p:cNvSpPr/>
          <p:nvPr/>
        </p:nvSpPr>
        <p:spPr>
          <a:xfrm>
            <a:off x="389009" y="2510494"/>
            <a:ext cx="3315057" cy="1200329"/>
          </a:xfrm>
          <a:prstGeom prst="rect">
            <a:avLst/>
          </a:prstGeom>
        </p:spPr>
        <p:txBody>
          <a:bodyPr wrap="square">
            <a:spAutoFit/>
          </a:bodyPr>
          <a:lstStyle/>
          <a:p>
            <a:r>
              <a:rPr lang="en-US" dirty="0" smtClean="0"/>
              <a:t>Among primary drug patients, the proportion of meetings attended that were AA ranged from an average of 69.9-79.4%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9475" y="4969081"/>
            <a:ext cx="10113645" cy="1434144"/>
          </a:xfrm>
        </p:spPr>
        <p:txBody>
          <a:bodyPr/>
          <a:lstStyle/>
          <a:p>
            <a:r>
              <a:rPr lang="en-US" sz="2800" dirty="0" smtClean="0"/>
              <a:t>Among primary drug patients does greater mismatch in the first 3 months post-treatment result in lowered rates of attendance and involvement at 6 months and/or 12 months? </a:t>
            </a:r>
            <a:br>
              <a:rPr lang="en-US" sz="2800" dirty="0" smtClean="0"/>
            </a:br>
            <a:r>
              <a:rPr lang="en-US" sz="1400" dirty="0" smtClean="0"/>
              <a:t>Controlling for </a:t>
            </a:r>
            <a:r>
              <a:rPr lang="en-US" sz="1400" dirty="0" err="1" smtClean="0"/>
              <a:t>for</a:t>
            </a:r>
            <a:r>
              <a:rPr lang="en-US" sz="1400" dirty="0" smtClean="0"/>
              <a:t> predictors of </a:t>
            </a:r>
            <a:r>
              <a:rPr lang="en-US" sz="1400" dirty="0"/>
              <a:t>attrition (</a:t>
            </a:r>
            <a:r>
              <a:rPr lang="en-US" sz="1400" dirty="0" smtClean="0"/>
              <a:t>education); baseline </a:t>
            </a:r>
            <a:r>
              <a:rPr lang="en-US" sz="1400" dirty="0"/>
              <a:t>levels of </a:t>
            </a:r>
            <a:r>
              <a:rPr lang="en-US" sz="1400" dirty="0" smtClean="0"/>
              <a:t>DV: (12-step </a:t>
            </a:r>
            <a:r>
              <a:rPr lang="en-US" sz="1400" dirty="0"/>
              <a:t>attendance, 12-step </a:t>
            </a:r>
            <a:r>
              <a:rPr lang="en-US" sz="1400" dirty="0" smtClean="0"/>
              <a:t>involvement, PDA)</a:t>
            </a:r>
            <a:endParaRPr lang="en-US" sz="1400" dirty="0"/>
          </a:p>
        </p:txBody>
      </p:sp>
      <p:pic>
        <p:nvPicPr>
          <p:cNvPr id="10" name="Picture Placeholder 9" descr="Screen Shot 2014-10-29 at 8.47.02 PM.png"/>
          <p:cNvPicPr>
            <a:picLocks noGrp="1" noChangeAspect="1"/>
          </p:cNvPicPr>
          <p:nvPr>
            <p:ph type="pic" idx="1"/>
          </p:nvPr>
        </p:nvPicPr>
        <p:blipFill>
          <a:blip r:embed="rId2"/>
          <a:srcRect t="-31105" b="-31105"/>
          <a:stretch>
            <a:fillRect/>
          </a:stretch>
        </p:blipFill>
        <p:spPr/>
      </p:pic>
      <p:sp>
        <p:nvSpPr>
          <p:cNvPr id="12" name="Rectangle 11"/>
          <p:cNvSpPr/>
          <p:nvPr/>
        </p:nvSpPr>
        <p:spPr>
          <a:xfrm>
            <a:off x="0" y="3095774"/>
            <a:ext cx="11998529" cy="4365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ine Callout 1 13"/>
          <p:cNvSpPr/>
          <p:nvPr/>
        </p:nvSpPr>
        <p:spPr>
          <a:xfrm>
            <a:off x="2632533" y="4101238"/>
            <a:ext cx="3505634" cy="612648"/>
          </a:xfrm>
          <a:prstGeom prst="borderCallout1">
            <a:avLst>
              <a:gd name="adj1" fmla="val 46823"/>
              <a:gd name="adj2" fmla="val -31"/>
              <a:gd name="adj3" fmla="val -94807"/>
              <a:gd name="adj4" fmla="val -67267"/>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 effect of mismatch on future attendance or involvement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creen Shot 2014-10-29 at 8.52.58 PM.png"/>
          <p:cNvPicPr>
            <a:picLocks noGrp="1" noChangeAspect="1"/>
          </p:cNvPicPr>
          <p:nvPr>
            <p:ph type="pic" idx="1"/>
          </p:nvPr>
        </p:nvPicPr>
        <p:blipFill>
          <a:blip r:embed="rId2"/>
          <a:srcRect l="-372" r="-372"/>
          <a:stretch>
            <a:fillRect/>
          </a:stretch>
        </p:blipFill>
        <p:spPr/>
      </p:pic>
      <p:sp>
        <p:nvSpPr>
          <p:cNvPr id="2" name="Title 1"/>
          <p:cNvSpPr>
            <a:spLocks noGrp="1"/>
          </p:cNvSpPr>
          <p:nvPr>
            <p:ph type="title"/>
          </p:nvPr>
        </p:nvSpPr>
        <p:spPr>
          <a:xfrm>
            <a:off x="263865" y="5048462"/>
            <a:ext cx="10113645" cy="822960"/>
          </a:xfrm>
        </p:spPr>
        <p:txBody>
          <a:bodyPr/>
          <a:lstStyle/>
          <a:p>
            <a:r>
              <a:rPr lang="en-US" sz="2800" dirty="0" smtClean="0"/>
              <a:t>Among primary drug patients does greater mismatch during the first 3 months post-treatment result in less recovery benefit?</a:t>
            </a:r>
            <a:endParaRPr lang="en-US" sz="2800" dirty="0"/>
          </a:p>
        </p:txBody>
      </p:sp>
      <p:sp>
        <p:nvSpPr>
          <p:cNvPr id="6" name="Rectangle 5"/>
          <p:cNvSpPr/>
          <p:nvPr/>
        </p:nvSpPr>
        <p:spPr>
          <a:xfrm>
            <a:off x="8373836" y="2526893"/>
            <a:ext cx="727584" cy="2381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393948" y="3962584"/>
            <a:ext cx="727584" cy="2381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1403232" y="2526893"/>
            <a:ext cx="568839" cy="4895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1383657" y="3962584"/>
            <a:ext cx="568839" cy="4895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86330" y="5940181"/>
            <a:ext cx="10212639" cy="1000274"/>
          </a:xfrm>
          <a:prstGeom prst="rect">
            <a:avLst/>
          </a:prstGeom>
          <a:noFill/>
        </p:spPr>
        <p:txBody>
          <a:bodyPr wrap="square" rtlCol="0">
            <a:spAutoFit/>
          </a:bodyPr>
          <a:lstStyle/>
          <a:p>
            <a:r>
              <a:rPr lang="en-US" sz="2100" dirty="0" smtClean="0"/>
              <a:t>No effect of fellowship mismatch on percent days abstinent over the follow-up period (controlling for attendance/involvement)</a:t>
            </a:r>
            <a:r>
              <a:rPr lang="en-US" sz="2400" dirty="0"/>
              <a:t> </a:t>
            </a:r>
            <a:endParaRPr lang="en-US" sz="2400" dirty="0" smtClean="0"/>
          </a:p>
          <a:p>
            <a:r>
              <a:rPr lang="en-US" sz="1400" dirty="0" smtClean="0"/>
              <a:t>Controlling </a:t>
            </a:r>
            <a:r>
              <a:rPr lang="en-US" sz="1400" dirty="0"/>
              <a:t>for </a:t>
            </a:r>
            <a:r>
              <a:rPr lang="en-US" sz="1400" dirty="0" err="1"/>
              <a:t>for</a:t>
            </a:r>
            <a:r>
              <a:rPr lang="en-US" sz="1400" dirty="0"/>
              <a:t> predictors of attrition (education); baseline levels of DV: (12-step attendance, 12-step involvement, PDA)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idx="1"/>
          </p:nvPr>
        </p:nvSpPr>
        <p:spPr/>
        <p:txBody>
          <a:bodyPr>
            <a:normAutofit/>
          </a:bodyPr>
          <a:lstStyle/>
          <a:p>
            <a:pPr>
              <a:buFont typeface="Wingdings" panose="05000000000000000000" pitchFamily="2" charset="2"/>
              <a:buChar char="§"/>
            </a:pPr>
            <a:r>
              <a:rPr lang="en-US" dirty="0"/>
              <a:t> </a:t>
            </a:r>
            <a:r>
              <a:rPr lang="en-US" dirty="0" smtClean="0"/>
              <a:t>Findings </a:t>
            </a:r>
            <a:r>
              <a:rPr lang="en-US" dirty="0"/>
              <a:t>here suggest that, </a:t>
            </a:r>
            <a:r>
              <a:rPr lang="en-US" dirty="0" smtClean="0"/>
              <a:t>while primary </a:t>
            </a:r>
            <a:r>
              <a:rPr lang="en-US" dirty="0"/>
              <a:t>drug patients may attend more NA meetings </a:t>
            </a:r>
            <a:r>
              <a:rPr lang="en-US" dirty="0" smtClean="0"/>
              <a:t>post-treatment compared to primary </a:t>
            </a:r>
            <a:r>
              <a:rPr lang="en-US" dirty="0"/>
              <a:t>alcohol patients in </a:t>
            </a:r>
            <a:r>
              <a:rPr lang="en-US" u="sng" dirty="0" smtClean="0"/>
              <a:t>absolute</a:t>
            </a:r>
            <a:r>
              <a:rPr lang="en-US" dirty="0" smtClean="0"/>
              <a:t> terms</a:t>
            </a:r>
            <a:r>
              <a:rPr lang="en-US" dirty="0"/>
              <a:t>, they attend </a:t>
            </a:r>
            <a:r>
              <a:rPr lang="en-US" u="sng" dirty="0"/>
              <a:t>proportionately</a:t>
            </a:r>
            <a:r>
              <a:rPr lang="en-US" dirty="0"/>
              <a:t> </a:t>
            </a:r>
            <a:r>
              <a:rPr lang="en-US" u="sng" dirty="0"/>
              <a:t>more AA meetings</a:t>
            </a:r>
            <a:r>
              <a:rPr lang="en-US" dirty="0"/>
              <a:t>.</a:t>
            </a:r>
          </a:p>
          <a:p>
            <a:pPr>
              <a:buFont typeface="Wingdings" panose="05000000000000000000" pitchFamily="2" charset="2"/>
              <a:buChar char="§"/>
            </a:pPr>
            <a:r>
              <a:rPr lang="en-US" dirty="0" smtClean="0"/>
              <a:t> We did not find evidence that a greater match between an individual’s primary substance and fellowship type bears any influence on future 12-step participation or abstinence.</a:t>
            </a:r>
            <a:endParaRPr lang="en-US" b="1" dirty="0" smtClean="0"/>
          </a:p>
          <a:p>
            <a:pPr>
              <a:buFont typeface="Wingdings" panose="05000000000000000000" pitchFamily="2" charset="2"/>
              <a:buChar char="§"/>
            </a:pPr>
            <a:r>
              <a:rPr lang="en-US" dirty="0" smtClean="0"/>
              <a:t> Contrary to expectation, young adults who identify cannabis, opiates or stimulants as their preferred substance may, in general, do as well in AA as NA.  </a:t>
            </a:r>
          </a:p>
          <a:p>
            <a:pPr>
              <a:buFont typeface="Wingdings" panose="05000000000000000000" pitchFamily="2" charset="2"/>
              <a:buChar char="§"/>
            </a:pPr>
            <a:r>
              <a:rPr lang="en-US" dirty="0"/>
              <a:t>This </a:t>
            </a:r>
            <a:r>
              <a:rPr lang="en-US" dirty="0" smtClean="0"/>
              <a:t>has significance </a:t>
            </a:r>
            <a:r>
              <a:rPr lang="en-US" dirty="0"/>
              <a:t>in many communities where NA meetings </a:t>
            </a:r>
            <a:r>
              <a:rPr lang="en-US" dirty="0" smtClean="0"/>
              <a:t>may be </a:t>
            </a:r>
            <a:r>
              <a:rPr lang="en-US" dirty="0"/>
              <a:t>less available or unavailable.</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Content Placeholder 3"/>
          <p:cNvSpPr>
            <a:spLocks noGrp="1"/>
          </p:cNvSpPr>
          <p:nvPr>
            <p:ph idx="1"/>
          </p:nvPr>
        </p:nvSpPr>
        <p:spPr/>
        <p:txBody>
          <a:bodyPr/>
          <a:lstStyle/>
          <a:p>
            <a:r>
              <a:rPr lang="en-US" dirty="0" smtClean="0"/>
              <a:t>This research was supported by grant funding from the National Institute of Alcohol Abuse and Alcoholism (R21 AA018185-02) and by anonymous donations to the </a:t>
            </a:r>
            <a:r>
              <a:rPr lang="en-US" dirty="0" err="1" smtClean="0"/>
              <a:t>Hazelden</a:t>
            </a:r>
            <a:r>
              <a:rPr lang="en-US" dirty="0" smtClean="0"/>
              <a:t> Betty Ford Foundation.</a:t>
            </a:r>
          </a:p>
          <a:p>
            <a:endParaRPr lang="en-US" dirty="0" smtClean="0"/>
          </a:p>
          <a:p>
            <a:r>
              <a:rPr lang="en-US" dirty="0" smtClean="0"/>
              <a:t>Co-Authors:</a:t>
            </a:r>
          </a:p>
          <a:p>
            <a:endParaRPr lang="en-US" dirty="0"/>
          </a:p>
        </p:txBody>
      </p:sp>
      <p:pic>
        <p:nvPicPr>
          <p:cNvPr id="10" name="Picture 9"/>
          <p:cNvPicPr>
            <a:picLocks noChangeAspect="1"/>
          </p:cNvPicPr>
          <p:nvPr/>
        </p:nvPicPr>
        <p:blipFill>
          <a:blip r:embed="rId2"/>
          <a:stretch>
            <a:fillRect/>
          </a:stretch>
        </p:blipFill>
        <p:spPr>
          <a:xfrm>
            <a:off x="6168925" y="3950300"/>
            <a:ext cx="1920846" cy="1963424"/>
          </a:xfrm>
          <a:prstGeom prst="rect">
            <a:avLst/>
          </a:prstGeom>
        </p:spPr>
      </p:pic>
      <p:sp>
        <p:nvSpPr>
          <p:cNvPr id="11" name="TextBox 10"/>
          <p:cNvSpPr txBox="1"/>
          <p:nvPr/>
        </p:nvSpPr>
        <p:spPr>
          <a:xfrm>
            <a:off x="8096030" y="4498135"/>
            <a:ext cx="3373346" cy="1200329"/>
          </a:xfrm>
          <a:prstGeom prst="rect">
            <a:avLst/>
          </a:prstGeom>
          <a:noFill/>
        </p:spPr>
        <p:txBody>
          <a:bodyPr wrap="square" rtlCol="0">
            <a:spAutoFit/>
          </a:bodyPr>
          <a:lstStyle/>
          <a:p>
            <a:r>
              <a:rPr lang="en-US" dirty="0" smtClean="0"/>
              <a:t>M. Claire Greene, MPH</a:t>
            </a:r>
          </a:p>
          <a:p>
            <a:endParaRPr lang="en-US" dirty="0" smtClean="0"/>
          </a:p>
          <a:p>
            <a:r>
              <a:rPr lang="en-US" dirty="0" smtClean="0"/>
              <a:t>Johns Hopkins Bloomberg School of Public Health</a:t>
            </a:r>
            <a:endParaRPr lang="en-US" dirty="0"/>
          </a:p>
        </p:txBody>
      </p:sp>
      <p:pic>
        <p:nvPicPr>
          <p:cNvPr id="12" name="Picture 11"/>
          <p:cNvPicPr>
            <a:picLocks noChangeAspect="1"/>
          </p:cNvPicPr>
          <p:nvPr/>
        </p:nvPicPr>
        <p:blipFill>
          <a:blip r:embed="rId3"/>
          <a:stretch>
            <a:fillRect/>
          </a:stretch>
        </p:blipFill>
        <p:spPr>
          <a:xfrm>
            <a:off x="1137819" y="3950299"/>
            <a:ext cx="1852651" cy="1989884"/>
          </a:xfrm>
          <a:prstGeom prst="rect">
            <a:avLst/>
          </a:prstGeom>
        </p:spPr>
      </p:pic>
      <p:sp>
        <p:nvSpPr>
          <p:cNvPr id="13" name="TextBox 12"/>
          <p:cNvSpPr txBox="1"/>
          <p:nvPr/>
        </p:nvSpPr>
        <p:spPr>
          <a:xfrm>
            <a:off x="2996593" y="4505006"/>
            <a:ext cx="3373346" cy="1200329"/>
          </a:xfrm>
          <a:prstGeom prst="rect">
            <a:avLst/>
          </a:prstGeom>
          <a:noFill/>
        </p:spPr>
        <p:txBody>
          <a:bodyPr wrap="square" rtlCol="0">
            <a:spAutoFit/>
          </a:bodyPr>
          <a:lstStyle/>
          <a:p>
            <a:r>
              <a:rPr lang="en-US" dirty="0" smtClean="0"/>
              <a:t>Brandon G. Bergman, PhD</a:t>
            </a:r>
          </a:p>
          <a:p>
            <a:endParaRPr lang="en-US" dirty="0" smtClean="0"/>
          </a:p>
          <a:p>
            <a:r>
              <a:rPr lang="en-US" dirty="0" smtClean="0"/>
              <a:t>MGH-Harvard Center for Addiction Medicine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6" descr="Screen Shot 2014-10-29 at 7.57.28 PM.png"/>
          <p:cNvPicPr>
            <a:picLocks noChangeAspect="1"/>
          </p:cNvPicPr>
          <p:nvPr/>
        </p:nvPicPr>
        <p:blipFill>
          <a:blip r:embed="rId2"/>
          <a:srcRect t="-2137" b="-2137"/>
          <a:stretch>
            <a:fillRect/>
          </a:stretch>
        </p:blipFill>
        <p:spPr>
          <a:xfrm>
            <a:off x="1313910" y="-79512"/>
            <a:ext cx="9450168" cy="7206124"/>
          </a:xfrm>
          <a:prstGeom prst="rect">
            <a:avLst/>
          </a:prstGeom>
        </p:spPr>
      </p:pic>
      <p:pic>
        <p:nvPicPr>
          <p:cNvPr id="1026" name="Picture 2" descr="http://alcalc.oxfordjournals.org/sites/default/files/styles/2_grid/public/6.cover-source_2.jpg?itok=oZ44NeG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2637" y="1020071"/>
            <a:ext cx="1221927" cy="158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885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Significance</a:t>
            </a:r>
            <a:endParaRPr lang="en-US" dirty="0"/>
          </a:p>
        </p:txBody>
      </p:sp>
      <p:sp>
        <p:nvSpPr>
          <p:cNvPr id="3" name="Content Placeholder 2"/>
          <p:cNvSpPr>
            <a:spLocks noGrp="1"/>
          </p:cNvSpPr>
          <p:nvPr>
            <p:ph idx="1"/>
          </p:nvPr>
        </p:nvSpPr>
        <p:spPr/>
        <p:txBody>
          <a:bodyPr>
            <a:normAutofit fontScale="85000" lnSpcReduction="10000"/>
          </a:bodyPr>
          <a:lstStyle/>
          <a:p>
            <a:pPr marL="285750" indent="-285750">
              <a:buFont typeface="Wingdings" panose="05000000000000000000" pitchFamily="2" charset="2"/>
              <a:buChar char="§"/>
            </a:pPr>
            <a:r>
              <a:rPr lang="en-US" dirty="0"/>
              <a:t>High cost burden associated with long-term professional addiction recovery management </a:t>
            </a:r>
            <a:endParaRPr lang="en-US" dirty="0" smtClean="0"/>
          </a:p>
          <a:p>
            <a:pPr marL="578358" lvl="1" indent="-285750">
              <a:buFont typeface="Wingdings" panose="05000000000000000000" pitchFamily="2" charset="2"/>
              <a:buChar char="§"/>
            </a:pPr>
            <a:r>
              <a:rPr lang="en-US" dirty="0" smtClean="0"/>
              <a:t>…and increasing </a:t>
            </a:r>
            <a:r>
              <a:rPr lang="en-US" dirty="0"/>
              <a:t>health care incentives to use cost-efficient resources to sustain remission, has promoted clinical linkages to effective low-cost community mutual aid resources -</a:t>
            </a:r>
            <a:r>
              <a:rPr lang="en-US" dirty="0" smtClean="0"/>
              <a:t> </a:t>
            </a:r>
            <a:r>
              <a:rPr lang="en-US" dirty="0"/>
              <a:t>become </a:t>
            </a:r>
            <a:r>
              <a:rPr lang="en-US" dirty="0" smtClean="0"/>
              <a:t>recent </a:t>
            </a:r>
            <a:r>
              <a:rPr lang="en-US" dirty="0"/>
              <a:t>focus of </a:t>
            </a:r>
            <a:r>
              <a:rPr lang="en-US" dirty="0" smtClean="0"/>
              <a:t>UK treatment </a:t>
            </a:r>
            <a:r>
              <a:rPr lang="en-US" dirty="0"/>
              <a:t>strategy (Hacker and Walker, 2013; </a:t>
            </a:r>
            <a:r>
              <a:rPr lang="en-US" dirty="0" err="1"/>
              <a:t>Maust</a:t>
            </a:r>
            <a:r>
              <a:rPr lang="en-US" dirty="0"/>
              <a:t> et al., 2013; Public Health England, 2013).</a:t>
            </a:r>
          </a:p>
          <a:p>
            <a:pPr lvl="1">
              <a:buFont typeface="Wingdings" panose="05000000000000000000" pitchFamily="2" charset="2"/>
              <a:buChar char="§"/>
            </a:pPr>
            <a:endParaRPr lang="en-US" dirty="0" smtClean="0"/>
          </a:p>
          <a:p>
            <a:pPr lvl="2">
              <a:buFont typeface="Wingdings" panose="05000000000000000000" pitchFamily="2" charset="2"/>
              <a:buChar char="§"/>
            </a:pPr>
            <a:r>
              <a:rPr lang="en-US" sz="1900" dirty="0" smtClean="0"/>
              <a:t>Therefore, many healthcare agencies encourage linkages to low-cost/freely available community mutual help organizations (MHOs)</a:t>
            </a:r>
          </a:p>
          <a:p>
            <a:pPr>
              <a:buFont typeface="Wingdings" panose="05000000000000000000" pitchFamily="2" charset="2"/>
              <a:buChar char="§"/>
            </a:pPr>
            <a:r>
              <a:rPr lang="en-US" dirty="0" smtClean="0"/>
              <a:t>    Promising results have been found in regards to use of MHOs in addiction recovery</a:t>
            </a:r>
          </a:p>
          <a:p>
            <a:pPr lvl="1">
              <a:buFont typeface="Wingdings" panose="05000000000000000000" pitchFamily="2" charset="2"/>
              <a:buChar char="§"/>
            </a:pPr>
            <a:r>
              <a:rPr lang="en-US" dirty="0" smtClean="0"/>
              <a:t>Higher rates of abstinence/SUD remission (Kelly, 2003; Moos &amp; Moos, 2004; </a:t>
            </a:r>
            <a:r>
              <a:rPr lang="en-US" dirty="0" err="1" smtClean="0"/>
              <a:t>Kaskutas</a:t>
            </a:r>
            <a:r>
              <a:rPr lang="en-US" dirty="0" smtClean="0"/>
              <a:t>, 2009; Kelly &amp; Yeterian, 2013</a:t>
            </a:r>
            <a:r>
              <a:rPr lang="en-US" dirty="0"/>
              <a:t>) </a:t>
            </a:r>
            <a:endParaRPr lang="en-US" dirty="0" smtClean="0"/>
          </a:p>
          <a:p>
            <a:pPr lvl="1">
              <a:buFont typeface="Wingdings" panose="05000000000000000000" pitchFamily="2" charset="2"/>
              <a:buChar char="§"/>
            </a:pPr>
            <a:r>
              <a:rPr lang="en-US" dirty="0" smtClean="0"/>
              <a:t>Reductions </a:t>
            </a:r>
            <a:r>
              <a:rPr lang="en-US" dirty="0"/>
              <a:t>in health care costs (Humphreys &amp; Moos, 1996, 2001, 2007; </a:t>
            </a:r>
            <a:r>
              <a:rPr lang="en-US" dirty="0" err="1"/>
              <a:t>Mundt</a:t>
            </a:r>
            <a:r>
              <a:rPr lang="en-US" dirty="0"/>
              <a:t> et al., 2012)</a:t>
            </a:r>
          </a:p>
          <a:p>
            <a:pPr lvl="1">
              <a:buFont typeface="Wingdings" panose="05000000000000000000" pitchFamily="2" charset="2"/>
              <a:buChar char="§"/>
            </a:pPr>
            <a:endParaRPr lang="en-US" dirty="0" smtClean="0"/>
          </a:p>
          <a:p>
            <a:pPr>
              <a:buFont typeface="Wingdings" panose="05000000000000000000" pitchFamily="2" charset="2"/>
              <a:buChar char="§"/>
            </a:pPr>
            <a:r>
              <a:rPr lang="en-US" dirty="0"/>
              <a:t>Alcoholics Anonymous (AA) is the most prevalent 12-step MHO</a:t>
            </a:r>
          </a:p>
          <a:p>
            <a:pPr lvl="1">
              <a:buFont typeface="Wingdings" panose="05000000000000000000" pitchFamily="2" charset="2"/>
              <a:buChar char="§"/>
            </a:pPr>
            <a:r>
              <a:rPr lang="en-US" dirty="0" smtClean="0"/>
              <a:t>AA </a:t>
            </a:r>
            <a:r>
              <a:rPr lang="en-US" dirty="0"/>
              <a:t>focuses on recovery from alcohol addiction operates ~60,000 weekly </a:t>
            </a:r>
            <a:r>
              <a:rPr lang="en-US" dirty="0" smtClean="0"/>
              <a:t>groups in US </a:t>
            </a:r>
            <a:r>
              <a:rPr lang="en-US" dirty="0"/>
              <a:t>(Alcoholics Anonymous, 2012). </a:t>
            </a:r>
            <a:endParaRPr lang="en-US" dirty="0" smtClean="0"/>
          </a:p>
          <a:p>
            <a:pPr lvl="1">
              <a:buFont typeface="Wingdings" panose="05000000000000000000" pitchFamily="2" charset="2"/>
              <a:buChar char="§"/>
            </a:pPr>
            <a:r>
              <a:rPr lang="en-US" dirty="0" smtClean="0"/>
              <a:t>NA</a:t>
            </a:r>
            <a:r>
              <a:rPr lang="en-US" dirty="0"/>
              <a:t>, in contrast, emerged later in 1950s </a:t>
            </a:r>
            <a:r>
              <a:rPr lang="en-US" dirty="0" smtClean="0"/>
              <a:t>; now ~20,000 </a:t>
            </a:r>
            <a:r>
              <a:rPr lang="en-US" dirty="0"/>
              <a:t>weekly groups </a:t>
            </a:r>
            <a:r>
              <a:rPr lang="en-US" dirty="0" smtClean="0"/>
              <a:t>- focuses </a:t>
            </a:r>
            <a:r>
              <a:rPr lang="en-US" dirty="0"/>
              <a:t>mostly on recovery from other, largely illicit, SUDs (e.g. opiates, stimulants, cannabis), although NA does address AUD too (Narcotics Anonymous, 1988</a:t>
            </a:r>
            <a:r>
              <a:rPr lang="en-US" dirty="0" smtClean="0"/>
              <a:t>)</a:t>
            </a:r>
            <a:endParaRPr lang="en-US" dirty="0"/>
          </a:p>
        </p:txBody>
      </p:sp>
    </p:spTree>
    <p:extLst>
      <p:ext uri="{BB962C8B-B14F-4D97-AF65-F5344CB8AC3E}">
        <p14:creationId xmlns:p14="http://schemas.microsoft.com/office/powerpoint/2010/main" val="2816921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2"/>
          </p:nvPr>
        </p:nvSpPr>
        <p:spPr>
          <a:xfrm>
            <a:off x="1152939" y="1845735"/>
            <a:ext cx="10002741" cy="4023360"/>
          </a:xfrm>
        </p:spPr>
        <p:txBody>
          <a:bodyPr>
            <a:normAutofit fontScale="92500" lnSpcReduction="20000"/>
          </a:bodyPr>
          <a:lstStyle/>
          <a:p>
            <a:pPr marL="285750" indent="-285750">
              <a:buFont typeface="Wingdings" panose="05000000000000000000" pitchFamily="2" charset="2"/>
              <a:buChar char="§"/>
            </a:pPr>
            <a:r>
              <a:rPr lang="en-US" dirty="0" smtClean="0"/>
              <a:t>NA less available…</a:t>
            </a:r>
          </a:p>
          <a:p>
            <a:pPr marL="578358" lvl="1" indent="-285750">
              <a:buFont typeface="Wingdings" panose="05000000000000000000" pitchFamily="2" charset="2"/>
              <a:buChar char="§"/>
            </a:pPr>
            <a:r>
              <a:rPr lang="en-US" dirty="0" smtClean="0"/>
              <a:t>Because of the lower availability of NA compared with AA meetings, especially in suburban or rural communities, </a:t>
            </a:r>
            <a:r>
              <a:rPr lang="en-US" b="1" dirty="0" smtClean="0"/>
              <a:t>many with primary drug problems other than alcohol, </a:t>
            </a:r>
            <a:r>
              <a:rPr lang="en-US" dirty="0" smtClean="0"/>
              <a:t>may find it more difficult to access NA meetings, despite being potentially more relevant and closely matched to their specific addiction histories, experiences and recovery preferences.</a:t>
            </a:r>
          </a:p>
          <a:p>
            <a:pPr marL="285750" indent="-285750">
              <a:buFont typeface="Wingdings" panose="05000000000000000000" pitchFamily="2" charset="2"/>
              <a:buChar char="§"/>
            </a:pPr>
            <a:r>
              <a:rPr lang="en-US" dirty="0" smtClean="0"/>
              <a:t>Despite overlap in substance-specific comorbidities…</a:t>
            </a:r>
          </a:p>
          <a:p>
            <a:pPr marL="578358" lvl="1" indent="-285750">
              <a:buFont typeface="Wingdings" panose="05000000000000000000" pitchFamily="2" charset="2"/>
              <a:buChar char="§"/>
            </a:pPr>
            <a:r>
              <a:rPr lang="en-US" dirty="0" smtClean="0"/>
              <a:t>...of both </a:t>
            </a:r>
            <a:r>
              <a:rPr lang="en-US" dirty="0"/>
              <a:t>organizational memberships (i.e. </a:t>
            </a:r>
            <a:r>
              <a:rPr lang="en-US" dirty="0" smtClean="0"/>
              <a:t>large </a:t>
            </a:r>
            <a:r>
              <a:rPr lang="en-US" dirty="0"/>
              <a:t>proportion </a:t>
            </a:r>
            <a:r>
              <a:rPr lang="en-US" dirty="0" smtClean="0"/>
              <a:t>of AA </a:t>
            </a:r>
            <a:r>
              <a:rPr lang="en-US" dirty="0"/>
              <a:t>members have other drug problems, and NA </a:t>
            </a:r>
            <a:r>
              <a:rPr lang="en-US" dirty="0" smtClean="0"/>
              <a:t>members, alcohol </a:t>
            </a:r>
            <a:r>
              <a:rPr lang="en-US" dirty="0"/>
              <a:t>problems), in keeping with their names and </a:t>
            </a:r>
            <a:r>
              <a:rPr lang="en-US" dirty="0" smtClean="0"/>
              <a:t>original raison </a:t>
            </a:r>
            <a:r>
              <a:rPr lang="en-US" dirty="0" err="1"/>
              <a:t>d’etre</a:t>
            </a:r>
            <a:r>
              <a:rPr lang="en-US" dirty="0"/>
              <a:t>, there is a </a:t>
            </a:r>
            <a:r>
              <a:rPr lang="en-US" b="1" u="sng" dirty="0"/>
              <a:t>relative</a:t>
            </a:r>
            <a:r>
              <a:rPr lang="en-US" u="sng" dirty="0"/>
              <a:t> </a:t>
            </a:r>
            <a:r>
              <a:rPr lang="en-US" b="1" u="sng" dirty="0"/>
              <a:t>emphasis</a:t>
            </a:r>
            <a:r>
              <a:rPr lang="en-US" u="sng" dirty="0"/>
              <a:t> </a:t>
            </a:r>
            <a:r>
              <a:rPr lang="en-US" dirty="0"/>
              <a:t>on recovery from </a:t>
            </a:r>
            <a:r>
              <a:rPr lang="en-US" dirty="0" smtClean="0"/>
              <a:t>specific substances</a:t>
            </a:r>
            <a:r>
              <a:rPr lang="en-US" dirty="0"/>
              <a:t>, particularly in AA, regarding alcohol (</a:t>
            </a:r>
            <a:r>
              <a:rPr lang="en-US" dirty="0" smtClean="0"/>
              <a:t>AA’s ‘singleness </a:t>
            </a:r>
            <a:r>
              <a:rPr lang="en-US" dirty="0"/>
              <a:t>of purpose’; Alcoholics Anonymous, 2001</a:t>
            </a:r>
            <a:r>
              <a:rPr lang="en-US" dirty="0" smtClean="0"/>
              <a:t>).</a:t>
            </a:r>
          </a:p>
          <a:p>
            <a:pPr marL="285750" indent="-285750">
              <a:buFont typeface="Wingdings" panose="05000000000000000000" pitchFamily="2" charset="2"/>
              <a:buChar char="§"/>
            </a:pPr>
            <a:r>
              <a:rPr lang="en-US" dirty="0" smtClean="0"/>
              <a:t>Substance-Specific Focus of AA…</a:t>
            </a:r>
          </a:p>
          <a:p>
            <a:pPr marL="578358" lvl="1" indent="-285750">
              <a:buFont typeface="Wingdings" panose="05000000000000000000" pitchFamily="2" charset="2"/>
              <a:buChar char="§"/>
            </a:pPr>
            <a:r>
              <a:rPr lang="en-US" dirty="0" smtClean="0"/>
              <a:t>Intended </a:t>
            </a:r>
            <a:r>
              <a:rPr lang="en-US" dirty="0"/>
              <a:t>to promote greater </a:t>
            </a:r>
            <a:r>
              <a:rPr lang="en-US" dirty="0" smtClean="0"/>
              <a:t>therapeutic benefit </a:t>
            </a:r>
            <a:r>
              <a:rPr lang="en-US" dirty="0"/>
              <a:t>via stronger identification resulting in </a:t>
            </a:r>
            <a:r>
              <a:rPr lang="en-US" dirty="0" smtClean="0"/>
              <a:t>tighter group </a:t>
            </a:r>
            <a:r>
              <a:rPr lang="en-US" u="sng" dirty="0"/>
              <a:t>cohesion</a:t>
            </a:r>
            <a:r>
              <a:rPr lang="en-US" dirty="0"/>
              <a:t> and a deeper sense of </a:t>
            </a:r>
            <a:r>
              <a:rPr lang="en-US" u="sng" dirty="0"/>
              <a:t>universality</a:t>
            </a:r>
            <a:r>
              <a:rPr lang="en-US" dirty="0"/>
              <a:t>. </a:t>
            </a:r>
            <a:r>
              <a:rPr lang="en-US" dirty="0" smtClean="0"/>
              <a:t>Also may foster </a:t>
            </a:r>
            <a:r>
              <a:rPr lang="en-US" u="sng" dirty="0"/>
              <a:t>efficient communication of </a:t>
            </a:r>
            <a:r>
              <a:rPr lang="en-US" u="sng" dirty="0" smtClean="0"/>
              <a:t>recovery strategies </a:t>
            </a:r>
            <a:r>
              <a:rPr lang="en-US" dirty="0" smtClean="0"/>
              <a:t>that </a:t>
            </a:r>
            <a:r>
              <a:rPr lang="en-US" dirty="0"/>
              <a:t>are </a:t>
            </a:r>
            <a:r>
              <a:rPr lang="en-US" b="1" u="sng" dirty="0"/>
              <a:t>intimately tied to </a:t>
            </a:r>
            <a:r>
              <a:rPr lang="en-US" b="1" u="sng" dirty="0" smtClean="0"/>
              <a:t>distinctive characteristics associated </a:t>
            </a:r>
            <a:r>
              <a:rPr lang="en-US" b="1" u="sng" dirty="0"/>
              <a:t>with the use of and recovery from </a:t>
            </a:r>
            <a:r>
              <a:rPr lang="en-US" b="1" u="sng" dirty="0" smtClean="0"/>
              <a:t>particular substance </a:t>
            </a:r>
            <a:r>
              <a:rPr lang="en-US" b="1" u="sng" dirty="0"/>
              <a:t>(e.g. its pharmacology, withdrawal, and </a:t>
            </a:r>
            <a:r>
              <a:rPr lang="en-US" b="1" u="sng" dirty="0" smtClean="0"/>
              <a:t>post-acute withdrawal </a:t>
            </a:r>
            <a:r>
              <a:rPr lang="en-US" b="1" u="sng" dirty="0"/>
              <a:t>profiles) as well as its sub-cultural context (</a:t>
            </a:r>
            <a:r>
              <a:rPr lang="en-US" b="1" u="sng" dirty="0" smtClean="0"/>
              <a:t>e.g. legality</a:t>
            </a:r>
            <a:r>
              <a:rPr lang="en-US" b="1" u="sng" dirty="0"/>
              <a:t>, cultural stigma, availability) </a:t>
            </a:r>
            <a:r>
              <a:rPr lang="en-US" dirty="0"/>
              <a:t>(Alcoholics </a:t>
            </a:r>
            <a:r>
              <a:rPr lang="en-US" dirty="0" smtClean="0"/>
              <a:t>Anonymous, 1953).</a:t>
            </a:r>
          </a:p>
        </p:txBody>
      </p:sp>
      <p:sp>
        <p:nvSpPr>
          <p:cNvPr id="8"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mtClean="0"/>
              <a:t>Background &amp; Significance</a:t>
            </a:r>
            <a:endParaRPr lang="en-US" dirty="0"/>
          </a:p>
        </p:txBody>
      </p:sp>
    </p:spTree>
    <p:extLst>
      <p:ext uri="{BB962C8B-B14F-4D97-AF65-F5344CB8AC3E}">
        <p14:creationId xmlns:p14="http://schemas.microsoft.com/office/powerpoint/2010/main" val="2585302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 &amp; Significance</a:t>
            </a:r>
            <a:endParaRPr lang="en-US" dirty="0"/>
          </a:p>
        </p:txBody>
      </p:sp>
      <p:sp>
        <p:nvSpPr>
          <p:cNvPr id="6" name="Content Placeholder 5"/>
          <p:cNvSpPr>
            <a:spLocks noGrp="1"/>
          </p:cNvSpPr>
          <p:nvPr>
            <p:ph idx="1"/>
          </p:nvPr>
        </p:nvSpPr>
        <p:spPr/>
        <p:txBody>
          <a:bodyPr/>
          <a:lstStyle/>
          <a:p>
            <a:pPr marL="285750" indent="-285750">
              <a:buFont typeface="Wingdings" panose="05000000000000000000" pitchFamily="2" charset="2"/>
              <a:buChar char="§"/>
            </a:pPr>
            <a:r>
              <a:rPr lang="en-US" dirty="0"/>
              <a:t>Lingering clinical question, </a:t>
            </a:r>
            <a:r>
              <a:rPr lang="en-US" dirty="0" smtClean="0"/>
              <a:t>therefore, </a:t>
            </a:r>
            <a:r>
              <a:rPr lang="en-US" dirty="0"/>
              <a:t>is whether primary drug patients would attend, become engaged and derive as much benefit from 12-step MHOs if they attended more ubiquitous AA, rather than less available NA, meetings. </a:t>
            </a:r>
            <a:endParaRPr lang="en-US" dirty="0" smtClean="0"/>
          </a:p>
          <a:p>
            <a:pPr marL="285750" indent="-285750">
              <a:buFont typeface="Wingdings" panose="05000000000000000000" pitchFamily="2" charset="2"/>
              <a:buChar char="§"/>
            </a:pPr>
            <a:r>
              <a:rPr lang="en-US" dirty="0" smtClean="0"/>
              <a:t>This </a:t>
            </a:r>
            <a:r>
              <a:rPr lang="en-US" dirty="0"/>
              <a:t>question is particularly pertinent to young adults who comprise a substantial proportion of SUD treatment admissions (SAMHSA TEDS 2013) and, compared with older adults, are less likely to report alcohol as their primary substance (Substance Abuse and Mental Health Services Administration, 2013b</a:t>
            </a:r>
            <a:r>
              <a:rPr lang="en-US" dirty="0" smtClean="0"/>
              <a:t>).</a:t>
            </a:r>
            <a:endParaRPr lang="en-US" dirty="0"/>
          </a:p>
          <a:p>
            <a:pPr marL="285750" indent="-285750">
              <a:buFont typeface="Wingdings" panose="05000000000000000000" pitchFamily="2" charset="2"/>
              <a:buChar char="§"/>
            </a:pPr>
            <a:r>
              <a:rPr lang="en-US" dirty="0"/>
              <a:t>Currently unclear whether any incongruence might result in more rapid discontinuation and less recovery benefit (perhaps via a lowered sense of universality, cohesion, and identification and reduced exposure to substance-specific recovery skills that many deem so helpful in their 12-step experience; Kelly et al., </a:t>
            </a:r>
            <a:r>
              <a:rPr lang="it-IT" dirty="0"/>
              <a:t>2008, 2010a; Labbe et al., 2014).</a:t>
            </a:r>
            <a:endParaRPr lang="en-US" dirty="0"/>
          </a:p>
          <a:p>
            <a:endParaRPr lang="en-US" dirty="0"/>
          </a:p>
        </p:txBody>
      </p:sp>
    </p:spTree>
    <p:extLst>
      <p:ext uri="{BB962C8B-B14F-4D97-AF65-F5344CB8AC3E}">
        <p14:creationId xmlns:p14="http://schemas.microsoft.com/office/powerpoint/2010/main" val="2054415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Research Questions</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en-US" dirty="0" smtClean="0"/>
              <a:t>Do young adults who report either alcohol, cannabis, opiates, or stimulants as their primary substance </a:t>
            </a:r>
            <a:r>
              <a:rPr lang="en-US" b="1" dirty="0" smtClean="0"/>
              <a:t>attend MHOs, and AA and NA specifically, at different rates </a:t>
            </a:r>
            <a:r>
              <a:rPr lang="en-US" dirty="0" smtClean="0"/>
              <a:t>in the year following residential treatment?</a:t>
            </a:r>
          </a:p>
          <a:p>
            <a:pPr marL="457200" indent="-457200">
              <a:buFont typeface="+mj-lt"/>
              <a:buAutoNum type="arabicPeriod"/>
            </a:pPr>
            <a:r>
              <a:rPr lang="en-US" dirty="0" smtClean="0"/>
              <a:t>Among young adults who report either cannabis, opiates, or stimulants, as their primary substance (‘primary drug patients’), does proportionately greater attendance at AA rather than NA in the first 3 month post-treatment </a:t>
            </a:r>
            <a:r>
              <a:rPr lang="en-US" b="1" dirty="0" smtClean="0"/>
              <a:t>(a theoretical ‘mismatch’) result in subsequently lower rates of attendance and involvement </a:t>
            </a:r>
            <a:r>
              <a:rPr lang="en-US" dirty="0" smtClean="0"/>
              <a:t>at 6- and 12-month follow-ups?</a:t>
            </a:r>
          </a:p>
          <a:p>
            <a:pPr marL="457200" indent="-457200">
              <a:buFont typeface="+mj-lt"/>
              <a:buAutoNum type="arabicPeriod"/>
            </a:pPr>
            <a:r>
              <a:rPr lang="en-US" dirty="0" smtClean="0"/>
              <a:t>Among primary drug patients does proportionately greater attendance at AA during the first 3 months post-discharge result in less subsequent </a:t>
            </a:r>
            <a:r>
              <a:rPr lang="en-US" b="1" dirty="0" smtClean="0"/>
              <a:t>recovery benefit (abstinent days)</a:t>
            </a:r>
            <a:r>
              <a:rPr lang="en-US" dirty="0" smtClean="0"/>
              <a:t> at 6- and 12-month follow-ups?</a:t>
            </a:r>
            <a:endParaRPr lang="en-US" dirty="0"/>
          </a:p>
        </p:txBody>
      </p:sp>
    </p:spTree>
    <p:extLst>
      <p:ext uri="{BB962C8B-B14F-4D97-AF65-F5344CB8AC3E}">
        <p14:creationId xmlns:p14="http://schemas.microsoft.com/office/powerpoint/2010/main" val="2607011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Population &amp; Design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279 young adults undergoing residential treatment for a SUD</a:t>
            </a:r>
          </a:p>
          <a:p>
            <a:pPr lvl="1">
              <a:buFont typeface="Wingdings" panose="05000000000000000000" pitchFamily="2" charset="2"/>
              <a:buChar char="§"/>
            </a:pPr>
            <a:r>
              <a:rPr lang="en-US" dirty="0" smtClean="0"/>
              <a:t>20.4</a:t>
            </a:r>
            <a:r>
              <a:rPr lang="en-US" u="sng" dirty="0" smtClean="0"/>
              <a:t>+</a:t>
            </a:r>
            <a:r>
              <a:rPr lang="en-US" dirty="0" smtClean="0"/>
              <a:t>1.6 years old, 95% Caucasian, 73.4% male, 100% single</a:t>
            </a:r>
          </a:p>
          <a:p>
            <a:pPr>
              <a:buFont typeface="Wingdings" panose="05000000000000000000" pitchFamily="2" charset="2"/>
              <a:buChar char="§"/>
            </a:pPr>
            <a:r>
              <a:rPr lang="en-US" dirty="0" smtClean="0"/>
              <a:t>Study Design</a:t>
            </a:r>
          </a:p>
          <a:p>
            <a:pPr lvl="1">
              <a:buFont typeface="Wingdings" panose="05000000000000000000" pitchFamily="2" charset="2"/>
              <a:buChar char="§"/>
            </a:pPr>
            <a:r>
              <a:rPr lang="en-US" dirty="0" smtClean="0"/>
              <a:t>Prospective cohort study</a:t>
            </a:r>
          </a:p>
          <a:p>
            <a:pPr>
              <a:buFont typeface="Wingdings" panose="05000000000000000000" pitchFamily="2" charset="2"/>
              <a:buChar char="§"/>
            </a:pPr>
            <a:r>
              <a:rPr lang="en-US" dirty="0" smtClean="0"/>
              <a:t>Follow-up</a:t>
            </a:r>
          </a:p>
          <a:p>
            <a:pPr lvl="1">
              <a:buFont typeface="Wingdings" panose="05000000000000000000" pitchFamily="2" charset="2"/>
              <a:buChar char="§"/>
            </a:pPr>
            <a:r>
              <a:rPr lang="en-US" dirty="0" smtClean="0"/>
              <a:t>Assessments at 0m, 3m, 6m, 12m follow-ups</a:t>
            </a:r>
          </a:p>
          <a:p>
            <a:pPr>
              <a:buFont typeface="Wingdings" panose="05000000000000000000" pitchFamily="2" charset="2"/>
              <a:buChar char="§"/>
            </a:pPr>
            <a:r>
              <a:rPr lang="en-US" dirty="0" smtClean="0"/>
              <a:t>Measures</a:t>
            </a:r>
          </a:p>
          <a:p>
            <a:pPr lvl="1">
              <a:buFont typeface="Wingdings" panose="05000000000000000000" pitchFamily="2" charset="2"/>
              <a:buChar char="§"/>
            </a:pPr>
            <a:r>
              <a:rPr lang="en-US" dirty="0" smtClean="0"/>
              <a:t>Form-90: substance use in the past 90 days</a:t>
            </a:r>
          </a:p>
          <a:p>
            <a:pPr lvl="1">
              <a:buFont typeface="Wingdings" panose="05000000000000000000" pitchFamily="2" charset="2"/>
              <a:buChar char="§"/>
            </a:pPr>
            <a:r>
              <a:rPr lang="en-US" dirty="0" smtClean="0"/>
              <a:t>Multidimensional Mutual Help Activity Scale: 12-step attendance and involvement</a:t>
            </a:r>
          </a:p>
          <a:p>
            <a:pPr lvl="1">
              <a:buFont typeface="Wingdings" panose="05000000000000000000" pitchFamily="2" charset="2"/>
              <a:buChar char="§"/>
            </a:pPr>
            <a:r>
              <a:rPr lang="en-US" dirty="0" smtClean="0"/>
              <a:t>Bio-assay (saliva</a:t>
            </a:r>
            <a:r>
              <a:rPr lang="en-US" dirty="0"/>
              <a:t>) conducted: Abstinence </a:t>
            </a:r>
            <a:r>
              <a:rPr lang="en-US" dirty="0" smtClean="0"/>
              <a:t>confirmed </a:t>
            </a:r>
            <a:r>
              <a:rPr lang="en-US" dirty="0"/>
              <a:t>in 99.6–100% </a:t>
            </a:r>
            <a:r>
              <a:rPr lang="en-US" dirty="0" smtClean="0"/>
              <a:t>who reported abstinence from </a:t>
            </a:r>
            <a:r>
              <a:rPr lang="en-US" dirty="0"/>
              <a:t>all substances during </a:t>
            </a:r>
            <a:r>
              <a:rPr lang="en-US" dirty="0" smtClean="0"/>
              <a:t>assessment </a:t>
            </a:r>
            <a:r>
              <a:rPr lang="en-US" dirty="0"/>
              <a:t>period prior </a:t>
            </a:r>
            <a:r>
              <a:rPr lang="en-US" dirty="0" smtClean="0"/>
              <a:t>to each follow-up.</a:t>
            </a:r>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3991233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4359"/>
            <a:ext cx="3200400" cy="1297503"/>
          </a:xfrm>
        </p:spPr>
        <p:txBody>
          <a:bodyPr/>
          <a:lstStyle/>
          <a:p>
            <a:r>
              <a:rPr lang="en-US" dirty="0" smtClean="0"/>
              <a:t>Baseline Differences</a:t>
            </a:r>
            <a:endParaRPr lang="en-US" dirty="0"/>
          </a:p>
        </p:txBody>
      </p:sp>
      <p:pic>
        <p:nvPicPr>
          <p:cNvPr id="7" name="Content Placeholder 6" descr="Screen Shot 2014-10-29 at 7.52.22 PM.png"/>
          <p:cNvPicPr>
            <a:picLocks noGrp="1" noChangeAspect="1"/>
          </p:cNvPicPr>
          <p:nvPr>
            <p:ph idx="1"/>
          </p:nvPr>
        </p:nvPicPr>
        <p:blipFill>
          <a:blip r:embed="rId2"/>
          <a:srcRect t="-26489" b="-26489"/>
          <a:stretch>
            <a:fillRect/>
          </a:stretch>
        </p:blipFill>
        <p:spPr>
          <a:xfrm>
            <a:off x="4434322" y="443233"/>
            <a:ext cx="7393243" cy="5987486"/>
          </a:xfrm>
        </p:spPr>
      </p:pic>
      <p:sp>
        <p:nvSpPr>
          <p:cNvPr id="6" name="Text Placeholder 5"/>
          <p:cNvSpPr>
            <a:spLocks noGrp="1"/>
          </p:cNvSpPr>
          <p:nvPr>
            <p:ph type="body" sz="half" idx="2"/>
          </p:nvPr>
        </p:nvSpPr>
        <p:spPr>
          <a:xfrm>
            <a:off x="457200" y="2182918"/>
            <a:ext cx="3200400" cy="4122286"/>
          </a:xfrm>
        </p:spPr>
        <p:txBody>
          <a:bodyPr/>
          <a:lstStyle/>
          <a:p>
            <a:pPr>
              <a:buFont typeface="Wingdings" charset="2"/>
              <a:buChar char="§"/>
            </a:pPr>
            <a:r>
              <a:rPr lang="en-US" dirty="0" smtClean="0"/>
              <a:t>There were demographic and clinical differences at baseline between primary substance groups</a:t>
            </a:r>
          </a:p>
          <a:p>
            <a:pPr>
              <a:buFont typeface="Wingdings" charset="2"/>
              <a:buChar char="§"/>
            </a:pPr>
            <a:r>
              <a:rPr lang="en-US" dirty="0" smtClean="0"/>
              <a:t>Opiate and stimulant patients had the most severe clinical profiles at baseline</a:t>
            </a:r>
          </a:p>
          <a:p>
            <a:pPr>
              <a:buFont typeface="Wingdings" charset="2"/>
              <a:buChar char="§"/>
            </a:pPr>
            <a:r>
              <a:rPr lang="en-US" dirty="0" smtClean="0"/>
              <a:t>65% of patients with a primary drug use disorder also met for DSM-IV alcohol abuse or dependence</a:t>
            </a:r>
          </a:p>
          <a:p>
            <a:pPr>
              <a:buFont typeface="Wingdings" charset="2"/>
              <a:buChar char="§"/>
            </a:pPr>
            <a:r>
              <a:rPr lang="en-US" dirty="0" smtClean="0"/>
              <a:t>All patients had used alcohol in the past 3 months at baseline</a:t>
            </a:r>
          </a:p>
          <a:p>
            <a:pPr>
              <a:buFont typeface="Wingdings" charset="2"/>
              <a:buChar char="§"/>
            </a:pPr>
            <a:endParaRPr lang="en-US" dirty="0"/>
          </a:p>
        </p:txBody>
      </p:sp>
      <p:sp>
        <p:nvSpPr>
          <p:cNvPr id="2" name="Rectangle 1"/>
          <p:cNvSpPr/>
          <p:nvPr/>
        </p:nvSpPr>
        <p:spPr>
          <a:xfrm>
            <a:off x="4562061" y="3538330"/>
            <a:ext cx="7265504" cy="248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62061" y="1742661"/>
            <a:ext cx="7265504" cy="2484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Do individuals with different primary substances attend 12-step meetings at different rates?</a:t>
            </a:r>
            <a:endParaRPr lang="en-US" sz="32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554128589"/>
              </p:ext>
            </p:extLst>
          </p:nvPr>
        </p:nvGraphicFramePr>
        <p:xfrm>
          <a:off x="779472" y="1846263"/>
          <a:ext cx="6483144"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9"/>
          <p:cNvSpPr>
            <a:spLocks noGrp="1"/>
          </p:cNvSpPr>
          <p:nvPr>
            <p:ph sz="half" idx="2"/>
          </p:nvPr>
        </p:nvSpPr>
        <p:spPr>
          <a:xfrm>
            <a:off x="7871140" y="2328445"/>
            <a:ext cx="3284539" cy="3540649"/>
          </a:xfrm>
        </p:spPr>
        <p:txBody>
          <a:bodyPr/>
          <a:lstStyle/>
          <a:p>
            <a:pPr>
              <a:buFont typeface="Wingdings" charset="2"/>
              <a:buChar char="§"/>
            </a:pPr>
            <a:r>
              <a:rPr lang="en-US" dirty="0" smtClean="0"/>
              <a:t>At baseline, the opiate group was attending more 12-step meetings, on average, relative to the cannabis group</a:t>
            </a:r>
          </a:p>
          <a:p>
            <a:pPr>
              <a:buFont typeface="Wingdings" charset="2"/>
              <a:buChar char="§"/>
            </a:pPr>
            <a:r>
              <a:rPr lang="en-US" dirty="0" smtClean="0"/>
              <a:t>At 6-months, the stimulant group was attending more 12-step meetings, on average, relative to the cannabis group</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E3DA18C2-75F1-4980-A5F0-165F6F71DE6D}"/>
    </a:ext>
  </a:extLst>
</a:theme>
</file>

<file path=docProps/app.xml><?xml version="1.0" encoding="utf-8"?>
<Properties xmlns="http://schemas.openxmlformats.org/officeDocument/2006/extended-properties" xmlns:vt="http://schemas.openxmlformats.org/officeDocument/2006/docPropsVTypes">
  <Template>Retrospect</Template>
  <TotalTime>265</TotalTime>
  <Words>1547</Words>
  <Application>Microsoft Office PowerPoint</Application>
  <PresentationFormat>Custom</PresentationFormat>
  <Paragraphs>104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Retrospect</vt:lpstr>
      <vt:lpstr>Do Drug-Dependent Patients Attending Alcoholics Anonymous Rather than Narcotics Anonymous Do As Well?  A Prospective, Lagged, Matching Analysis</vt:lpstr>
      <vt:lpstr>PowerPoint Presentation</vt:lpstr>
      <vt:lpstr>Background &amp; Significance</vt:lpstr>
      <vt:lpstr>PowerPoint Presentation</vt:lpstr>
      <vt:lpstr>Background &amp; Significance</vt:lpstr>
      <vt:lpstr>Research Questions</vt:lpstr>
      <vt:lpstr>Study Population &amp; Design</vt:lpstr>
      <vt:lpstr>Baseline Differences</vt:lpstr>
      <vt:lpstr>Do individuals with different primary substances attend 12-step meetings at different rates?</vt:lpstr>
      <vt:lpstr>Do individuals with different primary substances attend AA at different rates?</vt:lpstr>
      <vt:lpstr>Do individuals with different primary substances attend NA at different rates?</vt:lpstr>
      <vt:lpstr>12-Step Attendance, Involvement and Percent Days Abstinent by Primary Substance</vt:lpstr>
      <vt:lpstr>“Primary Drug Patients” vs. “Primary alcohol” patients</vt:lpstr>
      <vt:lpstr>“Mismatch”</vt:lpstr>
      <vt:lpstr>Degree of Mismatch</vt:lpstr>
      <vt:lpstr>Among primary drug patients does greater mismatch in the first 3 months post-treatment result in lowered rates of attendance and involvement at 6 months and/or 12 months?  Controlling for for predictors of attrition (education); baseline levels of DV: (12-step attendance, 12-step involvement, PDA)</vt:lpstr>
      <vt:lpstr>Among primary drug patients does greater mismatch during the first 3 months post-treatment result in less recovery benefit?</vt:lpstr>
      <vt:lpstr>Conclusions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Drug-Dependent Patients Attending Alcoholics Anonymous Rather than Narcotics Anonymous Do As Well? A Prospective, Lagged, Matching Analysis</dc:title>
  <dc:creator>Greene, Martha Claire</dc:creator>
  <cp:lastModifiedBy>Graham Hunt</cp:lastModifiedBy>
  <cp:revision>51</cp:revision>
  <dcterms:created xsi:type="dcterms:W3CDTF">2014-10-30T01:19:59Z</dcterms:created>
  <dcterms:modified xsi:type="dcterms:W3CDTF">2015-02-09T18:24:59Z</dcterms:modified>
</cp:coreProperties>
</file>