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87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6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5AB83-FB88-49D0-9D2C-1F0E0F81ED3C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B6E61-005D-410C-A1F3-A5CA66D68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11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pPr/>
              <a:t>29/03/2016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>
                <a:solidFill>
                  <a:srgbClr val="00AA9E">
                    <a:tint val="20000"/>
                  </a:srgbClr>
                </a:solidFill>
              </a:rPr>
              <a:t>September 2015</a:t>
            </a:r>
            <a:endParaRPr lang="en-GB">
              <a:solidFill>
                <a:srgbClr val="00AA9E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37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05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2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7262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66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633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29782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37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35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51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>
                <a:solidFill>
                  <a:prstClr val="black"/>
                </a:solidFill>
              </a:rPr>
              <a:pPr/>
              <a:t>29/03/2016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03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448710/NEW_FINAL_HCV_2015_IN_THE_UK_REPORT_28072015_v2.pdf" TargetMode="External"/><Relationship Id="rId7" Type="http://schemas.openxmlformats.org/officeDocument/2006/relationships/hyperlink" Target="http://guidance.nice.org.uk/TA75" TargetMode="External"/><Relationship Id="rId2" Type="http://schemas.openxmlformats.org/officeDocument/2006/relationships/hyperlink" Target="http://findings.org.uk/count/downloads/download.php?file=Matrix%2FDrugs%2FD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li.org.uk/IntegratedCRD.nsf/e67b3914fbe8da658025755c0062cd62/45aa03ceba2bc98080257145003ace45?OpenDocument&amp;Highlight=0,TB" TargetMode="External"/><Relationship Id="rId5" Type="http://schemas.openxmlformats.org/officeDocument/2006/relationships/hyperlink" Target="https://www.gov.uk/government/uploads/system/uploads/attachment_data/file/466947/NKS_Substance_misuse_and_TB_Information_for_key_workers_.pdf" TargetMode="External"/><Relationship Id="rId4" Type="http://schemas.openxmlformats.org/officeDocument/2006/relationships/hyperlink" Target="https://www.gov.uk/government/uploads/system/uploads/attachment_data/file/370707/Shooting_Up_2014.pdf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448710/NEW_FINAL_HCV_2015_IN_THE_UK_REPORT_28072015_v2.pdf" TargetMode="External"/><Relationship Id="rId2" Type="http://schemas.openxmlformats.org/officeDocument/2006/relationships/hyperlink" Target="http://guidance.nice.org.uk/TA20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orldhepatitisalliance.org/" TargetMode="External"/><Relationship Id="rId4" Type="http://schemas.openxmlformats.org/officeDocument/2006/relationships/hyperlink" Target="https://www.gov.uk/topic/health-protection/infectious-disease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March 2016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243013"/>
            <a:ext cx="10260013" cy="2771775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8080"/>
                </a:solidFill>
              </a:rPr>
              <a:t>INFECTIOUS DISEASES</a:t>
            </a:r>
            <a:endParaRPr lang="en-GB" sz="4000" dirty="0" smtClean="0">
              <a:solidFill>
                <a:srgbClr val="0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  <p:sp>
        <p:nvSpPr>
          <p:cNvPr id="7" name="Rectangle 6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73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mild flu like fever</a:t>
            </a:r>
          </a:p>
          <a:p>
            <a:r>
              <a:rPr lang="en-GB" dirty="0" smtClean="0"/>
              <a:t>Tiredness</a:t>
            </a:r>
          </a:p>
          <a:p>
            <a:r>
              <a:rPr lang="en-GB" dirty="0" smtClean="0"/>
              <a:t>Aching limbs or joints</a:t>
            </a:r>
          </a:p>
          <a:p>
            <a:r>
              <a:rPr lang="en-GB" dirty="0" smtClean="0"/>
              <a:t>Loss of appetite</a:t>
            </a:r>
          </a:p>
          <a:p>
            <a:r>
              <a:rPr lang="en-GB" dirty="0" smtClean="0"/>
              <a:t>Feeling sick or vomiting</a:t>
            </a:r>
          </a:p>
          <a:p>
            <a:r>
              <a:rPr lang="en-GB" dirty="0" smtClean="0"/>
              <a:t>Reluctance to drink alcohol or smoke</a:t>
            </a:r>
          </a:p>
          <a:p>
            <a:r>
              <a:rPr lang="en-GB" dirty="0" smtClean="0"/>
              <a:t>Jaundice, itchy skin and dark urine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B - SYMPTOMS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1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Many individuals with hepatitis C are abusing alcohol </a:t>
            </a:r>
          </a:p>
          <a:p>
            <a:r>
              <a:rPr lang="en-GB" dirty="0" smtClean="0"/>
              <a:t>50% lead to cirrhosis, chronic hepatitis and hepatocellular cancer</a:t>
            </a:r>
          </a:p>
          <a:p>
            <a:r>
              <a:rPr lang="en-GB" dirty="0" smtClean="0"/>
              <a:t>Transmission is via injecting, sexual contact, mother to child at birth</a:t>
            </a:r>
          </a:p>
          <a:p>
            <a:r>
              <a:rPr lang="en-GB" dirty="0" smtClean="0"/>
              <a:t>In 40% cases infected individuals cannot identify a source for their infection</a:t>
            </a:r>
          </a:p>
          <a:p>
            <a:r>
              <a:rPr lang="en-GB" dirty="0" smtClean="0"/>
              <a:t>Cocaine can damage the inside of the </a:t>
            </a:r>
            <a:r>
              <a:rPr lang="en-GB" dirty="0" err="1" smtClean="0"/>
              <a:t>noe</a:t>
            </a:r>
            <a:r>
              <a:rPr lang="en-GB" dirty="0" smtClean="0"/>
              <a:t> leading to bleeding   Inhalation of contaminated blood may lead to infection</a:t>
            </a:r>
          </a:p>
          <a:p>
            <a:r>
              <a:rPr lang="en-GB" dirty="0" smtClean="0"/>
              <a:t>Sharing items </a:t>
            </a:r>
            <a:r>
              <a:rPr lang="en-GB" dirty="0" err="1" smtClean="0"/>
              <a:t>eg</a:t>
            </a:r>
            <a:r>
              <a:rPr lang="en-GB" dirty="0" smtClean="0"/>
              <a:t> toothbrushes, razors, scissors and blood products may spread infection</a:t>
            </a:r>
          </a:p>
          <a:p>
            <a:r>
              <a:rPr lang="en-GB" dirty="0" smtClean="0"/>
              <a:t> No vaccine is available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C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24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Flu like symptoms</a:t>
            </a:r>
          </a:p>
          <a:p>
            <a:r>
              <a:rPr lang="en-GB" dirty="0" smtClean="0"/>
              <a:t>Mild to severe fatigue</a:t>
            </a:r>
          </a:p>
          <a:p>
            <a:r>
              <a:rPr lang="en-GB" dirty="0" smtClean="0"/>
              <a:t>Anxiety</a:t>
            </a:r>
          </a:p>
          <a:p>
            <a:r>
              <a:rPr lang="en-GB" dirty="0" smtClean="0"/>
              <a:t>Weight loss</a:t>
            </a:r>
          </a:p>
          <a:p>
            <a:r>
              <a:rPr lang="en-GB" dirty="0" smtClean="0"/>
              <a:t>Loss if appetite</a:t>
            </a:r>
          </a:p>
          <a:p>
            <a:r>
              <a:rPr lang="en-GB" dirty="0" smtClean="0"/>
              <a:t>Inability to tolerate alcohol</a:t>
            </a:r>
          </a:p>
          <a:p>
            <a:r>
              <a:rPr lang="en-GB" dirty="0" smtClean="0"/>
              <a:t>Discomfort over liver area</a:t>
            </a:r>
          </a:p>
          <a:p>
            <a:r>
              <a:rPr lang="en-GB" dirty="0" smtClean="0"/>
              <a:t>Problems with concentration</a:t>
            </a:r>
          </a:p>
          <a:p>
            <a:r>
              <a:rPr lang="en-GB" dirty="0" smtClean="0"/>
              <a:t>Nausea</a:t>
            </a:r>
          </a:p>
          <a:p>
            <a:r>
              <a:rPr lang="en-GB" dirty="0" smtClean="0"/>
              <a:t>Jaundice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C - SIGNS AND SYMPTOMS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24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Antibody test – proteins made by the body to respond to the virus</a:t>
            </a:r>
          </a:p>
          <a:p>
            <a:r>
              <a:rPr lang="en-GB" dirty="0" smtClean="0"/>
              <a:t>Polymerase chain reaction (PCR) or viral RNA tests – identify the presence of the virus</a:t>
            </a:r>
          </a:p>
          <a:p>
            <a:r>
              <a:rPr lang="en-GB" dirty="0" smtClean="0"/>
              <a:t>Liver function test to identify the impact on the liver</a:t>
            </a:r>
          </a:p>
          <a:p>
            <a:r>
              <a:rPr lang="en-GB" dirty="0" smtClean="0"/>
              <a:t>Liver biopsy to assess severity of damage from chronic hepatitis C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C - TESTS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052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Flu like illness a few weeks after infection with HIV – 80% cases</a:t>
            </a:r>
          </a:p>
          <a:p>
            <a:r>
              <a:rPr lang="en-GB" dirty="0" smtClean="0"/>
              <a:t>Symptoms indicate that the body is responding to the infection</a:t>
            </a:r>
          </a:p>
          <a:p>
            <a:r>
              <a:rPr lang="en-GB" dirty="0" smtClean="0"/>
              <a:t>Symptoms are non-specific </a:t>
            </a:r>
          </a:p>
          <a:p>
            <a:r>
              <a:rPr lang="en-GB" dirty="0" smtClean="0"/>
              <a:t>History should try to establish risks associated with unprotected sex, sex with bisexual men, sharing injecting equipment or paraphernalia</a:t>
            </a:r>
          </a:p>
          <a:p>
            <a:r>
              <a:rPr lang="en-GB" dirty="0" smtClean="0"/>
              <a:t>Transmission is via injecting, sexual contact, blood including menstrual blood, mother to baby before during or after birth during breast feeding</a:t>
            </a:r>
          </a:p>
          <a:p>
            <a:r>
              <a:rPr lang="en-GB" dirty="0" smtClean="0"/>
              <a:t>HIV cannot be transmitted through saliva, sweat, tears, </a:t>
            </a:r>
            <a:r>
              <a:rPr lang="en-GB" dirty="0" err="1" smtClean="0"/>
              <a:t>feces</a:t>
            </a:r>
            <a:r>
              <a:rPr lang="en-GB" dirty="0" smtClean="0"/>
              <a:t> and urine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HUMAN IMMUNODEFICIENCY VIRUS (HIV)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079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Fever</a:t>
            </a:r>
          </a:p>
          <a:p>
            <a:r>
              <a:rPr lang="en-GB" dirty="0" smtClean="0"/>
              <a:t>Sore throat</a:t>
            </a:r>
          </a:p>
          <a:p>
            <a:r>
              <a:rPr lang="en-GB" dirty="0" smtClean="0"/>
              <a:t>Body rash</a:t>
            </a:r>
          </a:p>
          <a:p>
            <a:r>
              <a:rPr lang="en-GB" dirty="0" smtClean="0"/>
              <a:t>Tiredness</a:t>
            </a:r>
          </a:p>
          <a:p>
            <a:r>
              <a:rPr lang="en-GB" dirty="0" smtClean="0"/>
              <a:t>Joint pain</a:t>
            </a:r>
          </a:p>
          <a:p>
            <a:r>
              <a:rPr lang="en-GB" dirty="0" smtClean="0"/>
              <a:t>Muscle pain</a:t>
            </a:r>
          </a:p>
          <a:p>
            <a:r>
              <a:rPr lang="en-GB" dirty="0" smtClean="0"/>
              <a:t>Swollen glands</a:t>
            </a:r>
          </a:p>
          <a:p>
            <a:r>
              <a:rPr lang="en-GB" dirty="0" smtClean="0"/>
              <a:t>Tests on blood are very reliable and provide a result from 4 weeks after possible infection</a:t>
            </a:r>
          </a:p>
          <a:p>
            <a:r>
              <a:rPr lang="en-GB" dirty="0" smtClean="0"/>
              <a:t>Treatment is very successful with anti retroviral treatment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HIV – SYMPTOMS, TESTS AND TREATMENT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66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Transmission is via injection</a:t>
            </a:r>
          </a:p>
          <a:p>
            <a:r>
              <a:rPr lang="en-GB" dirty="0" smtClean="0"/>
              <a:t>Staphylococcus and streptococcus are the agents</a:t>
            </a:r>
          </a:p>
          <a:p>
            <a:r>
              <a:rPr lang="en-GB" dirty="0" smtClean="0"/>
              <a:t>Endocarditis – fever, heart murmur, peripheral stigmata</a:t>
            </a:r>
          </a:p>
          <a:p>
            <a:r>
              <a:rPr lang="en-GB" dirty="0" smtClean="0"/>
              <a:t>Necrotising fasciitis – pain out of proportion with clinical  findings</a:t>
            </a:r>
          </a:p>
          <a:p>
            <a:r>
              <a:rPr lang="en-GB" dirty="0" smtClean="0"/>
              <a:t>Botulism: scratchy throat, cranial nerve palsies and paralysis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ANTIBACTERIAL INFECTION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610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Risk factors include:</a:t>
            </a:r>
          </a:p>
          <a:p>
            <a:r>
              <a:rPr lang="en-GB" dirty="0" smtClean="0"/>
              <a:t>Smoking cigarettes, other serious illnesses (hear disease, liver cirrhosis), immune  system problems (cancer treatment, HIV/AIDS, organ transplant)</a:t>
            </a:r>
          </a:p>
          <a:p>
            <a:r>
              <a:rPr lang="en-GB" dirty="0" smtClean="0"/>
              <a:t>Symptoms:   Fever</a:t>
            </a:r>
          </a:p>
          <a:p>
            <a:r>
              <a:rPr lang="en-GB" dirty="0" smtClean="0"/>
              <a:t>Cough with yellow, green or blood tinged mucous</a:t>
            </a:r>
          </a:p>
          <a:p>
            <a:r>
              <a:rPr lang="en-GB" dirty="0" smtClean="0"/>
              <a:t>Chest pain the worsens when coughing or breathing</a:t>
            </a:r>
          </a:p>
          <a:p>
            <a:r>
              <a:rPr lang="en-GB" dirty="0" smtClean="0"/>
              <a:t>Sudden onset of chills</a:t>
            </a:r>
          </a:p>
          <a:p>
            <a:r>
              <a:rPr lang="en-GB" dirty="0" smtClean="0"/>
              <a:t>Headache and muscle pains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RESPIRATORY INFECTIONS - PNEUMONIA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95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Food, saliva, liquids or vomit is breathed into the lungs or airways after alcohol consumption or overdose</a:t>
            </a:r>
          </a:p>
          <a:p>
            <a:r>
              <a:rPr lang="en-GB" dirty="0" smtClean="0"/>
              <a:t>Symptoms include: bluish skin discolouration </a:t>
            </a:r>
          </a:p>
          <a:p>
            <a:r>
              <a:rPr lang="en-GB" dirty="0" smtClean="0"/>
              <a:t>Chest pain</a:t>
            </a:r>
          </a:p>
          <a:p>
            <a:r>
              <a:rPr lang="en-GB" dirty="0" smtClean="0"/>
              <a:t>Coughing up foul smelling sputum </a:t>
            </a:r>
          </a:p>
          <a:p>
            <a:r>
              <a:rPr lang="en-GB" dirty="0" smtClean="0"/>
              <a:t>Fatigue</a:t>
            </a:r>
          </a:p>
          <a:p>
            <a:r>
              <a:rPr lang="en-GB" dirty="0" smtClean="0"/>
              <a:t>Fever</a:t>
            </a:r>
          </a:p>
          <a:p>
            <a:r>
              <a:rPr lang="en-GB" dirty="0" smtClean="0"/>
              <a:t>Shortness of breath</a:t>
            </a:r>
          </a:p>
          <a:p>
            <a:r>
              <a:rPr lang="en-GB" dirty="0" smtClean="0"/>
              <a:t>Wheezing</a:t>
            </a:r>
          </a:p>
          <a:p>
            <a:r>
              <a:rPr lang="en-GB" dirty="0" smtClean="0"/>
              <a:t>Excessive </a:t>
            </a:r>
            <a:r>
              <a:rPr lang="en-GB" dirty="0" err="1" smtClean="0"/>
              <a:t>sweting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ASPIRATION PNEUMONIA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10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Listen for abnormal chest sounds</a:t>
            </a:r>
          </a:p>
          <a:p>
            <a:r>
              <a:rPr lang="en-GB" dirty="0" smtClean="0"/>
              <a:t>Take blood sample to get a white cell count.   A high count usually indicates infection</a:t>
            </a:r>
          </a:p>
          <a:p>
            <a:r>
              <a:rPr lang="en-GB" dirty="0" smtClean="0"/>
              <a:t>Take blood or mucous samples to identify infection causing pathogen</a:t>
            </a:r>
          </a:p>
          <a:p>
            <a:r>
              <a:rPr lang="en-GB" dirty="0" smtClean="0"/>
              <a:t>Order chest x rays to confirm the presence and extent of infection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ASPIRATION PNEUMONIA - DIAGNOSIS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09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identify of signs and symptoms of infectious diseases through screening and assessment </a:t>
            </a:r>
          </a:p>
          <a:p>
            <a:r>
              <a:rPr lang="en-GB" dirty="0" smtClean="0"/>
              <a:t>To understand the rationale for regular screening for infectious diseases</a:t>
            </a:r>
          </a:p>
          <a:p>
            <a:r>
              <a:rPr lang="en-GB" dirty="0" smtClean="0"/>
              <a:t>To describe appropriate care plans which include prevention and treatment for both substance misuse and infection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Early detection makes it easier to treat with antibiotic combination therapy for 6 months: drug users might find compliance a problem</a:t>
            </a:r>
          </a:p>
          <a:p>
            <a:r>
              <a:rPr lang="en-GB" dirty="0" smtClean="0"/>
              <a:t>Signs and symptoms include: persistent fever</a:t>
            </a:r>
          </a:p>
          <a:p>
            <a:r>
              <a:rPr lang="en-GB" dirty="0" smtClean="0"/>
              <a:t>Heavy sweating at night</a:t>
            </a:r>
          </a:p>
          <a:p>
            <a:r>
              <a:rPr lang="en-GB" dirty="0" smtClean="0"/>
              <a:t>Loss of appetite</a:t>
            </a:r>
          </a:p>
          <a:p>
            <a:r>
              <a:rPr lang="en-GB" dirty="0" smtClean="0"/>
              <a:t>Unexplained weight loss</a:t>
            </a:r>
          </a:p>
          <a:p>
            <a:r>
              <a:rPr lang="en-GB" dirty="0" smtClean="0"/>
              <a:t>General and unusual sense of tiredness</a:t>
            </a:r>
          </a:p>
          <a:p>
            <a:r>
              <a:rPr lang="en-GB" dirty="0" smtClean="0"/>
              <a:t>Haemoptysis</a:t>
            </a:r>
          </a:p>
          <a:p>
            <a:r>
              <a:rPr lang="en-GB" dirty="0" smtClean="0"/>
              <a:t>Recent contact with someone who has TB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TUBERCULOSIS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65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Frequently asymptomatic</a:t>
            </a:r>
          </a:p>
          <a:p>
            <a:r>
              <a:rPr lang="en-GB" dirty="0" smtClean="0"/>
              <a:t>Need regular screening for detection</a:t>
            </a:r>
          </a:p>
          <a:p>
            <a:r>
              <a:rPr lang="en-GB" dirty="0" smtClean="0"/>
              <a:t>All associated with morbidity if left untreated</a:t>
            </a:r>
          </a:p>
          <a:p>
            <a:r>
              <a:rPr lang="en-GB" dirty="0" err="1" smtClean="0"/>
              <a:t>Syphylis</a:t>
            </a:r>
            <a:endParaRPr lang="en-GB" dirty="0" smtClean="0"/>
          </a:p>
          <a:p>
            <a:r>
              <a:rPr lang="en-GB" dirty="0" smtClean="0"/>
              <a:t>Chlamydia</a:t>
            </a:r>
          </a:p>
          <a:p>
            <a:r>
              <a:rPr lang="en-GB" dirty="0" smtClean="0"/>
              <a:t>Gonorrhoea</a:t>
            </a:r>
          </a:p>
          <a:p>
            <a:r>
              <a:rPr lang="en-GB" dirty="0" smtClean="0"/>
              <a:t>HPV – human papilloma virus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SEXUALLY TRANSMITTED DISEASES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8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Vaccine is available</a:t>
            </a:r>
          </a:p>
          <a:p>
            <a:r>
              <a:rPr lang="en-GB" dirty="0" smtClean="0"/>
              <a:t>Consider single dose or combined vaccine – depends on whether the patient is likely to return for a subsequent dose</a:t>
            </a:r>
          </a:p>
          <a:p>
            <a:r>
              <a:rPr lang="en-GB" dirty="0" smtClean="0"/>
              <a:t>One dose of single vaccine confers greater protection against Hep A than one dose of the combined Hep A Hep B vaccine </a:t>
            </a:r>
          </a:p>
          <a:p>
            <a:r>
              <a:rPr lang="en-GB" dirty="0" smtClean="0"/>
              <a:t>Vaccinate all injecting drug users against Hep A</a:t>
            </a:r>
          </a:p>
          <a:p>
            <a:r>
              <a:rPr lang="en-GB" dirty="0" smtClean="0"/>
              <a:t>Single component preferable to combined Hep A and Hep B vaccine</a:t>
            </a:r>
          </a:p>
          <a:p>
            <a:r>
              <a:rPr lang="en-GB" dirty="0" smtClean="0"/>
              <a:t>For single vaccine give 2 doses with second dose after 6-12 months</a:t>
            </a:r>
          </a:p>
          <a:p>
            <a:r>
              <a:rPr lang="en-GB" dirty="0" smtClean="0"/>
              <a:t>Second dose may be delayed for up to 3 years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– HEPATITIS 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781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people with acute hepatitis recover without treatment within 4-12 weeks</a:t>
            </a:r>
          </a:p>
          <a:p>
            <a:r>
              <a:rPr lang="en-GB" dirty="0" smtClean="0"/>
              <a:t>2% cause chronic hepatitis which can lead to cirrhosis and hepatocellular cancer</a:t>
            </a:r>
          </a:p>
          <a:p>
            <a:r>
              <a:rPr lang="en-GB" dirty="0" smtClean="0"/>
              <a:t>Can be treated with </a:t>
            </a:r>
            <a:r>
              <a:rPr lang="en-GB" dirty="0" smtClean="0"/>
              <a:t>antiretroviral </a:t>
            </a:r>
            <a:r>
              <a:rPr lang="en-GB" dirty="0" smtClean="0"/>
              <a:t>drugs</a:t>
            </a:r>
          </a:p>
          <a:p>
            <a:r>
              <a:rPr lang="en-GB" dirty="0" smtClean="0"/>
              <a:t>A vaccine is available</a:t>
            </a:r>
          </a:p>
          <a:p>
            <a:r>
              <a:rPr lang="en-GB" dirty="0" smtClean="0"/>
              <a:t>Vaccinate all drug users against Hepatitis B – non-injectors may become injectors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B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952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need to carry out pre vaccination testing</a:t>
            </a:r>
          </a:p>
          <a:p>
            <a:r>
              <a:rPr lang="en-GB" dirty="0" smtClean="0"/>
              <a:t>Use accelerated 0, 7 and 21 day schedule to aim to complete the course quickly. </a:t>
            </a:r>
          </a:p>
          <a:p>
            <a:r>
              <a:rPr lang="en-GB" dirty="0" smtClean="0"/>
              <a:t>Incomplete vaccination offers some protection but completing the course is recommended</a:t>
            </a:r>
          </a:p>
          <a:p>
            <a:r>
              <a:rPr lang="en-GB" dirty="0" smtClean="0"/>
              <a:t>Offer vaccination to partners and children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HEPATITIS B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57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Treatment can eradicate infection in 40-80% of infected individuals</a:t>
            </a:r>
          </a:p>
          <a:p>
            <a:r>
              <a:rPr lang="en-GB" dirty="0" smtClean="0"/>
              <a:t>Antiviral treatment consists of self administered weekly subcutaneous injections of pegylated interferon and twice daily oral ribavirin for 24-48 weeks</a:t>
            </a:r>
          </a:p>
          <a:p>
            <a:r>
              <a:rPr lang="en-GB" dirty="0" smtClean="0"/>
              <a:t>No vaccine is available</a:t>
            </a:r>
          </a:p>
          <a:p>
            <a:r>
              <a:rPr lang="en-GB" dirty="0" smtClean="0"/>
              <a:t>Substance misusers will need to persevere as treatment is intensive</a:t>
            </a:r>
          </a:p>
          <a:p>
            <a:r>
              <a:rPr lang="en-GB" dirty="0" smtClean="0"/>
              <a:t>They need to be detoxified or stable on substitute medication and abstinent from other drugs</a:t>
            </a:r>
          </a:p>
          <a:p>
            <a:r>
              <a:rPr lang="en-GB" dirty="0" smtClean="0"/>
              <a:t>Injecting the antiviral medication may lead to relapse to (injecting) drug use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C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186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If patients continue to drink while taking medication there is  a high risk of liver damage</a:t>
            </a:r>
          </a:p>
          <a:p>
            <a:r>
              <a:rPr lang="en-GB" dirty="0" smtClean="0"/>
              <a:t>Regular blood tests required to check on liver function</a:t>
            </a:r>
          </a:p>
          <a:p>
            <a:r>
              <a:rPr lang="en-GB" dirty="0" smtClean="0"/>
              <a:t>Patients with HIV or hepatitis will need regular liver function tests</a:t>
            </a:r>
          </a:p>
          <a:p>
            <a:r>
              <a:rPr lang="en-GB" dirty="0" smtClean="0"/>
              <a:t>Antiretroviral medication taken together with TB treatment may have side effects and interactions requiring careful monitoring</a:t>
            </a:r>
          </a:p>
          <a:p>
            <a:r>
              <a:rPr lang="en-GB" dirty="0" smtClean="0"/>
              <a:t>Treatment can last for 6-12 months so some patients may drop out and need assertive outreach approaches to re-engage </a:t>
            </a:r>
          </a:p>
          <a:p>
            <a:r>
              <a:rPr lang="en-GB" dirty="0" smtClean="0"/>
              <a:t>A vaccine is available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TUBERCULOSIS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69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HIV: Antiretroviral treatment is successful; no vaccine is available </a:t>
            </a:r>
          </a:p>
          <a:p>
            <a:r>
              <a:rPr lang="en-GB" dirty="0" smtClean="0"/>
              <a:t>Acute bacterial infections: Staphylococcus and streptococcus can be treated with identification of source and antibiotics</a:t>
            </a:r>
          </a:p>
          <a:p>
            <a:r>
              <a:rPr lang="en-GB" dirty="0" smtClean="0"/>
              <a:t>Sexually transmitted infections all associated with long term morbidity if left untreated</a:t>
            </a:r>
          </a:p>
          <a:p>
            <a:r>
              <a:rPr lang="en-GB" dirty="0" smtClean="0"/>
              <a:t>Chlamydia and gonorrhoea: antibiotics but some strains are resistant</a:t>
            </a:r>
          </a:p>
          <a:p>
            <a:r>
              <a:rPr lang="en-GB" dirty="0" err="1" smtClean="0"/>
              <a:t>Syphylis</a:t>
            </a:r>
            <a:r>
              <a:rPr lang="en-GB" dirty="0" smtClean="0"/>
              <a:t>: penicillin is preferred treatment; early treatment is crucial</a:t>
            </a:r>
          </a:p>
          <a:p>
            <a:r>
              <a:rPr lang="en-GB" dirty="0" smtClean="0"/>
              <a:t>Genital herpes: antiviral medication; no cure; can flare up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HIV, ACUTE BACTERIAL INFECTIONS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71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Specialist advice should be sought from </a:t>
            </a:r>
            <a:r>
              <a:rPr lang="en-GB" dirty="0" smtClean="0"/>
              <a:t>e.g. </a:t>
            </a:r>
            <a:r>
              <a:rPr lang="en-GB" dirty="0" smtClean="0"/>
              <a:t>sexually transmitted disease clinic (STD), specialist chest clinic</a:t>
            </a:r>
          </a:p>
          <a:p>
            <a:r>
              <a:rPr lang="en-GB" dirty="0" smtClean="0"/>
              <a:t>The GP and services should liaise regularly to ensure screening and effective treatment</a:t>
            </a:r>
          </a:p>
          <a:p>
            <a:r>
              <a:rPr lang="en-GB" dirty="0" smtClean="0"/>
              <a:t>Specialists working in primary care, chest clinics and STD services should contact specialist addiction services to arrange access and management of substance problems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REFERRAL</a:t>
            </a:r>
            <a:r>
              <a:rPr lang="en-GB" dirty="0" smtClean="0"/>
              <a:t>, NETWORKS AND SERVICES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777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patients are reluctant to stop or reduce their drug use, preventative measures should be discussed and implemented to contain infection risks and spread</a:t>
            </a:r>
          </a:p>
          <a:p>
            <a:r>
              <a:rPr lang="en-GB" dirty="0" smtClean="0"/>
              <a:t>Advice on safer injecting, use of sterile equipment , and risks of diseases should be given</a:t>
            </a:r>
          </a:p>
          <a:p>
            <a:r>
              <a:rPr lang="en-GB" dirty="0" smtClean="0"/>
              <a:t>If patients continue to inject, clean needles and syringes should be obtained</a:t>
            </a:r>
          </a:p>
          <a:p>
            <a:r>
              <a:rPr lang="en-GB" dirty="0" smtClean="0"/>
              <a:t>Prevention of BBV has  many benefits including reducing health harms by those </a:t>
            </a:r>
            <a:r>
              <a:rPr lang="en-GB" dirty="0" smtClean="0"/>
              <a:t>who </a:t>
            </a:r>
            <a:r>
              <a:rPr lang="en-GB" dirty="0" smtClean="0"/>
              <a:t>use substances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HINTS &amp;TIPS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0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Substance misuse is associated with infectious diseases</a:t>
            </a:r>
          </a:p>
          <a:p>
            <a:r>
              <a:rPr lang="en-GB" dirty="0" smtClean="0"/>
              <a:t>Levels of infection in injecting substance misusers is high </a:t>
            </a:r>
            <a:r>
              <a:rPr lang="en-GB" dirty="0" err="1" smtClean="0"/>
              <a:t>ie</a:t>
            </a:r>
            <a:r>
              <a:rPr lang="en-GB" dirty="0" smtClean="0"/>
              <a:t> ~ 50%</a:t>
            </a:r>
          </a:p>
          <a:p>
            <a:r>
              <a:rPr lang="en-GB" dirty="0" smtClean="0"/>
              <a:t>Life style and mode of use of substances are the main ‘causes’</a:t>
            </a:r>
          </a:p>
          <a:p>
            <a:r>
              <a:rPr lang="en-GB" dirty="0" smtClean="0"/>
              <a:t>Substances can predispose to infection by lowering immunity or specific local effects</a:t>
            </a:r>
          </a:p>
          <a:p>
            <a:r>
              <a:rPr lang="en-GB" dirty="0" smtClean="0"/>
              <a:t>Infectious disease risk is related to the mode of use rather than specific substances</a:t>
            </a:r>
          </a:p>
          <a:p>
            <a:r>
              <a:rPr lang="en-GB" dirty="0" smtClean="0"/>
              <a:t>Assessment of drug users for risk behaviour and infectious diseases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Needle and syringe programmes</a:t>
            </a:r>
          </a:p>
          <a:p>
            <a:r>
              <a:rPr lang="en-GB" dirty="0" smtClean="0"/>
              <a:t>Comprehensive protocols to raise awareness of risks of BBV: promotion of testing, deliver vaccination and access pathways into treatment</a:t>
            </a:r>
          </a:p>
          <a:p>
            <a:r>
              <a:rPr lang="en-GB" dirty="0" smtClean="0"/>
              <a:t>Provision of advice and materials to reduce harm from injecting  drug use</a:t>
            </a:r>
          </a:p>
          <a:p>
            <a:r>
              <a:rPr lang="en-GB" dirty="0" smtClean="0"/>
              <a:t>Offers of testing and vaccination to all those at risk</a:t>
            </a:r>
          </a:p>
          <a:p>
            <a:r>
              <a:rPr lang="en-GB" dirty="0" smtClean="0"/>
              <a:t>Prevention of uptake of injecting drug use and promote switching from injecting to other routes</a:t>
            </a:r>
          </a:p>
          <a:p>
            <a:r>
              <a:rPr lang="en-GB" dirty="0" smtClean="0"/>
              <a:t>Implementation of workforce and occupational health interventions for people working with those at risk of contracting BBV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67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5413"/>
            <a:ext cx="10972800" cy="4841880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  <a:p>
            <a:r>
              <a:rPr lang="en-GB" sz="5200" dirty="0"/>
              <a:t>Findings (2014) Drug Matrix cell D1: Organisational functioning; Reducing harm </a:t>
            </a:r>
            <a:r>
              <a:rPr lang="en-GB" sz="5200" dirty="0">
                <a:hlinkClick r:id="rId2"/>
              </a:rPr>
              <a:t>http://</a:t>
            </a:r>
            <a:r>
              <a:rPr lang="en-GB" sz="5200" dirty="0" smtClean="0">
                <a:hlinkClick r:id="rId2"/>
              </a:rPr>
              <a:t>findings.org.uk/count/downloads/download.php?file=Matrix%2FDrugs%2FD1.htm</a:t>
            </a:r>
            <a:endParaRPr lang="en-GB" sz="5200" dirty="0" smtClean="0"/>
          </a:p>
          <a:p>
            <a:pPr marL="109728" indent="0">
              <a:buNone/>
            </a:pPr>
            <a:endParaRPr lang="en-GB" sz="5200" dirty="0"/>
          </a:p>
          <a:p>
            <a:r>
              <a:rPr lang="en-GB" sz="5200" dirty="0"/>
              <a:t>Health Protection Agency (2015) Hepatitis C in the UK. </a:t>
            </a:r>
            <a:r>
              <a:rPr lang="en-GB" sz="5200" dirty="0">
                <a:hlinkClick r:id="rId3"/>
              </a:rPr>
              <a:t>https://</a:t>
            </a:r>
            <a:r>
              <a:rPr lang="en-GB" sz="5200" dirty="0" smtClean="0">
                <a:hlinkClick r:id="rId3"/>
              </a:rPr>
              <a:t>www.gov.uk/government/uploads/system/uploads/attachment_data/file/448710/NEW_FINAL_HCV_2015_IN_THE_UK_REPORT_28072015_v2.pdf</a:t>
            </a:r>
            <a:endParaRPr lang="en-GB" sz="5200" dirty="0" smtClean="0"/>
          </a:p>
          <a:p>
            <a:endParaRPr lang="en-GB" sz="5200" dirty="0"/>
          </a:p>
          <a:p>
            <a:r>
              <a:rPr lang="en-GB" sz="5200" dirty="0"/>
              <a:t>Health Protection Agency (2014) Shooting Up Infections among injecting drug users in the UK 2013. An update: November 2014 </a:t>
            </a:r>
            <a:r>
              <a:rPr lang="en-GB" sz="5200" dirty="0">
                <a:hlinkClick r:id="rId4"/>
              </a:rPr>
              <a:t>https://</a:t>
            </a:r>
            <a:r>
              <a:rPr lang="en-GB" sz="5200" dirty="0" smtClean="0">
                <a:hlinkClick r:id="rId4"/>
              </a:rPr>
              <a:t>www.gov.uk/government/uploads/system/uploads/attachment_data/file/370707/Shooting_Up_2014.pdf</a:t>
            </a:r>
            <a:endParaRPr lang="en-GB" sz="5200" dirty="0" smtClean="0"/>
          </a:p>
          <a:p>
            <a:pPr marL="109728" indent="0">
              <a:buNone/>
            </a:pPr>
            <a:endParaRPr lang="en-GB" sz="5200" dirty="0"/>
          </a:p>
          <a:p>
            <a:r>
              <a:rPr lang="en-GB" sz="5200" dirty="0"/>
              <a:t>Health Protection Agency (2013) Substance misuse and TB: Information for key </a:t>
            </a:r>
            <a:r>
              <a:rPr lang="en-GB" sz="5200" dirty="0" smtClean="0"/>
              <a:t>workers  (</a:t>
            </a:r>
            <a:r>
              <a:rPr lang="en-GB" sz="5200" dirty="0"/>
              <a:t>care workers, social workers, project workers and health professionals) </a:t>
            </a:r>
            <a:r>
              <a:rPr lang="en-GB" sz="5200" dirty="0">
                <a:hlinkClick r:id="rId5"/>
              </a:rPr>
              <a:t>https://www.gov.uk/government/uploads/system/uploads/attachment_data/file/466947/NKS_Substance_misuse_and_TB_Information_for_key_workers_.</a:t>
            </a:r>
            <a:r>
              <a:rPr lang="en-GB" sz="5200" dirty="0" smtClean="0">
                <a:hlinkClick r:id="rId5"/>
              </a:rPr>
              <a:t>pdf</a:t>
            </a:r>
            <a:endParaRPr lang="en-GB" sz="5200" dirty="0" smtClean="0"/>
          </a:p>
          <a:p>
            <a:pPr marL="109728" indent="0">
              <a:buNone/>
            </a:pPr>
            <a:endParaRPr lang="en-GB" sz="5200" dirty="0"/>
          </a:p>
          <a:p>
            <a:r>
              <a:rPr lang="en-GB" sz="5200" dirty="0" smtClean="0"/>
              <a:t>Jones </a:t>
            </a:r>
            <a:r>
              <a:rPr lang="en-GB" sz="5200" dirty="0"/>
              <a:t>D. R. et al, (2004) Prevalence, severity, and co-occurrence of chronic physical health problems of persons with serious mental illness. Psychiatric Services, 55 pp1250-1257</a:t>
            </a:r>
          </a:p>
          <a:p>
            <a:endParaRPr lang="en-GB" sz="5200" dirty="0"/>
          </a:p>
          <a:p>
            <a:r>
              <a:rPr lang="en-GB" sz="5200" dirty="0"/>
              <a:t>National Knowledge Service - TB: </a:t>
            </a:r>
            <a:r>
              <a:rPr lang="en-GB" sz="5200" dirty="0">
                <a:hlinkClick r:id="rId6"/>
              </a:rPr>
              <a:t>http://</a:t>
            </a:r>
            <a:r>
              <a:rPr lang="en-GB" sz="5200" dirty="0" smtClean="0">
                <a:hlinkClick r:id="rId6"/>
              </a:rPr>
              <a:t>www.neli.org.uk/IntegratedCRD.nsf/e67b3914fbe8da658025755c0062cd62/45aa03ceba2bc98080257145003ace45?OpenDocument&amp;Highlight=0,TB</a:t>
            </a:r>
            <a:endParaRPr lang="en-GB" sz="5200" dirty="0" smtClean="0"/>
          </a:p>
          <a:p>
            <a:pPr marL="109728" indent="0">
              <a:buNone/>
            </a:pPr>
            <a:endParaRPr lang="en-GB" sz="5200" dirty="0"/>
          </a:p>
          <a:p>
            <a:r>
              <a:rPr lang="en-GB" sz="5200" dirty="0" smtClean="0"/>
              <a:t>NICE </a:t>
            </a:r>
            <a:r>
              <a:rPr lang="en-GB" sz="5200" dirty="0"/>
              <a:t>(2004) Hepatitis C - pegylated interferons, ribavirin and alfa interferon (NICE technology appraisal,TA75) </a:t>
            </a:r>
            <a:r>
              <a:rPr lang="en-GB" sz="5200" dirty="0">
                <a:hlinkClick r:id="rId7"/>
              </a:rPr>
              <a:t>http://</a:t>
            </a:r>
            <a:r>
              <a:rPr lang="en-GB" sz="5200" dirty="0" smtClean="0">
                <a:hlinkClick r:id="rId7"/>
              </a:rPr>
              <a:t>guidance.nice.org.uk/TA75</a:t>
            </a:r>
            <a:r>
              <a:rPr lang="en-GB" sz="5200" dirty="0" smtClean="0"/>
              <a:t>  This </a:t>
            </a:r>
            <a:r>
              <a:rPr lang="en-GB" sz="5200" dirty="0"/>
              <a:t>guidance replaces Hepatitis C - alpha interferon and ribavirin (TA14). This guidance is extended by Hepatitis C - </a:t>
            </a:r>
            <a:r>
              <a:rPr lang="en-GB" sz="5200" dirty="0" err="1"/>
              <a:t>peginterferon</a:t>
            </a:r>
            <a:r>
              <a:rPr lang="en-GB" sz="5200" dirty="0"/>
              <a:t> alfa and ribavirin (TA106). </a:t>
            </a:r>
            <a:r>
              <a:rPr lang="en-GB" sz="5200" dirty="0">
                <a:hlinkClick r:id="rId7"/>
              </a:rPr>
              <a:t>http://</a:t>
            </a:r>
            <a:r>
              <a:rPr lang="en-GB" sz="5200" dirty="0" smtClean="0">
                <a:hlinkClick r:id="rId7"/>
              </a:rPr>
              <a:t>guidance.nice.org.uk/TA75</a:t>
            </a:r>
            <a:endParaRPr lang="en-GB" sz="5200" dirty="0" smtClean="0"/>
          </a:p>
          <a:p>
            <a:endParaRPr lang="en-GB" sz="5200" dirty="0"/>
          </a:p>
          <a:p>
            <a:pPr marL="109728" indent="0">
              <a:buNone/>
            </a:pPr>
            <a:endParaRPr lang="en-GB" sz="5200" dirty="0"/>
          </a:p>
          <a:p>
            <a:endParaRPr lang="en-GB" sz="5200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62491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2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11625"/>
            <a:ext cx="10972800" cy="4895668"/>
          </a:xfrm>
        </p:spPr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NICE (2014) Needle and syringe programmes: NICE public health guidance 52 guidance. http://www.nice.org.uk/guidance/ph52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NICE </a:t>
            </a:r>
            <a:r>
              <a:rPr lang="en-GB" dirty="0"/>
              <a:t>(2006) Hepatitis B (chronic) - </a:t>
            </a:r>
            <a:r>
              <a:rPr lang="en-GB" dirty="0" err="1"/>
              <a:t>adefovir</a:t>
            </a:r>
            <a:r>
              <a:rPr lang="en-GB" dirty="0"/>
              <a:t> </a:t>
            </a:r>
            <a:r>
              <a:rPr lang="en-GB" dirty="0" err="1"/>
              <a:t>dipivoxil</a:t>
            </a:r>
            <a:r>
              <a:rPr lang="en-GB" dirty="0"/>
              <a:t> and pegylated interferon alpha-2a (NICE technology appraisal,TA96) http://guidance.nice.org.uk/TA96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NICE </a:t>
            </a:r>
            <a:r>
              <a:rPr lang="en-GB" dirty="0"/>
              <a:t>(2010) Hepatitis C - </a:t>
            </a:r>
            <a:r>
              <a:rPr lang="en-GB" dirty="0" err="1"/>
              <a:t>peginterferon</a:t>
            </a:r>
            <a:r>
              <a:rPr lang="en-GB" dirty="0"/>
              <a:t> alfa and ribavirin (NICE technology appraisal,TA200)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guidance.nice.org.uk/TA200</a:t>
            </a:r>
            <a:endParaRPr lang="en-GB" dirty="0" smtClean="0"/>
          </a:p>
          <a:p>
            <a:pPr marL="109728" indent="0">
              <a:buNone/>
            </a:pPr>
            <a:endParaRPr lang="en-GB" dirty="0"/>
          </a:p>
          <a:p>
            <a:r>
              <a:rPr lang="en-GB" dirty="0"/>
              <a:t>Public Health England (2015) Hepatitis C in the UK: 2015 report.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www.gov.uk/government/uploads/system/uploads/attachment_data/file/448710/NEW_FINAL_HCV_2015_IN_THE_UK_REPORT_28072015_v2.pdf</a:t>
            </a: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Public Health England: </a:t>
            </a:r>
            <a:r>
              <a:rPr lang="en-GB" dirty="0" smtClean="0">
                <a:hlinkClick r:id="rId4"/>
              </a:rPr>
              <a:t>https://www.gov.uk/topic/health-protection/infectious-diseases</a:t>
            </a:r>
            <a:endParaRPr lang="en-GB" dirty="0" smtClean="0"/>
          </a:p>
          <a:p>
            <a:pPr marL="109728" indent="0">
              <a:buNone/>
            </a:pPr>
            <a:endParaRPr lang="en-GB" dirty="0"/>
          </a:p>
          <a:p>
            <a:r>
              <a:rPr lang="en-GB" dirty="0" err="1" smtClean="0"/>
              <a:t>Raoult</a:t>
            </a:r>
            <a:r>
              <a:rPr lang="en-GB" dirty="0" smtClean="0"/>
              <a:t> </a:t>
            </a:r>
            <a:r>
              <a:rPr lang="en-GB" dirty="0"/>
              <a:t>D., </a:t>
            </a:r>
            <a:r>
              <a:rPr lang="en-GB" dirty="0" err="1"/>
              <a:t>Foucalt</a:t>
            </a:r>
            <a:r>
              <a:rPr lang="en-GB" dirty="0"/>
              <a:t>, C., </a:t>
            </a:r>
            <a:r>
              <a:rPr lang="en-GB" dirty="0" err="1"/>
              <a:t>Brouqui</a:t>
            </a:r>
            <a:r>
              <a:rPr lang="en-GB" dirty="0"/>
              <a:t> P.(2001) Infections in the homeless. The Lancet Infectious Diseases Vol 1(2) September pp77-84</a:t>
            </a:r>
          </a:p>
          <a:p>
            <a:endParaRPr lang="en-GB" dirty="0"/>
          </a:p>
          <a:p>
            <a:r>
              <a:rPr lang="en-GB" dirty="0" err="1"/>
              <a:t>Tetrault</a:t>
            </a:r>
            <a:r>
              <a:rPr lang="en-GB" dirty="0"/>
              <a:t>, J M, </a:t>
            </a:r>
            <a:r>
              <a:rPr lang="en-GB" dirty="0" err="1"/>
              <a:t>Fiellin</a:t>
            </a:r>
            <a:r>
              <a:rPr lang="en-GB" dirty="0"/>
              <a:t>, D A, and Sullivan L E (2010) Substance Abuse and HIV: </a:t>
            </a:r>
            <a:r>
              <a:rPr lang="en-GB" dirty="0" smtClean="0"/>
              <a:t>Treatment Challenges </a:t>
            </a:r>
            <a:r>
              <a:rPr lang="en-GB" dirty="0"/>
              <a:t>Substance Abuse and HIV: Treatment. The AIDS Reader. August 13, pp1-8</a:t>
            </a:r>
          </a:p>
          <a:p>
            <a:endParaRPr lang="en-GB" dirty="0"/>
          </a:p>
          <a:p>
            <a:r>
              <a:rPr lang="en-GB" dirty="0" err="1"/>
              <a:t>Wiessing</a:t>
            </a:r>
            <a:r>
              <a:rPr lang="en-GB" dirty="0"/>
              <a:t>, L., </a:t>
            </a:r>
            <a:r>
              <a:rPr lang="en-GB" dirty="0" err="1"/>
              <a:t>Ferri</a:t>
            </a:r>
            <a:r>
              <a:rPr lang="en-GB" dirty="0"/>
              <a:t>, M., Grady, B., </a:t>
            </a:r>
            <a:r>
              <a:rPr lang="en-GB" dirty="0" err="1"/>
              <a:t>Kantzanou</a:t>
            </a:r>
            <a:r>
              <a:rPr lang="en-GB" dirty="0"/>
              <a:t>, M., </a:t>
            </a:r>
            <a:r>
              <a:rPr lang="en-GB" dirty="0" err="1"/>
              <a:t>Sperle</a:t>
            </a:r>
            <a:r>
              <a:rPr lang="en-GB" dirty="0"/>
              <a:t>, I., Cullen, K., </a:t>
            </a:r>
            <a:r>
              <a:rPr lang="en-GB" dirty="0" err="1"/>
              <a:t>Hatzakis</a:t>
            </a:r>
            <a:r>
              <a:rPr lang="en-GB" dirty="0"/>
              <a:t>, A., </a:t>
            </a:r>
            <a:r>
              <a:rPr lang="en-GB" dirty="0" err="1"/>
              <a:t>Prins</a:t>
            </a:r>
            <a:r>
              <a:rPr lang="en-GB" dirty="0"/>
              <a:t>, M., Vickerman, P., Lazarus, J.V., Hope, V., </a:t>
            </a:r>
            <a:r>
              <a:rPr lang="en-GB" dirty="0" err="1"/>
              <a:t>Matheï</a:t>
            </a:r>
            <a:r>
              <a:rPr lang="en-GB" dirty="0"/>
              <a:t>, C. (2014) ‘Hepatitis C virus infection epidemiology among people who inject drugs in Europe – A systematic review of data for scaling up treatment and prevention’, </a:t>
            </a:r>
            <a:r>
              <a:rPr lang="en-GB" dirty="0" err="1"/>
              <a:t>PLoS</a:t>
            </a:r>
            <a:r>
              <a:rPr lang="en-GB" dirty="0"/>
              <a:t> ONE 9(7): e103345. doi:10.1371/journal.pone.0103345</a:t>
            </a:r>
          </a:p>
          <a:p>
            <a:endParaRPr lang="en-GB" dirty="0"/>
          </a:p>
          <a:p>
            <a:r>
              <a:rPr lang="en-GB" dirty="0"/>
              <a:t>World Hepatitis Alliance </a:t>
            </a:r>
            <a:r>
              <a:rPr lang="en-GB" dirty="0">
                <a:hlinkClick r:id="rId5"/>
              </a:rPr>
              <a:t>http://www.worldhepatitisalliance.org</a:t>
            </a:r>
            <a:r>
              <a:rPr lang="en-GB" dirty="0" smtClean="0">
                <a:hlinkClick r:id="rId5"/>
              </a:rPr>
              <a:t>/</a:t>
            </a:r>
            <a:endParaRPr lang="en-GB" dirty="0" smtClean="0"/>
          </a:p>
          <a:p>
            <a:pPr marL="109728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5597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9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Hepatitis B and C are major causes of liver disease and liver cancer</a:t>
            </a:r>
          </a:p>
          <a:p>
            <a:r>
              <a:rPr lang="en-GB" dirty="0" smtClean="0"/>
              <a:t>20-25% of people with chronic hepatitis B have progressive liver disease which leads to cirrhosis in some cases</a:t>
            </a:r>
            <a:endParaRPr lang="en-GB" dirty="0"/>
          </a:p>
          <a:p>
            <a:r>
              <a:rPr lang="en-GB" dirty="0" smtClean="0"/>
              <a:t>Over 90% people with hepatitis C have a history of injecting</a:t>
            </a:r>
          </a:p>
          <a:p>
            <a:r>
              <a:rPr lang="en-GB" dirty="0" smtClean="0"/>
              <a:t>15-20% people with hepatitis C will develop liver cirrhosis after 20 years and 5% of those will develop liver cancer</a:t>
            </a:r>
          </a:p>
          <a:p>
            <a:r>
              <a:rPr lang="en-GB" dirty="0" smtClean="0"/>
              <a:t>Hepatitis C is the commonest indication for transplantation</a:t>
            </a:r>
          </a:p>
          <a:p>
            <a:r>
              <a:rPr lang="en-GB" dirty="0" smtClean="0"/>
              <a:t>214000 are chronically infected with hepatitis C </a:t>
            </a:r>
          </a:p>
          <a:p>
            <a:r>
              <a:rPr lang="en-GB" dirty="0" smtClean="0"/>
              <a:t>2.2% of all people being seen for care in the UK have HIV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Individuals put themselves at risk due to chaotic lifestyle and effect of  substances</a:t>
            </a:r>
          </a:p>
          <a:p>
            <a:r>
              <a:rPr lang="en-GB" dirty="0" smtClean="0"/>
              <a:t>Drug users who are having sex without protection and sharing injecting equipment or </a:t>
            </a:r>
            <a:r>
              <a:rPr lang="en-GB" dirty="0" err="1" smtClean="0"/>
              <a:t>paraphenalia</a:t>
            </a:r>
            <a:r>
              <a:rPr lang="en-GB" dirty="0" smtClean="0"/>
              <a:t> are at risk  of contracting BBV (blood borne viruses </a:t>
            </a:r>
            <a:r>
              <a:rPr lang="en-GB" dirty="0" err="1" smtClean="0"/>
              <a:t>eg</a:t>
            </a:r>
            <a:r>
              <a:rPr lang="en-GB" dirty="0" smtClean="0"/>
              <a:t> hepatitis B and C, and HIV)</a:t>
            </a:r>
          </a:p>
          <a:p>
            <a:r>
              <a:rPr lang="en-GB" dirty="0" smtClean="0"/>
              <a:t>Patients who misuse substances are likely to be susceptible to tuberculosis (TB)</a:t>
            </a:r>
          </a:p>
          <a:p>
            <a:r>
              <a:rPr lang="en-GB" dirty="0" smtClean="0"/>
              <a:t>Drinking alcohol – especially binge drinking – and ‘club drugs’ alter judgement and impair decisions about sex and other drug use, leading to unprotected sex and sharing of injecting equipment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DISTINCTIVE FEATURES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75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Substance misusers may view BBV as ‘occupational’ hazards of drug use </a:t>
            </a:r>
          </a:p>
          <a:p>
            <a:r>
              <a:rPr lang="en-GB" dirty="0" smtClean="0"/>
              <a:t>Drug users may not recognise or differentiate the symptoms of BBV from intoxication, withdrawal or poor self care</a:t>
            </a:r>
          </a:p>
          <a:p>
            <a:r>
              <a:rPr lang="en-GB" dirty="0" smtClean="0"/>
              <a:t>Drug users may think the symptoms  derive from impurities in street drugs</a:t>
            </a:r>
          </a:p>
          <a:p>
            <a:r>
              <a:rPr lang="en-GB" dirty="0" smtClean="0"/>
              <a:t>Patients may present late to services and be less compliant with the medication prescribed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DETECTION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8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Infections may be viral, acute bacterial and sexually transmitted</a:t>
            </a:r>
          </a:p>
          <a:p>
            <a:r>
              <a:rPr lang="en-GB" dirty="0" smtClean="0"/>
              <a:t>History taking should elicit information about behaviours that may have put the patient at risk </a:t>
            </a:r>
          </a:p>
          <a:p>
            <a:r>
              <a:rPr lang="en-GB" dirty="0" smtClean="0"/>
              <a:t>Injecting, unprotected sex and receiving a blood transfusion in other countries</a:t>
            </a:r>
          </a:p>
          <a:p>
            <a:r>
              <a:rPr lang="en-GB" dirty="0" smtClean="0"/>
              <a:t>Information about those with whom the patients has had intimate or prolonged contact</a:t>
            </a:r>
          </a:p>
          <a:p>
            <a:r>
              <a:rPr lang="en-GB" dirty="0" smtClean="0"/>
              <a:t>Contact tracing may need to take place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035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 where water supplies and sewage disposal are poor</a:t>
            </a:r>
          </a:p>
          <a:p>
            <a:r>
              <a:rPr lang="en-GB" dirty="0" smtClean="0"/>
              <a:t>Personal and food hygiene are poor</a:t>
            </a:r>
          </a:p>
          <a:p>
            <a:r>
              <a:rPr lang="en-GB" dirty="0" smtClean="0"/>
              <a:t>Living in poor conditions, in crowded accommodation where this is no running water or adequate sewage </a:t>
            </a:r>
            <a:r>
              <a:rPr lang="en-GB" dirty="0" err="1" smtClean="0"/>
              <a:t>eg</a:t>
            </a:r>
            <a:r>
              <a:rPr lang="en-GB" dirty="0" smtClean="0"/>
              <a:t> hostels, squats</a:t>
            </a:r>
          </a:p>
          <a:p>
            <a:r>
              <a:rPr lang="en-GB" dirty="0" smtClean="0"/>
              <a:t>Blood to blood spread through needle sharing </a:t>
            </a:r>
          </a:p>
          <a:p>
            <a:r>
              <a:rPr lang="en-GB" dirty="0" smtClean="0"/>
              <a:t>Transmission is by </a:t>
            </a:r>
            <a:r>
              <a:rPr lang="en-GB" dirty="0" err="1" smtClean="0"/>
              <a:t>fecal</a:t>
            </a:r>
            <a:r>
              <a:rPr lang="en-GB" dirty="0" smtClean="0"/>
              <a:t> and oral routes</a:t>
            </a:r>
          </a:p>
          <a:p>
            <a:r>
              <a:rPr lang="en-GB" dirty="0" smtClean="0"/>
              <a:t>Symptoms may last for a week or more and include: flu type symptoms, nausea, stomach ache and diarrhoea, jaundice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40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Hepatitis B causes liver inflammation and fibrosis</a:t>
            </a:r>
          </a:p>
          <a:p>
            <a:r>
              <a:rPr lang="en-GB" dirty="0" smtClean="0"/>
              <a:t>Untreated can lead to cirrhosis and liver failure or hepatocellular cancer</a:t>
            </a:r>
          </a:p>
          <a:p>
            <a:r>
              <a:rPr lang="en-GB" dirty="0" smtClean="0"/>
              <a:t>2% cause chronic hepatitis</a:t>
            </a:r>
          </a:p>
          <a:p>
            <a:r>
              <a:rPr lang="en-GB" dirty="0" smtClean="0"/>
              <a:t>Information about initiation of injecting, sharing of injecting equipment, frequency of sharing, number and type of contacts who may have been injecting</a:t>
            </a:r>
          </a:p>
          <a:p>
            <a:r>
              <a:rPr lang="en-GB" dirty="0" smtClean="0"/>
              <a:t>Hepatitis B is notifiable to Public health England</a:t>
            </a:r>
          </a:p>
          <a:p>
            <a:r>
              <a:rPr lang="en-GB" dirty="0" smtClean="0"/>
              <a:t>Transmission is by injecting, sexual contact and mother to baby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HEPATITIS B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78E03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76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rgbClr val="7030A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2237</Words>
  <Application>Microsoft Office PowerPoint</Application>
  <PresentationFormat>Widescreen</PresentationFormat>
  <Paragraphs>239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Calibri</vt:lpstr>
      <vt:lpstr>Lucida Sans Unicode</vt:lpstr>
      <vt:lpstr>Verdana</vt:lpstr>
      <vt:lpstr>Wingdings 2</vt:lpstr>
      <vt:lpstr>Wingdings 3</vt:lpstr>
      <vt:lpstr>1_Concourse</vt:lpstr>
      <vt:lpstr>PowerPoint Presentation</vt:lpstr>
      <vt:lpstr>LEARNING OUTCOMES</vt:lpstr>
      <vt:lpstr>CONTEXT</vt:lpstr>
      <vt:lpstr>PowerPoint Presentation</vt:lpstr>
      <vt:lpstr>DISTINCTIVE FEATURES</vt:lpstr>
      <vt:lpstr>BARRIERS TO DETECTION</vt:lpstr>
      <vt:lpstr>ASSESSMENT</vt:lpstr>
      <vt:lpstr>HEPATITIS A</vt:lpstr>
      <vt:lpstr>HEPATITIS B</vt:lpstr>
      <vt:lpstr>HEPATITIS B - SYMPTOMS</vt:lpstr>
      <vt:lpstr>HEPATITIS C</vt:lpstr>
      <vt:lpstr>HEPATITIS C - SIGNS AND SYMPTOMS</vt:lpstr>
      <vt:lpstr>HEPATITIS C - TESTS</vt:lpstr>
      <vt:lpstr>HUMAN IMMUNODEFICIENCY VIRUS (HIV)</vt:lpstr>
      <vt:lpstr>HIV – SYMPTOMS, TESTS AND TREATMENT</vt:lpstr>
      <vt:lpstr>ANTIBACTERIAL INFECTION</vt:lpstr>
      <vt:lpstr>RESPIRATORY INFECTIONS - PNEUMONIA</vt:lpstr>
      <vt:lpstr>ASPIRATION PNEUMONIA</vt:lpstr>
      <vt:lpstr>ASPIRATION PNEUMONIA - DIAGNOSIS</vt:lpstr>
      <vt:lpstr>TUBERCULOSIS</vt:lpstr>
      <vt:lpstr>SEXUALLY TRANSMITTED DISEASES</vt:lpstr>
      <vt:lpstr>TREATMENT – HEPATITIS A</vt:lpstr>
      <vt:lpstr>HEPATITIS B</vt:lpstr>
      <vt:lpstr>HEPATITIS B</vt:lpstr>
      <vt:lpstr>HEPATITIS C</vt:lpstr>
      <vt:lpstr>TUBERCULOSIS</vt:lpstr>
      <vt:lpstr>HIV, ACUTE BACTERIAL INFECTIONS</vt:lpstr>
      <vt:lpstr>REFERRAL, NETWORKS AND SERVICES</vt:lpstr>
      <vt:lpstr>HINTS &amp;TIPS</vt:lpstr>
      <vt:lpstr>PREVENTION</vt:lpstr>
      <vt:lpstr>References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INFECTIOUS DISEASES</dc:title>
  <dc:creator>Benjamin8</dc:creator>
  <cp:lastModifiedBy>Christine Mary Goodair</cp:lastModifiedBy>
  <cp:revision>20</cp:revision>
  <dcterms:created xsi:type="dcterms:W3CDTF">2015-08-10T14:22:14Z</dcterms:created>
  <dcterms:modified xsi:type="dcterms:W3CDTF">2016-03-29T09:26:37Z</dcterms:modified>
</cp:coreProperties>
</file>