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"/>
  </p:notesMasterIdLst>
  <p:sldIdLst>
    <p:sldId id="257" r:id="rId2"/>
  </p:sldIdLst>
  <p:sldSz cx="21386800" cy="30279975"/>
  <p:notesSz cx="6858000" cy="9144000"/>
  <p:defaultTextStyle>
    <a:defPPr>
      <a:defRPr lang="en-US"/>
    </a:defPPr>
    <a:lvl1pPr marL="0" algn="l" defTabSz="295126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5629" algn="l" defTabSz="295126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1261" algn="l" defTabSz="295126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6903" algn="l" defTabSz="295126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2532" algn="l" defTabSz="295126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78161" algn="l" defTabSz="295126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3802" algn="l" defTabSz="295126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29435" algn="l" defTabSz="295126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5064" algn="l" defTabSz="2951261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00000"/>
    <a:srgbClr val="FFFF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982" autoAdjust="0"/>
  </p:normalViewPr>
  <p:slideViewPr>
    <p:cSldViewPr snapToObjects="1" showGuides="1">
      <p:cViewPr>
        <p:scale>
          <a:sx n="40" d="100"/>
          <a:sy n="40" d="100"/>
        </p:scale>
        <p:origin x="18" y="-72"/>
      </p:cViewPr>
      <p:guideLst>
        <p:guide orient="horz" pos="9537"/>
        <p:guide pos="67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9" cy="72008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BC710-31DD-46C7-9782-6BD579FC0448}" type="datetimeFigureOut">
              <a:rPr lang="en-GB" smtClean="0"/>
              <a:pPr/>
              <a:t>16/02/2015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84B8F-5364-457B-900A-1B9747220FE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04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68" algn="l" defTabSz="9143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336" algn="l" defTabSz="9143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503" algn="l" defTabSz="9143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668" algn="l" defTabSz="9143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836" algn="l" defTabSz="9143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3003" algn="l" defTabSz="9143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171" algn="l" defTabSz="9143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339" algn="l" defTabSz="91433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84B8F-5364-457B-900A-1B9747220FE2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4670" y="17922664"/>
            <a:ext cx="16396547" cy="565646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4670" y="23551094"/>
            <a:ext cx="16396547" cy="39392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72765" y="462613"/>
            <a:ext cx="5079365" cy="267893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462613"/>
            <a:ext cx="14881648" cy="267893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/>
            </a:lvl1pPr>
            <a:lvl2pPr marL="1476162" indent="0">
              <a:buNone/>
              <a:defRPr sz="5800"/>
            </a:lvl2pPr>
            <a:lvl3pPr marL="2952323" indent="0">
              <a:buNone/>
              <a:defRPr sz="5200"/>
            </a:lvl3pPr>
            <a:lvl4pPr marL="4428485" indent="0">
              <a:buNone/>
              <a:defRPr sz="4500"/>
            </a:lvl4pPr>
            <a:lvl5pPr marL="5904647" indent="0">
              <a:buNone/>
              <a:defRPr sz="4500"/>
            </a:lvl5pPr>
            <a:lvl6pPr marL="7380808" indent="0">
              <a:buNone/>
              <a:defRPr sz="4500"/>
            </a:lvl6pPr>
            <a:lvl7pPr marL="8856970" indent="0">
              <a:buNone/>
              <a:defRPr sz="4500"/>
            </a:lvl7pPr>
            <a:lvl8pPr marL="10333131" indent="0">
              <a:buNone/>
              <a:defRPr sz="4500"/>
            </a:lvl8pPr>
            <a:lvl9pPr marL="11809293" indent="0">
              <a:buNone/>
              <a:defRPr sz="4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7738216"/>
            <a:ext cx="9980507" cy="19513762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738216"/>
            <a:ext cx="9980507" cy="19513762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77360" y="462613"/>
            <a:ext cx="16574770" cy="473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670" y="7738216"/>
            <a:ext cx="20317460" cy="1951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670" y="27574403"/>
            <a:ext cx="4990253" cy="210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fld id="{490D455F-64F0-4CA8-AE20-07EC5D8E638C}" type="datetimeFigureOut">
              <a:rPr lang="en-GB" smtClean="0"/>
              <a:pPr/>
              <a:t>16/02/2015</a:t>
            </a:fld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7157" y="27574403"/>
            <a:ext cx="6772487" cy="210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861877" y="27574403"/>
            <a:ext cx="4990253" cy="210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fld id="{5C9950C8-6454-4EF5-97B4-07AA6DAA708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  <a:cs typeface="Arial" charset="0"/>
        </a:defRPr>
      </a:lvl5pPr>
      <a:lvl6pPr marL="1476162" algn="l" rtl="0" eaLnBrk="1" fontAlgn="base" hangingPunct="1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  <a:cs typeface="Arial" charset="0"/>
        </a:defRPr>
      </a:lvl6pPr>
      <a:lvl7pPr marL="2952323" algn="l" rtl="0" eaLnBrk="1" fontAlgn="base" hangingPunct="1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  <a:cs typeface="Arial" charset="0"/>
        </a:defRPr>
      </a:lvl7pPr>
      <a:lvl8pPr marL="4428485" algn="l" rtl="0" eaLnBrk="1" fontAlgn="base" hangingPunct="1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  <a:cs typeface="Arial" charset="0"/>
        </a:defRPr>
      </a:lvl8pPr>
      <a:lvl9pPr marL="5904647" algn="l" rtl="0" eaLnBrk="1" fontAlgn="base" hangingPunct="1">
        <a:spcBef>
          <a:spcPct val="0"/>
        </a:spcBef>
        <a:spcAft>
          <a:spcPct val="0"/>
        </a:spcAft>
        <a:defRPr sz="11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107121" indent="-1107121" algn="l" rtl="0" eaLnBrk="1" fontAlgn="base" hangingPunct="1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rtl="0" eaLnBrk="1" fontAlgn="base" hangingPunct="1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  <a:cs typeface="+mn-cs"/>
        </a:defRPr>
      </a:lvl2pPr>
      <a:lvl3pPr marL="3690404" indent="-738081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5166566" indent="-738081" algn="l" rtl="0" eaLnBrk="1" fontAlgn="base" hangingPunct="1">
        <a:spcBef>
          <a:spcPct val="20000"/>
        </a:spcBef>
        <a:spcAft>
          <a:spcPct val="0"/>
        </a:spcAft>
        <a:buChar char="–"/>
        <a:defRPr sz="5200">
          <a:solidFill>
            <a:schemeClr val="tx1"/>
          </a:solidFill>
          <a:latin typeface="+mn-lt"/>
          <a:cs typeface="+mn-cs"/>
        </a:defRPr>
      </a:lvl4pPr>
      <a:lvl5pPr marL="6642727" indent="-738081" algn="l" rtl="0" eaLnBrk="1" fontAlgn="base" hangingPunct="1">
        <a:spcBef>
          <a:spcPct val="20000"/>
        </a:spcBef>
        <a:spcAft>
          <a:spcPct val="0"/>
        </a:spcAft>
        <a:buChar char="»"/>
        <a:defRPr sz="5200">
          <a:solidFill>
            <a:schemeClr val="tx1"/>
          </a:solidFill>
          <a:latin typeface="+mn-lt"/>
          <a:cs typeface="+mn-cs"/>
        </a:defRPr>
      </a:lvl5pPr>
      <a:lvl6pPr marL="8118889" indent="-738081" algn="l" rtl="0" eaLnBrk="1" fontAlgn="base" hangingPunct="1">
        <a:spcBef>
          <a:spcPct val="20000"/>
        </a:spcBef>
        <a:spcAft>
          <a:spcPct val="0"/>
        </a:spcAft>
        <a:buChar char="»"/>
        <a:defRPr sz="5200">
          <a:solidFill>
            <a:schemeClr val="tx1"/>
          </a:solidFill>
          <a:latin typeface="+mn-lt"/>
          <a:cs typeface="+mn-cs"/>
        </a:defRPr>
      </a:lvl6pPr>
      <a:lvl7pPr marL="9595051" indent="-738081" algn="l" rtl="0" eaLnBrk="1" fontAlgn="base" hangingPunct="1">
        <a:spcBef>
          <a:spcPct val="20000"/>
        </a:spcBef>
        <a:spcAft>
          <a:spcPct val="0"/>
        </a:spcAft>
        <a:buChar char="»"/>
        <a:defRPr sz="5200">
          <a:solidFill>
            <a:schemeClr val="tx1"/>
          </a:solidFill>
          <a:latin typeface="+mn-lt"/>
          <a:cs typeface="+mn-cs"/>
        </a:defRPr>
      </a:lvl7pPr>
      <a:lvl8pPr marL="11071212" indent="-738081" algn="l" rtl="0" eaLnBrk="1" fontAlgn="base" hangingPunct="1">
        <a:spcBef>
          <a:spcPct val="20000"/>
        </a:spcBef>
        <a:spcAft>
          <a:spcPct val="0"/>
        </a:spcAft>
        <a:buChar char="»"/>
        <a:defRPr sz="5200">
          <a:solidFill>
            <a:schemeClr val="tx1"/>
          </a:solidFill>
          <a:latin typeface="+mn-lt"/>
          <a:cs typeface="+mn-cs"/>
        </a:defRPr>
      </a:lvl8pPr>
      <a:lvl9pPr marL="12547374" indent="-738081" algn="l" rtl="0" eaLnBrk="1" fontAlgn="base" hangingPunct="1">
        <a:spcBef>
          <a:spcPct val="20000"/>
        </a:spcBef>
        <a:spcAft>
          <a:spcPct val="0"/>
        </a:spcAft>
        <a:buChar char="»"/>
        <a:defRPr sz="5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bg1">
                <a:lumMod val="95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932688" y="26661411"/>
            <a:ext cx="2560259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2155" y="9880701"/>
            <a:ext cx="9540000" cy="19497615"/>
          </a:xfrm>
          <a:prstGeom prst="rect">
            <a:avLst/>
          </a:prstGeom>
          <a:noFill/>
        </p:spPr>
        <p:txBody>
          <a:bodyPr wrap="square" lIns="91414" tIns="45705" rIns="91414" bIns="45705" rtlCol="0">
            <a:spAutoFit/>
          </a:bodyPr>
          <a:lstStyle/>
          <a:p>
            <a:pPr algn="just"/>
            <a:r>
              <a:rPr lang="en-GB" sz="3200" b="1" dirty="0" smtClean="0">
                <a:latin typeface="Garamond" pitchFamily="18" charset="0"/>
              </a:rPr>
              <a:t>OBJECTIVES: </a:t>
            </a:r>
          </a:p>
          <a:p>
            <a:pPr marL="457168" indent="-457168">
              <a:buFont typeface="+mj-lt"/>
              <a:buAutoNum type="arabicPeriod"/>
            </a:pPr>
            <a:r>
              <a:rPr lang="en-GB" sz="3200" dirty="0" smtClean="0">
                <a:latin typeface="Garamond" pitchFamily="18" charset="0"/>
              </a:rPr>
              <a:t>Investigate if there is a relationship between demographic profile and legal high use. </a:t>
            </a:r>
          </a:p>
          <a:p>
            <a:pPr marL="457168" indent="-457168" algn="just">
              <a:buFont typeface="+mj-lt"/>
              <a:buAutoNum type="arabicPeriod"/>
            </a:pPr>
            <a:r>
              <a:rPr lang="en-GB" sz="3200" dirty="0" smtClean="0">
                <a:latin typeface="Garamond" pitchFamily="18" charset="0"/>
              </a:rPr>
              <a:t>Discover the motives for legal high acquisition and use.</a:t>
            </a:r>
          </a:p>
          <a:p>
            <a:pPr marL="457168" indent="-457168" algn="just">
              <a:buFont typeface="+mj-lt"/>
              <a:buAutoNum type="arabicPeriod"/>
            </a:pPr>
            <a:r>
              <a:rPr lang="en-GB" sz="3200" dirty="0" smtClean="0">
                <a:latin typeface="Garamond" pitchFamily="18" charset="0"/>
              </a:rPr>
              <a:t>Detect the problems and risks associated with legal high use.</a:t>
            </a:r>
          </a:p>
          <a:p>
            <a:pPr marL="457168" indent="-457168" algn="just">
              <a:buFont typeface="+mj-lt"/>
              <a:buAutoNum type="arabicPeriod"/>
            </a:pPr>
            <a:r>
              <a:rPr lang="en-GB" sz="3200" dirty="0" smtClean="0">
                <a:latin typeface="Garamond" pitchFamily="18" charset="0"/>
              </a:rPr>
              <a:t>Capture and conceptualise legal high experiences.</a:t>
            </a:r>
          </a:p>
          <a:p>
            <a:pPr algn="just"/>
            <a:endParaRPr lang="en-GB" sz="3200" b="1" dirty="0" smtClean="0">
              <a:latin typeface="Garamond" pitchFamily="18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GB" sz="3200" b="1" dirty="0" smtClean="0">
                <a:latin typeface="Garamond" pitchFamily="18" charset="0"/>
                <a:ea typeface="Verdana" pitchFamily="34" charset="0"/>
                <a:cs typeface="Verdana" pitchFamily="34" charset="0"/>
              </a:rPr>
              <a:t>DESIGN:</a:t>
            </a:r>
          </a:p>
          <a:p>
            <a:pPr lvl="0" algn="just"/>
            <a:r>
              <a:rPr lang="en-GB" sz="3200" dirty="0" smtClean="0">
                <a:latin typeface="Garamond" pitchFamily="18" charset="0"/>
              </a:rPr>
              <a:t>A mixed method approach will be used to answer the research questions from a variety of perspectives. It is anticipated that the mix of data collection will lead to greater validity and a comprehensive picture of the current situation.</a:t>
            </a:r>
          </a:p>
          <a:p>
            <a:pPr lvl="0" algn="just"/>
            <a:endParaRPr lang="en-GB" sz="3200" dirty="0" smtClean="0">
              <a:latin typeface="Garamond" pitchFamily="18" charset="0"/>
            </a:endParaRPr>
          </a:p>
          <a:p>
            <a:pPr lvl="0" algn="just"/>
            <a:r>
              <a:rPr lang="en-GB" sz="3200" b="1" dirty="0" smtClean="0">
                <a:solidFill>
                  <a:srgbClr val="000000"/>
                </a:solidFill>
                <a:latin typeface="Garamond" pitchFamily="18" charset="0"/>
                <a:ea typeface="Verdana" pitchFamily="34" charset="0"/>
                <a:cs typeface="Verdana" pitchFamily="34" charset="0"/>
              </a:rPr>
              <a:t>SETTING:</a:t>
            </a:r>
          </a:p>
          <a:p>
            <a:pPr algn="just"/>
            <a:r>
              <a:rPr lang="en-GB" sz="3200" dirty="0" smtClean="0">
                <a:latin typeface="Garamond" pitchFamily="18" charset="0"/>
              </a:rPr>
              <a:t>The survey will obtain data from participants located in North Devon. The Board Market Rent Area [BMRA] of North Devon has been chosen as a convenient administrative county boundary as its council collects population data linked to health, housing, employment and education. </a:t>
            </a:r>
            <a:endParaRPr lang="en-GB" sz="3200" dirty="0" smtClean="0"/>
          </a:p>
          <a:p>
            <a:pPr algn="just"/>
            <a:endParaRPr lang="en-GB" sz="3200" dirty="0" smtClean="0">
              <a:latin typeface="Garamond" pitchFamily="18" charset="0"/>
            </a:endParaRPr>
          </a:p>
          <a:p>
            <a:pPr algn="just"/>
            <a:r>
              <a:rPr lang="en-GB" sz="3200" b="1" dirty="0" smtClean="0">
                <a:solidFill>
                  <a:srgbClr val="000000"/>
                </a:solidFill>
                <a:latin typeface="Garamond" pitchFamily="18" charset="0"/>
                <a:ea typeface="Verdana" pitchFamily="34" charset="0"/>
                <a:cs typeface="Verdana" pitchFamily="34" charset="0"/>
              </a:rPr>
              <a:t>PARTICIPANTS:</a:t>
            </a:r>
          </a:p>
          <a:p>
            <a:pPr algn="just"/>
            <a:r>
              <a:rPr lang="en-GB" sz="3200" dirty="0" smtClean="0">
                <a:latin typeface="Garamond" pitchFamily="18" charset="0"/>
              </a:rPr>
              <a:t>Eligibility criteria is 18 years of age or older and resident in the administration area of North Devon BRMSA [Broad Market Rent Area]. Assuming a 5% margin of error and a confidence level of 95%, and a population estimation of 78,020, then the quantitative study sample will be between 370 and 383. For the qualitative part of the study, a subgroup of participants will self-select for interview via the online survey. Sample size will be guided by the concept of saturation. </a:t>
            </a:r>
          </a:p>
          <a:p>
            <a:pPr algn="just"/>
            <a:endParaRPr lang="en-GB" sz="3200" b="1" dirty="0" smtClean="0">
              <a:solidFill>
                <a:srgbClr val="000000"/>
              </a:solidFill>
              <a:latin typeface="Garamond" pitchFamily="18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GB" sz="3200" dirty="0" smtClean="0"/>
          </a:p>
          <a:p>
            <a:pPr lvl="0" algn="just"/>
            <a:endParaRPr lang="en-GB" sz="3200" b="1" dirty="0" smtClean="0">
              <a:solidFill>
                <a:prstClr val="white"/>
              </a:solidFill>
              <a:latin typeface="Garamond" pitchFamily="18" charset="0"/>
              <a:ea typeface="Verdana" pitchFamily="34" charset="0"/>
              <a:cs typeface="Verdana" pitchFamily="34" charset="0"/>
            </a:endParaRPr>
          </a:p>
          <a:p>
            <a:pPr lvl="0" algn="just"/>
            <a:endParaRPr lang="en-GB" sz="3200" b="1" dirty="0" smtClean="0">
              <a:solidFill>
                <a:prstClr val="white"/>
              </a:solidFill>
              <a:latin typeface="Garamond" pitchFamily="18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GB" sz="3200" dirty="0" smtClean="0">
              <a:latin typeface="Garamond" pitchFamily="18" charset="0"/>
            </a:endParaRPr>
          </a:p>
          <a:p>
            <a:pPr algn="just"/>
            <a:endParaRPr lang="en-GB" sz="3200" b="1" dirty="0" smtClean="0"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2153" y="679483"/>
            <a:ext cx="19326805" cy="5961107"/>
          </a:xfrm>
          <a:prstGeom prst="rect">
            <a:avLst/>
          </a:prstGeom>
          <a:noFill/>
        </p:spPr>
        <p:txBody>
          <a:bodyPr wrap="square" lIns="295126" tIns="147568" rIns="295126" bIns="147568" rtlCol="0">
            <a:spAutoFit/>
          </a:bodyPr>
          <a:lstStyle/>
          <a:p>
            <a:pPr algn="r"/>
            <a:r>
              <a:rPr lang="en-GB" sz="8100" b="1" i="1" dirty="0">
                <a:solidFill>
                  <a:srgbClr val="000000"/>
                </a:solidFill>
                <a:latin typeface="Garamond" pitchFamily="18" charset="0"/>
                <a:ea typeface="Verdana" pitchFamily="34" charset="0"/>
                <a:cs typeface="Verdana" pitchFamily="34" charset="0"/>
              </a:rPr>
              <a:t>BREAKING BAD </a:t>
            </a:r>
            <a:r>
              <a:rPr lang="en-GB" sz="8100" b="1" dirty="0">
                <a:solidFill>
                  <a:srgbClr val="000000"/>
                </a:solidFill>
                <a:latin typeface="Garamond" pitchFamily="18" charset="0"/>
                <a:ea typeface="Verdana" pitchFamily="34" charset="0"/>
                <a:cs typeface="Verdana" pitchFamily="34" charset="0"/>
              </a:rPr>
              <a:t>IN </a:t>
            </a:r>
            <a:endParaRPr lang="en-GB" sz="8100" b="1" dirty="0" smtClean="0">
              <a:solidFill>
                <a:srgbClr val="000000"/>
              </a:solidFill>
              <a:latin typeface="Garamond" pitchFamily="18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GB" sz="8100" b="1" dirty="0" smtClean="0">
                <a:solidFill>
                  <a:srgbClr val="000000"/>
                </a:solidFill>
                <a:latin typeface="Garamond" pitchFamily="18" charset="0"/>
                <a:ea typeface="Verdana" pitchFamily="34" charset="0"/>
                <a:cs typeface="Verdana" pitchFamily="34" charset="0"/>
              </a:rPr>
              <a:t>BARNSTAPLE</a:t>
            </a:r>
            <a:endParaRPr lang="en-GB" sz="8100" b="1" dirty="0">
              <a:solidFill>
                <a:srgbClr val="000000"/>
              </a:solidFill>
              <a:latin typeface="Garamond" pitchFamily="18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GB" sz="5500" dirty="0" smtClean="0">
                <a:solidFill>
                  <a:srgbClr val="000000"/>
                </a:solidFill>
                <a:latin typeface="Garamond" pitchFamily="18" charset="0"/>
              </a:rPr>
              <a:t>The use of legal highs in North Devon: </a:t>
            </a:r>
          </a:p>
          <a:p>
            <a:pPr algn="r"/>
            <a:r>
              <a:rPr lang="en-GB" sz="5500" dirty="0" smtClean="0">
                <a:solidFill>
                  <a:srgbClr val="000000"/>
                </a:solidFill>
                <a:latin typeface="Garamond" pitchFamily="18" charset="0"/>
              </a:rPr>
              <a:t>A proposed mixed methods study.</a:t>
            </a:r>
            <a:endParaRPr lang="en-GB" sz="5500" dirty="0" smtClean="0">
              <a:solidFill>
                <a:srgbClr val="000000"/>
              </a:solidFill>
              <a:latin typeface="Garamond" pitchFamily="18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en-GB" sz="3200" b="1" dirty="0" smtClean="0">
                <a:solidFill>
                  <a:srgbClr val="000000"/>
                </a:solidFill>
                <a:latin typeface="Garamond" pitchFamily="18" charset="0"/>
                <a:ea typeface="Verdana" pitchFamily="34" charset="0"/>
                <a:cs typeface="Verdana" pitchFamily="34" charset="0"/>
              </a:rPr>
              <a:t>Carolyn Hurley MSc PGCE Dip Nursing</a:t>
            </a:r>
          </a:p>
          <a:p>
            <a:pPr algn="r"/>
            <a:r>
              <a:rPr lang="en-GB" sz="3200" b="1" dirty="0" smtClean="0">
                <a:solidFill>
                  <a:srgbClr val="000000"/>
                </a:solidFill>
                <a:latin typeface="Garamond" pitchFamily="18" charset="0"/>
                <a:ea typeface="Verdana" pitchFamily="34" charset="0"/>
                <a:cs typeface="Verdana" pitchFamily="34" charset="0"/>
              </a:rPr>
              <a:t>       Therapeutic Community Practitioner, Freedom Communities</a:t>
            </a:r>
          </a:p>
          <a:p>
            <a:pPr algn="r"/>
            <a:r>
              <a:rPr lang="en-GB" sz="3200" b="1" dirty="0" smtClean="0">
                <a:solidFill>
                  <a:srgbClr val="000000"/>
                </a:solidFill>
                <a:latin typeface="Garamond" pitchFamily="18" charset="0"/>
                <a:ea typeface="Verdana" pitchFamily="34" charset="0"/>
                <a:cs typeface="Verdana" pitchFamily="34" charset="0"/>
              </a:rPr>
              <a:t> Professional Doctoral Student, Department for Health, University of Bath</a:t>
            </a:r>
            <a:r>
              <a:rPr lang="en-GB" sz="3200" b="1" dirty="0" smtClean="0">
                <a:latin typeface="Garamond" pitchFamily="18" charset="0"/>
                <a:ea typeface="Verdana" pitchFamily="34" charset="0"/>
                <a:cs typeface="Verdana" pitchFamily="34" charset="0"/>
              </a:rPr>
              <a:t>.</a:t>
            </a:r>
            <a:endParaRPr lang="en-GB" sz="3200" b="1" dirty="0">
              <a:latin typeface="Garamond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133578" y="28101589"/>
            <a:ext cx="7263323" cy="1200318"/>
          </a:xfrm>
          <a:prstGeom prst="rect">
            <a:avLst/>
          </a:prstGeom>
          <a:noFill/>
        </p:spPr>
        <p:txBody>
          <a:bodyPr wrap="none" lIns="91434" tIns="45715" rIns="91434" bIns="45715" rtlCol="0">
            <a:spAutoFit/>
          </a:bodyPr>
          <a:lstStyle/>
          <a:p>
            <a:r>
              <a:rPr lang="en-GB" sz="2400" dirty="0" smtClean="0">
                <a:latin typeface="Garamond" pitchFamily="18" charset="0"/>
              </a:rPr>
              <a:t>“I hide in plain sight, same as you”</a:t>
            </a:r>
          </a:p>
          <a:p>
            <a:r>
              <a:rPr lang="en-GB" sz="2400" dirty="0" smtClean="0">
                <a:latin typeface="Garamond" pitchFamily="18" charset="0"/>
              </a:rPr>
              <a:t>Giancarlo Esposito, </a:t>
            </a:r>
            <a:r>
              <a:rPr lang="en-GB" sz="2400" i="1" dirty="0" smtClean="0">
                <a:latin typeface="Garamond" pitchFamily="18" charset="0"/>
              </a:rPr>
              <a:t>Breaking Bad AMC/Everett/Rex Features</a:t>
            </a:r>
            <a:endParaRPr lang="en-GB" sz="2400" dirty="0" smtClean="0">
              <a:latin typeface="Garamond" pitchFamily="18" charset="0"/>
            </a:endParaRPr>
          </a:p>
          <a:p>
            <a:endParaRPr lang="en-GB" sz="2400" dirty="0">
              <a:latin typeface="Garamond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13489" y="9751744"/>
            <a:ext cx="9000000" cy="18189585"/>
          </a:xfrm>
          <a:prstGeom prst="rect">
            <a:avLst/>
          </a:prstGeom>
          <a:noFill/>
        </p:spPr>
        <p:txBody>
          <a:bodyPr wrap="square" lIns="91434" tIns="45715" rIns="91434" bIns="45715" rtlCol="0">
            <a:spAutoFit/>
          </a:bodyPr>
          <a:lstStyle/>
          <a:p>
            <a:pPr algn="just"/>
            <a:r>
              <a:rPr lang="en-GB" sz="3200" b="1" dirty="0" smtClean="0">
                <a:latin typeface="Garamond" pitchFamily="18" charset="0"/>
                <a:ea typeface="Verdana" pitchFamily="34" charset="0"/>
                <a:cs typeface="Verdana" pitchFamily="34" charset="0"/>
              </a:rPr>
              <a:t>MEASUREMENTS:</a:t>
            </a:r>
          </a:p>
          <a:p>
            <a:pPr lvl="1" algn="just"/>
            <a:r>
              <a:rPr lang="en-GB" sz="2400" b="1" dirty="0" smtClean="0">
                <a:latin typeface="Garamond" pitchFamily="18" charset="0"/>
              </a:rPr>
              <a:t>QUANTITATIVE</a:t>
            </a:r>
            <a:r>
              <a:rPr lang="en-GB" sz="3200" b="1" dirty="0" smtClean="0">
                <a:latin typeface="Garamond" pitchFamily="18" charset="0"/>
              </a:rPr>
              <a:t>:</a:t>
            </a:r>
          </a:p>
          <a:p>
            <a:pPr algn="just"/>
            <a:r>
              <a:rPr lang="en-GB" sz="3200" dirty="0" smtClean="0">
                <a:latin typeface="Garamond" pitchFamily="18" charset="0"/>
              </a:rPr>
              <a:t>A structured quantitative online survey asking age, gender, level of schooling, employment situation, and income; possible consumption motives, how consumption patterns might change in a hypothetical world without legal highs, experience with drug tests/screenings; lifetime prevalence, 30-day prevalence and frequency of other legal highs such as alcohol, tobacco, and illicit drugs; sources/dealers of various legal high products; personal experiences of desired effects, side effects, after effects and an estimation of the consumption risks.</a:t>
            </a:r>
          </a:p>
          <a:p>
            <a:pPr lvl="1" algn="just"/>
            <a:r>
              <a:rPr lang="en-GB" sz="2400" b="1" dirty="0" smtClean="0">
                <a:latin typeface="Garamond" pitchFamily="18" charset="0"/>
              </a:rPr>
              <a:t>QUALITATIVE</a:t>
            </a:r>
            <a:r>
              <a:rPr lang="en-GB" sz="3200" b="1" dirty="0" smtClean="0">
                <a:latin typeface="Garamond" pitchFamily="18" charset="0"/>
              </a:rPr>
              <a:t>:</a:t>
            </a:r>
          </a:p>
          <a:p>
            <a:pPr algn="just"/>
            <a:r>
              <a:rPr lang="en-GB" sz="3200" dirty="0" smtClean="0">
                <a:latin typeface="Garamond" pitchFamily="18" charset="0"/>
              </a:rPr>
              <a:t>An empirical psychological phenomenological (EPP) approach is  chosen with the aim of collecting and  describing participants’ perspectives of the social and psychological phenomena of the lived experience of  legal high use.</a:t>
            </a:r>
            <a:endParaRPr lang="en-GB" sz="3200" b="1" dirty="0" smtClean="0">
              <a:latin typeface="Garamond" pitchFamily="18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GB" sz="3200" b="1" dirty="0" smtClean="0">
              <a:latin typeface="Garamond" pitchFamily="18" charset="0"/>
            </a:endParaRPr>
          </a:p>
          <a:p>
            <a:pPr marL="0" lvl="1" algn="just"/>
            <a:r>
              <a:rPr lang="en-GB" sz="3200" b="1" dirty="0" smtClean="0">
                <a:latin typeface="Garamond" pitchFamily="18" charset="0"/>
              </a:rPr>
              <a:t>ANALYSIS:</a:t>
            </a:r>
          </a:p>
          <a:p>
            <a:pPr marL="1475632" lvl="2" algn="just"/>
            <a:r>
              <a:rPr lang="en-GB" sz="2400" b="1" dirty="0" smtClean="0">
                <a:latin typeface="Garamond" pitchFamily="18" charset="0"/>
              </a:rPr>
              <a:t>QUANTITATIVE</a:t>
            </a:r>
            <a:r>
              <a:rPr lang="en-GB" sz="3200" b="1" dirty="0" smtClean="0">
                <a:latin typeface="Garamond" pitchFamily="18" charset="0"/>
              </a:rPr>
              <a:t>:</a:t>
            </a:r>
            <a:endParaRPr lang="en-GB" sz="3200" dirty="0" smtClean="0">
              <a:latin typeface="Garamond" pitchFamily="18" charset="0"/>
            </a:endParaRPr>
          </a:p>
          <a:p>
            <a:pPr algn="just"/>
            <a:r>
              <a:rPr lang="en-GB" sz="3200" dirty="0" smtClean="0">
                <a:latin typeface="Garamond" pitchFamily="18" charset="0"/>
              </a:rPr>
              <a:t>Descriptive statistics such as frequencies and cross-tabulations will be conducted to describe the sample. Correlation analysis will discover if there is a relationship between groups in the sample. Regression analysis will determine any patterns of variation in legal high drug use with the determinants and motivation for use.</a:t>
            </a:r>
          </a:p>
          <a:p>
            <a:pPr lvl="1"/>
            <a:r>
              <a:rPr lang="en-GB" sz="3200" dirty="0" smtClean="0">
                <a:latin typeface="Garamond" pitchFamily="18" charset="0"/>
              </a:rPr>
              <a:t> </a:t>
            </a:r>
            <a:r>
              <a:rPr lang="en-GB" sz="2400" b="1" dirty="0" smtClean="0">
                <a:latin typeface="Garamond" pitchFamily="18" charset="0"/>
              </a:rPr>
              <a:t>QUALITATIVE</a:t>
            </a:r>
          </a:p>
          <a:p>
            <a:pPr algn="just"/>
            <a:r>
              <a:rPr lang="en-GB" sz="3200" dirty="0" smtClean="0">
                <a:latin typeface="Garamond" pitchFamily="18" charset="0"/>
              </a:rPr>
              <a:t>A multiple sorting task (MST) will be used to specifically manage multifarious phenomena emerging from the interviews to allow categorisation and re-categorisation of experiences. Preliminary patterns in the data will be analysed to elicit prevailing themes consistent with the research questions.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2156" y="7219006"/>
            <a:ext cx="20162492" cy="1923593"/>
          </a:xfrm>
          <a:prstGeom prst="rect">
            <a:avLst/>
          </a:prstGeom>
          <a:noFill/>
        </p:spPr>
        <p:txBody>
          <a:bodyPr wrap="square" lIns="91434" tIns="45715" rIns="91434" bIns="45715" rtlCol="0">
            <a:spAutoFit/>
          </a:bodyPr>
          <a:lstStyle/>
          <a:p>
            <a:r>
              <a:rPr lang="en-GB" sz="5500" b="1" dirty="0" smtClean="0">
                <a:latin typeface="Garamond" pitchFamily="18" charset="0"/>
              </a:rPr>
              <a:t>AIM:</a:t>
            </a:r>
          </a:p>
          <a:p>
            <a:r>
              <a:rPr lang="en-GB" sz="3200" dirty="0" smtClean="0">
                <a:latin typeface="Garamond" pitchFamily="18" charset="0"/>
              </a:rPr>
              <a:t>The aim of the research is to measure and conceptualise legal high use in North Devon. It is anticipated that the results will inform local policy and treatment initiatives. </a:t>
            </a:r>
          </a:p>
        </p:txBody>
      </p:sp>
      <p:pic>
        <p:nvPicPr>
          <p:cNvPr id="1026" name="Picture 2" descr="C:\Users\carolyn hurley\Pictures\UNIVERSITY OF BATH LOGO.jpg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bg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12154" y="27545149"/>
            <a:ext cx="4029850" cy="144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_SEDUC_TXT_Molecule_Structur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PPP_SEDUC_TXT_Molecule_Structure</Template>
  <TotalTime>1187</TotalTime>
  <Words>558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PPP_SEDUC_TXT_Molecule_Structure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carolyn hurley</dc:creator>
  <cp:lastModifiedBy>Graham Hunt</cp:lastModifiedBy>
  <cp:revision>43</cp:revision>
  <dcterms:created xsi:type="dcterms:W3CDTF">2014-09-20T17:32:13Z</dcterms:created>
  <dcterms:modified xsi:type="dcterms:W3CDTF">2015-02-16T20:36:11Z</dcterms:modified>
</cp:coreProperties>
</file>