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8" r:id="rId2"/>
    <p:sldId id="260" r:id="rId3"/>
    <p:sldId id="261" r:id="rId4"/>
    <p:sldId id="259" r:id="rId5"/>
    <p:sldId id="262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6"/>
  </p:normalViewPr>
  <p:slideViewPr>
    <p:cSldViewPr>
      <p:cViewPr varScale="1">
        <p:scale>
          <a:sx n="108" d="100"/>
          <a:sy n="108" d="100"/>
        </p:scale>
        <p:origin x="176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31BD9-4335-4F38-BED1-1C56FBAD3868}" type="datetimeFigureOut">
              <a:rPr lang="en-US" smtClean="0"/>
              <a:t>10/20/18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8D390-E0C2-4DC2-BA11-FFB7D3FEC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541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E86CC6-AFDD-480B-883B-3E22365CDCD0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554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Confounded by</a:t>
            </a:r>
            <a:r>
              <a:rPr lang="en-GB" baseline="0" dirty="0" smtClean="0"/>
              <a:t> </a:t>
            </a:r>
            <a:r>
              <a:rPr lang="en-GB" dirty="0" smtClean="0"/>
              <a:t>Tobacco use, Other drug use , Poor nutrition, Stress</a:t>
            </a:r>
          </a:p>
          <a:p>
            <a:r>
              <a:rPr lang="en-GB" dirty="0" smtClean="0"/>
              <a:t>Dose and timing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E86CC6-AFDD-480B-883B-3E22365CDCD0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770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E86CC6-AFDD-480B-883B-3E22365CDCD0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694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8D390-E0C2-4DC2-BA11-FFB7D3FEC3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424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9CE4A-9F0F-4716-B0F7-0FEFD5CCF4DC}" type="datetimeFigureOut">
              <a:rPr lang="en-US">
                <a:solidFill>
                  <a:srgbClr val="073E87"/>
                </a:solidFill>
              </a:rPr>
              <a:pPr>
                <a:defRPr/>
              </a:pPr>
              <a:t>10/20/18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E43D4-5AFE-4E61-83F2-575C44710D88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806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FEFA6-F914-462E-A04C-00D3CEA9950E}" type="datetimeFigureOut">
              <a:rPr lang="en-US">
                <a:solidFill>
                  <a:srgbClr val="073E87"/>
                </a:solidFill>
              </a:rPr>
              <a:pPr>
                <a:defRPr/>
              </a:pPr>
              <a:t>10/20/18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75567-564D-45AE-9DFF-510A4ABDB348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240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C8E73-121E-4A22-A54D-915B4DED672A}" type="datetimeFigureOut">
              <a:rPr lang="en-US">
                <a:solidFill>
                  <a:srgbClr val="073E87"/>
                </a:solidFill>
              </a:rPr>
              <a:pPr>
                <a:defRPr/>
              </a:pPr>
              <a:t>10/20/18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8E015-E5BC-4806-9C7B-16615EA52280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525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78B5C-447F-4195-8C71-A65C3E4FB124}" type="datetimeFigureOut">
              <a:rPr lang="en-US">
                <a:solidFill>
                  <a:srgbClr val="073E87"/>
                </a:solidFill>
              </a:rPr>
              <a:pPr>
                <a:defRPr/>
              </a:pPr>
              <a:t>10/20/18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52E3E-2041-47B9-B074-7487F9749FE7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649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BA948-3230-460A-93ED-C30A9D020337}" type="datetimeFigureOut">
              <a:rPr lang="en-US">
                <a:solidFill>
                  <a:srgbClr val="073E87"/>
                </a:solidFill>
              </a:rPr>
              <a:pPr>
                <a:defRPr/>
              </a:pPr>
              <a:t>10/20/18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8B99B-853F-40D0-93B1-0A06DBF1A9F0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253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F4B05-A0B0-46AC-811E-4B3CE552DFDF}" type="datetimeFigureOut">
              <a:rPr lang="en-US">
                <a:solidFill>
                  <a:srgbClr val="073E87"/>
                </a:solidFill>
              </a:rPr>
              <a:pPr>
                <a:defRPr/>
              </a:pPr>
              <a:t>10/20/18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FC1BF-DFEE-40AF-8021-0C53CC13D5F4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295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B8279-1BBE-4B06-8CEB-EFD660378839}" type="datetimeFigureOut">
              <a:rPr lang="en-US">
                <a:solidFill>
                  <a:srgbClr val="073E87"/>
                </a:solidFill>
              </a:rPr>
              <a:pPr>
                <a:defRPr/>
              </a:pPr>
              <a:t>10/20/18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EFC15-B8C0-4211-A8DB-6921BCAC567C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54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2D3E1-14F3-4469-9E7D-0F53CDCDC074}" type="datetimeFigureOut">
              <a:rPr lang="en-US">
                <a:solidFill>
                  <a:srgbClr val="073E87"/>
                </a:solidFill>
              </a:rPr>
              <a:pPr>
                <a:defRPr/>
              </a:pPr>
              <a:t>10/20/18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0A21D-1DC2-4B1D-AC59-9264387FBA0C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644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7828B-453F-4E8F-9225-3A3D9D2B8AB4}" type="datetimeFigureOut">
              <a:rPr lang="en-US">
                <a:solidFill>
                  <a:srgbClr val="073E87"/>
                </a:solidFill>
              </a:rPr>
              <a:pPr>
                <a:defRPr/>
              </a:pPr>
              <a:t>10/20/18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8CF18-7B22-45C4-A173-ECD7DE7B9C5A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524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68457-BB57-4EF0-9BF8-261ADB2371C7}" type="datetimeFigureOut">
              <a:rPr lang="en-US">
                <a:solidFill>
                  <a:srgbClr val="073E87"/>
                </a:solidFill>
              </a:rPr>
              <a:pPr>
                <a:defRPr/>
              </a:pPr>
              <a:t>10/20/18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5DC2C-AB45-4524-A0FE-B64B37B7FE75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31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DC0F5-3044-4B1E-A946-76DF84653962}" type="datetimeFigureOut">
              <a:rPr lang="en-US">
                <a:solidFill>
                  <a:srgbClr val="073E87"/>
                </a:solidFill>
              </a:rPr>
              <a:pPr>
                <a:defRPr/>
              </a:pPr>
              <a:t>10/20/18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A7B9F-9B4C-4D07-85D5-823D02FEF378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282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5BC3D0FA-C815-4221-8C10-B97B4ECB606D}" type="datetimeFigureOut">
              <a:rPr lang="en-US">
                <a:solidFill>
                  <a:srgbClr val="073E87"/>
                </a:solidFill>
              </a:rPr>
              <a:pPr>
                <a:defRPr/>
              </a:pPr>
              <a:t>10/20/18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6D2E570-1465-4A70-B530-0FEA0403A896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3439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1334" y="838200"/>
            <a:ext cx="8870266" cy="2286000"/>
          </a:xfrm>
        </p:spPr>
        <p:txBody>
          <a:bodyPr>
            <a:noAutofit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200" dirty="0" smtClean="0"/>
              <a:t>Exploring </a:t>
            </a:r>
            <a:r>
              <a:rPr lang="en-US" sz="3200" dirty="0"/>
              <a:t>the feasibility and clinical effectiveness of antenatal alcohol screening to clinicians, pregnant women and their </a:t>
            </a:r>
            <a:r>
              <a:rPr lang="en-US" sz="3200" dirty="0" smtClean="0"/>
              <a:t>partners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</a:rPr>
              <a:t>Helen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</a:rPr>
              <a:t>Howlett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36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800" dirty="0" smtClean="0"/>
              <a:t>SSA </a:t>
            </a:r>
            <a:r>
              <a:rPr lang="en-US" sz="2800" dirty="0"/>
              <a:t>Annual </a:t>
            </a:r>
            <a:r>
              <a:rPr lang="en-US" sz="2800" dirty="0" smtClean="0"/>
              <a:t>Conference </a:t>
            </a:r>
            <a:br>
              <a:rPr lang="en-US" sz="2800" dirty="0" smtClean="0"/>
            </a:br>
            <a:r>
              <a:rPr lang="en-US" sz="2800" dirty="0" smtClean="0"/>
              <a:t>7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November 2018</a:t>
            </a:r>
            <a:endParaRPr lang="en-GB" sz="2800" dirty="0" smtClean="0">
              <a:solidFill>
                <a:srgbClr val="002060"/>
              </a:solidFill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034" y="3581400"/>
            <a:ext cx="4038600" cy="303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497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The </a:t>
            </a:r>
            <a:r>
              <a:rPr lang="en-GB" dirty="0" smtClean="0"/>
              <a:t>Risks of Alcohol</a:t>
            </a:r>
            <a:br>
              <a:rPr lang="en-GB" dirty="0" smtClean="0"/>
            </a:br>
            <a:r>
              <a:rPr lang="en-GB" dirty="0" smtClean="0"/>
              <a:t>in Pregnancy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88640"/>
            <a:ext cx="2214964" cy="2357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6085" y="2133600"/>
            <a:ext cx="86732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en-GB" dirty="0" smtClean="0">
                <a:solidFill>
                  <a:srgbClr val="002060"/>
                </a:solidFill>
              </a:rPr>
              <a:t>Increased </a:t>
            </a:r>
            <a:r>
              <a:rPr lang="en-GB" dirty="0">
                <a:solidFill>
                  <a:srgbClr val="002060"/>
                </a:solidFill>
              </a:rPr>
              <a:t>risk </a:t>
            </a:r>
            <a:r>
              <a:rPr lang="en-GB" dirty="0" smtClean="0">
                <a:solidFill>
                  <a:srgbClr val="002060"/>
                </a:solidFill>
              </a:rPr>
              <a:t>of miscarriage, stillbirth and FASD.</a:t>
            </a:r>
          </a:p>
          <a:p>
            <a:pPr marL="285750" indent="-285750" algn="just">
              <a:buFont typeface="Wingdings" pitchFamily="2" charset="2"/>
              <a:buChar char="§"/>
            </a:pPr>
            <a:endParaRPr lang="en-GB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en-GB" dirty="0">
                <a:solidFill>
                  <a:srgbClr val="002060"/>
                </a:solidFill>
              </a:rPr>
              <a:t>Alcohol is a teratogen - even small amounts can </a:t>
            </a:r>
            <a:r>
              <a:rPr lang="en-GB" dirty="0" smtClean="0">
                <a:solidFill>
                  <a:srgbClr val="002060"/>
                </a:solidFill>
              </a:rPr>
              <a:t>damage </a:t>
            </a:r>
            <a:r>
              <a:rPr lang="en-GB" dirty="0">
                <a:solidFill>
                  <a:srgbClr val="002060"/>
                </a:solidFill>
              </a:rPr>
              <a:t>the development of an unborn baby </a:t>
            </a:r>
            <a:r>
              <a:rPr lang="en-GB" dirty="0" smtClean="0">
                <a:solidFill>
                  <a:srgbClr val="002060"/>
                </a:solidFill>
              </a:rPr>
              <a:t>– alcohol </a:t>
            </a:r>
            <a:r>
              <a:rPr lang="en-GB" dirty="0">
                <a:solidFill>
                  <a:srgbClr val="002060"/>
                </a:solidFill>
              </a:rPr>
              <a:t>passes freely through the placenta – so </a:t>
            </a:r>
            <a:r>
              <a:rPr lang="en-GB" dirty="0" smtClean="0">
                <a:solidFill>
                  <a:srgbClr val="002060"/>
                </a:solidFill>
              </a:rPr>
              <a:t>whatever a </a:t>
            </a:r>
            <a:r>
              <a:rPr lang="en-GB" dirty="0">
                <a:solidFill>
                  <a:srgbClr val="002060"/>
                </a:solidFill>
              </a:rPr>
              <a:t>woman drinks the baby drinks too.</a:t>
            </a:r>
          </a:p>
          <a:p>
            <a:pPr algn="just"/>
            <a:endParaRPr lang="en-GB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en-GB" dirty="0" smtClean="0">
                <a:solidFill>
                  <a:srgbClr val="002060"/>
                </a:solidFill>
              </a:rPr>
              <a:t>Depends </a:t>
            </a:r>
            <a:r>
              <a:rPr lang="en-GB" dirty="0">
                <a:solidFill>
                  <a:srgbClr val="002060"/>
                </a:solidFill>
              </a:rPr>
              <a:t>upon many factors and </a:t>
            </a:r>
            <a:r>
              <a:rPr lang="en-GB" dirty="0" smtClean="0">
                <a:solidFill>
                  <a:srgbClr val="002060"/>
                </a:solidFill>
              </a:rPr>
              <a:t>there is </a:t>
            </a:r>
            <a:r>
              <a:rPr lang="en-GB" dirty="0">
                <a:solidFill>
                  <a:srgbClr val="002060"/>
                </a:solidFill>
              </a:rPr>
              <a:t>no way of knowing the impact that alcohol may have </a:t>
            </a:r>
            <a:r>
              <a:rPr lang="en-GB" dirty="0" smtClean="0">
                <a:solidFill>
                  <a:srgbClr val="002060"/>
                </a:solidFill>
              </a:rPr>
              <a:t>on the </a:t>
            </a:r>
            <a:r>
              <a:rPr lang="en-GB" dirty="0">
                <a:solidFill>
                  <a:srgbClr val="002060"/>
                </a:solidFill>
              </a:rPr>
              <a:t>unborn </a:t>
            </a:r>
            <a:r>
              <a:rPr lang="en-GB" dirty="0" smtClean="0">
                <a:solidFill>
                  <a:srgbClr val="002060"/>
                </a:solidFill>
              </a:rPr>
              <a:t>baby. </a:t>
            </a:r>
          </a:p>
          <a:p>
            <a:pPr marL="285750" indent="-285750" algn="just">
              <a:buFont typeface="Wingdings" pitchFamily="2" charset="2"/>
              <a:buChar char="§"/>
            </a:pPr>
            <a:endParaRPr lang="en-GB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en-GB" dirty="0" smtClean="0">
                <a:solidFill>
                  <a:srgbClr val="002060"/>
                </a:solidFill>
              </a:rPr>
              <a:t>A </a:t>
            </a:r>
            <a:r>
              <a:rPr lang="en-GB" dirty="0">
                <a:solidFill>
                  <a:srgbClr val="002060"/>
                </a:solidFill>
              </a:rPr>
              <a:t>woman can benefit her baby by </a:t>
            </a:r>
            <a:r>
              <a:rPr lang="en-GB" dirty="0" smtClean="0">
                <a:solidFill>
                  <a:srgbClr val="002060"/>
                </a:solidFill>
              </a:rPr>
              <a:t>completely </a:t>
            </a:r>
            <a:r>
              <a:rPr lang="en-GB" dirty="0">
                <a:solidFill>
                  <a:srgbClr val="002060"/>
                </a:solidFill>
              </a:rPr>
              <a:t>avoiding </a:t>
            </a:r>
            <a:r>
              <a:rPr lang="en-GB" dirty="0" smtClean="0">
                <a:solidFill>
                  <a:srgbClr val="002060"/>
                </a:solidFill>
              </a:rPr>
              <a:t>alcohol when </a:t>
            </a:r>
            <a:r>
              <a:rPr lang="en-GB" dirty="0">
                <a:solidFill>
                  <a:srgbClr val="002060"/>
                </a:solidFill>
              </a:rPr>
              <a:t>trying for a baby, or at any stage of </a:t>
            </a:r>
            <a:r>
              <a:rPr lang="en-GB" dirty="0" smtClean="0">
                <a:solidFill>
                  <a:srgbClr val="002060"/>
                </a:solidFill>
              </a:rPr>
              <a:t>pregnancy.</a:t>
            </a:r>
          </a:p>
          <a:p>
            <a:pPr marL="285750" indent="-285750" algn="just">
              <a:buFont typeface="Wingdings" pitchFamily="2" charset="2"/>
              <a:buChar char="§"/>
            </a:pPr>
            <a:endParaRPr lang="en-GB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en-GB" dirty="0" smtClean="0">
                <a:solidFill>
                  <a:srgbClr val="002060"/>
                </a:solidFill>
              </a:rPr>
              <a:t>41.3% of British women drink alcohol in pregnancy (Popova et al 2017)</a:t>
            </a:r>
          </a:p>
          <a:p>
            <a:pPr algn="just"/>
            <a:endParaRPr lang="en-GB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en-US" dirty="0">
                <a:solidFill>
                  <a:srgbClr val="002060"/>
                </a:solidFill>
              </a:rPr>
              <a:t>Providing antenatal and postnatal care for women who drink alcohol in pregnancy is only possible if those at risk can be identified. </a:t>
            </a:r>
            <a:endParaRPr lang="en-GB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itchFamily="2" charset="2"/>
              <a:buChar char="§"/>
            </a:pPr>
            <a:endParaRPr lang="en-GB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Wingdings" pitchFamily="2" charset="2"/>
              <a:buChar char="§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65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362200"/>
            <a:ext cx="8657644" cy="4297363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90000"/>
              </a:lnSpc>
              <a:buFont typeface="Symbol" pitchFamily="18" charset="2"/>
              <a:buNone/>
            </a:pPr>
            <a:endParaRPr lang="en-GB" sz="3200" b="1" dirty="0" smtClean="0"/>
          </a:p>
          <a:p>
            <a:pPr marL="0" indent="0">
              <a:lnSpc>
                <a:spcPct val="90000"/>
              </a:lnSpc>
              <a:buFont typeface="Symbol" pitchFamily="18" charset="2"/>
              <a:buNone/>
            </a:pPr>
            <a:endParaRPr lang="en-GB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GB" sz="8000" dirty="0" smtClean="0"/>
              <a:t>1</a:t>
            </a:r>
            <a:r>
              <a:rPr lang="en-GB" sz="8000" dirty="0"/>
              <a:t>) To conduct a systematic review to compare the efficacy of blood analysis and maternal self-report in detecting at risk women during pregnancy.  </a:t>
            </a:r>
            <a:endParaRPr lang="en-US" sz="8000" dirty="0"/>
          </a:p>
          <a:p>
            <a:pPr marL="0" indent="0">
              <a:buNone/>
            </a:pPr>
            <a:r>
              <a:rPr lang="en-GB" sz="8000" dirty="0"/>
              <a:t> </a:t>
            </a:r>
            <a:endParaRPr lang="en-US" sz="8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8000" dirty="0"/>
              <a:t>2) </a:t>
            </a:r>
            <a:r>
              <a:rPr lang="en-GB" sz="8000" dirty="0" smtClean="0"/>
              <a:t>T</a:t>
            </a:r>
            <a:r>
              <a:rPr lang="en-US" sz="8000" dirty="0" smtClean="0"/>
              <a:t>o </a:t>
            </a:r>
            <a:r>
              <a:rPr lang="en-US" sz="8000" dirty="0"/>
              <a:t>estimate the prevalence </a:t>
            </a:r>
            <a:r>
              <a:rPr lang="en-US" sz="8000" dirty="0" smtClean="0"/>
              <a:t>of alcohol consumption in a random sample of </a:t>
            </a:r>
            <a:r>
              <a:rPr lang="en-US" sz="8000" dirty="0"/>
              <a:t>pregnant women in the first trimester of </a:t>
            </a:r>
            <a:r>
              <a:rPr lang="en-US" sz="8000" dirty="0" smtClean="0"/>
              <a:t>pregnancy using blood biomarkers compared to self reported. </a:t>
            </a:r>
          </a:p>
          <a:p>
            <a:pPr marL="0" indent="0">
              <a:buNone/>
            </a:pPr>
            <a:r>
              <a:rPr lang="en-GB" sz="8000" dirty="0"/>
              <a:t> </a:t>
            </a:r>
            <a:endParaRPr lang="en-US" sz="8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8000" dirty="0"/>
              <a:t>3) </a:t>
            </a:r>
            <a:r>
              <a:rPr lang="en-GB" sz="8000" dirty="0" smtClean="0"/>
              <a:t>To </a:t>
            </a:r>
            <a:r>
              <a:rPr lang="en-GB" sz="8000" dirty="0"/>
              <a:t>establish awareness of the risks of drinking alcohol in pregnancy and the acceptability of alcohol screening, from the perspective of pregnant women and their partners. </a:t>
            </a:r>
            <a:endParaRPr lang="en-GB" sz="8000" dirty="0" smtClean="0"/>
          </a:p>
          <a:p>
            <a:pPr marL="0" indent="0">
              <a:buNone/>
            </a:pPr>
            <a:endParaRPr lang="en-US" sz="8000" dirty="0"/>
          </a:p>
          <a:p>
            <a:pPr lvl="0">
              <a:buClr>
                <a:srgbClr val="31B6FD"/>
              </a:buClr>
              <a:buFont typeface="Wingdings" panose="05000000000000000000" pitchFamily="2" charset="2"/>
              <a:buChar char="§"/>
            </a:pPr>
            <a:r>
              <a:rPr lang="en-GB" sz="8000" dirty="0" smtClean="0">
                <a:solidFill>
                  <a:srgbClr val="073E87"/>
                </a:solidFill>
              </a:rPr>
              <a:t>4) To </a:t>
            </a:r>
            <a:r>
              <a:rPr lang="en-GB" sz="8000" dirty="0">
                <a:solidFill>
                  <a:srgbClr val="073E87"/>
                </a:solidFill>
              </a:rPr>
              <a:t>establish health care professionals' level of FASD knowledge and experience and establish the acceptability of alcohol screening in pregnancy, via internet survey</a:t>
            </a:r>
            <a:r>
              <a:rPr lang="en-GB" sz="8000" dirty="0" smtClean="0">
                <a:solidFill>
                  <a:srgbClr val="073E87"/>
                </a:solidFill>
              </a:rPr>
              <a:t>.</a:t>
            </a:r>
            <a:endParaRPr lang="en-US" sz="8000" dirty="0">
              <a:solidFill>
                <a:srgbClr val="073E87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738" y="200608"/>
            <a:ext cx="1663295" cy="2313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1000" y="476672"/>
            <a:ext cx="45830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sz="4000" b="1" dirty="0">
                <a:solidFill>
                  <a:schemeClr val="bg1"/>
                </a:solidFill>
              </a:rPr>
              <a:t>Aims: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757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228600"/>
            <a:ext cx="9067800" cy="64770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000" dirty="0" smtClean="0"/>
              <a:t>Methodological </a:t>
            </a:r>
            <a:r>
              <a:rPr lang="en-US" sz="2000" dirty="0"/>
              <a:t>quality all eight eligible studies </a:t>
            </a:r>
            <a:r>
              <a:rPr lang="en-US" sz="2000" dirty="0" smtClean="0"/>
              <a:t>was good. </a:t>
            </a:r>
          </a:p>
          <a:p>
            <a:pPr marL="0" indent="0">
              <a:buNone/>
            </a:pPr>
            <a:r>
              <a:rPr lang="en-US" sz="2000" dirty="0"/>
              <a:t>N</a:t>
            </a:r>
            <a:r>
              <a:rPr lang="en-US" sz="2000" dirty="0" smtClean="0"/>
              <a:t>one </a:t>
            </a:r>
            <a:r>
              <a:rPr lang="en-US" sz="2000" dirty="0"/>
              <a:t>of the biomarkers had both high sensitivity and specificity when compared to </a:t>
            </a:r>
            <a:r>
              <a:rPr lang="en-US" sz="2000" dirty="0" smtClean="0"/>
              <a:t>self-report, particularly with low to moderate alcohol consumption. </a:t>
            </a:r>
            <a:r>
              <a:rPr lang="en-US" sz="2000" dirty="0"/>
              <a:t>Evidence suggested that a combination of biomarkers, or combining biomarkers with self-report, </a:t>
            </a:r>
            <a:r>
              <a:rPr lang="en-US" sz="2000" dirty="0" smtClean="0"/>
              <a:t>increases </a:t>
            </a:r>
            <a:r>
              <a:rPr lang="en-US" sz="2000" dirty="0"/>
              <a:t>accuracy. </a:t>
            </a:r>
            <a:endParaRPr lang="en-US" sz="2000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US" sz="2000" dirty="0" smtClean="0"/>
              <a:t>Biomarkers picked </a:t>
            </a:r>
            <a:r>
              <a:rPr lang="en-US" sz="2000" dirty="0"/>
              <a:t>up slightly more women who may be drinking in pregnancy than self-report, although both methods are likely to result in under-estimates. </a:t>
            </a:r>
            <a:r>
              <a:rPr lang="en-US" sz="2000" dirty="0" smtClean="0"/>
              <a:t>Self-report </a:t>
            </a:r>
            <a:r>
              <a:rPr lang="en-US" sz="2000" dirty="0"/>
              <a:t>may under-estimate drinking levels due to factors such as stigma, recall bias, social pressures and patient-clinician interaction.</a:t>
            </a:r>
          </a:p>
          <a:p>
            <a:pPr marL="0" indent="0">
              <a:buNone/>
            </a:pPr>
            <a:r>
              <a:rPr lang="en-US" sz="2000" dirty="0"/>
              <a:t>Further studies using additional blood biomarkers (such as Ethyl glucuronide (</a:t>
            </a:r>
            <a:r>
              <a:rPr lang="en-US" sz="2000" dirty="0" err="1"/>
              <a:t>EtG</a:t>
            </a:r>
            <a:r>
              <a:rPr lang="en-US" sz="2000" dirty="0"/>
              <a:t>)) or a combination of blood biomarkers and self-report may be beneficial in detecting a more detailed drinking history.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8600"/>
            <a:ext cx="4014788" cy="1300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228872"/>
            <a:ext cx="3786188" cy="1353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8987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52400"/>
            <a:ext cx="8686800" cy="6324600"/>
          </a:xfrm>
        </p:spPr>
        <p:txBody>
          <a:bodyPr/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P</a:t>
            </a:r>
            <a:r>
              <a:rPr lang="en-US" sz="2000" dirty="0" smtClean="0"/>
              <a:t>regnant </a:t>
            </a:r>
            <a:r>
              <a:rPr lang="en-US" sz="2000" dirty="0"/>
              <a:t>women and their partners </a:t>
            </a:r>
            <a:r>
              <a:rPr lang="en-US" sz="2000" dirty="0" smtClean="0"/>
              <a:t>were surveyed to </a:t>
            </a:r>
            <a:r>
              <a:rPr lang="en-US" sz="2000" dirty="0"/>
              <a:t>investigate self-reported beliefs and practice regarding drinking during pregnancy and the acceptability of screening. </a:t>
            </a:r>
            <a:r>
              <a:rPr lang="en-US" sz="2000" dirty="0" smtClean="0"/>
              <a:t>The </a:t>
            </a:r>
            <a:r>
              <a:rPr lang="en-US" sz="2000" dirty="0"/>
              <a:t>data </a:t>
            </a:r>
            <a:r>
              <a:rPr lang="en-US" sz="2000" dirty="0" smtClean="0"/>
              <a:t>was </a:t>
            </a:r>
            <a:r>
              <a:rPr lang="en-US" sz="2000" dirty="0" err="1"/>
              <a:t>summarised</a:t>
            </a:r>
            <a:r>
              <a:rPr lang="en-US" sz="2000" dirty="0"/>
              <a:t> using descriptive statistics and thematic analysis. </a:t>
            </a:r>
            <a:r>
              <a:rPr lang="en-US" sz="2000" dirty="0" smtClean="0"/>
              <a:t>Confusion </a:t>
            </a:r>
            <a:r>
              <a:rPr lang="en-US" sz="2000" dirty="0"/>
              <a:t>over what level of alcohol is safe and using screening as an opportunity for education and support emerged as key themes from free-text responses. </a:t>
            </a:r>
            <a:r>
              <a:rPr lang="en-US" sz="2000" dirty="0" smtClean="0"/>
              <a:t>Most </a:t>
            </a:r>
            <a:r>
              <a:rPr lang="en-US" sz="2000" dirty="0"/>
              <a:t>women viewed screening for alcohol in pregnancy positively, although its acceptability in the small number of women who continue to drink is unclear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r>
              <a:rPr lang="en-GB" sz="2000" b="1" dirty="0"/>
              <a:t>A Survey of Health Care Professionals’ Knowledge and Experience of </a:t>
            </a:r>
            <a:r>
              <a:rPr lang="en-GB" sz="2000" b="1" dirty="0" err="1"/>
              <a:t>Fetal</a:t>
            </a:r>
            <a:r>
              <a:rPr lang="en-GB" sz="2000" b="1" dirty="0"/>
              <a:t> Alcohol Spectrum Disorder (FASD) and Alcohol Use in Pregnancy</a:t>
            </a:r>
            <a:r>
              <a:rPr lang="en-GB" sz="1200" b="1" dirty="0"/>
              <a:t/>
            </a:r>
            <a:br>
              <a:rPr lang="en-GB" sz="1200" b="1" dirty="0"/>
            </a:br>
            <a:r>
              <a:rPr lang="en-US" sz="2000" dirty="0" smtClean="0"/>
              <a:t>Only </a:t>
            </a:r>
            <a:r>
              <a:rPr lang="en-US" sz="2000" dirty="0"/>
              <a:t>a small percentage of UK children with FASD </a:t>
            </a:r>
            <a:r>
              <a:rPr lang="en-US" sz="2000" dirty="0" smtClean="0"/>
              <a:t>are currently </a:t>
            </a:r>
            <a:r>
              <a:rPr lang="en-US" sz="2000" dirty="0"/>
              <a:t>identified. </a:t>
            </a:r>
            <a:r>
              <a:rPr lang="en-US" sz="2000" dirty="0" smtClean="0"/>
              <a:t>An online </a:t>
            </a:r>
            <a:r>
              <a:rPr lang="en-US" sz="2000" dirty="0"/>
              <a:t>survey </a:t>
            </a:r>
            <a:r>
              <a:rPr lang="en-US" sz="2000" dirty="0" smtClean="0"/>
              <a:t>was designed to </a:t>
            </a:r>
            <a:r>
              <a:rPr lang="en-US" sz="2000" dirty="0"/>
              <a:t>determine healthcare professionals' knowledge and opinions. We </a:t>
            </a:r>
            <a:r>
              <a:rPr lang="en-US" sz="2000" dirty="0" smtClean="0"/>
              <a:t>had 250 responses from Midwives, </a:t>
            </a:r>
            <a:r>
              <a:rPr lang="en-US" sz="2000" dirty="0"/>
              <a:t>Health Visitors, Obstetricians, </a:t>
            </a:r>
            <a:r>
              <a:rPr lang="en-US" sz="2000" dirty="0" err="1"/>
              <a:t>Paediatricians</a:t>
            </a:r>
            <a:r>
              <a:rPr lang="en-US" sz="2000" dirty="0"/>
              <a:t> and General Practitioners (GPs). </a:t>
            </a:r>
            <a:r>
              <a:rPr lang="en-US" sz="2000" dirty="0" smtClean="0"/>
              <a:t>We identified a </a:t>
            </a:r>
            <a:r>
              <a:rPr lang="en-US" sz="2000" dirty="0"/>
              <a:t>significant gap in knowledge around FASD and the risks of alcohol related harm in pregnancy in our sample of UK health professionals. Consequently, there is a clear need for training across the professions to improve FASD awareness and recognition.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345"/>
            <a:ext cx="4109166" cy="1189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8078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3451225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References</a:t>
            </a:r>
            <a:endParaRPr lang="en-US" sz="2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200" dirty="0" smtClean="0"/>
              <a:t>1.Schölin </a:t>
            </a:r>
            <a:r>
              <a:rPr lang="en-US" sz="1200" dirty="0"/>
              <a:t>L. (2016) Prevention of harm caused by alcohol exposure in pregnancy. Rapid review and case studies from Member States. World Health Organization. Copenhagen. </a:t>
            </a:r>
          </a:p>
          <a:p>
            <a:pPr marL="0" indent="0">
              <a:buNone/>
            </a:pPr>
            <a:r>
              <a:rPr lang="en-US" sz="1200" dirty="0" smtClean="0"/>
              <a:t>2.Riley </a:t>
            </a:r>
            <a:r>
              <a:rPr lang="en-US" sz="1200" dirty="0"/>
              <a:t>EP, </a:t>
            </a:r>
            <a:r>
              <a:rPr lang="en-US" sz="1200" dirty="0" err="1"/>
              <a:t>Infante</a:t>
            </a:r>
            <a:r>
              <a:rPr lang="en-US" sz="1200" dirty="0"/>
              <a:t> MA, Warren KR. Fetal alcohol spectrum disorders: an overview. </a:t>
            </a:r>
            <a:r>
              <a:rPr lang="en-US" sz="1200" dirty="0" err="1"/>
              <a:t>Neuropsychol</a:t>
            </a:r>
            <a:r>
              <a:rPr lang="en-US" sz="1200" dirty="0"/>
              <a:t> Rev 2011;21:73–80.</a:t>
            </a:r>
          </a:p>
          <a:p>
            <a:pPr marL="0" indent="0">
              <a:buNone/>
            </a:pPr>
            <a:r>
              <a:rPr lang="en-US" sz="1200" dirty="0" smtClean="0"/>
              <a:t>3.Alcohol </a:t>
            </a:r>
            <a:r>
              <a:rPr lang="en-US" sz="1200" dirty="0"/>
              <a:t>Health Alliance (2013) Health First. An evidence-based alcohol strategy for the UK. University of </a:t>
            </a:r>
            <a:r>
              <a:rPr lang="en-US" sz="1200" dirty="0" err="1"/>
              <a:t>Stirling</a:t>
            </a:r>
            <a:r>
              <a:rPr lang="en-US" sz="1200" dirty="0"/>
              <a:t>. [Online]. Available from: http://www.thehealthwell.info/node/416504</a:t>
            </a:r>
          </a:p>
          <a:p>
            <a:pPr marL="0" indent="0">
              <a:buNone/>
            </a:pPr>
            <a:r>
              <a:rPr lang="en-US" sz="1200" dirty="0" smtClean="0"/>
              <a:t>4.BRITISH </a:t>
            </a:r>
            <a:r>
              <a:rPr lang="en-US" sz="1200" dirty="0"/>
              <a:t>MEDICAL ASSOCIATION BOARD OF SCIENCE 2016. Alcohol and pregnancy: Preventing and managing fetal alcohol spectrum disorders. London, UK: British Medical Association.</a:t>
            </a:r>
          </a:p>
          <a:p>
            <a:pPr marL="0" indent="0">
              <a:buNone/>
            </a:pPr>
            <a:r>
              <a:rPr lang="en-US" sz="1200" dirty="0" smtClean="0"/>
              <a:t>5.CATTERICK</a:t>
            </a:r>
            <a:r>
              <a:rPr lang="en-US" sz="1200" dirty="0"/>
              <a:t>, M. &amp; CURRAN, L. 2014. Understanding Fetal Alcohol Spectrum Disorder. A Guide to FASD for Parents, </a:t>
            </a:r>
            <a:r>
              <a:rPr lang="en-US" sz="1200" dirty="0" err="1"/>
              <a:t>Carers</a:t>
            </a:r>
            <a:r>
              <a:rPr lang="en-US" sz="1200" dirty="0"/>
              <a:t> and Professionals, London, UK, Jessica Kingsley Publishers.</a:t>
            </a:r>
          </a:p>
          <a:p>
            <a:pPr marL="0" indent="0">
              <a:buNone/>
            </a:pPr>
            <a:r>
              <a:rPr lang="en-US" sz="1200" dirty="0" smtClean="0"/>
              <a:t>6.Taylor </a:t>
            </a:r>
            <a:r>
              <a:rPr lang="en-US" sz="1200" dirty="0"/>
              <a:t>P (2013) Screening for Down’s syndrome – the real costs. Christian Medical Fellowship. London.</a:t>
            </a:r>
          </a:p>
          <a:p>
            <a:pPr marL="0" indent="0">
              <a:buNone/>
            </a:pPr>
            <a:r>
              <a:rPr lang="en-US" sz="1200" dirty="0" smtClean="0"/>
              <a:t>7.Popova</a:t>
            </a:r>
            <a:r>
              <a:rPr lang="en-US" sz="1200" dirty="0"/>
              <a:t>, S., Lange, S., Probst, C., </a:t>
            </a:r>
            <a:r>
              <a:rPr lang="en-US" sz="1200" dirty="0" err="1"/>
              <a:t>Gmel</a:t>
            </a:r>
            <a:r>
              <a:rPr lang="en-US" sz="1200" dirty="0"/>
              <a:t>, G., </a:t>
            </a:r>
            <a:r>
              <a:rPr lang="en-US" sz="1200" dirty="0" err="1"/>
              <a:t>Rehm</a:t>
            </a:r>
            <a:r>
              <a:rPr lang="en-US" sz="1200" dirty="0"/>
              <a:t>, J., 2017a. Estimation of national, regional, and global prevalence of alcohol use during pregnancy and fetal alcohol syndrome: a systematic review and meta-analysis. Lancet Glob Health 5(3), e290-e299.</a:t>
            </a:r>
          </a:p>
          <a:p>
            <a:pPr marL="0" indent="0">
              <a:buNone/>
            </a:pPr>
            <a:r>
              <a:rPr lang="en-US" sz="1200" dirty="0" smtClean="0"/>
              <a:t>8.MORLEO</a:t>
            </a:r>
            <a:r>
              <a:rPr lang="en-US" sz="1200" dirty="0"/>
              <a:t>, M., WOOLFALL, K., DEDMAN, D., MUKHERJEE, R., BELLIS, M. A. &amp; COOK, P. A. 2011. Under-reporting of </a:t>
            </a:r>
            <a:r>
              <a:rPr lang="en-US" sz="1200" dirty="0" err="1"/>
              <a:t>foetal</a:t>
            </a:r>
            <a:r>
              <a:rPr lang="en-US" sz="1200" dirty="0"/>
              <a:t> alcohol spectrum disorders: an analysis of hospital episode statistics. BMC </a:t>
            </a:r>
            <a:r>
              <a:rPr lang="en-US" sz="1200" dirty="0" err="1"/>
              <a:t>Pediatr</a:t>
            </a:r>
            <a:r>
              <a:rPr lang="en-US" sz="1200" dirty="0"/>
              <a:t>, 11, 14.</a:t>
            </a:r>
          </a:p>
          <a:p>
            <a:pPr marL="0" indent="0">
              <a:buNone/>
            </a:pPr>
            <a:r>
              <a:rPr lang="en-US" sz="1200" dirty="0" smtClean="0"/>
              <a:t>9.Popova </a:t>
            </a:r>
            <a:r>
              <a:rPr lang="en-US" sz="1200" dirty="0"/>
              <a:t>S, Lange S, </a:t>
            </a:r>
            <a:r>
              <a:rPr lang="en-US" sz="1200" dirty="0" err="1"/>
              <a:t>Burd</a:t>
            </a:r>
            <a:r>
              <a:rPr lang="en-US" sz="1200" dirty="0"/>
              <a:t> L, </a:t>
            </a:r>
            <a:r>
              <a:rPr lang="en-US" sz="1200" dirty="0" err="1"/>
              <a:t>Rehm</a:t>
            </a:r>
            <a:r>
              <a:rPr lang="en-US" sz="1200" dirty="0"/>
              <a:t> J. Burden and social cost of fetal alcohol spectrum disorders. Oxford, UK: Oxford Handbooks Online; 2016.</a:t>
            </a:r>
          </a:p>
          <a:p>
            <a:pPr marL="0" indent="0">
              <a:buNone/>
            </a:pPr>
            <a:r>
              <a:rPr lang="en-US" sz="1200" dirty="0" smtClean="0"/>
              <a:t>10.Public </a:t>
            </a:r>
            <a:r>
              <a:rPr lang="en-US" sz="1200" dirty="0"/>
              <a:t>Health England (2018) Alcohol and drug prevention, treatment and recovery: why invest? Public Health England. London https://www.gov.uk/government/publications/alcohol-and-drug-prevention-treatment-and-recovery-why-invest/alcohol-and-drug-prevention-treatment-and-recovery-why-invest</a:t>
            </a:r>
          </a:p>
          <a:p>
            <a:pPr marL="0" indent="0">
              <a:buNone/>
            </a:pPr>
            <a:r>
              <a:rPr lang="en-US" sz="1200" dirty="0" smtClean="0"/>
              <a:t>11.Department </a:t>
            </a:r>
            <a:r>
              <a:rPr lang="en-US" sz="1200" dirty="0"/>
              <a:t>of Health, 2016. Alcohol Guidelines Review – Report from the Guidelines development group to the UK Chief Medical Officers. Department of Health, London, UK.</a:t>
            </a:r>
          </a:p>
          <a:p>
            <a:pPr marL="0" indent="0">
              <a:buNone/>
            </a:pPr>
            <a:r>
              <a:rPr lang="en-US" sz="1200" dirty="0" smtClean="0"/>
              <a:t>12.Lange</a:t>
            </a:r>
            <a:r>
              <a:rPr lang="en-US" sz="1200" dirty="0"/>
              <a:t>, S., Shield, K., </a:t>
            </a:r>
            <a:r>
              <a:rPr lang="en-US" sz="1200" dirty="0" err="1"/>
              <a:t>Koren</a:t>
            </a:r>
            <a:r>
              <a:rPr lang="en-US" sz="1200" dirty="0"/>
              <a:t>, G., </a:t>
            </a:r>
            <a:r>
              <a:rPr lang="en-US" sz="1200" dirty="0" err="1"/>
              <a:t>Rehm</a:t>
            </a:r>
            <a:r>
              <a:rPr lang="en-US" sz="1200" dirty="0"/>
              <a:t>, J., Popova, S., 2014. A comparison of the prevalence of prenatal alcohol exposure obtained via maternal self-reports versus meconium testing: a systematic literature review and meta-analysis. BMC Pregnancy Childbirth 14, 127.</a:t>
            </a:r>
          </a:p>
          <a:p>
            <a:pPr marL="0" indent="0">
              <a:buNone/>
            </a:pPr>
            <a:r>
              <a:rPr lang="en-US" sz="1200" dirty="0" smtClean="0"/>
              <a:t>13.Bakhireva </a:t>
            </a:r>
            <a:r>
              <a:rPr lang="en-US" sz="1200" dirty="0"/>
              <a:t>LN, Savage DD. (2011) Focus on: biomarkers of fetal alcohol exposure and fetal alcohol effects. Alcohol Res Health 2011; 34:56–63.</a:t>
            </a:r>
          </a:p>
          <a:p>
            <a:pPr marL="0" indent="0">
              <a:buNone/>
            </a:pPr>
            <a:r>
              <a:rPr lang="en-US" sz="1200" dirty="0" smtClean="0"/>
              <a:t>14.Alcohol </a:t>
            </a:r>
            <a:r>
              <a:rPr lang="en-US" sz="1200" dirty="0"/>
              <a:t>Concern and Alcohol Research UK (2018) The Hardest Hit: Addressing the crisis in alcohol treatment services. https://www.alcoholconcern.org.uk/the-hardest-hit-addressing-the-crisis-in-alcohol-treatment-services. Alcohol Concern and Alcohol Research UK. London.</a:t>
            </a:r>
          </a:p>
          <a:p>
            <a:pPr marL="0" indent="0">
              <a:buNone/>
            </a:pPr>
            <a:r>
              <a:rPr lang="en-US" sz="1200" dirty="0" smtClean="0"/>
              <a:t>15. </a:t>
            </a:r>
            <a:r>
              <a:rPr lang="en-US" sz="1200" dirty="0" err="1" smtClean="0"/>
              <a:t>Jonsson</a:t>
            </a:r>
            <a:r>
              <a:rPr lang="en-US" sz="1200" dirty="0"/>
              <a:t>, E, Salmon A and Warren, K R. (2014) The international charter on prevention of Fetal Alcohol Spectrum Disorder. The Lancet.  (2) e135-e137.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4723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Custom 1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C0000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928</Words>
  <Application>Microsoft Macintosh PowerPoint</Application>
  <PresentationFormat>On-screen Show (4:3)</PresentationFormat>
  <Paragraphs>60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Candara</vt:lpstr>
      <vt:lpstr>Symbol</vt:lpstr>
      <vt:lpstr>Wingdings</vt:lpstr>
      <vt:lpstr>Waveform</vt:lpstr>
      <vt:lpstr>    Exploring the feasibility and clinical effectiveness of antenatal alcohol screening to clinicians, pregnant women and their partners Helen Howlett SSA Annual Conference  7th November 2018</vt:lpstr>
      <vt:lpstr>The Risks of Alcohol in Pregnancy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the feasibility and clinical effectiveness of antenatal alcohol screening to clinicians, pregnant women and their partners.</dc:title>
  <dc:creator>Howlett Helen (RTF) NHCT</dc:creator>
  <cp:lastModifiedBy>Microsoft Office User</cp:lastModifiedBy>
  <cp:revision>32</cp:revision>
  <dcterms:created xsi:type="dcterms:W3CDTF">2006-08-16T00:00:00Z</dcterms:created>
  <dcterms:modified xsi:type="dcterms:W3CDTF">2018-10-20T08:05:32Z</dcterms:modified>
</cp:coreProperties>
</file>