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3"/>
  </p:notesMasterIdLst>
  <p:sldIdLst>
    <p:sldId id="256" r:id="rId2"/>
  </p:sldIdLst>
  <p:sldSz cx="21386800" cy="30279975"/>
  <p:notesSz cx="6858000" cy="9144000"/>
  <p:defaultTextStyle>
    <a:defPPr>
      <a:defRPr lang="en-US"/>
    </a:defPPr>
    <a:lvl1pPr marL="0" algn="l" defTabSz="2981552" rtl="0" eaLnBrk="1" latinLnBrk="0" hangingPunct="1">
      <a:defRPr sz="5900" kern="1200">
        <a:solidFill>
          <a:schemeClr val="tx1"/>
        </a:solidFill>
        <a:latin typeface="+mn-lt"/>
        <a:ea typeface="+mn-ea"/>
        <a:cs typeface="+mn-cs"/>
      </a:defRPr>
    </a:lvl1pPr>
    <a:lvl2pPr marL="1490776" algn="l" defTabSz="2981552" rtl="0" eaLnBrk="1" latinLnBrk="0" hangingPunct="1">
      <a:defRPr sz="5900" kern="1200">
        <a:solidFill>
          <a:schemeClr val="tx1"/>
        </a:solidFill>
        <a:latin typeface="+mn-lt"/>
        <a:ea typeface="+mn-ea"/>
        <a:cs typeface="+mn-cs"/>
      </a:defRPr>
    </a:lvl2pPr>
    <a:lvl3pPr marL="2981552" algn="l" defTabSz="2981552" rtl="0" eaLnBrk="1" latinLnBrk="0" hangingPunct="1">
      <a:defRPr sz="5900" kern="1200">
        <a:solidFill>
          <a:schemeClr val="tx1"/>
        </a:solidFill>
        <a:latin typeface="+mn-lt"/>
        <a:ea typeface="+mn-ea"/>
        <a:cs typeface="+mn-cs"/>
      </a:defRPr>
    </a:lvl3pPr>
    <a:lvl4pPr marL="4472328" algn="l" defTabSz="2981552" rtl="0" eaLnBrk="1" latinLnBrk="0" hangingPunct="1">
      <a:defRPr sz="5900" kern="1200">
        <a:solidFill>
          <a:schemeClr val="tx1"/>
        </a:solidFill>
        <a:latin typeface="+mn-lt"/>
        <a:ea typeface="+mn-ea"/>
        <a:cs typeface="+mn-cs"/>
      </a:defRPr>
    </a:lvl4pPr>
    <a:lvl5pPr marL="5963104" algn="l" defTabSz="2981552" rtl="0" eaLnBrk="1" latinLnBrk="0" hangingPunct="1">
      <a:defRPr sz="5900" kern="1200">
        <a:solidFill>
          <a:schemeClr val="tx1"/>
        </a:solidFill>
        <a:latin typeface="+mn-lt"/>
        <a:ea typeface="+mn-ea"/>
        <a:cs typeface="+mn-cs"/>
      </a:defRPr>
    </a:lvl5pPr>
    <a:lvl6pPr marL="7453880" algn="l" defTabSz="2981552" rtl="0" eaLnBrk="1" latinLnBrk="0" hangingPunct="1">
      <a:defRPr sz="5900" kern="1200">
        <a:solidFill>
          <a:schemeClr val="tx1"/>
        </a:solidFill>
        <a:latin typeface="+mn-lt"/>
        <a:ea typeface="+mn-ea"/>
        <a:cs typeface="+mn-cs"/>
      </a:defRPr>
    </a:lvl6pPr>
    <a:lvl7pPr marL="8944656" algn="l" defTabSz="2981552" rtl="0" eaLnBrk="1" latinLnBrk="0" hangingPunct="1">
      <a:defRPr sz="5900" kern="1200">
        <a:solidFill>
          <a:schemeClr val="tx1"/>
        </a:solidFill>
        <a:latin typeface="+mn-lt"/>
        <a:ea typeface="+mn-ea"/>
        <a:cs typeface="+mn-cs"/>
      </a:defRPr>
    </a:lvl7pPr>
    <a:lvl8pPr marL="10435432" algn="l" defTabSz="2981552" rtl="0" eaLnBrk="1" latinLnBrk="0" hangingPunct="1">
      <a:defRPr sz="5900" kern="1200">
        <a:solidFill>
          <a:schemeClr val="tx1"/>
        </a:solidFill>
        <a:latin typeface="+mn-lt"/>
        <a:ea typeface="+mn-ea"/>
        <a:cs typeface="+mn-cs"/>
      </a:defRPr>
    </a:lvl8pPr>
    <a:lvl9pPr marL="11926208" algn="l" defTabSz="2981552" rtl="0" eaLnBrk="1" latinLnBrk="0" hangingPunct="1">
      <a:defRPr sz="59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3381">
          <p15:clr>
            <a:srgbClr val="A4A3A4"/>
          </p15:clr>
        </p15:guide>
        <p15:guide id="2" pos="952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ED9"/>
    <a:srgbClr val="002762"/>
    <a:srgbClr val="BDD41F"/>
    <a:srgbClr val="D0E3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6825" autoAdjust="0"/>
  </p:normalViewPr>
  <p:slideViewPr>
    <p:cSldViewPr snapToObjects="1">
      <p:cViewPr>
        <p:scale>
          <a:sx n="40" d="100"/>
          <a:sy n="40" d="100"/>
        </p:scale>
        <p:origin x="-924" y="-72"/>
      </p:cViewPr>
      <p:guideLst>
        <p:guide orient="horz" pos="9537"/>
        <p:guide pos="6736"/>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903D08-3CAF-4B7C-9D22-7C7C1027064C}" type="datetimeFigureOut">
              <a:rPr lang="en-GB" smtClean="0"/>
              <a:t>11/02/2015</a:t>
            </a:fld>
            <a:endParaRPr lang="en-GB" dirty="0"/>
          </a:p>
        </p:txBody>
      </p:sp>
      <p:sp>
        <p:nvSpPr>
          <p:cNvPr id="4" name="Slide Image Placeholder 3"/>
          <p:cNvSpPr>
            <a:spLocks noGrp="1" noRot="1" noChangeAspect="1"/>
          </p:cNvSpPr>
          <p:nvPr>
            <p:ph type="sldImg" idx="2"/>
          </p:nvPr>
        </p:nvSpPr>
        <p:spPr>
          <a:xfrm>
            <a:off x="2217738" y="685800"/>
            <a:ext cx="2422525"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48F207-7B53-462D-B97A-2086ED19AA23}" type="slidenum">
              <a:rPr lang="en-GB" smtClean="0"/>
              <a:t>‹#›</a:t>
            </a:fld>
            <a:endParaRPr lang="en-GB" dirty="0"/>
          </a:p>
        </p:txBody>
      </p:sp>
    </p:spTree>
    <p:extLst>
      <p:ext uri="{BB962C8B-B14F-4D97-AF65-F5344CB8AC3E}">
        <p14:creationId xmlns:p14="http://schemas.microsoft.com/office/powerpoint/2010/main" val="681867230"/>
      </p:ext>
    </p:extLst>
  </p:cSld>
  <p:clrMap bg1="lt1" tx1="dk1" bg2="lt2" tx2="dk2" accent1="accent1" accent2="accent2" accent3="accent3" accent4="accent4" accent5="accent5" accent6="accent6" hlink="hlink" folHlink="folHlink"/>
  <p:notesStyle>
    <a:lvl1pPr marL="0" algn="l" defTabSz="649590" rtl="0" eaLnBrk="1" latinLnBrk="0" hangingPunct="1">
      <a:defRPr sz="900" kern="1200">
        <a:solidFill>
          <a:schemeClr val="tx1"/>
        </a:solidFill>
        <a:latin typeface="+mn-lt"/>
        <a:ea typeface="+mn-ea"/>
        <a:cs typeface="+mn-cs"/>
      </a:defRPr>
    </a:lvl1pPr>
    <a:lvl2pPr marL="324795" algn="l" defTabSz="649590" rtl="0" eaLnBrk="1" latinLnBrk="0" hangingPunct="1">
      <a:defRPr sz="900" kern="1200">
        <a:solidFill>
          <a:schemeClr val="tx1"/>
        </a:solidFill>
        <a:latin typeface="+mn-lt"/>
        <a:ea typeface="+mn-ea"/>
        <a:cs typeface="+mn-cs"/>
      </a:defRPr>
    </a:lvl2pPr>
    <a:lvl3pPr marL="649590" algn="l" defTabSz="649590" rtl="0" eaLnBrk="1" latinLnBrk="0" hangingPunct="1">
      <a:defRPr sz="900" kern="1200">
        <a:solidFill>
          <a:schemeClr val="tx1"/>
        </a:solidFill>
        <a:latin typeface="+mn-lt"/>
        <a:ea typeface="+mn-ea"/>
        <a:cs typeface="+mn-cs"/>
      </a:defRPr>
    </a:lvl3pPr>
    <a:lvl4pPr marL="974385" algn="l" defTabSz="649590" rtl="0" eaLnBrk="1" latinLnBrk="0" hangingPunct="1">
      <a:defRPr sz="900" kern="1200">
        <a:solidFill>
          <a:schemeClr val="tx1"/>
        </a:solidFill>
        <a:latin typeface="+mn-lt"/>
        <a:ea typeface="+mn-ea"/>
        <a:cs typeface="+mn-cs"/>
      </a:defRPr>
    </a:lvl4pPr>
    <a:lvl5pPr marL="1299180" algn="l" defTabSz="649590" rtl="0" eaLnBrk="1" latinLnBrk="0" hangingPunct="1">
      <a:defRPr sz="900" kern="1200">
        <a:solidFill>
          <a:schemeClr val="tx1"/>
        </a:solidFill>
        <a:latin typeface="+mn-lt"/>
        <a:ea typeface="+mn-ea"/>
        <a:cs typeface="+mn-cs"/>
      </a:defRPr>
    </a:lvl5pPr>
    <a:lvl6pPr marL="1623974" algn="l" defTabSz="649590" rtl="0" eaLnBrk="1" latinLnBrk="0" hangingPunct="1">
      <a:defRPr sz="900" kern="1200">
        <a:solidFill>
          <a:schemeClr val="tx1"/>
        </a:solidFill>
        <a:latin typeface="+mn-lt"/>
        <a:ea typeface="+mn-ea"/>
        <a:cs typeface="+mn-cs"/>
      </a:defRPr>
    </a:lvl6pPr>
    <a:lvl7pPr marL="1948769" algn="l" defTabSz="649590" rtl="0" eaLnBrk="1" latinLnBrk="0" hangingPunct="1">
      <a:defRPr sz="900" kern="1200">
        <a:solidFill>
          <a:schemeClr val="tx1"/>
        </a:solidFill>
        <a:latin typeface="+mn-lt"/>
        <a:ea typeface="+mn-ea"/>
        <a:cs typeface="+mn-cs"/>
      </a:defRPr>
    </a:lvl7pPr>
    <a:lvl8pPr marL="2273564" algn="l" defTabSz="649590" rtl="0" eaLnBrk="1" latinLnBrk="0" hangingPunct="1">
      <a:defRPr sz="900" kern="1200">
        <a:solidFill>
          <a:schemeClr val="tx1"/>
        </a:solidFill>
        <a:latin typeface="+mn-lt"/>
        <a:ea typeface="+mn-ea"/>
        <a:cs typeface="+mn-cs"/>
      </a:defRPr>
    </a:lvl8pPr>
    <a:lvl9pPr marL="2598359" algn="l" defTabSz="64959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17738" y="685800"/>
            <a:ext cx="2422525" cy="34290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348F207-7B53-462D-B97A-2086ED19AA23}" type="slidenum">
              <a:rPr lang="en-GB" smtClean="0"/>
              <a:t>1</a:t>
            </a:fld>
            <a:endParaRPr lang="en-GB" dirty="0"/>
          </a:p>
        </p:txBody>
      </p:sp>
    </p:spTree>
    <p:extLst>
      <p:ext uri="{BB962C8B-B14F-4D97-AF65-F5344CB8AC3E}">
        <p14:creationId xmlns:p14="http://schemas.microsoft.com/office/powerpoint/2010/main" val="342565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0" y="9406429"/>
            <a:ext cx="18178780" cy="6490569"/>
          </a:xfrm>
        </p:spPr>
        <p:txBody>
          <a:bodyPr/>
          <a:lstStyle/>
          <a:p>
            <a:r>
              <a:rPr lang="en-US" smtClean="0"/>
              <a:t>Click to edit Master title style</a:t>
            </a:r>
            <a:endParaRPr lang="en-GB"/>
          </a:p>
        </p:txBody>
      </p:sp>
      <p:sp>
        <p:nvSpPr>
          <p:cNvPr id="3" name="Subtitle 2"/>
          <p:cNvSpPr>
            <a:spLocks noGrp="1"/>
          </p:cNvSpPr>
          <p:nvPr>
            <p:ph type="subTitle" idx="1"/>
          </p:nvPr>
        </p:nvSpPr>
        <p:spPr>
          <a:xfrm>
            <a:off x="3208020" y="17158653"/>
            <a:ext cx="14970760" cy="7738216"/>
          </a:xfrm>
        </p:spPr>
        <p:txBody>
          <a:bodyPr/>
          <a:lstStyle>
            <a:lvl1pPr marL="0" indent="0" algn="ctr">
              <a:buNone/>
              <a:defRPr>
                <a:solidFill>
                  <a:schemeClr val="tx1">
                    <a:tint val="75000"/>
                  </a:schemeClr>
                </a:solidFill>
              </a:defRPr>
            </a:lvl1pPr>
            <a:lvl2pPr marL="1475798" indent="0" algn="ctr">
              <a:buNone/>
              <a:defRPr>
                <a:solidFill>
                  <a:schemeClr val="tx1">
                    <a:tint val="75000"/>
                  </a:schemeClr>
                </a:solidFill>
              </a:defRPr>
            </a:lvl2pPr>
            <a:lvl3pPr marL="2951600" indent="0" algn="ctr">
              <a:buNone/>
              <a:defRPr>
                <a:solidFill>
                  <a:schemeClr val="tx1">
                    <a:tint val="75000"/>
                  </a:schemeClr>
                </a:solidFill>
              </a:defRPr>
            </a:lvl3pPr>
            <a:lvl4pPr marL="4427402" indent="0" algn="ctr">
              <a:buNone/>
              <a:defRPr>
                <a:solidFill>
                  <a:schemeClr val="tx1">
                    <a:tint val="75000"/>
                  </a:schemeClr>
                </a:solidFill>
              </a:defRPr>
            </a:lvl4pPr>
            <a:lvl5pPr marL="5903201" indent="0" algn="ctr">
              <a:buNone/>
              <a:defRPr>
                <a:solidFill>
                  <a:schemeClr val="tx1">
                    <a:tint val="75000"/>
                  </a:schemeClr>
                </a:solidFill>
              </a:defRPr>
            </a:lvl5pPr>
            <a:lvl6pPr marL="7378999" indent="0" algn="ctr">
              <a:buNone/>
              <a:defRPr>
                <a:solidFill>
                  <a:schemeClr val="tx1">
                    <a:tint val="75000"/>
                  </a:schemeClr>
                </a:solidFill>
              </a:defRPr>
            </a:lvl6pPr>
            <a:lvl7pPr marL="8854799" indent="0" algn="ctr">
              <a:buNone/>
              <a:defRPr>
                <a:solidFill>
                  <a:schemeClr val="tx1">
                    <a:tint val="75000"/>
                  </a:schemeClr>
                </a:solidFill>
              </a:defRPr>
            </a:lvl7pPr>
            <a:lvl8pPr marL="10330603" indent="0" algn="ctr">
              <a:buNone/>
              <a:defRPr>
                <a:solidFill>
                  <a:schemeClr val="tx1">
                    <a:tint val="75000"/>
                  </a:schemeClr>
                </a:solidFill>
              </a:defRPr>
            </a:lvl8pPr>
            <a:lvl9pPr marL="11806402"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2863C60-E056-4109-B17D-7881F0138483}" type="datetimeFigureOut">
              <a:rPr lang="en-GB" smtClean="0"/>
              <a:t>11/02/2015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304125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95047F-7CA7-4FDF-A731-DB97E39EB280}" type="datetimeFigureOut">
              <a:rPr lang="en-GB" smtClean="0"/>
              <a:t>11/02/2015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4276508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431" y="1212609"/>
            <a:ext cx="4812030" cy="25836109"/>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69340" y="1212609"/>
            <a:ext cx="14079643" cy="2583610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B95047F-7CA7-4FDF-A731-DB97E39EB280}" type="datetimeFigureOut">
              <a:rPr lang="en-GB" smtClean="0"/>
              <a:t>11/02/2015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314136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863C60-E056-4109-B17D-7881F0138483}" type="datetimeFigureOut">
              <a:rPr lang="en-GB" smtClean="0"/>
              <a:t>11/02/2015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1570247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19457699"/>
            <a:ext cx="18178780" cy="6013940"/>
          </a:xfrm>
        </p:spPr>
        <p:txBody>
          <a:bodyPr anchor="t"/>
          <a:lstStyle>
            <a:lvl1pPr algn="l">
              <a:defRPr sz="12900" b="1" cap="all"/>
            </a:lvl1pPr>
          </a:lstStyle>
          <a:p>
            <a:r>
              <a:rPr lang="en-US" smtClean="0"/>
              <a:t>Click to edit Master title style</a:t>
            </a:r>
            <a:endParaRPr lang="en-GB"/>
          </a:p>
        </p:txBody>
      </p:sp>
      <p:sp>
        <p:nvSpPr>
          <p:cNvPr id="3" name="Text Placeholder 2"/>
          <p:cNvSpPr>
            <a:spLocks noGrp="1"/>
          </p:cNvSpPr>
          <p:nvPr>
            <p:ph type="body" idx="1"/>
          </p:nvPr>
        </p:nvSpPr>
        <p:spPr>
          <a:xfrm>
            <a:off x="1689410" y="12833956"/>
            <a:ext cx="18178780" cy="6623743"/>
          </a:xfrm>
        </p:spPr>
        <p:txBody>
          <a:bodyPr anchor="b"/>
          <a:lstStyle>
            <a:lvl1pPr marL="0" indent="0">
              <a:buNone/>
              <a:defRPr sz="6500">
                <a:solidFill>
                  <a:schemeClr val="tx1">
                    <a:tint val="75000"/>
                  </a:schemeClr>
                </a:solidFill>
              </a:defRPr>
            </a:lvl1pPr>
            <a:lvl2pPr marL="1475798" indent="0">
              <a:buNone/>
              <a:defRPr sz="5800">
                <a:solidFill>
                  <a:schemeClr val="tx1">
                    <a:tint val="75000"/>
                  </a:schemeClr>
                </a:solidFill>
              </a:defRPr>
            </a:lvl2pPr>
            <a:lvl3pPr marL="2951600" indent="0">
              <a:buNone/>
              <a:defRPr sz="5200">
                <a:solidFill>
                  <a:schemeClr val="tx1">
                    <a:tint val="75000"/>
                  </a:schemeClr>
                </a:solidFill>
              </a:defRPr>
            </a:lvl3pPr>
            <a:lvl4pPr marL="4427402" indent="0">
              <a:buNone/>
              <a:defRPr sz="4500">
                <a:solidFill>
                  <a:schemeClr val="tx1">
                    <a:tint val="75000"/>
                  </a:schemeClr>
                </a:solidFill>
              </a:defRPr>
            </a:lvl4pPr>
            <a:lvl5pPr marL="5903201" indent="0">
              <a:buNone/>
              <a:defRPr sz="4500">
                <a:solidFill>
                  <a:schemeClr val="tx1">
                    <a:tint val="75000"/>
                  </a:schemeClr>
                </a:solidFill>
              </a:defRPr>
            </a:lvl5pPr>
            <a:lvl6pPr marL="7378999" indent="0">
              <a:buNone/>
              <a:defRPr sz="4500">
                <a:solidFill>
                  <a:schemeClr val="tx1">
                    <a:tint val="75000"/>
                  </a:schemeClr>
                </a:solidFill>
              </a:defRPr>
            </a:lvl6pPr>
            <a:lvl7pPr marL="8854799" indent="0">
              <a:buNone/>
              <a:defRPr sz="4500">
                <a:solidFill>
                  <a:schemeClr val="tx1">
                    <a:tint val="75000"/>
                  </a:schemeClr>
                </a:solidFill>
              </a:defRPr>
            </a:lvl7pPr>
            <a:lvl8pPr marL="10330603" indent="0">
              <a:buNone/>
              <a:defRPr sz="4500">
                <a:solidFill>
                  <a:schemeClr val="tx1">
                    <a:tint val="75000"/>
                  </a:schemeClr>
                </a:solidFill>
              </a:defRPr>
            </a:lvl8pPr>
            <a:lvl9pPr marL="11806402" indent="0">
              <a:buNone/>
              <a:defRPr sz="4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95047F-7CA7-4FDF-A731-DB97E39EB280}" type="datetimeFigureOut">
              <a:rPr lang="en-GB" smtClean="0"/>
              <a:t>11/02/2015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220270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69340" y="7065338"/>
            <a:ext cx="9445836"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0871624" y="7065338"/>
            <a:ext cx="9445836" cy="19983384"/>
          </a:xfrm>
        </p:spPr>
        <p:txBody>
          <a:bodyPr/>
          <a:lstStyle>
            <a:lvl1pPr>
              <a:defRPr sz="9000"/>
            </a:lvl1pPr>
            <a:lvl2pPr>
              <a:defRPr sz="7700"/>
            </a:lvl2pPr>
            <a:lvl3pPr>
              <a:defRPr sz="6500"/>
            </a:lvl3pPr>
            <a:lvl4pPr>
              <a:defRPr sz="5800"/>
            </a:lvl4pPr>
            <a:lvl5pPr>
              <a:defRPr sz="5800"/>
            </a:lvl5pPr>
            <a:lvl6pPr>
              <a:defRPr sz="5800"/>
            </a:lvl6pPr>
            <a:lvl7pPr>
              <a:defRPr sz="5800"/>
            </a:lvl7pPr>
            <a:lvl8pPr>
              <a:defRPr sz="5800"/>
            </a:lvl8pPr>
            <a:lvl9pPr>
              <a:defRPr sz="5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B95047F-7CA7-4FDF-A731-DB97E39EB280}" type="datetimeFigureOut">
              <a:rPr lang="en-GB" smtClean="0"/>
              <a:t>11/02/2015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1302307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069340" y="6777950"/>
            <a:ext cx="9449551" cy="2824727"/>
          </a:xfrm>
        </p:spPr>
        <p:txBody>
          <a:bodyPr anchor="b"/>
          <a:lstStyle>
            <a:lvl1pPr marL="0" indent="0">
              <a:buNone/>
              <a:defRPr sz="7700" b="1"/>
            </a:lvl1pPr>
            <a:lvl2pPr marL="1475798" indent="0">
              <a:buNone/>
              <a:defRPr sz="6500" b="1"/>
            </a:lvl2pPr>
            <a:lvl3pPr marL="2951600" indent="0">
              <a:buNone/>
              <a:defRPr sz="5800" b="1"/>
            </a:lvl3pPr>
            <a:lvl4pPr marL="4427402" indent="0">
              <a:buNone/>
              <a:defRPr sz="5200" b="1"/>
            </a:lvl4pPr>
            <a:lvl5pPr marL="5903201" indent="0">
              <a:buNone/>
              <a:defRPr sz="5200" b="1"/>
            </a:lvl5pPr>
            <a:lvl6pPr marL="7378999" indent="0">
              <a:buNone/>
              <a:defRPr sz="5200" b="1"/>
            </a:lvl6pPr>
            <a:lvl7pPr marL="8854799" indent="0">
              <a:buNone/>
              <a:defRPr sz="5200" b="1"/>
            </a:lvl7pPr>
            <a:lvl8pPr marL="10330603" indent="0">
              <a:buNone/>
              <a:defRPr sz="5200" b="1"/>
            </a:lvl8pPr>
            <a:lvl9pPr marL="11806402" indent="0">
              <a:buNone/>
              <a:defRPr sz="5200" b="1"/>
            </a:lvl9pPr>
          </a:lstStyle>
          <a:p>
            <a:pPr lvl="0"/>
            <a:r>
              <a:rPr lang="en-US" smtClean="0"/>
              <a:t>Click to edit Master text styles</a:t>
            </a:r>
          </a:p>
        </p:txBody>
      </p:sp>
      <p:sp>
        <p:nvSpPr>
          <p:cNvPr id="4" name="Content Placeholder 3"/>
          <p:cNvSpPr>
            <a:spLocks noGrp="1"/>
          </p:cNvSpPr>
          <p:nvPr>
            <p:ph sz="half" idx="2"/>
          </p:nvPr>
        </p:nvSpPr>
        <p:spPr>
          <a:xfrm>
            <a:off x="1069340" y="9602677"/>
            <a:ext cx="9449551"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0864203" y="6777950"/>
            <a:ext cx="9453263" cy="2824727"/>
          </a:xfrm>
        </p:spPr>
        <p:txBody>
          <a:bodyPr anchor="b"/>
          <a:lstStyle>
            <a:lvl1pPr marL="0" indent="0">
              <a:buNone/>
              <a:defRPr sz="7700" b="1"/>
            </a:lvl1pPr>
            <a:lvl2pPr marL="1475798" indent="0">
              <a:buNone/>
              <a:defRPr sz="6500" b="1"/>
            </a:lvl2pPr>
            <a:lvl3pPr marL="2951600" indent="0">
              <a:buNone/>
              <a:defRPr sz="5800" b="1"/>
            </a:lvl3pPr>
            <a:lvl4pPr marL="4427402" indent="0">
              <a:buNone/>
              <a:defRPr sz="5200" b="1"/>
            </a:lvl4pPr>
            <a:lvl5pPr marL="5903201" indent="0">
              <a:buNone/>
              <a:defRPr sz="5200" b="1"/>
            </a:lvl5pPr>
            <a:lvl6pPr marL="7378999" indent="0">
              <a:buNone/>
              <a:defRPr sz="5200" b="1"/>
            </a:lvl6pPr>
            <a:lvl7pPr marL="8854799" indent="0">
              <a:buNone/>
              <a:defRPr sz="5200" b="1"/>
            </a:lvl7pPr>
            <a:lvl8pPr marL="10330603" indent="0">
              <a:buNone/>
              <a:defRPr sz="5200" b="1"/>
            </a:lvl8pPr>
            <a:lvl9pPr marL="11806402" indent="0">
              <a:buNone/>
              <a:defRPr sz="5200" b="1"/>
            </a:lvl9pPr>
          </a:lstStyle>
          <a:p>
            <a:pPr lvl="0"/>
            <a:r>
              <a:rPr lang="en-US" smtClean="0"/>
              <a:t>Click to edit Master text styles</a:t>
            </a:r>
          </a:p>
        </p:txBody>
      </p:sp>
      <p:sp>
        <p:nvSpPr>
          <p:cNvPr id="6" name="Content Placeholder 5"/>
          <p:cNvSpPr>
            <a:spLocks noGrp="1"/>
          </p:cNvSpPr>
          <p:nvPr>
            <p:ph sz="quarter" idx="4"/>
          </p:nvPr>
        </p:nvSpPr>
        <p:spPr>
          <a:xfrm>
            <a:off x="10864203" y="9602677"/>
            <a:ext cx="9453263" cy="17446034"/>
          </a:xfrm>
        </p:spPr>
        <p:txBody>
          <a:bodyPr/>
          <a:lstStyle>
            <a:lvl1pPr>
              <a:defRPr sz="7700"/>
            </a:lvl1pPr>
            <a:lvl2pPr>
              <a:defRPr sz="6500"/>
            </a:lvl2pPr>
            <a:lvl3pPr>
              <a:defRPr sz="5800"/>
            </a:lvl3pPr>
            <a:lvl4pPr>
              <a:defRPr sz="5200"/>
            </a:lvl4pPr>
            <a:lvl5pPr>
              <a:defRPr sz="5200"/>
            </a:lvl5pPr>
            <a:lvl6pPr>
              <a:defRPr sz="5200"/>
            </a:lvl6pPr>
            <a:lvl7pPr>
              <a:defRPr sz="5200"/>
            </a:lvl7pPr>
            <a:lvl8pPr>
              <a:defRPr sz="5200"/>
            </a:lvl8pPr>
            <a:lvl9pPr>
              <a:defRPr sz="5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B95047F-7CA7-4FDF-A731-DB97E39EB280}" type="datetimeFigureOut">
              <a:rPr lang="en-GB" smtClean="0"/>
              <a:t>11/02/2015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108677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B95047F-7CA7-4FDF-A731-DB97E39EB280}" type="datetimeFigureOut">
              <a:rPr lang="en-GB" smtClean="0"/>
              <a:t>11/02/2015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12450141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63C60-E056-4109-B17D-7881F0138483}" type="datetimeFigureOut">
              <a:rPr lang="en-GB" smtClean="0"/>
              <a:t>11/02/2015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3416909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6" y="1205592"/>
            <a:ext cx="7036110" cy="5130773"/>
          </a:xfrm>
        </p:spPr>
        <p:txBody>
          <a:bodyPr anchor="b"/>
          <a:lstStyle>
            <a:lvl1pPr algn="l">
              <a:defRPr sz="6500" b="1"/>
            </a:lvl1pPr>
          </a:lstStyle>
          <a:p>
            <a:r>
              <a:rPr lang="en-US" smtClean="0"/>
              <a:t>Click to edit Master title style</a:t>
            </a:r>
            <a:endParaRPr lang="en-GB"/>
          </a:p>
        </p:txBody>
      </p:sp>
      <p:sp>
        <p:nvSpPr>
          <p:cNvPr id="3" name="Content Placeholder 2"/>
          <p:cNvSpPr>
            <a:spLocks noGrp="1"/>
          </p:cNvSpPr>
          <p:nvPr>
            <p:ph idx="1"/>
          </p:nvPr>
        </p:nvSpPr>
        <p:spPr>
          <a:xfrm>
            <a:off x="8361645" y="1205603"/>
            <a:ext cx="11955815" cy="25843120"/>
          </a:xfrm>
        </p:spPr>
        <p:txBody>
          <a:bodyPr/>
          <a:lstStyle>
            <a:lvl1pPr>
              <a:defRPr sz="10300"/>
            </a:lvl1pPr>
            <a:lvl2pPr>
              <a:defRPr sz="9000"/>
            </a:lvl2pPr>
            <a:lvl3pPr>
              <a:defRPr sz="7700"/>
            </a:lvl3pPr>
            <a:lvl4pPr>
              <a:defRPr sz="6500"/>
            </a:lvl4pPr>
            <a:lvl5pPr>
              <a:defRPr sz="6500"/>
            </a:lvl5pPr>
            <a:lvl6pPr>
              <a:defRPr sz="6500"/>
            </a:lvl6pPr>
            <a:lvl7pPr>
              <a:defRPr sz="6500"/>
            </a:lvl7pPr>
            <a:lvl8pPr>
              <a:defRPr sz="6500"/>
            </a:lvl8pPr>
            <a:lvl9pPr>
              <a:defRPr sz="6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69346" y="6336377"/>
            <a:ext cx="7036110" cy="20712346"/>
          </a:xfrm>
        </p:spPr>
        <p:txBody>
          <a:bodyPr/>
          <a:lstStyle>
            <a:lvl1pPr marL="0" indent="0">
              <a:buNone/>
              <a:defRPr sz="4500"/>
            </a:lvl1pPr>
            <a:lvl2pPr marL="1475798" indent="0">
              <a:buNone/>
              <a:defRPr sz="3900"/>
            </a:lvl2pPr>
            <a:lvl3pPr marL="2951600" indent="0">
              <a:buNone/>
              <a:defRPr sz="3200"/>
            </a:lvl3pPr>
            <a:lvl4pPr marL="4427402" indent="0">
              <a:buNone/>
              <a:defRPr sz="2900"/>
            </a:lvl4pPr>
            <a:lvl5pPr marL="5903201" indent="0">
              <a:buNone/>
              <a:defRPr sz="2900"/>
            </a:lvl5pPr>
            <a:lvl6pPr marL="7378999" indent="0">
              <a:buNone/>
              <a:defRPr sz="2900"/>
            </a:lvl6pPr>
            <a:lvl7pPr marL="8854799" indent="0">
              <a:buNone/>
              <a:defRPr sz="2900"/>
            </a:lvl7pPr>
            <a:lvl8pPr marL="10330603" indent="0">
              <a:buNone/>
              <a:defRPr sz="2900"/>
            </a:lvl8pPr>
            <a:lvl9pPr marL="11806402"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95047F-7CA7-4FDF-A731-DB97E39EB280}" type="datetimeFigureOut">
              <a:rPr lang="en-GB" smtClean="0"/>
              <a:t>11/02/2015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2246150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21195983"/>
            <a:ext cx="12832080" cy="2502305"/>
          </a:xfrm>
        </p:spPr>
        <p:txBody>
          <a:bodyPr anchor="b"/>
          <a:lstStyle>
            <a:lvl1pPr algn="l">
              <a:defRPr sz="6500" b="1"/>
            </a:lvl1pPr>
          </a:lstStyle>
          <a:p>
            <a:r>
              <a:rPr lang="en-US" smtClean="0"/>
              <a:t>Click to edit Master title style</a:t>
            </a:r>
            <a:endParaRPr lang="en-GB"/>
          </a:p>
        </p:txBody>
      </p:sp>
      <p:sp>
        <p:nvSpPr>
          <p:cNvPr id="3" name="Picture Placeholder 2"/>
          <p:cNvSpPr>
            <a:spLocks noGrp="1"/>
          </p:cNvSpPr>
          <p:nvPr>
            <p:ph type="pic" idx="1"/>
          </p:nvPr>
        </p:nvSpPr>
        <p:spPr>
          <a:xfrm>
            <a:off x="4191962" y="2705572"/>
            <a:ext cx="12832080" cy="18167985"/>
          </a:xfrm>
        </p:spPr>
        <p:txBody>
          <a:bodyPr/>
          <a:lstStyle>
            <a:lvl1pPr marL="0" indent="0">
              <a:buNone/>
              <a:defRPr sz="10300"/>
            </a:lvl1pPr>
            <a:lvl2pPr marL="1475798" indent="0">
              <a:buNone/>
              <a:defRPr sz="9000"/>
            </a:lvl2pPr>
            <a:lvl3pPr marL="2951600" indent="0">
              <a:buNone/>
              <a:defRPr sz="7700"/>
            </a:lvl3pPr>
            <a:lvl4pPr marL="4427402" indent="0">
              <a:buNone/>
              <a:defRPr sz="6500"/>
            </a:lvl4pPr>
            <a:lvl5pPr marL="5903201" indent="0">
              <a:buNone/>
              <a:defRPr sz="6500"/>
            </a:lvl5pPr>
            <a:lvl6pPr marL="7378999" indent="0">
              <a:buNone/>
              <a:defRPr sz="6500"/>
            </a:lvl6pPr>
            <a:lvl7pPr marL="8854799" indent="0">
              <a:buNone/>
              <a:defRPr sz="6500"/>
            </a:lvl7pPr>
            <a:lvl8pPr marL="10330603" indent="0">
              <a:buNone/>
              <a:defRPr sz="6500"/>
            </a:lvl8pPr>
            <a:lvl9pPr marL="11806402" indent="0">
              <a:buNone/>
              <a:defRPr sz="6500"/>
            </a:lvl9pPr>
          </a:lstStyle>
          <a:p>
            <a:endParaRPr lang="en-GB" dirty="0"/>
          </a:p>
        </p:txBody>
      </p:sp>
      <p:sp>
        <p:nvSpPr>
          <p:cNvPr id="4" name="Text Placeholder 3"/>
          <p:cNvSpPr>
            <a:spLocks noGrp="1"/>
          </p:cNvSpPr>
          <p:nvPr>
            <p:ph type="body" sz="half" idx="2"/>
          </p:nvPr>
        </p:nvSpPr>
        <p:spPr>
          <a:xfrm>
            <a:off x="4191962" y="23698288"/>
            <a:ext cx="12832080" cy="3553690"/>
          </a:xfrm>
        </p:spPr>
        <p:txBody>
          <a:bodyPr/>
          <a:lstStyle>
            <a:lvl1pPr marL="0" indent="0">
              <a:buNone/>
              <a:defRPr sz="4500"/>
            </a:lvl1pPr>
            <a:lvl2pPr marL="1475798" indent="0">
              <a:buNone/>
              <a:defRPr sz="3900"/>
            </a:lvl2pPr>
            <a:lvl3pPr marL="2951600" indent="0">
              <a:buNone/>
              <a:defRPr sz="3200"/>
            </a:lvl3pPr>
            <a:lvl4pPr marL="4427402" indent="0">
              <a:buNone/>
              <a:defRPr sz="2900"/>
            </a:lvl4pPr>
            <a:lvl5pPr marL="5903201" indent="0">
              <a:buNone/>
              <a:defRPr sz="2900"/>
            </a:lvl5pPr>
            <a:lvl6pPr marL="7378999" indent="0">
              <a:buNone/>
              <a:defRPr sz="2900"/>
            </a:lvl6pPr>
            <a:lvl7pPr marL="8854799" indent="0">
              <a:buNone/>
              <a:defRPr sz="2900"/>
            </a:lvl7pPr>
            <a:lvl8pPr marL="10330603" indent="0">
              <a:buNone/>
              <a:defRPr sz="2900"/>
            </a:lvl8pPr>
            <a:lvl9pPr marL="11806402" indent="0">
              <a:buNone/>
              <a:defRPr sz="2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95047F-7CA7-4FDF-A731-DB97E39EB280}" type="datetimeFigureOut">
              <a:rPr lang="en-GB" smtClean="0"/>
              <a:t>11/02/2015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D2A043B-B5D4-476F-B8C3-561A4A15ED7A}" type="slidenum">
              <a:rPr lang="en-GB" smtClean="0"/>
              <a:t>‹#›</a:t>
            </a:fld>
            <a:endParaRPr lang="en-GB" dirty="0"/>
          </a:p>
        </p:txBody>
      </p:sp>
    </p:spTree>
    <p:extLst>
      <p:ext uri="{BB962C8B-B14F-4D97-AF65-F5344CB8AC3E}">
        <p14:creationId xmlns:p14="http://schemas.microsoft.com/office/powerpoint/2010/main" val="38198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1212604"/>
            <a:ext cx="19248120" cy="5046662"/>
          </a:xfrm>
          <a:prstGeom prst="rect">
            <a:avLst/>
          </a:prstGeom>
        </p:spPr>
        <p:txBody>
          <a:bodyPr vert="horz" lIns="295161" tIns="147581" rIns="295161" bIns="147581"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1069340" y="7065338"/>
            <a:ext cx="19248120" cy="19983384"/>
          </a:xfrm>
          <a:prstGeom prst="rect">
            <a:avLst/>
          </a:prstGeom>
        </p:spPr>
        <p:txBody>
          <a:bodyPr vert="horz" lIns="295161" tIns="147581" rIns="295161" bIns="14758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1069340" y="28065062"/>
            <a:ext cx="4990253" cy="1612129"/>
          </a:xfrm>
          <a:prstGeom prst="rect">
            <a:avLst/>
          </a:prstGeom>
        </p:spPr>
        <p:txBody>
          <a:bodyPr vert="horz" lIns="295161" tIns="147581" rIns="295161" bIns="147581" rtlCol="0" anchor="ctr"/>
          <a:lstStyle>
            <a:lvl1pPr algn="l">
              <a:defRPr sz="3900">
                <a:solidFill>
                  <a:schemeClr val="tx1">
                    <a:tint val="75000"/>
                  </a:schemeClr>
                </a:solidFill>
              </a:defRPr>
            </a:lvl1pPr>
          </a:lstStyle>
          <a:p>
            <a:fld id="{3B95047F-7CA7-4FDF-A731-DB97E39EB280}" type="datetimeFigureOut">
              <a:rPr lang="en-GB" smtClean="0"/>
              <a:t>11/02/2015</a:t>
            </a:fld>
            <a:endParaRPr lang="en-GB" dirty="0"/>
          </a:p>
        </p:txBody>
      </p:sp>
      <p:sp>
        <p:nvSpPr>
          <p:cNvPr id="5" name="Footer Placeholder 4"/>
          <p:cNvSpPr>
            <a:spLocks noGrp="1"/>
          </p:cNvSpPr>
          <p:nvPr>
            <p:ph type="ftr" sz="quarter" idx="3"/>
          </p:nvPr>
        </p:nvSpPr>
        <p:spPr>
          <a:xfrm>
            <a:off x="7307157" y="28065062"/>
            <a:ext cx="6772487" cy="1612129"/>
          </a:xfrm>
          <a:prstGeom prst="rect">
            <a:avLst/>
          </a:prstGeom>
        </p:spPr>
        <p:txBody>
          <a:bodyPr vert="horz" lIns="295161" tIns="147581" rIns="295161" bIns="147581" rtlCol="0" anchor="ctr"/>
          <a:lstStyle>
            <a:lvl1pPr algn="ctr">
              <a:defRPr sz="39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15327207" y="28065062"/>
            <a:ext cx="4990253" cy="1612129"/>
          </a:xfrm>
          <a:prstGeom prst="rect">
            <a:avLst/>
          </a:prstGeom>
        </p:spPr>
        <p:txBody>
          <a:bodyPr vert="horz" lIns="295161" tIns="147581" rIns="295161" bIns="147581" rtlCol="0" anchor="ctr"/>
          <a:lstStyle>
            <a:lvl1pPr algn="r">
              <a:defRPr sz="3900">
                <a:solidFill>
                  <a:schemeClr val="tx1">
                    <a:tint val="75000"/>
                  </a:schemeClr>
                </a:solidFill>
              </a:defRPr>
            </a:lvl1pPr>
          </a:lstStyle>
          <a:p>
            <a:fld id="{0D2A043B-B5D4-476F-B8C3-561A4A15ED7A}" type="slidenum">
              <a:rPr lang="en-GB" smtClean="0"/>
              <a:t>‹#›</a:t>
            </a:fld>
            <a:endParaRPr lang="en-GB" dirty="0"/>
          </a:p>
        </p:txBody>
      </p:sp>
    </p:spTree>
    <p:extLst>
      <p:ext uri="{BB962C8B-B14F-4D97-AF65-F5344CB8AC3E}">
        <p14:creationId xmlns:p14="http://schemas.microsoft.com/office/powerpoint/2010/main" val="138269015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2951600" rtl="0" eaLnBrk="1" latinLnBrk="0" hangingPunct="1">
        <a:spcBef>
          <a:spcPct val="0"/>
        </a:spcBef>
        <a:buNone/>
        <a:defRPr sz="14200" kern="1200">
          <a:solidFill>
            <a:schemeClr val="tx1"/>
          </a:solidFill>
          <a:latin typeface="+mj-lt"/>
          <a:ea typeface="+mj-ea"/>
          <a:cs typeface="+mj-cs"/>
        </a:defRPr>
      </a:lvl1pPr>
    </p:titleStyle>
    <p:bodyStyle>
      <a:lvl1pPr marL="1106849" indent="-1106849" algn="l" defTabSz="2951600" rtl="0" eaLnBrk="1" latinLnBrk="0" hangingPunct="1">
        <a:spcBef>
          <a:spcPct val="20000"/>
        </a:spcBef>
        <a:buFont typeface="Arial" panose="020B0604020202020204" pitchFamily="34" charset="0"/>
        <a:buChar char="•"/>
        <a:defRPr sz="10300" kern="1200">
          <a:solidFill>
            <a:schemeClr val="tx1"/>
          </a:solidFill>
          <a:latin typeface="+mn-lt"/>
          <a:ea typeface="+mn-ea"/>
          <a:cs typeface="+mn-cs"/>
        </a:defRPr>
      </a:lvl1pPr>
      <a:lvl2pPr marL="2398173" indent="-922374" algn="l" defTabSz="2951600" rtl="0" eaLnBrk="1" latinLnBrk="0" hangingPunct="1">
        <a:spcBef>
          <a:spcPct val="20000"/>
        </a:spcBef>
        <a:buFont typeface="Arial" panose="020B0604020202020204" pitchFamily="34" charset="0"/>
        <a:buChar char="–"/>
        <a:defRPr sz="9000" kern="1200">
          <a:solidFill>
            <a:schemeClr val="tx1"/>
          </a:solidFill>
          <a:latin typeface="+mn-lt"/>
          <a:ea typeface="+mn-ea"/>
          <a:cs typeface="+mn-cs"/>
        </a:defRPr>
      </a:lvl2pPr>
      <a:lvl3pPr marL="3689503" indent="-737900" algn="l" defTabSz="2951600" rtl="0" eaLnBrk="1" latinLnBrk="0" hangingPunct="1">
        <a:spcBef>
          <a:spcPct val="20000"/>
        </a:spcBef>
        <a:buFont typeface="Arial" panose="020B0604020202020204" pitchFamily="34" charset="0"/>
        <a:buChar char="•"/>
        <a:defRPr sz="7700" kern="1200">
          <a:solidFill>
            <a:schemeClr val="tx1"/>
          </a:solidFill>
          <a:latin typeface="+mn-lt"/>
          <a:ea typeface="+mn-ea"/>
          <a:cs typeface="+mn-cs"/>
        </a:defRPr>
      </a:lvl3pPr>
      <a:lvl4pPr marL="5165301" indent="-737900" algn="l" defTabSz="2951600"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4pPr>
      <a:lvl5pPr marL="6641101" indent="-737900" algn="l" defTabSz="2951600"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5pPr>
      <a:lvl6pPr marL="8116899" indent="-737900" algn="l" defTabSz="2951600"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6pPr>
      <a:lvl7pPr marL="9592697" indent="-737900" algn="l" defTabSz="2951600"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7pPr>
      <a:lvl8pPr marL="11068503" indent="-737900" algn="l" defTabSz="2951600"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8pPr>
      <a:lvl9pPr marL="12544301" indent="-737900" algn="l" defTabSz="2951600" rtl="0" eaLnBrk="1" latinLnBrk="0" hangingPunct="1">
        <a:spcBef>
          <a:spcPct val="20000"/>
        </a:spcBef>
        <a:buFont typeface="Arial" panose="020B0604020202020204" pitchFamily="34" charset="0"/>
        <a:buChar char="•"/>
        <a:defRPr sz="6500" kern="1200">
          <a:solidFill>
            <a:schemeClr val="tx1"/>
          </a:solidFill>
          <a:latin typeface="+mn-lt"/>
          <a:ea typeface="+mn-ea"/>
          <a:cs typeface="+mn-cs"/>
        </a:defRPr>
      </a:lvl9pPr>
    </p:bodyStyle>
    <p:otherStyle>
      <a:defPPr>
        <a:defRPr lang="en-US"/>
      </a:defPPr>
      <a:lvl1pPr marL="0" algn="l" defTabSz="2951600" rtl="0" eaLnBrk="1" latinLnBrk="0" hangingPunct="1">
        <a:defRPr sz="5800" kern="1200">
          <a:solidFill>
            <a:schemeClr val="tx1"/>
          </a:solidFill>
          <a:latin typeface="+mn-lt"/>
          <a:ea typeface="+mn-ea"/>
          <a:cs typeface="+mn-cs"/>
        </a:defRPr>
      </a:lvl1pPr>
      <a:lvl2pPr marL="1475798" algn="l" defTabSz="2951600" rtl="0" eaLnBrk="1" latinLnBrk="0" hangingPunct="1">
        <a:defRPr sz="5800" kern="1200">
          <a:solidFill>
            <a:schemeClr val="tx1"/>
          </a:solidFill>
          <a:latin typeface="+mn-lt"/>
          <a:ea typeface="+mn-ea"/>
          <a:cs typeface="+mn-cs"/>
        </a:defRPr>
      </a:lvl2pPr>
      <a:lvl3pPr marL="2951600" algn="l" defTabSz="2951600" rtl="0" eaLnBrk="1" latinLnBrk="0" hangingPunct="1">
        <a:defRPr sz="5800" kern="1200">
          <a:solidFill>
            <a:schemeClr val="tx1"/>
          </a:solidFill>
          <a:latin typeface="+mn-lt"/>
          <a:ea typeface="+mn-ea"/>
          <a:cs typeface="+mn-cs"/>
        </a:defRPr>
      </a:lvl3pPr>
      <a:lvl4pPr marL="4427402" algn="l" defTabSz="2951600" rtl="0" eaLnBrk="1" latinLnBrk="0" hangingPunct="1">
        <a:defRPr sz="5800" kern="1200">
          <a:solidFill>
            <a:schemeClr val="tx1"/>
          </a:solidFill>
          <a:latin typeface="+mn-lt"/>
          <a:ea typeface="+mn-ea"/>
          <a:cs typeface="+mn-cs"/>
        </a:defRPr>
      </a:lvl4pPr>
      <a:lvl5pPr marL="5903201" algn="l" defTabSz="2951600" rtl="0" eaLnBrk="1" latinLnBrk="0" hangingPunct="1">
        <a:defRPr sz="5800" kern="1200">
          <a:solidFill>
            <a:schemeClr val="tx1"/>
          </a:solidFill>
          <a:latin typeface="+mn-lt"/>
          <a:ea typeface="+mn-ea"/>
          <a:cs typeface="+mn-cs"/>
        </a:defRPr>
      </a:lvl5pPr>
      <a:lvl6pPr marL="7378999" algn="l" defTabSz="2951600" rtl="0" eaLnBrk="1" latinLnBrk="0" hangingPunct="1">
        <a:defRPr sz="5800" kern="1200">
          <a:solidFill>
            <a:schemeClr val="tx1"/>
          </a:solidFill>
          <a:latin typeface="+mn-lt"/>
          <a:ea typeface="+mn-ea"/>
          <a:cs typeface="+mn-cs"/>
        </a:defRPr>
      </a:lvl6pPr>
      <a:lvl7pPr marL="8854799" algn="l" defTabSz="2951600" rtl="0" eaLnBrk="1" latinLnBrk="0" hangingPunct="1">
        <a:defRPr sz="5800" kern="1200">
          <a:solidFill>
            <a:schemeClr val="tx1"/>
          </a:solidFill>
          <a:latin typeface="+mn-lt"/>
          <a:ea typeface="+mn-ea"/>
          <a:cs typeface="+mn-cs"/>
        </a:defRPr>
      </a:lvl7pPr>
      <a:lvl8pPr marL="10330603" algn="l" defTabSz="2951600" rtl="0" eaLnBrk="1" latinLnBrk="0" hangingPunct="1">
        <a:defRPr sz="5800" kern="1200">
          <a:solidFill>
            <a:schemeClr val="tx1"/>
          </a:solidFill>
          <a:latin typeface="+mn-lt"/>
          <a:ea typeface="+mn-ea"/>
          <a:cs typeface="+mn-cs"/>
        </a:defRPr>
      </a:lvl8pPr>
      <a:lvl9pPr marL="11806402" algn="l" defTabSz="2951600" rtl="0" eaLnBrk="1" latinLnBrk="0" hangingPunct="1">
        <a:defRPr sz="5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3635" y="4456154"/>
            <a:ext cx="21386800" cy="25798792"/>
          </a:xfrm>
          <a:prstGeom prst="rect">
            <a:avLst/>
          </a:prstGeom>
          <a:solidFill>
            <a:srgbClr val="002762"/>
          </a:solidFill>
          <a:ln>
            <a:solidFill>
              <a:srgbClr val="002762"/>
            </a:solidFill>
          </a:ln>
        </p:spPr>
        <p:style>
          <a:lnRef idx="2">
            <a:schemeClr val="accent1">
              <a:shade val="50000"/>
            </a:schemeClr>
          </a:lnRef>
          <a:fillRef idx="1">
            <a:schemeClr val="accent1"/>
          </a:fillRef>
          <a:effectRef idx="0">
            <a:schemeClr val="accent1"/>
          </a:effectRef>
          <a:fontRef idx="minor">
            <a:schemeClr val="lt1"/>
          </a:fontRef>
        </p:style>
        <p:txBody>
          <a:bodyPr lIns="64959" tIns="32479" rIns="64959" bIns="32479" rtlCol="0" anchor="ctr"/>
          <a:lstStyle/>
          <a:p>
            <a:pPr algn="ctr"/>
            <a:endParaRPr lang="en-GB" dirty="0"/>
          </a:p>
        </p:txBody>
      </p:sp>
      <p:sp>
        <p:nvSpPr>
          <p:cNvPr id="10" name="Title 4"/>
          <p:cNvSpPr txBox="1">
            <a:spLocks/>
          </p:cNvSpPr>
          <p:nvPr/>
        </p:nvSpPr>
        <p:spPr>
          <a:xfrm>
            <a:off x="307389" y="208153"/>
            <a:ext cx="20871803" cy="1826378"/>
          </a:xfrm>
          <a:prstGeom prst="rect">
            <a:avLst/>
          </a:prstGeom>
          <a:noFill/>
          <a:ln w="76200">
            <a:noFill/>
          </a:ln>
          <a:effectLst/>
        </p:spPr>
        <p:style>
          <a:lnRef idx="1">
            <a:schemeClr val="accent1"/>
          </a:lnRef>
          <a:fillRef idx="2">
            <a:schemeClr val="accent1"/>
          </a:fillRef>
          <a:effectRef idx="1">
            <a:schemeClr val="accent1"/>
          </a:effectRef>
          <a:fontRef idx="minor">
            <a:schemeClr val="dk1"/>
          </a:fontRef>
        </p:style>
        <p:txBody>
          <a:bodyPr lIns="64959" tIns="32479" rIns="64959" bIns="32479">
            <a:noAutofit/>
          </a:bodyPr>
          <a:lstStyle>
            <a:lvl1pPr algn="l" rtl="0" eaLnBrk="1" latinLnBrk="0" hangingPunct="1">
              <a:spcBef>
                <a:spcPct val="0"/>
              </a:spcBef>
              <a:buNone/>
              <a:defRPr kumimoji="0" sz="202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ctr"/>
            <a:r>
              <a:rPr lang="en-GB" altLang="en-US" sz="5300" b="1" dirty="0" smtClean="0">
                <a:solidFill>
                  <a:srgbClr val="002762"/>
                </a:solidFill>
                <a:latin typeface="Arial" panose="020B0604020202020204" pitchFamily="34" charset="0"/>
                <a:cs typeface="Arial" panose="020B0604020202020204" pitchFamily="34" charset="0"/>
              </a:rPr>
              <a:t>Patient experience of RADAR </a:t>
            </a:r>
          </a:p>
          <a:p>
            <a:pPr algn="ctr"/>
            <a:r>
              <a:rPr lang="en-GB" altLang="en-US" sz="5300" b="1" dirty="0" smtClean="0">
                <a:solidFill>
                  <a:srgbClr val="002762"/>
                </a:solidFill>
                <a:latin typeface="Arial" panose="020B0604020202020204" pitchFamily="34" charset="0"/>
                <a:cs typeface="Arial" panose="020B0604020202020204" pitchFamily="34" charset="0"/>
              </a:rPr>
              <a:t>(Rapid Alcohol Detoxification: Acute hospital Referral)</a:t>
            </a:r>
            <a:endParaRPr lang="en-GB" altLang="en-US" sz="5300" dirty="0">
              <a:solidFill>
                <a:srgbClr val="002762"/>
              </a:solidFill>
              <a:latin typeface="Arial" panose="020B0604020202020204" pitchFamily="34" charset="0"/>
              <a:cs typeface="Arial" panose="020B0604020202020204" pitchFamily="34" charset="0"/>
            </a:endParaRPr>
          </a:p>
          <a:p>
            <a:pPr algn="ctr"/>
            <a:endParaRPr lang="en-GB" sz="5300" b="1" dirty="0">
              <a:solidFill>
                <a:srgbClr val="002762"/>
              </a:solidFill>
              <a:latin typeface="Arial" panose="020B0604020202020204" pitchFamily="34" charset="0"/>
              <a:cs typeface="Arial" panose="020B0604020202020204" pitchFamily="34" charset="0"/>
            </a:endParaRPr>
          </a:p>
        </p:txBody>
      </p:sp>
      <p:sp>
        <p:nvSpPr>
          <p:cNvPr id="13" name="TextBox 12"/>
          <p:cNvSpPr txBox="1"/>
          <p:nvPr/>
        </p:nvSpPr>
        <p:spPr>
          <a:xfrm>
            <a:off x="6424992" y="2255649"/>
            <a:ext cx="14597811" cy="1775164"/>
          </a:xfrm>
          <a:prstGeom prst="round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wrap="square" lIns="64959" tIns="32479" rIns="64959" bIns="32479" rtlCol="0">
            <a:spAutoFit/>
          </a:bodyPr>
          <a:lstStyle/>
          <a:p>
            <a:pPr algn="ctr">
              <a:spcBef>
                <a:spcPct val="0"/>
              </a:spcBef>
            </a:pPr>
            <a:r>
              <a:rPr lang="en-US" altLang="en-US" sz="2800" b="1" i="1" dirty="0" smtClean="0">
                <a:solidFill>
                  <a:srgbClr val="002762"/>
                </a:solidFill>
                <a:latin typeface="Arial" panose="020B0604020202020204" pitchFamily="34" charset="0"/>
                <a:cs typeface="Arial" panose="020B0604020202020204" pitchFamily="34" charset="0"/>
              </a:rPr>
              <a:t>Gordon Hay </a:t>
            </a:r>
          </a:p>
          <a:p>
            <a:pPr algn="ctr">
              <a:spcBef>
                <a:spcPct val="0"/>
              </a:spcBef>
            </a:pPr>
            <a:r>
              <a:rPr lang="en-US" altLang="en-US" sz="1600" i="1" dirty="0" smtClean="0">
                <a:solidFill>
                  <a:srgbClr val="002762"/>
                </a:solidFill>
                <a:latin typeface="Arial" panose="020B0604020202020204" pitchFamily="34" charset="0"/>
                <a:cs typeface="Arial" panose="020B0604020202020204" pitchFamily="34" charset="0"/>
              </a:rPr>
              <a:t>Centre for Public Health, Faculty </a:t>
            </a:r>
            <a:r>
              <a:rPr lang="en-US" altLang="en-US" sz="1600" i="1" dirty="0">
                <a:solidFill>
                  <a:srgbClr val="002762"/>
                </a:solidFill>
                <a:latin typeface="Arial" panose="020B0604020202020204" pitchFamily="34" charset="0"/>
                <a:cs typeface="Arial" panose="020B0604020202020204" pitchFamily="34" charset="0"/>
              </a:rPr>
              <a:t>of Education, Health and Community, Liverpool John </a:t>
            </a:r>
            <a:r>
              <a:rPr lang="en-US" altLang="en-US" sz="1600" i="1" dirty="0" err="1">
                <a:solidFill>
                  <a:srgbClr val="002762"/>
                </a:solidFill>
                <a:latin typeface="Arial" panose="020B0604020202020204" pitchFamily="34" charset="0"/>
                <a:cs typeface="Arial" panose="020B0604020202020204" pitchFamily="34" charset="0"/>
              </a:rPr>
              <a:t>Moores</a:t>
            </a:r>
            <a:r>
              <a:rPr lang="en-US" altLang="en-US" sz="1600" i="1" dirty="0">
                <a:solidFill>
                  <a:srgbClr val="002762"/>
                </a:solidFill>
                <a:latin typeface="Arial" panose="020B0604020202020204" pitchFamily="34" charset="0"/>
                <a:cs typeface="Arial" panose="020B0604020202020204" pitchFamily="34" charset="0"/>
              </a:rPr>
              <a:t> </a:t>
            </a:r>
            <a:r>
              <a:rPr lang="en-US" altLang="en-US" sz="1600" i="1" dirty="0" smtClean="0">
                <a:solidFill>
                  <a:srgbClr val="002762"/>
                </a:solidFill>
                <a:latin typeface="Arial" panose="020B0604020202020204" pitchFamily="34" charset="0"/>
                <a:cs typeface="Arial" panose="020B0604020202020204" pitchFamily="34" charset="0"/>
              </a:rPr>
              <a:t>University</a:t>
            </a:r>
            <a:endParaRPr lang="en-US" altLang="en-US" sz="1600" i="1" dirty="0">
              <a:solidFill>
                <a:srgbClr val="002762"/>
              </a:solidFill>
              <a:latin typeface="Arial" panose="020B0604020202020204" pitchFamily="34" charset="0"/>
              <a:cs typeface="Arial" panose="020B0604020202020204" pitchFamily="34" charset="0"/>
            </a:endParaRPr>
          </a:p>
          <a:p>
            <a:pPr algn="ctr">
              <a:spcBef>
                <a:spcPct val="0"/>
              </a:spcBef>
            </a:pPr>
            <a:endParaRPr lang="en-US" altLang="en-US" sz="1400" b="1" i="1" dirty="0">
              <a:solidFill>
                <a:srgbClr val="002762"/>
              </a:solidFill>
              <a:latin typeface="Arial" panose="020B0604020202020204" pitchFamily="34" charset="0"/>
              <a:cs typeface="Arial" panose="020B0604020202020204" pitchFamily="34" charset="0"/>
            </a:endParaRPr>
          </a:p>
          <a:p>
            <a:pPr algn="ctr">
              <a:spcBef>
                <a:spcPct val="0"/>
              </a:spcBef>
            </a:pPr>
            <a:r>
              <a:rPr lang="en-US" altLang="en-US" sz="2800" b="1" i="1" dirty="0" smtClean="0">
                <a:solidFill>
                  <a:srgbClr val="002762"/>
                </a:solidFill>
                <a:latin typeface="Arial" panose="020B0604020202020204" pitchFamily="34" charset="0"/>
                <a:cs typeface="Arial" panose="020B0604020202020204" pitchFamily="34" charset="0"/>
              </a:rPr>
              <a:t>Jane Oyston</a:t>
            </a:r>
            <a:r>
              <a:rPr lang="en-US" altLang="en-US" sz="2800" i="1" baseline="30000" dirty="0" smtClean="0">
                <a:solidFill>
                  <a:srgbClr val="002762"/>
                </a:solidFill>
                <a:latin typeface="Arial" panose="020B0604020202020204" pitchFamily="34" charset="0"/>
                <a:cs typeface="Arial" panose="020B0604020202020204" pitchFamily="34" charset="0"/>
              </a:rPr>
              <a:t>1</a:t>
            </a:r>
            <a:r>
              <a:rPr lang="en-US" altLang="en-US" sz="2800" b="1" i="1" dirty="0" smtClean="0">
                <a:solidFill>
                  <a:srgbClr val="002762"/>
                </a:solidFill>
                <a:latin typeface="Arial" panose="020B0604020202020204" pitchFamily="34" charset="0"/>
                <a:cs typeface="Arial" panose="020B0604020202020204" pitchFamily="34" charset="0"/>
              </a:rPr>
              <a:t>; Lorna Porcellato</a:t>
            </a:r>
            <a:r>
              <a:rPr lang="en-US" altLang="en-US" sz="2800" i="1" baseline="30000" dirty="0" smtClean="0">
                <a:solidFill>
                  <a:srgbClr val="002762"/>
                </a:solidFill>
                <a:latin typeface="Arial" panose="020B0604020202020204" pitchFamily="34" charset="0"/>
                <a:cs typeface="Arial" panose="020B0604020202020204" pitchFamily="34" charset="0"/>
              </a:rPr>
              <a:t>1</a:t>
            </a:r>
            <a:r>
              <a:rPr lang="en-US" altLang="en-US" sz="2800" b="1" i="1" dirty="0" smtClean="0">
                <a:solidFill>
                  <a:srgbClr val="002762"/>
                </a:solidFill>
                <a:latin typeface="Arial" panose="020B0604020202020204" pitchFamily="34" charset="0"/>
                <a:cs typeface="Arial" panose="020B0604020202020204" pitchFamily="34" charset="0"/>
              </a:rPr>
              <a:t>; Joanne Worsley</a:t>
            </a:r>
            <a:r>
              <a:rPr lang="en-US" altLang="en-US" sz="2800" i="1" baseline="30000" dirty="0" smtClean="0">
                <a:solidFill>
                  <a:srgbClr val="002762"/>
                </a:solidFill>
                <a:latin typeface="Arial" panose="020B0604020202020204" pitchFamily="34" charset="0"/>
                <a:cs typeface="Arial" panose="020B0604020202020204" pitchFamily="34" charset="0"/>
              </a:rPr>
              <a:t>2</a:t>
            </a:r>
            <a:r>
              <a:rPr lang="en-US" altLang="en-US" sz="2800" b="1" i="1" dirty="0" smtClean="0">
                <a:solidFill>
                  <a:srgbClr val="002762"/>
                </a:solidFill>
                <a:latin typeface="Arial" panose="020B0604020202020204" pitchFamily="34" charset="0"/>
                <a:cs typeface="Arial" panose="020B0604020202020204" pitchFamily="34" charset="0"/>
              </a:rPr>
              <a:t>; Chris Todd</a:t>
            </a:r>
            <a:r>
              <a:rPr lang="en-US" altLang="en-US" sz="2800" i="1" baseline="30000" dirty="0">
                <a:solidFill>
                  <a:srgbClr val="002762"/>
                </a:solidFill>
                <a:latin typeface="Arial" panose="020B0604020202020204" pitchFamily="34" charset="0"/>
                <a:cs typeface="Arial" panose="020B0604020202020204" pitchFamily="34" charset="0"/>
              </a:rPr>
              <a:t>3</a:t>
            </a:r>
            <a:r>
              <a:rPr lang="en-US" altLang="en-US" sz="2800" b="1" i="1" dirty="0" smtClean="0">
                <a:solidFill>
                  <a:srgbClr val="002762"/>
                </a:solidFill>
                <a:latin typeface="Arial" panose="020B0604020202020204" pitchFamily="34" charset="0"/>
                <a:cs typeface="Arial" panose="020B0604020202020204" pitchFamily="34" charset="0"/>
              </a:rPr>
              <a:t> and Chris Daly</a:t>
            </a:r>
            <a:r>
              <a:rPr lang="en-US" altLang="en-US" sz="2800" i="1" baseline="30000" dirty="0" smtClean="0">
                <a:solidFill>
                  <a:srgbClr val="002762"/>
                </a:solidFill>
                <a:latin typeface="Arial" panose="020B0604020202020204" pitchFamily="34" charset="0"/>
                <a:cs typeface="Arial" panose="020B0604020202020204" pitchFamily="34" charset="0"/>
              </a:rPr>
              <a:t>3</a:t>
            </a:r>
            <a:r>
              <a:rPr lang="en-US" altLang="en-US" sz="2800" b="1" i="1" dirty="0">
                <a:solidFill>
                  <a:srgbClr val="002762"/>
                </a:solidFill>
              </a:rPr>
              <a:t/>
            </a:r>
            <a:br>
              <a:rPr lang="en-US" altLang="en-US" sz="2800" b="1" i="1" dirty="0">
                <a:solidFill>
                  <a:srgbClr val="002762"/>
                </a:solidFill>
              </a:rPr>
            </a:br>
            <a:r>
              <a:rPr lang="en-US" altLang="en-US" sz="1400" i="1" baseline="30000" dirty="0">
                <a:solidFill>
                  <a:srgbClr val="002762"/>
                </a:solidFill>
                <a:latin typeface="Arial" panose="020B0604020202020204" pitchFamily="34" charset="0"/>
                <a:cs typeface="Arial" panose="020B0604020202020204" pitchFamily="34" charset="0"/>
              </a:rPr>
              <a:t>1</a:t>
            </a:r>
            <a:r>
              <a:rPr lang="en-US" altLang="en-US" sz="1400" i="1" dirty="0">
                <a:solidFill>
                  <a:srgbClr val="002762"/>
                </a:solidFill>
                <a:latin typeface="Arial" panose="020B0604020202020204" pitchFamily="34" charset="0"/>
                <a:cs typeface="Arial" panose="020B0604020202020204" pitchFamily="34" charset="0"/>
              </a:rPr>
              <a:t>Centre for Public Health, </a:t>
            </a:r>
            <a:r>
              <a:rPr lang="en-US" altLang="en-US" sz="1400" i="1" dirty="0" smtClean="0">
                <a:solidFill>
                  <a:srgbClr val="002762"/>
                </a:solidFill>
                <a:latin typeface="Arial" panose="020B0604020202020204" pitchFamily="34" charset="0"/>
                <a:cs typeface="Arial" panose="020B0604020202020204" pitchFamily="34" charset="0"/>
              </a:rPr>
              <a:t>LJMU, Liverpool; </a:t>
            </a:r>
            <a:r>
              <a:rPr lang="en-US" altLang="en-US" sz="1400" i="1" baseline="30000" dirty="0" smtClean="0">
                <a:solidFill>
                  <a:srgbClr val="002762"/>
                </a:solidFill>
                <a:latin typeface="Arial" panose="020B0604020202020204" pitchFamily="34" charset="0"/>
                <a:cs typeface="Arial" panose="020B0604020202020204" pitchFamily="34" charset="0"/>
              </a:rPr>
              <a:t>2</a:t>
            </a:r>
            <a:r>
              <a:rPr lang="en-US" altLang="en-US" sz="1400" i="1" dirty="0" smtClean="0">
                <a:solidFill>
                  <a:srgbClr val="002762"/>
                </a:solidFill>
                <a:latin typeface="Arial" panose="020B0604020202020204" pitchFamily="34" charset="0"/>
                <a:cs typeface="Arial" panose="020B0604020202020204" pitchFamily="34" charset="0"/>
              </a:rPr>
              <a:t>Schoool of Psychology, University of Liverpool; </a:t>
            </a:r>
            <a:r>
              <a:rPr lang="en-US" altLang="en-US" sz="1400" i="1" baseline="30000" dirty="0" smtClean="0">
                <a:solidFill>
                  <a:srgbClr val="002762"/>
                </a:solidFill>
                <a:latin typeface="Arial" panose="020B0604020202020204" pitchFamily="34" charset="0"/>
                <a:cs typeface="Arial" panose="020B0604020202020204" pitchFamily="34" charset="0"/>
              </a:rPr>
              <a:t>3</a:t>
            </a:r>
            <a:r>
              <a:rPr lang="en-US" altLang="en-US" sz="1400" i="1" dirty="0" smtClean="0">
                <a:solidFill>
                  <a:srgbClr val="002762"/>
                </a:solidFill>
                <a:latin typeface="Arial" panose="020B0604020202020204" pitchFamily="34" charset="0"/>
                <a:cs typeface="Arial" panose="020B0604020202020204" pitchFamily="34" charset="0"/>
              </a:rPr>
              <a:t>Greater Manchester West Mental Health NHS Foundation Trust</a:t>
            </a:r>
            <a:endParaRPr lang="en-US" altLang="en-US" sz="1400" i="1" dirty="0">
              <a:solidFill>
                <a:srgbClr val="002762"/>
              </a:solidFill>
              <a:latin typeface="Arial" panose="020B0604020202020204" pitchFamily="34" charset="0"/>
              <a:cs typeface="Arial" panose="020B0604020202020204" pitchFamily="34" charset="0"/>
            </a:endParaRPr>
          </a:p>
        </p:txBody>
      </p:sp>
      <p:sp>
        <p:nvSpPr>
          <p:cNvPr id="92" name="TextBox 91"/>
          <p:cNvSpPr txBox="1"/>
          <p:nvPr/>
        </p:nvSpPr>
        <p:spPr>
          <a:xfrm>
            <a:off x="185257" y="6294551"/>
            <a:ext cx="6842760" cy="6500096"/>
          </a:xfrm>
          <a:prstGeom prst="rect">
            <a:avLst/>
          </a:prstGeom>
          <a:solidFill>
            <a:schemeClr val="bg1"/>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lIns="127872" tIns="63936" rIns="127872" bIns="63936" rtlCol="0">
            <a:spAutoFit/>
          </a:bodyPr>
          <a:lstStyle/>
          <a:p>
            <a:pPr marL="324795" indent="-324795" algn="just">
              <a:buClr>
                <a:srgbClr val="BDD41F"/>
              </a:buClr>
              <a:buFont typeface="Wingdings" panose="05000000000000000000" pitchFamily="2" charset="2"/>
              <a:buChar char="§"/>
              <a:defRPr/>
            </a:pPr>
            <a:endParaRPr lang="en-GB" sz="2300" dirty="0" smtClean="0">
              <a:solidFill>
                <a:srgbClr val="002762"/>
              </a:solidFill>
              <a:latin typeface="Arial" panose="020B0604020202020204" pitchFamily="34" charset="0"/>
              <a:cs typeface="Arial" panose="020B0604020202020204" pitchFamily="34" charset="0"/>
            </a:endParaRPr>
          </a:p>
          <a:p>
            <a:pPr marL="324795" indent="-324795" algn="just">
              <a:buClr>
                <a:srgbClr val="BDD41F"/>
              </a:buClr>
              <a:buFont typeface="Wingdings" panose="05000000000000000000" pitchFamily="2" charset="2"/>
              <a:buChar char="§"/>
              <a:defRPr/>
            </a:pPr>
            <a:r>
              <a:rPr lang="en-GB" sz="2300" dirty="0" smtClean="0">
                <a:solidFill>
                  <a:srgbClr val="002762"/>
                </a:solidFill>
                <a:latin typeface="Arial" panose="020B0604020202020204" pitchFamily="34" charset="0"/>
                <a:cs typeface="Arial" panose="020B0604020202020204" pitchFamily="34" charset="0"/>
              </a:rPr>
              <a:t>RADAR, Rapid Access (alcohol) Detoxification Acute Referral, is a specifically tailored alcohol detoxification service which begins immediately once an individual arrives at RADAR, taking between 5 and 7 days before discharge and referral to community alcohol services. </a:t>
            </a:r>
          </a:p>
          <a:p>
            <a:pPr marL="324795" indent="-324795" algn="just">
              <a:buClr>
                <a:srgbClr val="BDD41F"/>
              </a:buClr>
              <a:buFont typeface="Wingdings" panose="05000000000000000000" pitchFamily="2" charset="2"/>
              <a:buChar char="§"/>
              <a:defRPr/>
            </a:pPr>
            <a:r>
              <a:rPr lang="en-GB" sz="2300" dirty="0" smtClean="0">
                <a:solidFill>
                  <a:srgbClr val="002762"/>
                </a:solidFill>
                <a:latin typeface="Arial" panose="020B0604020202020204" pitchFamily="34" charset="0"/>
                <a:cs typeface="Arial" panose="020B0604020202020204" pitchFamily="34" charset="0"/>
              </a:rPr>
              <a:t>While in RADAR, patients have access to a multi-disciplinary team providing 24-hour medical support, and individual and group psychosocial interventions.</a:t>
            </a:r>
          </a:p>
          <a:p>
            <a:pPr marL="324795" indent="-324795" algn="just">
              <a:buClr>
                <a:srgbClr val="BDD41F"/>
              </a:buClr>
              <a:buFont typeface="Wingdings" panose="05000000000000000000" pitchFamily="2" charset="2"/>
              <a:buChar char="§"/>
              <a:defRPr/>
            </a:pPr>
            <a:r>
              <a:rPr lang="en-GB" sz="2300" dirty="0" smtClean="0">
                <a:solidFill>
                  <a:srgbClr val="002762"/>
                </a:solidFill>
                <a:latin typeface="Arial" panose="020B0604020202020204" pitchFamily="34" charset="0"/>
                <a:cs typeface="Arial" panose="020B0604020202020204" pitchFamily="34" charset="0"/>
              </a:rPr>
              <a:t>A team within the Centre for Public Health at Liverpool John </a:t>
            </a:r>
            <a:r>
              <a:rPr lang="en-GB" sz="2300" dirty="0" err="1" smtClean="0">
                <a:solidFill>
                  <a:srgbClr val="002762"/>
                </a:solidFill>
                <a:latin typeface="Arial" panose="020B0604020202020204" pitchFamily="34" charset="0"/>
                <a:cs typeface="Arial" panose="020B0604020202020204" pitchFamily="34" charset="0"/>
              </a:rPr>
              <a:t>Moores</a:t>
            </a:r>
            <a:r>
              <a:rPr lang="en-GB" sz="2300" dirty="0" smtClean="0">
                <a:solidFill>
                  <a:srgbClr val="002762"/>
                </a:solidFill>
                <a:latin typeface="Arial" panose="020B0604020202020204" pitchFamily="34" charset="0"/>
                <a:cs typeface="Arial" panose="020B0604020202020204" pitchFamily="34" charset="0"/>
              </a:rPr>
              <a:t> University, working with RADAR, interviewed a number of service users about their experience of RADAR.</a:t>
            </a:r>
          </a:p>
          <a:p>
            <a:pPr marL="324795" indent="-324795" algn="just">
              <a:buClr>
                <a:srgbClr val="BDD41F"/>
              </a:buClr>
              <a:buFont typeface="Wingdings" panose="05000000000000000000" pitchFamily="2" charset="2"/>
              <a:buChar char="§"/>
              <a:defRPr/>
            </a:pPr>
            <a:endParaRPr lang="en-GB" sz="2300" dirty="0" smtClean="0">
              <a:solidFill>
                <a:srgbClr val="002762"/>
              </a:solidFill>
              <a:latin typeface="Arial" panose="020B0604020202020204" pitchFamily="34" charset="0"/>
              <a:cs typeface="Arial" panose="020B0604020202020204" pitchFamily="34" charset="0"/>
            </a:endParaRPr>
          </a:p>
          <a:p>
            <a:pPr algn="just">
              <a:buClr>
                <a:srgbClr val="BDD41F"/>
              </a:buClr>
              <a:defRPr/>
            </a:pPr>
            <a:r>
              <a:rPr lang="en-GB" sz="2300" b="1" dirty="0">
                <a:solidFill>
                  <a:srgbClr val="002762"/>
                </a:solidFill>
                <a:latin typeface="Arial" panose="020B0604020202020204" pitchFamily="34" charset="0"/>
                <a:cs typeface="Arial" panose="020B0604020202020204" pitchFamily="34" charset="0"/>
              </a:rPr>
              <a:t/>
            </a:r>
            <a:br>
              <a:rPr lang="en-GB" sz="2300" b="1" dirty="0">
                <a:solidFill>
                  <a:srgbClr val="002762"/>
                </a:solidFill>
                <a:latin typeface="Arial" panose="020B0604020202020204" pitchFamily="34" charset="0"/>
                <a:cs typeface="Arial" panose="020B0604020202020204" pitchFamily="34" charset="0"/>
              </a:rPr>
            </a:br>
            <a:endParaRPr lang="en-GB" sz="2300" b="1" dirty="0">
              <a:solidFill>
                <a:srgbClr val="002762"/>
              </a:solidFill>
              <a:latin typeface="Arial" panose="020B0604020202020204" pitchFamily="34" charset="0"/>
              <a:cs typeface="Arial" panose="020B0604020202020204" pitchFamily="34" charset="0"/>
            </a:endParaRPr>
          </a:p>
        </p:txBody>
      </p:sp>
      <p:sp>
        <p:nvSpPr>
          <p:cNvPr id="1032" name="TextBox 1031"/>
          <p:cNvSpPr txBox="1"/>
          <p:nvPr/>
        </p:nvSpPr>
        <p:spPr>
          <a:xfrm>
            <a:off x="229288" y="17599736"/>
            <a:ext cx="6821623" cy="3314608"/>
          </a:xfrm>
          <a:prstGeom prst="rect">
            <a:avLst/>
          </a:prstGeom>
          <a:solidFill>
            <a:schemeClr val="bg1"/>
          </a:solidFill>
          <a:ln>
            <a:solidFill>
              <a:schemeClr val="bg1"/>
            </a:solidFill>
          </a:ln>
        </p:spPr>
        <p:txBody>
          <a:bodyPr wrap="square" lIns="127872" tIns="63936" rIns="127872" bIns="63936" rtlCol="0">
            <a:spAutoFit/>
          </a:bodyPr>
          <a:lstStyle/>
          <a:p>
            <a:pPr marL="324795" indent="-324795" algn="just">
              <a:buClr>
                <a:srgbClr val="BDD41F"/>
              </a:buClr>
              <a:buFont typeface="Wingdings" panose="05000000000000000000" pitchFamily="2" charset="2"/>
              <a:buChar char="§"/>
              <a:defRPr/>
            </a:pPr>
            <a:endParaRPr lang="en-GB" sz="2300" dirty="0" smtClean="0">
              <a:solidFill>
                <a:srgbClr val="002762"/>
              </a:solidFill>
              <a:latin typeface="Arial" panose="020B0604020202020204" pitchFamily="34" charset="0"/>
              <a:cs typeface="Arial" panose="020B0604020202020204" pitchFamily="34" charset="0"/>
            </a:endParaRPr>
          </a:p>
          <a:p>
            <a:pPr marL="324795" indent="-324795" algn="just">
              <a:buClr>
                <a:srgbClr val="BDD41F"/>
              </a:buClr>
              <a:buFont typeface="Wingdings" panose="05000000000000000000" pitchFamily="2" charset="2"/>
              <a:buChar char="§"/>
              <a:defRPr/>
            </a:pPr>
            <a:r>
              <a:rPr lang="en-GB" sz="2300" dirty="0" smtClean="0">
                <a:solidFill>
                  <a:srgbClr val="002762"/>
                </a:solidFill>
                <a:latin typeface="Arial" panose="020B0604020202020204" pitchFamily="34" charset="0"/>
                <a:cs typeface="Arial" panose="020B0604020202020204" pitchFamily="34" charset="0"/>
              </a:rPr>
              <a:t>Data were collected from service users via the service satisfaction questionnaire which comprised of a series of open questions, which yielded qualitative comments from 235 service users. The data were summarised and a thematic analysis (Braun &amp; Clarke, 2006) was undertaken</a:t>
            </a:r>
          </a:p>
          <a:p>
            <a:pPr algn="just">
              <a:buClr>
                <a:srgbClr val="BDD41F"/>
              </a:buClr>
              <a:defRPr/>
            </a:pPr>
            <a:endParaRPr lang="en-GB" sz="2300" dirty="0">
              <a:solidFill>
                <a:srgbClr val="002762"/>
              </a:solidFill>
              <a:latin typeface="Arial" panose="020B0604020202020204" pitchFamily="34" charset="0"/>
              <a:cs typeface="Arial" panose="020B0604020202020204" pitchFamily="34" charset="0"/>
            </a:endParaRPr>
          </a:p>
        </p:txBody>
      </p:sp>
      <p:sp>
        <p:nvSpPr>
          <p:cNvPr id="1038" name="TextBox 1037"/>
          <p:cNvSpPr txBox="1"/>
          <p:nvPr/>
        </p:nvSpPr>
        <p:spPr>
          <a:xfrm>
            <a:off x="216755" y="16870102"/>
            <a:ext cx="6821623" cy="496480"/>
          </a:xfrm>
          <a:prstGeom prst="rect">
            <a:avLst/>
          </a:prstGeom>
          <a:solidFill>
            <a:srgbClr val="009ED9"/>
          </a:solidFill>
          <a:ln>
            <a:solidFill>
              <a:srgbClr val="009ED9"/>
            </a:solidFill>
          </a:ln>
        </p:spPr>
        <p:style>
          <a:lnRef idx="2">
            <a:schemeClr val="accent1">
              <a:shade val="50000"/>
            </a:schemeClr>
          </a:lnRef>
          <a:fillRef idx="1">
            <a:schemeClr val="accent1"/>
          </a:fillRef>
          <a:effectRef idx="0">
            <a:schemeClr val="accent1"/>
          </a:effectRef>
          <a:fontRef idx="minor">
            <a:schemeClr val="lt1"/>
          </a:fontRef>
        </p:style>
        <p:txBody>
          <a:bodyPr wrap="square" lIns="64959" tIns="32479" rIns="64959" bIns="32479" rtlCol="0">
            <a:spAutoFit/>
          </a:bodyPr>
          <a:lstStyle/>
          <a:p>
            <a:pPr algn="ctr"/>
            <a:r>
              <a:rPr lang="en-GB" sz="2800" b="1" dirty="0">
                <a:solidFill>
                  <a:srgbClr val="002762"/>
                </a:solidFill>
                <a:latin typeface="Arial" panose="020B0604020202020204" pitchFamily="34" charset="0"/>
                <a:cs typeface="Arial" panose="020B0604020202020204" pitchFamily="34" charset="0"/>
              </a:rPr>
              <a:t>Methods</a:t>
            </a:r>
          </a:p>
        </p:txBody>
      </p:sp>
      <p:sp>
        <p:nvSpPr>
          <p:cNvPr id="1045" name="TextBox 1044"/>
          <p:cNvSpPr txBox="1"/>
          <p:nvPr/>
        </p:nvSpPr>
        <p:spPr>
          <a:xfrm>
            <a:off x="7193736" y="5661144"/>
            <a:ext cx="6925132" cy="438721"/>
          </a:xfrm>
          <a:prstGeom prst="rect">
            <a:avLst/>
          </a:prstGeom>
          <a:solidFill>
            <a:srgbClr val="009ED9"/>
          </a:solidFill>
          <a:ln>
            <a:solidFill>
              <a:srgbClr val="009ED9"/>
            </a:solidFill>
          </a:ln>
        </p:spPr>
        <p:style>
          <a:lnRef idx="2">
            <a:schemeClr val="accent1">
              <a:shade val="50000"/>
            </a:schemeClr>
          </a:lnRef>
          <a:fillRef idx="1">
            <a:schemeClr val="accent1"/>
          </a:fillRef>
          <a:effectRef idx="0">
            <a:schemeClr val="accent1"/>
          </a:effectRef>
          <a:fontRef idx="minor">
            <a:schemeClr val="lt1"/>
          </a:fontRef>
        </p:style>
        <p:txBody>
          <a:bodyPr wrap="square" lIns="64959" tIns="32479" rIns="64959" bIns="32479" rtlCol="0">
            <a:spAutoFit/>
          </a:bodyPr>
          <a:lstStyle/>
          <a:p>
            <a:pPr algn="ctr" defTabSz="1909298" fontAlgn="base">
              <a:spcBef>
                <a:spcPct val="0"/>
              </a:spcBef>
              <a:spcAft>
                <a:spcPct val="0"/>
              </a:spcAft>
            </a:pPr>
            <a:r>
              <a:rPr lang="en-GB" sz="2400" b="1" dirty="0" smtClean="0">
                <a:solidFill>
                  <a:schemeClr val="bg1"/>
                </a:solidFill>
                <a:latin typeface="Arial" panose="020B0604020202020204" pitchFamily="34" charset="0"/>
                <a:cs typeface="Arial" panose="020B0604020202020204" pitchFamily="34" charset="0"/>
              </a:rPr>
              <a:t>The Programme</a:t>
            </a:r>
            <a:endParaRPr lang="en-GB" sz="2400" dirty="0">
              <a:solidFill>
                <a:schemeClr val="bg1"/>
              </a:solidFill>
              <a:latin typeface="Arial" panose="020B0604020202020204" pitchFamily="34" charset="0"/>
              <a:cs typeface="Arial" panose="020B0604020202020204" pitchFamily="34" charset="0"/>
            </a:endParaRPr>
          </a:p>
        </p:txBody>
      </p:sp>
      <p:sp>
        <p:nvSpPr>
          <p:cNvPr id="233" name="TextBox 232"/>
          <p:cNvSpPr txBox="1"/>
          <p:nvPr/>
        </p:nvSpPr>
        <p:spPr>
          <a:xfrm>
            <a:off x="14314329" y="17326894"/>
            <a:ext cx="6864863" cy="10439636"/>
          </a:xfrm>
          <a:custGeom>
            <a:avLst/>
            <a:gdLst>
              <a:gd name="connsiteX0" fmla="*/ 0 w 6920900"/>
              <a:gd name="connsiteY0" fmla="*/ 0 h 7962034"/>
              <a:gd name="connsiteX1" fmla="*/ 6920900 w 6920900"/>
              <a:gd name="connsiteY1" fmla="*/ 0 h 7962034"/>
              <a:gd name="connsiteX2" fmla="*/ 6920900 w 6920900"/>
              <a:gd name="connsiteY2" fmla="*/ 7962034 h 7962034"/>
              <a:gd name="connsiteX3" fmla="*/ 0 w 6920900"/>
              <a:gd name="connsiteY3" fmla="*/ 7962034 h 7962034"/>
              <a:gd name="connsiteX4" fmla="*/ 0 w 6920900"/>
              <a:gd name="connsiteY4" fmla="*/ 0 h 7962034"/>
              <a:gd name="connsiteX0" fmla="*/ 0 w 6920900"/>
              <a:gd name="connsiteY0" fmla="*/ 0 h 7962034"/>
              <a:gd name="connsiteX1" fmla="*/ 6920900 w 6920900"/>
              <a:gd name="connsiteY1" fmla="*/ 0 h 7962034"/>
              <a:gd name="connsiteX2" fmla="*/ 6920900 w 6920900"/>
              <a:gd name="connsiteY2" fmla="*/ 7962034 h 7962034"/>
              <a:gd name="connsiteX3" fmla="*/ 19050 w 6920900"/>
              <a:gd name="connsiteY3" fmla="*/ 6799984 h 7962034"/>
              <a:gd name="connsiteX4" fmla="*/ 0 w 6920900"/>
              <a:gd name="connsiteY4" fmla="*/ 0 h 7962034"/>
              <a:gd name="connsiteX0" fmla="*/ 0 w 6920900"/>
              <a:gd name="connsiteY0" fmla="*/ 0 h 6799984"/>
              <a:gd name="connsiteX1" fmla="*/ 6920900 w 6920900"/>
              <a:gd name="connsiteY1" fmla="*/ 0 h 6799984"/>
              <a:gd name="connsiteX2" fmla="*/ 6920900 w 6920900"/>
              <a:gd name="connsiteY2" fmla="*/ 6685684 h 6799984"/>
              <a:gd name="connsiteX3" fmla="*/ 19050 w 6920900"/>
              <a:gd name="connsiteY3" fmla="*/ 6799984 h 6799984"/>
              <a:gd name="connsiteX4" fmla="*/ 0 w 6920900"/>
              <a:gd name="connsiteY4" fmla="*/ 0 h 6799984"/>
              <a:gd name="connsiteX0" fmla="*/ 0 w 6920900"/>
              <a:gd name="connsiteY0" fmla="*/ 0 h 6685684"/>
              <a:gd name="connsiteX1" fmla="*/ 6920900 w 6920900"/>
              <a:gd name="connsiteY1" fmla="*/ 0 h 6685684"/>
              <a:gd name="connsiteX2" fmla="*/ 6920900 w 6920900"/>
              <a:gd name="connsiteY2" fmla="*/ 6685684 h 6685684"/>
              <a:gd name="connsiteX3" fmla="*/ 0 w 6920900"/>
              <a:gd name="connsiteY3" fmla="*/ 6685684 h 6685684"/>
              <a:gd name="connsiteX4" fmla="*/ 0 w 6920900"/>
              <a:gd name="connsiteY4" fmla="*/ 0 h 6685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20900" h="6685684">
                <a:moveTo>
                  <a:pt x="0" y="0"/>
                </a:moveTo>
                <a:lnTo>
                  <a:pt x="6920900" y="0"/>
                </a:lnTo>
                <a:lnTo>
                  <a:pt x="6920900" y="6685684"/>
                </a:lnTo>
                <a:lnTo>
                  <a:pt x="0" y="6685684"/>
                </a:lnTo>
                <a:lnTo>
                  <a:pt x="0" y="0"/>
                </a:lnTo>
                <a:close/>
              </a:path>
            </a:pathLst>
          </a:custGeom>
          <a:solidFill>
            <a:schemeClr val="bg1"/>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lIns="127872" tIns="63936" rIns="127872" bIns="63936" rtlCol="0">
            <a:spAutoFit/>
          </a:bodyPr>
          <a:lstStyle/>
          <a:p>
            <a:pPr marL="324795" indent="-324795" algn="just" defTabSz="1909298">
              <a:buClr>
                <a:srgbClr val="BDD41F"/>
              </a:buClr>
              <a:buFont typeface="Wingdings" panose="05000000000000000000" pitchFamily="2" charset="2"/>
              <a:buChar char="Ø"/>
            </a:pPr>
            <a:r>
              <a:rPr lang="sv-SE" altLang="en-US" sz="2300" dirty="0" smtClean="0">
                <a:solidFill>
                  <a:srgbClr val="002762"/>
                </a:solidFill>
                <a:latin typeface="Arial" panose="020B0604020202020204" pitchFamily="34" charset="0"/>
                <a:cs typeface="Arial" panose="020B0604020202020204" pitchFamily="34" charset="0"/>
              </a:rPr>
              <a:t>RADAR provides an environment which service users can feel comfortable in while the start their detoxification.</a:t>
            </a: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smtClean="0">
              <a:solidFill>
                <a:srgbClr val="002762"/>
              </a:solidFill>
              <a:latin typeface="Arial" panose="020B0604020202020204" pitchFamily="34" charset="0"/>
              <a:cs typeface="Arial" panose="020B0604020202020204" pitchFamily="34" charset="0"/>
            </a:endParaRPr>
          </a:p>
          <a:p>
            <a:pPr algn="just" defTabSz="1909298">
              <a:buClr>
                <a:srgbClr val="BDD41F"/>
              </a:buClr>
            </a:pPr>
            <a:r>
              <a:rPr lang="sv-SE" altLang="en-US" sz="2300" dirty="0">
                <a:solidFill>
                  <a:srgbClr val="002762"/>
                </a:solidFill>
                <a:latin typeface="Arial" panose="020B0604020202020204" pitchFamily="34" charset="0"/>
                <a:cs typeface="Arial" panose="020B0604020202020204" pitchFamily="34" charset="0"/>
              </a:rPr>
              <a:t/>
            </a:r>
            <a:br>
              <a:rPr lang="sv-SE" altLang="en-US" sz="2300" dirty="0">
                <a:solidFill>
                  <a:srgbClr val="002762"/>
                </a:solidFill>
                <a:latin typeface="Arial" panose="020B0604020202020204" pitchFamily="34" charset="0"/>
                <a:cs typeface="Arial" panose="020B0604020202020204" pitchFamily="34" charset="0"/>
              </a:rPr>
            </a:br>
            <a:endParaRPr lang="sv-SE" altLang="en-US"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r>
              <a:rPr lang="en-GB" sz="2000" dirty="0">
                <a:solidFill>
                  <a:srgbClr val="002762"/>
                </a:solidFill>
              </a:rPr>
              <a:t/>
            </a:r>
            <a:br>
              <a:rPr lang="en-GB" sz="2000" dirty="0">
                <a:solidFill>
                  <a:srgbClr val="002762"/>
                </a:solidFill>
              </a:rPr>
            </a:b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a:p>
            <a:pPr marL="324795" indent="-324795">
              <a:buFont typeface="Wingdings" pitchFamily="2" charset="2"/>
              <a:buChar char="Ø"/>
            </a:pPr>
            <a:endParaRPr lang="en-GB" sz="2000" dirty="0">
              <a:solidFill>
                <a:srgbClr val="002762"/>
              </a:solidFill>
            </a:endParaRPr>
          </a:p>
        </p:txBody>
      </p:sp>
      <p:sp>
        <p:nvSpPr>
          <p:cNvPr id="63" name="TextBox 62"/>
          <p:cNvSpPr txBox="1"/>
          <p:nvPr/>
        </p:nvSpPr>
        <p:spPr>
          <a:xfrm>
            <a:off x="14284495" y="5634931"/>
            <a:ext cx="6921221" cy="438721"/>
          </a:xfrm>
          <a:prstGeom prst="rect">
            <a:avLst/>
          </a:prstGeom>
          <a:solidFill>
            <a:srgbClr val="009ED9"/>
          </a:solidFill>
          <a:ln>
            <a:solidFill>
              <a:srgbClr val="009ED9"/>
            </a:solidFill>
          </a:ln>
        </p:spPr>
        <p:style>
          <a:lnRef idx="2">
            <a:schemeClr val="accent1">
              <a:shade val="50000"/>
            </a:schemeClr>
          </a:lnRef>
          <a:fillRef idx="1">
            <a:schemeClr val="accent1"/>
          </a:fillRef>
          <a:effectRef idx="0">
            <a:schemeClr val="accent1"/>
          </a:effectRef>
          <a:fontRef idx="minor">
            <a:schemeClr val="lt1"/>
          </a:fontRef>
        </p:style>
        <p:txBody>
          <a:bodyPr wrap="square" lIns="64959" tIns="32479" rIns="64959" bIns="32479" rtlCol="0">
            <a:spAutoFit/>
          </a:bodyPr>
          <a:lstStyle/>
          <a:p>
            <a:pPr algn="ctr" defTabSz="1909298"/>
            <a:r>
              <a:rPr lang="en-GB" sz="2400" b="1" dirty="0" smtClean="0">
                <a:solidFill>
                  <a:schemeClr val="bg1"/>
                </a:solidFill>
                <a:latin typeface="Arial" panose="020B0604020202020204" pitchFamily="34" charset="0"/>
                <a:cs typeface="Arial" panose="020B0604020202020204" pitchFamily="34" charset="0"/>
              </a:rPr>
              <a:t>The People</a:t>
            </a:r>
            <a:endParaRPr lang="en-GB" sz="2400" b="1" dirty="0">
              <a:solidFill>
                <a:schemeClr val="bg1"/>
              </a:solidFill>
              <a:latin typeface="Arial" panose="020B0604020202020204" pitchFamily="34" charset="0"/>
              <a:cs typeface="Arial" panose="020B0604020202020204" pitchFamily="34" charset="0"/>
            </a:endParaRPr>
          </a:p>
        </p:txBody>
      </p:sp>
      <p:sp>
        <p:nvSpPr>
          <p:cNvPr id="1036" name="TextBox 1035"/>
          <p:cNvSpPr txBox="1"/>
          <p:nvPr/>
        </p:nvSpPr>
        <p:spPr>
          <a:xfrm>
            <a:off x="168324" y="4842842"/>
            <a:ext cx="6882587" cy="548401"/>
          </a:xfrm>
          <a:prstGeom prst="rect">
            <a:avLst/>
          </a:prstGeom>
          <a:solidFill>
            <a:srgbClr val="009ED9"/>
          </a:solidFill>
          <a:ln>
            <a:solidFill>
              <a:srgbClr val="009ED9"/>
            </a:solidFill>
          </a:ln>
        </p:spPr>
        <p:style>
          <a:lnRef idx="2">
            <a:schemeClr val="accent1">
              <a:shade val="50000"/>
            </a:schemeClr>
          </a:lnRef>
          <a:fillRef idx="1">
            <a:schemeClr val="accent1"/>
          </a:fillRef>
          <a:effectRef idx="0">
            <a:schemeClr val="accent1"/>
          </a:effectRef>
          <a:fontRef idx="minor">
            <a:schemeClr val="lt1"/>
          </a:fontRef>
        </p:style>
        <p:txBody>
          <a:bodyPr wrap="square" lIns="64959" tIns="32479" rIns="64959" bIns="32479" rtlCol="0">
            <a:spAutoFit/>
          </a:bodyPr>
          <a:lstStyle/>
          <a:p>
            <a:pPr algn="ctr"/>
            <a:r>
              <a:rPr lang="en-GB" sz="3100" b="1" dirty="0">
                <a:solidFill>
                  <a:srgbClr val="002762"/>
                </a:solidFill>
                <a:latin typeface="Arial" panose="020B0604020202020204" pitchFamily="34" charset="0"/>
                <a:cs typeface="Arial" panose="020B0604020202020204" pitchFamily="34" charset="0"/>
              </a:rPr>
              <a:t>Introduction</a:t>
            </a:r>
          </a:p>
        </p:txBody>
      </p:sp>
      <p:sp>
        <p:nvSpPr>
          <p:cNvPr id="12" name="TextBox 11"/>
          <p:cNvSpPr txBox="1"/>
          <p:nvPr/>
        </p:nvSpPr>
        <p:spPr>
          <a:xfrm>
            <a:off x="7193736" y="6294551"/>
            <a:ext cx="6937360" cy="6854039"/>
          </a:xfrm>
          <a:prstGeom prst="rect">
            <a:avLst/>
          </a:prstGeom>
          <a:solidFill>
            <a:schemeClr val="bg1"/>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lIns="127872" tIns="63936" rIns="127872" bIns="63936" rtlCol="0">
            <a:spAutoFit/>
          </a:bodyPr>
          <a:lstStyle/>
          <a:p>
            <a:pPr marL="324795" indent="-324795" algn="just" defTabSz="1909298">
              <a:buClr>
                <a:srgbClr val="BDD41F"/>
              </a:buClr>
              <a:buFont typeface="Wingdings" panose="05000000000000000000" pitchFamily="2" charset="2"/>
              <a:buChar char="Ø"/>
              <a:tabLst>
                <a:tab pos="8151449" algn="l"/>
              </a:tabLst>
            </a:pPr>
            <a:r>
              <a:rPr lang="sv-SE" altLang="en-US" sz="2300" dirty="0" smtClean="0">
                <a:solidFill>
                  <a:srgbClr val="002762"/>
                </a:solidFill>
                <a:latin typeface="Arial" panose="020B0604020202020204" pitchFamily="34" charset="0"/>
                <a:cs typeface="Arial" panose="020B0604020202020204" pitchFamily="34" charset="0"/>
              </a:rPr>
              <a:t>Admission to the RADAR ward had considerable impact on service users. For some, RADAR was percieved as life-saving and for others, it was life changing.</a:t>
            </a:r>
          </a:p>
          <a:p>
            <a:pPr algn="just" defTabSz="1909298">
              <a:buClr>
                <a:srgbClr val="BDD41F"/>
              </a:buClr>
              <a:tabLst>
                <a:tab pos="8151449" algn="l"/>
              </a:tabLst>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tabLst>
                <a:tab pos="8151449" algn="l"/>
              </a:tabLst>
            </a:pPr>
            <a:endParaRPr lang="sv-SE" altLang="en-US" sz="2300" dirty="0">
              <a:solidFill>
                <a:srgbClr val="002762"/>
              </a:solidFill>
              <a:latin typeface="Arial" panose="020B0604020202020204" pitchFamily="34" charset="0"/>
              <a:cs typeface="Arial" panose="020B0604020202020204" pitchFamily="34" charset="0"/>
            </a:endParaRPr>
          </a:p>
          <a:p>
            <a:endParaRPr lang="en-GB" sz="2300" dirty="0"/>
          </a:p>
          <a:p>
            <a:endParaRPr lang="en-GB" sz="2300" dirty="0"/>
          </a:p>
          <a:p>
            <a:endParaRPr lang="en-GB" sz="2300" dirty="0"/>
          </a:p>
          <a:p>
            <a:endParaRPr lang="en-GB" sz="2300" dirty="0"/>
          </a:p>
          <a:p>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smtClean="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p:txBody>
      </p:sp>
      <p:sp>
        <p:nvSpPr>
          <p:cNvPr id="73" name="TextBox 72"/>
          <p:cNvSpPr txBox="1"/>
          <p:nvPr/>
        </p:nvSpPr>
        <p:spPr>
          <a:xfrm>
            <a:off x="7935578" y="15693339"/>
            <a:ext cx="1340570" cy="976155"/>
          </a:xfrm>
          <a:prstGeom prst="rect">
            <a:avLst/>
          </a:prstGeom>
          <a:noFill/>
        </p:spPr>
        <p:txBody>
          <a:bodyPr wrap="square" lIns="64959" tIns="32479" rIns="64959" bIns="32479" rtlCol="0">
            <a:spAutoFit/>
          </a:bodyPr>
          <a:lstStyle/>
          <a:p>
            <a:endParaRPr lang="en-GB" dirty="0"/>
          </a:p>
        </p:txBody>
      </p:sp>
      <p:sp>
        <p:nvSpPr>
          <p:cNvPr id="74" name="TextBox 73"/>
          <p:cNvSpPr txBox="1"/>
          <p:nvPr/>
        </p:nvSpPr>
        <p:spPr>
          <a:xfrm>
            <a:off x="8193510" y="15951162"/>
            <a:ext cx="1340570" cy="976155"/>
          </a:xfrm>
          <a:prstGeom prst="rect">
            <a:avLst/>
          </a:prstGeom>
          <a:noFill/>
        </p:spPr>
        <p:txBody>
          <a:bodyPr wrap="square" lIns="64959" tIns="32479" rIns="64959" bIns="32479" rtlCol="0">
            <a:spAutoFit/>
          </a:bodyPr>
          <a:lstStyle/>
          <a:p>
            <a:endParaRPr lang="en-GB" dirty="0"/>
          </a:p>
        </p:txBody>
      </p:sp>
      <p:pic>
        <p:nvPicPr>
          <p:cNvPr id="20"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32812" y="15690768"/>
            <a:ext cx="1340394" cy="1179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6"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0582" y="15797576"/>
            <a:ext cx="1340394" cy="1179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2" name="TextBox 231"/>
          <p:cNvSpPr txBox="1"/>
          <p:nvPr/>
        </p:nvSpPr>
        <p:spPr>
          <a:xfrm>
            <a:off x="14284495" y="6294551"/>
            <a:ext cx="6894697" cy="10039526"/>
          </a:xfrm>
          <a:custGeom>
            <a:avLst/>
            <a:gdLst>
              <a:gd name="connsiteX0" fmla="*/ 0 w 6857754"/>
              <a:gd name="connsiteY0" fmla="*/ 0 h 6146153"/>
              <a:gd name="connsiteX1" fmla="*/ 6857754 w 6857754"/>
              <a:gd name="connsiteY1" fmla="*/ 0 h 6146153"/>
              <a:gd name="connsiteX2" fmla="*/ 6857754 w 6857754"/>
              <a:gd name="connsiteY2" fmla="*/ 6146153 h 6146153"/>
              <a:gd name="connsiteX3" fmla="*/ 0 w 6857754"/>
              <a:gd name="connsiteY3" fmla="*/ 6146153 h 6146153"/>
              <a:gd name="connsiteX4" fmla="*/ 0 w 6857754"/>
              <a:gd name="connsiteY4" fmla="*/ 0 h 6146153"/>
              <a:gd name="connsiteX0" fmla="*/ 0 w 6857754"/>
              <a:gd name="connsiteY0" fmla="*/ 0 h 7346303"/>
              <a:gd name="connsiteX1" fmla="*/ 6857754 w 6857754"/>
              <a:gd name="connsiteY1" fmla="*/ 0 h 7346303"/>
              <a:gd name="connsiteX2" fmla="*/ 6800604 w 6857754"/>
              <a:gd name="connsiteY2" fmla="*/ 7346303 h 7346303"/>
              <a:gd name="connsiteX3" fmla="*/ 0 w 6857754"/>
              <a:gd name="connsiteY3" fmla="*/ 6146153 h 7346303"/>
              <a:gd name="connsiteX4" fmla="*/ 0 w 6857754"/>
              <a:gd name="connsiteY4" fmla="*/ 0 h 7346303"/>
              <a:gd name="connsiteX0" fmla="*/ 0 w 6857754"/>
              <a:gd name="connsiteY0" fmla="*/ 0 h 7346303"/>
              <a:gd name="connsiteX1" fmla="*/ 6857754 w 6857754"/>
              <a:gd name="connsiteY1" fmla="*/ 0 h 7346303"/>
              <a:gd name="connsiteX2" fmla="*/ 6800604 w 6857754"/>
              <a:gd name="connsiteY2" fmla="*/ 7346303 h 7346303"/>
              <a:gd name="connsiteX3" fmla="*/ 19050 w 6857754"/>
              <a:gd name="connsiteY3" fmla="*/ 7327253 h 7346303"/>
              <a:gd name="connsiteX4" fmla="*/ 0 w 6857754"/>
              <a:gd name="connsiteY4" fmla="*/ 0 h 7346303"/>
              <a:gd name="connsiteX0" fmla="*/ 0 w 6857754"/>
              <a:gd name="connsiteY0" fmla="*/ 0 h 7403453"/>
              <a:gd name="connsiteX1" fmla="*/ 6857754 w 6857754"/>
              <a:gd name="connsiteY1" fmla="*/ 0 h 7403453"/>
              <a:gd name="connsiteX2" fmla="*/ 6800604 w 6857754"/>
              <a:gd name="connsiteY2" fmla="*/ 7346303 h 7403453"/>
              <a:gd name="connsiteX3" fmla="*/ 19050 w 6857754"/>
              <a:gd name="connsiteY3" fmla="*/ 7403453 h 7403453"/>
              <a:gd name="connsiteX4" fmla="*/ 0 w 6857754"/>
              <a:gd name="connsiteY4" fmla="*/ 0 h 7403453"/>
              <a:gd name="connsiteX0" fmla="*/ 0 w 6857754"/>
              <a:gd name="connsiteY0" fmla="*/ 0 h 7403453"/>
              <a:gd name="connsiteX1" fmla="*/ 6857754 w 6857754"/>
              <a:gd name="connsiteY1" fmla="*/ 0 h 7403453"/>
              <a:gd name="connsiteX2" fmla="*/ 6800604 w 6857754"/>
              <a:gd name="connsiteY2" fmla="*/ 7403453 h 7403453"/>
              <a:gd name="connsiteX3" fmla="*/ 19050 w 6857754"/>
              <a:gd name="connsiteY3" fmla="*/ 7403453 h 7403453"/>
              <a:gd name="connsiteX4" fmla="*/ 0 w 6857754"/>
              <a:gd name="connsiteY4" fmla="*/ 0 h 7403453"/>
              <a:gd name="connsiteX0" fmla="*/ 0 w 6857754"/>
              <a:gd name="connsiteY0" fmla="*/ 0 h 8717903"/>
              <a:gd name="connsiteX1" fmla="*/ 6857754 w 6857754"/>
              <a:gd name="connsiteY1" fmla="*/ 0 h 8717903"/>
              <a:gd name="connsiteX2" fmla="*/ 6800604 w 6857754"/>
              <a:gd name="connsiteY2" fmla="*/ 7403453 h 8717903"/>
              <a:gd name="connsiteX3" fmla="*/ 38100 w 6857754"/>
              <a:gd name="connsiteY3" fmla="*/ 8717903 h 8717903"/>
              <a:gd name="connsiteX4" fmla="*/ 0 w 6857754"/>
              <a:gd name="connsiteY4" fmla="*/ 0 h 8717903"/>
              <a:gd name="connsiteX0" fmla="*/ 0 w 6857754"/>
              <a:gd name="connsiteY0" fmla="*/ 0 h 8717903"/>
              <a:gd name="connsiteX1" fmla="*/ 6857754 w 6857754"/>
              <a:gd name="connsiteY1" fmla="*/ 0 h 8717903"/>
              <a:gd name="connsiteX2" fmla="*/ 6819654 w 6857754"/>
              <a:gd name="connsiteY2" fmla="*/ 8698853 h 8717903"/>
              <a:gd name="connsiteX3" fmla="*/ 38100 w 6857754"/>
              <a:gd name="connsiteY3" fmla="*/ 8717903 h 8717903"/>
              <a:gd name="connsiteX4" fmla="*/ 0 w 6857754"/>
              <a:gd name="connsiteY4" fmla="*/ 0 h 87179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7754" h="8717903">
                <a:moveTo>
                  <a:pt x="0" y="0"/>
                </a:moveTo>
                <a:lnTo>
                  <a:pt x="6857754" y="0"/>
                </a:lnTo>
                <a:lnTo>
                  <a:pt x="6819654" y="8698853"/>
                </a:lnTo>
                <a:lnTo>
                  <a:pt x="38100" y="8717903"/>
                </a:lnTo>
                <a:lnTo>
                  <a:pt x="0" y="0"/>
                </a:lnTo>
                <a:close/>
              </a:path>
            </a:pathLst>
          </a:custGeom>
          <a:solidFill>
            <a:schemeClr val="bg1"/>
          </a:solidFill>
          <a:ln>
            <a:solidFill>
              <a:schemeClr val="bg1"/>
            </a:solidFill>
          </a:ln>
        </p:spPr>
        <p:style>
          <a:lnRef idx="2">
            <a:schemeClr val="accent3"/>
          </a:lnRef>
          <a:fillRef idx="1">
            <a:schemeClr val="lt1"/>
          </a:fillRef>
          <a:effectRef idx="0">
            <a:schemeClr val="accent3"/>
          </a:effectRef>
          <a:fontRef idx="minor">
            <a:schemeClr val="dk1"/>
          </a:fontRef>
        </p:style>
        <p:txBody>
          <a:bodyPr wrap="square" lIns="127872" tIns="63936" rIns="127872" bIns="63936" rtlCol="0">
            <a:spAutoFit/>
          </a:bodyPr>
          <a:lstStyle/>
          <a:p>
            <a:pPr marL="324795" indent="-324795" algn="just" defTabSz="1909298">
              <a:buClr>
                <a:srgbClr val="BDD41F"/>
              </a:buClr>
              <a:buFont typeface="Wingdings" panose="05000000000000000000" pitchFamily="2" charset="2"/>
              <a:buChar char="Ø"/>
            </a:pPr>
            <a:r>
              <a:rPr lang="en-GB" sz="2300" dirty="0" smtClean="0">
                <a:solidFill>
                  <a:srgbClr val="002762"/>
                </a:solidFill>
                <a:latin typeface="Arial" panose="020B0604020202020204" pitchFamily="34" charset="0"/>
                <a:cs typeface="Arial" panose="020B0604020202020204" pitchFamily="34" charset="0"/>
              </a:rPr>
              <a:t>Staff were praised for both their knowledge and attitude.</a:t>
            </a:r>
          </a:p>
          <a:p>
            <a:pPr marL="324795" indent="-324795" algn="just" defTabSz="1909298">
              <a:buClr>
                <a:srgbClr val="BDD41F"/>
              </a:buClr>
              <a:buFont typeface="Wingdings" panose="05000000000000000000" pitchFamily="2" charset="2"/>
              <a:buChar char="Ø"/>
            </a:pPr>
            <a:endParaRPr lang="en-GB"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en-GB"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en-GB"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en-GB"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en-GB"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en-GB"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en-GB"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en-GB" sz="2300" dirty="0">
              <a:solidFill>
                <a:srgbClr val="002762"/>
              </a:solidFill>
              <a:latin typeface="Arial" panose="020B0604020202020204" pitchFamily="34" charset="0"/>
              <a:cs typeface="Arial" panose="020B0604020202020204" pitchFamily="34" charset="0"/>
            </a:endParaRPr>
          </a:p>
          <a:p>
            <a:pPr marL="324795" indent="-324795">
              <a:buFont typeface="Wingdings" pitchFamily="2" charset="2"/>
              <a:buChar char="Ø"/>
            </a:pPr>
            <a:endParaRPr lang="en-GB" sz="2300" dirty="0">
              <a:solidFill>
                <a:srgbClr val="002762"/>
              </a:solidFill>
            </a:endParaRPr>
          </a:p>
          <a:p>
            <a:r>
              <a:rPr lang="en-GB" sz="2300" dirty="0">
                <a:solidFill>
                  <a:srgbClr val="002762"/>
                </a:solidFill>
              </a:rPr>
              <a:t> </a:t>
            </a:r>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a:p>
          <a:p>
            <a:pPr marL="324795" indent="-324795">
              <a:buFont typeface="Wingdings" pitchFamily="2" charset="2"/>
              <a:buChar char="Ø"/>
            </a:pPr>
            <a:endParaRPr lang="en-GB" sz="2300" dirty="0" smtClean="0"/>
          </a:p>
          <a:p>
            <a:endParaRPr lang="en-GB" sz="2300" dirty="0"/>
          </a:p>
          <a:p>
            <a:endParaRPr lang="en-GB" sz="2300" dirty="0"/>
          </a:p>
          <a:p>
            <a:pPr marL="324795" indent="-324795">
              <a:buFont typeface="Wingdings" pitchFamily="2" charset="2"/>
              <a:buChar char="Ø"/>
            </a:pPr>
            <a:endParaRPr lang="en-GB" sz="2300" dirty="0"/>
          </a:p>
        </p:txBody>
      </p:sp>
      <p:pic>
        <p:nvPicPr>
          <p:cNvPr id="52" name="Bildobjekt 58" descr="CPH_logo_RGB.jpg"/>
          <p:cNvPicPr>
            <a:picLocks noChangeAspect="1"/>
          </p:cNvPicPr>
          <p:nvPr/>
        </p:nvPicPr>
        <p:blipFill>
          <a:blip r:embed="rId4"/>
          <a:stretch>
            <a:fillRect/>
          </a:stretch>
        </p:blipFill>
        <p:spPr>
          <a:xfrm>
            <a:off x="229287" y="2466579"/>
            <a:ext cx="6195705" cy="1800200"/>
          </a:xfrm>
          <a:prstGeom prst="rect">
            <a:avLst/>
          </a:prstGeom>
        </p:spPr>
      </p:pic>
      <p:sp>
        <p:nvSpPr>
          <p:cNvPr id="3" name="Rectangle 2"/>
          <p:cNvSpPr/>
          <p:nvPr/>
        </p:nvSpPr>
        <p:spPr>
          <a:xfrm>
            <a:off x="216755" y="13734955"/>
            <a:ext cx="6821624" cy="2960665"/>
          </a:xfrm>
          <a:prstGeom prst="rect">
            <a:avLst/>
          </a:prstGeom>
          <a:solidFill>
            <a:schemeClr val="bg1"/>
          </a:solidFill>
          <a:ln>
            <a:solidFill>
              <a:schemeClr val="bg1"/>
            </a:solidFill>
          </a:ln>
        </p:spPr>
        <p:txBody>
          <a:bodyPr wrap="square" lIns="127872" tIns="63936" rIns="127872" bIns="63936">
            <a:spAutoFit/>
          </a:bodyPr>
          <a:lstStyle/>
          <a:p>
            <a:pPr marL="324795" indent="-324795" algn="just">
              <a:buClr>
                <a:srgbClr val="BDD41F"/>
              </a:buClr>
              <a:buFont typeface="Wingdings" panose="05000000000000000000" pitchFamily="2" charset="2"/>
              <a:buChar char="§"/>
              <a:defRPr/>
            </a:pPr>
            <a:endParaRPr lang="en-GB" sz="2300" dirty="0" smtClean="0">
              <a:solidFill>
                <a:srgbClr val="002762"/>
              </a:solidFill>
              <a:latin typeface="Arial" panose="020B0604020202020204" pitchFamily="34" charset="0"/>
              <a:cs typeface="Arial" panose="020B0604020202020204" pitchFamily="34" charset="0"/>
            </a:endParaRPr>
          </a:p>
          <a:p>
            <a:pPr marL="324795" indent="-324795" algn="just">
              <a:buClr>
                <a:srgbClr val="BDD41F"/>
              </a:buClr>
              <a:buFont typeface="Wingdings" panose="05000000000000000000" pitchFamily="2" charset="2"/>
              <a:buChar char="§"/>
              <a:defRPr/>
            </a:pPr>
            <a:r>
              <a:rPr lang="en-GB" sz="2300" dirty="0" smtClean="0">
                <a:solidFill>
                  <a:srgbClr val="002762"/>
                </a:solidFill>
                <a:latin typeface="Arial" panose="020B0604020202020204" pitchFamily="34" charset="0"/>
                <a:cs typeface="Arial" panose="020B0604020202020204" pitchFamily="34" charset="0"/>
              </a:rPr>
              <a:t>The aim of the study was to thematically analyse the qualitative data collected on discharge from the Rapid Alcohol Detoxification: Acute hospital Referral (RADAR) service, an innovative pathway from A&amp;E departments into a specialist residential detox facility</a:t>
            </a:r>
          </a:p>
          <a:p>
            <a:pPr algn="just">
              <a:buClr>
                <a:srgbClr val="BDD41F"/>
              </a:buClr>
              <a:defRPr/>
            </a:pPr>
            <a:endParaRPr lang="en-GB" altLang="en-US" sz="2300" dirty="0" smtClean="0">
              <a:solidFill>
                <a:srgbClr val="002762"/>
              </a:solidFill>
              <a:latin typeface="Arial" panose="020B0604020202020204" pitchFamily="34" charset="0"/>
              <a:cs typeface="Arial" panose="020B0604020202020204" pitchFamily="34" charset="0"/>
            </a:endParaRPr>
          </a:p>
        </p:txBody>
      </p:sp>
      <p:sp>
        <p:nvSpPr>
          <p:cNvPr id="61" name="TextBox 60"/>
          <p:cNvSpPr txBox="1"/>
          <p:nvPr/>
        </p:nvSpPr>
        <p:spPr>
          <a:xfrm>
            <a:off x="205102" y="13034312"/>
            <a:ext cx="6842759" cy="496480"/>
          </a:xfrm>
          <a:prstGeom prst="rect">
            <a:avLst/>
          </a:prstGeom>
          <a:solidFill>
            <a:srgbClr val="009ED9"/>
          </a:solidFill>
          <a:ln>
            <a:solidFill>
              <a:srgbClr val="009ED9"/>
            </a:solidFill>
          </a:ln>
        </p:spPr>
        <p:style>
          <a:lnRef idx="2">
            <a:schemeClr val="accent1">
              <a:shade val="50000"/>
            </a:schemeClr>
          </a:lnRef>
          <a:fillRef idx="1">
            <a:schemeClr val="accent1"/>
          </a:fillRef>
          <a:effectRef idx="0">
            <a:schemeClr val="accent1"/>
          </a:effectRef>
          <a:fontRef idx="minor">
            <a:schemeClr val="lt1"/>
          </a:fontRef>
        </p:style>
        <p:txBody>
          <a:bodyPr wrap="square" lIns="64959" tIns="32479" rIns="64959" bIns="32479" rtlCol="0">
            <a:spAutoFit/>
          </a:bodyPr>
          <a:lstStyle/>
          <a:p>
            <a:pPr algn="ctr"/>
            <a:r>
              <a:rPr lang="en-GB" sz="2800" b="1" dirty="0">
                <a:solidFill>
                  <a:srgbClr val="002762"/>
                </a:solidFill>
                <a:latin typeface="Arial" panose="020B0604020202020204" pitchFamily="34" charset="0"/>
                <a:cs typeface="Arial" panose="020B0604020202020204" pitchFamily="34" charset="0"/>
              </a:rPr>
              <a:t>Aim</a:t>
            </a:r>
          </a:p>
        </p:txBody>
      </p:sp>
      <p:sp>
        <p:nvSpPr>
          <p:cNvPr id="67" name="Rectangular Callout 139"/>
          <p:cNvSpPr/>
          <p:nvPr/>
        </p:nvSpPr>
        <p:spPr>
          <a:xfrm>
            <a:off x="7349068" y="8906031"/>
            <a:ext cx="4939316" cy="2235816"/>
          </a:xfrm>
          <a:prstGeom prst="wedgeRectCallout">
            <a:avLst>
              <a:gd name="adj1" fmla="val -47068"/>
              <a:gd name="adj2" fmla="val 68437"/>
            </a:avLst>
          </a:prstGeom>
          <a:solidFill>
            <a:srgbClr val="BDD41F">
              <a:alpha val="49804"/>
            </a:srgbClr>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lIns="127872" tIns="63936" rIns="127872" bIns="63936" anchor="ctr"/>
          <a:lstStyle/>
          <a:p>
            <a:pPr algn="ctr">
              <a:defRPr/>
            </a:pPr>
            <a:r>
              <a:rPr lang="en-GB" sz="1800" i="1" dirty="0" smtClean="0">
                <a:solidFill>
                  <a:srgbClr val="002762"/>
                </a:solidFill>
                <a:latin typeface="Arial" panose="020B0604020202020204" pitchFamily="34" charset="0"/>
                <a:cs typeface="Arial" panose="020B0604020202020204" pitchFamily="34" charset="0"/>
              </a:rPr>
              <a:t>I </a:t>
            </a:r>
            <a:r>
              <a:rPr lang="en-GB" sz="1800" i="1" dirty="0">
                <a:solidFill>
                  <a:srgbClr val="002762"/>
                </a:solidFill>
                <a:latin typeface="Arial" panose="020B0604020202020204" pitchFamily="34" charset="0"/>
                <a:cs typeface="Arial" panose="020B0604020202020204" pitchFamily="34" charset="0"/>
              </a:rPr>
              <a:t>felt very, very </a:t>
            </a:r>
            <a:r>
              <a:rPr lang="en-GB" sz="1800" i="1" dirty="0" err="1">
                <a:solidFill>
                  <a:srgbClr val="002762"/>
                </a:solidFill>
                <a:latin typeface="Arial" panose="020B0604020202020204" pitchFamily="34" charset="0"/>
                <a:cs typeface="Arial" panose="020B0604020202020204" pitchFamily="34" charset="0"/>
              </a:rPr>
              <a:t>erm</a:t>
            </a:r>
            <a:r>
              <a:rPr lang="en-GB" sz="1800" i="1" dirty="0">
                <a:solidFill>
                  <a:srgbClr val="002762"/>
                </a:solidFill>
                <a:latin typeface="Arial" panose="020B0604020202020204" pitchFamily="34" charset="0"/>
                <a:cs typeface="Arial" panose="020B0604020202020204" pitchFamily="34" charset="0"/>
              </a:rPr>
              <a:t>… alone – as though I was the only person in the world with this problem and… and it was probably one of the best things there I did, and have done in my life, was attend those groups. </a:t>
            </a:r>
            <a:endParaRPr lang="en-US" sz="1800" i="1" dirty="0" smtClean="0">
              <a:solidFill>
                <a:srgbClr val="002762"/>
              </a:solidFill>
              <a:latin typeface="Arial" panose="020B0604020202020204" pitchFamily="34" charset="0"/>
              <a:cs typeface="Arial" panose="020B0604020202020204" pitchFamily="34" charset="0"/>
            </a:endParaRPr>
          </a:p>
          <a:p>
            <a:pPr algn="ctr" eaLnBrk="1" hangingPunct="1">
              <a:defRPr/>
            </a:pPr>
            <a:r>
              <a:rPr lang="en-US" sz="1800" b="1" i="1" dirty="0" smtClean="0">
                <a:solidFill>
                  <a:srgbClr val="002762"/>
                </a:solidFill>
                <a:latin typeface="Arial" panose="020B0604020202020204" pitchFamily="34" charset="0"/>
                <a:cs typeface="Arial" panose="020B0604020202020204" pitchFamily="34" charset="0"/>
              </a:rPr>
              <a:t>(Male, 58)</a:t>
            </a:r>
            <a:endParaRPr lang="en-GB" altLang="en-US" sz="1800" b="1" i="1" dirty="0">
              <a:solidFill>
                <a:srgbClr val="002762"/>
              </a:solidFill>
              <a:latin typeface="Arial" panose="020B0604020202020204" pitchFamily="34" charset="0"/>
              <a:ea typeface="ＭＳ Ｐゴシック" pitchFamily="34" charset="-128"/>
              <a:cs typeface="Arial" panose="020B0604020202020204" pitchFamily="34" charset="0"/>
            </a:endParaRPr>
          </a:p>
        </p:txBody>
      </p:sp>
      <p:sp>
        <p:nvSpPr>
          <p:cNvPr id="68" name="TextBox 67"/>
          <p:cNvSpPr txBox="1"/>
          <p:nvPr/>
        </p:nvSpPr>
        <p:spPr>
          <a:xfrm>
            <a:off x="14446857" y="7407305"/>
            <a:ext cx="5986565" cy="1498726"/>
          </a:xfrm>
          <a:prstGeom prst="wedgeRectCallout">
            <a:avLst>
              <a:gd name="adj1" fmla="val -49266"/>
              <a:gd name="adj2" fmla="val 64008"/>
            </a:avLst>
          </a:prstGeom>
          <a:solidFill>
            <a:srgbClr val="BDD41F">
              <a:alpha val="50196"/>
            </a:srgbClr>
          </a:solidFill>
          <a:ln>
            <a:solidFill>
              <a:schemeClr val="bg1"/>
            </a:solidFill>
          </a:ln>
        </p:spPr>
        <p:txBody>
          <a:bodyPr wrap="square" lIns="127872" tIns="63936" rIns="127872" bIns="63936" rtlCol="0">
            <a:spAutoFit/>
          </a:bodyPr>
          <a:lstStyle/>
          <a:p>
            <a:pPr algn="ctr"/>
            <a:r>
              <a:rPr lang="en-GB" sz="1800" dirty="0" smtClean="0">
                <a:solidFill>
                  <a:srgbClr val="002762"/>
                </a:solidFill>
                <a:latin typeface="Arial" panose="020B0604020202020204" pitchFamily="34" charset="0"/>
                <a:cs typeface="Arial" panose="020B0604020202020204" pitchFamily="34" charset="0"/>
              </a:rPr>
              <a:t> A great deal of doctors who could spend a long time who purely specialise in drug and alcohol rehabilitation and they are liver specialists.</a:t>
            </a:r>
          </a:p>
          <a:p>
            <a:pPr algn="ctr"/>
            <a:r>
              <a:rPr lang="en-US" sz="1800" b="1" dirty="0">
                <a:solidFill>
                  <a:srgbClr val="002762"/>
                </a:solidFill>
                <a:latin typeface="Arial" panose="020B0604020202020204" pitchFamily="34" charset="0"/>
                <a:cs typeface="Arial" panose="020B0604020202020204" pitchFamily="34" charset="0"/>
              </a:rPr>
              <a:t> </a:t>
            </a:r>
            <a:r>
              <a:rPr lang="en-US" sz="1800" b="1" i="1" dirty="0">
                <a:solidFill>
                  <a:srgbClr val="002762"/>
                </a:solidFill>
                <a:latin typeface="Arial" panose="020B0604020202020204" pitchFamily="34" charset="0"/>
                <a:cs typeface="Arial" panose="020B0604020202020204" pitchFamily="34" charset="0"/>
              </a:rPr>
              <a:t>(Male, </a:t>
            </a:r>
            <a:r>
              <a:rPr lang="en-US" sz="1800" b="1" i="1" dirty="0" smtClean="0">
                <a:solidFill>
                  <a:srgbClr val="002762"/>
                </a:solidFill>
                <a:latin typeface="Arial" panose="020B0604020202020204" pitchFamily="34" charset="0"/>
                <a:cs typeface="Arial" panose="020B0604020202020204" pitchFamily="34" charset="0"/>
              </a:rPr>
              <a:t>DM450335)</a:t>
            </a:r>
            <a:endParaRPr lang="en-GB" sz="1800" b="1" dirty="0">
              <a:solidFill>
                <a:srgbClr val="002762"/>
              </a:solidFill>
              <a:latin typeface="Arial" panose="020B0604020202020204" pitchFamily="34" charset="0"/>
              <a:cs typeface="Arial" panose="020B0604020202020204" pitchFamily="34" charset="0"/>
            </a:endParaRPr>
          </a:p>
          <a:p>
            <a:pPr algn="ctr"/>
            <a:endParaRPr lang="en-GB" sz="1700" dirty="0">
              <a:solidFill>
                <a:srgbClr val="002762"/>
              </a:solidFill>
              <a:latin typeface="Arial" panose="020B0604020202020204" pitchFamily="34" charset="0"/>
              <a:cs typeface="Arial" panose="020B0604020202020204" pitchFamily="34" charset="0"/>
            </a:endParaRPr>
          </a:p>
        </p:txBody>
      </p:sp>
      <p:sp>
        <p:nvSpPr>
          <p:cNvPr id="69" name="TextBox 68"/>
          <p:cNvSpPr txBox="1"/>
          <p:nvPr/>
        </p:nvSpPr>
        <p:spPr>
          <a:xfrm>
            <a:off x="7193736" y="4842843"/>
            <a:ext cx="14011979" cy="548401"/>
          </a:xfrm>
          <a:prstGeom prst="rect">
            <a:avLst/>
          </a:prstGeom>
          <a:solidFill>
            <a:srgbClr val="009ED9"/>
          </a:solidFill>
          <a:ln>
            <a:solidFill>
              <a:srgbClr val="009ED9"/>
            </a:solidFill>
          </a:ln>
        </p:spPr>
        <p:style>
          <a:lnRef idx="2">
            <a:schemeClr val="accent1">
              <a:shade val="50000"/>
            </a:schemeClr>
          </a:lnRef>
          <a:fillRef idx="1">
            <a:schemeClr val="accent1"/>
          </a:fillRef>
          <a:effectRef idx="0">
            <a:schemeClr val="accent1"/>
          </a:effectRef>
          <a:fontRef idx="minor">
            <a:schemeClr val="lt1"/>
          </a:fontRef>
        </p:style>
        <p:txBody>
          <a:bodyPr wrap="square" lIns="64959" tIns="32479" rIns="64959" bIns="32479" rtlCol="0">
            <a:spAutoFit/>
          </a:bodyPr>
          <a:lstStyle/>
          <a:p>
            <a:pPr algn="ctr" defTabSz="1909298" fontAlgn="base">
              <a:spcBef>
                <a:spcPct val="0"/>
              </a:spcBef>
              <a:spcAft>
                <a:spcPct val="0"/>
              </a:spcAft>
            </a:pPr>
            <a:r>
              <a:rPr lang="en-GB" sz="3100" b="1" dirty="0">
                <a:solidFill>
                  <a:srgbClr val="002762"/>
                </a:solidFill>
                <a:latin typeface="Arial" panose="020B0604020202020204" pitchFamily="34" charset="0"/>
                <a:cs typeface="Arial" panose="020B0604020202020204" pitchFamily="34" charset="0"/>
              </a:rPr>
              <a:t>Findings</a:t>
            </a:r>
            <a:endParaRPr lang="en-GB" sz="3100" dirty="0">
              <a:solidFill>
                <a:srgbClr val="002762"/>
              </a:solidFill>
              <a:latin typeface="Arial" panose="020B0604020202020204" pitchFamily="34" charset="0"/>
              <a:cs typeface="Arial" panose="020B0604020202020204" pitchFamily="34" charset="0"/>
            </a:endParaRPr>
          </a:p>
        </p:txBody>
      </p:sp>
      <p:sp>
        <p:nvSpPr>
          <p:cNvPr id="70" name="Rectangular Callout 141"/>
          <p:cNvSpPr/>
          <p:nvPr/>
        </p:nvSpPr>
        <p:spPr>
          <a:xfrm>
            <a:off x="14639307" y="20703770"/>
            <a:ext cx="4815387" cy="2137147"/>
          </a:xfrm>
          <a:prstGeom prst="wedgeRectCallout">
            <a:avLst>
              <a:gd name="adj1" fmla="val -50995"/>
              <a:gd name="adj2" fmla="val 66595"/>
            </a:avLst>
          </a:prstGeom>
          <a:solidFill>
            <a:srgbClr val="002762">
              <a:alpha val="20000"/>
            </a:srgbClr>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lIns="127872" tIns="63936" rIns="127872" bIns="63936" anchor="ctr"/>
          <a:lstStyle/>
          <a:p>
            <a:pPr algn="ctr"/>
            <a:r>
              <a:rPr lang="en-GB" sz="1800" i="1" dirty="0" smtClean="0">
                <a:solidFill>
                  <a:srgbClr val="002762"/>
                </a:solidFill>
                <a:latin typeface="Arial" panose="020B0604020202020204" pitchFamily="34" charset="0"/>
                <a:cs typeface="Arial" panose="020B0604020202020204" pitchFamily="34" charset="0"/>
              </a:rPr>
              <a:t>The </a:t>
            </a:r>
            <a:r>
              <a:rPr lang="en-GB" sz="1800" i="1" dirty="0">
                <a:solidFill>
                  <a:srgbClr val="002762"/>
                </a:solidFill>
                <a:latin typeface="Arial" panose="020B0604020202020204" pitchFamily="34" charset="0"/>
                <a:cs typeface="Arial" panose="020B0604020202020204" pitchFamily="34" charset="0"/>
              </a:rPr>
              <a:t>best thing about radar it was, I know it sounds a bit OTT but it was like a safe haven for about 7 days, I’m sorry it was 7 day yeah, it was a safe haven and that to an alcoholic is a massive </a:t>
            </a:r>
            <a:r>
              <a:rPr lang="en-GB" sz="1800" i="1" dirty="0" smtClean="0">
                <a:solidFill>
                  <a:srgbClr val="002762"/>
                </a:solidFill>
                <a:latin typeface="Arial" panose="020B0604020202020204" pitchFamily="34" charset="0"/>
                <a:cs typeface="Arial" panose="020B0604020202020204" pitchFamily="34" charset="0"/>
              </a:rPr>
              <a:t>thing.</a:t>
            </a:r>
            <a:r>
              <a:rPr lang="en-US" sz="1800" i="1" dirty="0">
                <a:solidFill>
                  <a:srgbClr val="002762"/>
                </a:solidFill>
                <a:latin typeface="Arial" panose="020B0604020202020204" pitchFamily="34" charset="0"/>
                <a:cs typeface="Arial" panose="020B0604020202020204" pitchFamily="34" charset="0"/>
              </a:rPr>
              <a:t/>
            </a:r>
            <a:br>
              <a:rPr lang="en-US" sz="1800" i="1" dirty="0">
                <a:solidFill>
                  <a:srgbClr val="002762"/>
                </a:solidFill>
                <a:latin typeface="Arial" panose="020B0604020202020204" pitchFamily="34" charset="0"/>
                <a:cs typeface="Arial" panose="020B0604020202020204" pitchFamily="34" charset="0"/>
              </a:rPr>
            </a:br>
            <a:r>
              <a:rPr lang="en-US" sz="1800" b="1" i="1" dirty="0">
                <a:solidFill>
                  <a:srgbClr val="002762"/>
                </a:solidFill>
                <a:latin typeface="Arial" panose="020B0604020202020204" pitchFamily="34" charset="0"/>
                <a:cs typeface="Arial" panose="020B0604020202020204" pitchFamily="34" charset="0"/>
              </a:rPr>
              <a:t> (Male, </a:t>
            </a:r>
            <a:r>
              <a:rPr lang="en-US" sz="1800" b="1" i="1" dirty="0" smtClean="0">
                <a:solidFill>
                  <a:srgbClr val="002762"/>
                </a:solidFill>
                <a:latin typeface="Arial" panose="020B0604020202020204" pitchFamily="34" charset="0"/>
                <a:cs typeface="Arial" panose="020B0604020202020204" pitchFamily="34" charset="0"/>
              </a:rPr>
              <a:t>51)</a:t>
            </a:r>
            <a:endParaRPr lang="en-GB" altLang="en-US" sz="1800" b="1" i="1" dirty="0">
              <a:solidFill>
                <a:srgbClr val="002762"/>
              </a:solidFill>
              <a:latin typeface="Arial" panose="020B0604020202020204" pitchFamily="34" charset="0"/>
              <a:cs typeface="Arial" panose="020B0604020202020204" pitchFamily="34" charset="0"/>
            </a:endParaRPr>
          </a:p>
        </p:txBody>
      </p:sp>
      <p:sp>
        <p:nvSpPr>
          <p:cNvPr id="71" name="TextBox 70"/>
          <p:cNvSpPr txBox="1"/>
          <p:nvPr/>
        </p:nvSpPr>
        <p:spPr>
          <a:xfrm>
            <a:off x="14314329" y="16581290"/>
            <a:ext cx="6906304" cy="445575"/>
          </a:xfrm>
          <a:prstGeom prst="rect">
            <a:avLst/>
          </a:prstGeom>
          <a:solidFill>
            <a:srgbClr val="009ED9"/>
          </a:solidFill>
          <a:ln>
            <a:solidFill>
              <a:srgbClr val="009ED9"/>
            </a:solidFill>
          </a:ln>
        </p:spPr>
        <p:style>
          <a:lnRef idx="2">
            <a:schemeClr val="accent1">
              <a:shade val="50000"/>
            </a:schemeClr>
          </a:lnRef>
          <a:fillRef idx="1">
            <a:schemeClr val="accent1"/>
          </a:fillRef>
          <a:effectRef idx="0">
            <a:schemeClr val="accent1"/>
          </a:effectRef>
          <a:fontRef idx="minor">
            <a:schemeClr val="lt1"/>
          </a:fontRef>
        </p:style>
        <p:txBody>
          <a:bodyPr wrap="square" lIns="64959" tIns="32479" rIns="64959" bIns="32479" rtlCol="0">
            <a:spAutoFit/>
          </a:bodyPr>
          <a:lstStyle/>
          <a:p>
            <a:pPr algn="ctr" defTabSz="1909298">
              <a:buClr>
                <a:schemeClr val="accent2">
                  <a:lumMod val="75000"/>
                </a:schemeClr>
              </a:buClr>
            </a:pPr>
            <a:r>
              <a:rPr lang="en-GB" sz="2400" b="1" dirty="0" smtClean="0">
                <a:solidFill>
                  <a:schemeClr val="bg1"/>
                </a:solidFill>
                <a:latin typeface="Arial" panose="020B0604020202020204" pitchFamily="34" charset="0"/>
                <a:cs typeface="Arial" panose="020B0604020202020204" pitchFamily="34" charset="0"/>
              </a:rPr>
              <a:t>The Environment</a:t>
            </a:r>
            <a:endParaRPr lang="en-GB" altLang="en-US" sz="2400" dirty="0">
              <a:solidFill>
                <a:schemeClr val="bg1"/>
              </a:solidFill>
              <a:latin typeface="Arial" panose="020B0604020202020204" pitchFamily="34" charset="0"/>
              <a:cs typeface="Arial" panose="020B0604020202020204" pitchFamily="34" charset="0"/>
            </a:endParaRPr>
          </a:p>
        </p:txBody>
      </p:sp>
      <p:sp>
        <p:nvSpPr>
          <p:cNvPr id="4" name="Rectangle 3"/>
          <p:cNvSpPr/>
          <p:nvPr/>
        </p:nvSpPr>
        <p:spPr>
          <a:xfrm>
            <a:off x="7197966" y="13113744"/>
            <a:ext cx="6933129" cy="8977697"/>
          </a:xfrm>
          <a:prstGeom prst="rect">
            <a:avLst/>
          </a:prstGeom>
          <a:solidFill>
            <a:schemeClr val="bg1"/>
          </a:solidFill>
          <a:ln>
            <a:solidFill>
              <a:schemeClr val="bg1"/>
            </a:solidFill>
          </a:ln>
        </p:spPr>
        <p:txBody>
          <a:bodyPr wrap="square" lIns="127872" tIns="63936" rIns="127872" bIns="63936">
            <a:spAutoFit/>
          </a:bodyPr>
          <a:lstStyle/>
          <a:p>
            <a:pPr marL="324795" indent="-324795" algn="just" defTabSz="1909298">
              <a:buClr>
                <a:srgbClr val="BDD41F"/>
              </a:buClr>
              <a:buFont typeface="Wingdings" panose="05000000000000000000" pitchFamily="2" charset="2"/>
              <a:buChar char="Ø"/>
            </a:pPr>
            <a:r>
              <a:rPr lang="sv-SE" altLang="en-US" sz="2300" dirty="0" smtClean="0">
                <a:solidFill>
                  <a:srgbClr val="002762"/>
                </a:solidFill>
                <a:latin typeface="Arial" panose="020B0604020202020204" pitchFamily="34" charset="0"/>
                <a:cs typeface="Arial" panose="020B0604020202020204" pitchFamily="34" charset="0"/>
              </a:rPr>
              <a:t>Workshops at RADAR were found to provide information to service users which helped them in their recovery.</a:t>
            </a: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algn="just" defTabSz="1909298">
              <a:buClr>
                <a:srgbClr val="BDD41F"/>
              </a:buClr>
            </a:pPr>
            <a:r>
              <a:rPr lang="sv-SE" altLang="en-US" sz="2300" dirty="0">
                <a:solidFill>
                  <a:srgbClr val="002762"/>
                </a:solidFill>
                <a:latin typeface="Arial" panose="020B0604020202020204" pitchFamily="34" charset="0"/>
                <a:cs typeface="Arial" panose="020B0604020202020204" pitchFamily="34" charset="0"/>
              </a:rPr>
              <a:t/>
            </a:r>
            <a:br>
              <a:rPr lang="sv-SE" altLang="en-US" sz="2300" dirty="0">
                <a:solidFill>
                  <a:srgbClr val="002762"/>
                </a:solidFill>
                <a:latin typeface="Arial" panose="020B0604020202020204" pitchFamily="34" charset="0"/>
                <a:cs typeface="Arial" panose="020B0604020202020204" pitchFamily="34" charset="0"/>
              </a:rPr>
            </a:b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smtClean="0">
              <a:solidFill>
                <a:srgbClr val="002762"/>
              </a:solidFill>
              <a:latin typeface="Arial" panose="020B0604020202020204" pitchFamily="34" charset="0"/>
              <a:cs typeface="Arial" panose="020B0604020202020204" pitchFamily="34" charset="0"/>
            </a:endParaRPr>
          </a:p>
          <a:p>
            <a:pPr marL="324795" indent="-324795" algn="just" defTabSz="1909298">
              <a:buClr>
                <a:srgbClr val="BDD41F"/>
              </a:buClr>
              <a:buFont typeface="Wingdings" panose="05000000000000000000" pitchFamily="2" charset="2"/>
              <a:buChar char="Ø"/>
            </a:pPr>
            <a:endParaRPr lang="sv-SE" altLang="en-US" sz="2300" dirty="0" smtClean="0">
              <a:solidFill>
                <a:srgbClr val="002762"/>
              </a:solidFill>
              <a:latin typeface="Arial" panose="020B0604020202020204" pitchFamily="34" charset="0"/>
              <a:cs typeface="Arial" panose="020B0604020202020204" pitchFamily="34" charset="0"/>
            </a:endParaRPr>
          </a:p>
        </p:txBody>
      </p:sp>
      <p:sp>
        <p:nvSpPr>
          <p:cNvPr id="72" name="textruta 75"/>
          <p:cNvSpPr>
            <a:spLocks noChangeArrowheads="1"/>
          </p:cNvSpPr>
          <p:nvPr/>
        </p:nvSpPr>
        <p:spPr bwMode="auto">
          <a:xfrm>
            <a:off x="9035803" y="16927317"/>
            <a:ext cx="4688094" cy="2329723"/>
          </a:xfrm>
          <a:prstGeom prst="wedgeRectCallout">
            <a:avLst>
              <a:gd name="adj1" fmla="val 52991"/>
              <a:gd name="adj2" fmla="val 68947"/>
            </a:avLst>
          </a:prstGeom>
          <a:solidFill>
            <a:srgbClr val="BDD41F">
              <a:alpha val="50196"/>
            </a:srgbClr>
          </a:solidFill>
          <a:ln w="38100">
            <a:solidFill>
              <a:schemeClr val="bg1"/>
            </a:solidFill>
            <a:miter lim="800000"/>
            <a:headEnd/>
            <a:tailEnd/>
          </a:ln>
        </p:spPr>
        <p:txBody>
          <a:bodyPr wrap="square" lIns="127872" tIns="63936" rIns="127872" bIns="63936">
            <a:spAutoFit/>
          </a:bodyPr>
          <a:lstStyle/>
          <a:p>
            <a:pPr algn="ctr"/>
            <a:r>
              <a:rPr lang="en-GB" altLang="en-US" sz="1800" i="1" dirty="0">
                <a:solidFill>
                  <a:srgbClr val="002762"/>
                </a:solidFill>
                <a:latin typeface="Arial" panose="020B0604020202020204" pitchFamily="34" charset="0"/>
                <a:cs typeface="Arial" panose="020B0604020202020204" pitchFamily="34" charset="0"/>
              </a:rPr>
              <a:t>I</a:t>
            </a:r>
            <a:r>
              <a:rPr lang="en-GB" altLang="en-US" sz="1800" i="1" dirty="0" smtClean="0">
                <a:solidFill>
                  <a:srgbClr val="002762"/>
                </a:solidFill>
                <a:latin typeface="Arial" panose="020B0604020202020204" pitchFamily="34" charset="0"/>
                <a:cs typeface="Arial" panose="020B0604020202020204" pitchFamily="34" charset="0"/>
              </a:rPr>
              <a:t>t’s </a:t>
            </a:r>
            <a:r>
              <a:rPr lang="en-GB" altLang="en-US" sz="1800" i="1" dirty="0">
                <a:solidFill>
                  <a:srgbClr val="002762"/>
                </a:solidFill>
                <a:latin typeface="Arial" panose="020B0604020202020204" pitchFamily="34" charset="0"/>
                <a:cs typeface="Arial" panose="020B0604020202020204" pitchFamily="34" charset="0"/>
              </a:rPr>
              <a:t>like they’ve opened me eyes to, I wasn’t on </a:t>
            </a:r>
            <a:r>
              <a:rPr lang="en-GB" altLang="en-US" sz="1800" i="1" dirty="0" smtClean="0">
                <a:solidFill>
                  <a:srgbClr val="002762"/>
                </a:solidFill>
                <a:latin typeface="Arial" panose="020B0604020202020204" pitchFamily="34" charset="0"/>
                <a:cs typeface="Arial" panose="020B0604020202020204" pitchFamily="34" charset="0"/>
              </a:rPr>
              <a:t>my </a:t>
            </a:r>
            <a:r>
              <a:rPr lang="en-GB" altLang="en-US" sz="1800" i="1" dirty="0">
                <a:solidFill>
                  <a:srgbClr val="002762"/>
                </a:solidFill>
                <a:latin typeface="Arial" panose="020B0604020202020204" pitchFamily="34" charset="0"/>
                <a:cs typeface="Arial" panose="020B0604020202020204" pitchFamily="34" charset="0"/>
              </a:rPr>
              <a:t>own with the problem and how bad other people were and seeing people who were there like the nurses have got through their alcohol problem and how got a job that, cos there is life at the end of the tunnel</a:t>
            </a:r>
            <a:r>
              <a:rPr lang="en-GB" altLang="en-US" sz="1700" i="1" dirty="0">
                <a:solidFill>
                  <a:srgbClr val="002762"/>
                </a:solidFill>
                <a:latin typeface="Arial" panose="020B0604020202020204" pitchFamily="34" charset="0"/>
                <a:cs typeface="Arial" panose="020B0604020202020204" pitchFamily="34" charset="0"/>
              </a:rPr>
              <a:t>.</a:t>
            </a:r>
            <a:r>
              <a:rPr lang="en-US" altLang="en-US" sz="1700" i="1" dirty="0">
                <a:solidFill>
                  <a:srgbClr val="002762"/>
                </a:solidFill>
                <a:latin typeface="Arial" panose="020B0604020202020204" pitchFamily="34" charset="0"/>
                <a:cs typeface="Arial" panose="020B0604020202020204" pitchFamily="34" charset="0"/>
              </a:rPr>
              <a:t/>
            </a:r>
            <a:br>
              <a:rPr lang="en-US" altLang="en-US" sz="1700" i="1" dirty="0">
                <a:solidFill>
                  <a:srgbClr val="002762"/>
                </a:solidFill>
                <a:latin typeface="Arial" panose="020B0604020202020204" pitchFamily="34" charset="0"/>
                <a:cs typeface="Arial" panose="020B0604020202020204" pitchFamily="34" charset="0"/>
              </a:rPr>
            </a:br>
            <a:r>
              <a:rPr lang="en-US" altLang="en-US" sz="1700" b="1" i="1" dirty="0" smtClean="0">
                <a:solidFill>
                  <a:srgbClr val="002762"/>
                </a:solidFill>
                <a:latin typeface="Arial" panose="020B0604020202020204" pitchFamily="34" charset="0"/>
                <a:cs typeface="Arial" panose="020B0604020202020204" pitchFamily="34" charset="0"/>
              </a:rPr>
              <a:t>(Female, 41)</a:t>
            </a:r>
            <a:endParaRPr lang="en-GB" altLang="en-US" sz="1700" b="1" i="1" dirty="0">
              <a:solidFill>
                <a:srgbClr val="002762"/>
              </a:solidFill>
              <a:latin typeface="Arial" panose="020B0604020202020204" pitchFamily="34" charset="0"/>
              <a:ea typeface="宋体" pitchFamily="2" charset="-122"/>
              <a:cs typeface="Arial" panose="020B0604020202020204" pitchFamily="34" charset="0"/>
            </a:endParaRPr>
          </a:p>
        </p:txBody>
      </p:sp>
      <p:sp>
        <p:nvSpPr>
          <p:cNvPr id="79" name="Rectangle 78"/>
          <p:cNvSpPr/>
          <p:nvPr/>
        </p:nvSpPr>
        <p:spPr>
          <a:xfrm>
            <a:off x="7220663" y="23036150"/>
            <a:ext cx="6898204" cy="4730380"/>
          </a:xfrm>
          <a:prstGeom prst="rect">
            <a:avLst/>
          </a:prstGeom>
          <a:solidFill>
            <a:schemeClr val="bg1"/>
          </a:solidFill>
          <a:ln>
            <a:solidFill>
              <a:schemeClr val="bg1"/>
            </a:solidFill>
          </a:ln>
        </p:spPr>
        <p:txBody>
          <a:bodyPr wrap="square" lIns="127872" tIns="63936" rIns="127872" bIns="63936" anchor="ctr">
            <a:spAutoFit/>
          </a:bodyPr>
          <a:lstStyle/>
          <a:p>
            <a:pPr algn="just" defTabSz="1909298">
              <a:buClr>
                <a:srgbClr val="BDD41F"/>
              </a:buClr>
            </a:pPr>
            <a:r>
              <a:rPr lang="sv-SE" altLang="en-US" sz="2300" dirty="0" smtClean="0">
                <a:solidFill>
                  <a:srgbClr val="002762"/>
                </a:solidFill>
                <a:latin typeface="Arial" panose="020B0604020202020204" pitchFamily="34" charset="0"/>
                <a:cs typeface="Arial" panose="020B0604020202020204" pitchFamily="34" charset="0"/>
              </a:rPr>
              <a:t>As service delivery in alcohol treatment services is not widely researched (Resnick &amp; Griffiths, 2010), by evaluating RADAR from the service users’s perspective, a voice was given to the service users, who in research terms have gone largely unheard. Therefore, the findings are useful both to commissioners and also to staff members who are able to improve the quality of the service. Explanations for the findings are discussed with recommendations for future service delivery and the associated limitations of the study are highlighted. </a:t>
            </a:r>
            <a:endParaRPr lang="sv-SE" altLang="en-US" sz="2300" dirty="0">
              <a:solidFill>
                <a:srgbClr val="002762"/>
              </a:solidFill>
              <a:latin typeface="Arial" panose="020B0604020202020204" pitchFamily="34" charset="0"/>
              <a:cs typeface="Arial" panose="020B0604020202020204" pitchFamily="34" charset="0"/>
            </a:endParaRPr>
          </a:p>
          <a:p>
            <a:pPr algn="just" defTabSz="1909298">
              <a:buClr>
                <a:srgbClr val="BDD41F"/>
              </a:buClr>
            </a:pPr>
            <a:endParaRPr lang="en-GB" altLang="en-US" sz="2300" dirty="0">
              <a:solidFill>
                <a:srgbClr val="002762"/>
              </a:solidFill>
              <a:latin typeface="Arial" panose="020B0604020202020204" pitchFamily="34" charset="0"/>
              <a:cs typeface="Arial" panose="020B0604020202020204" pitchFamily="34" charset="0"/>
            </a:endParaRPr>
          </a:p>
        </p:txBody>
      </p:sp>
      <p:sp>
        <p:nvSpPr>
          <p:cNvPr id="80" name="TextBox 79"/>
          <p:cNvSpPr txBox="1"/>
          <p:nvPr/>
        </p:nvSpPr>
        <p:spPr>
          <a:xfrm>
            <a:off x="7218342" y="22292516"/>
            <a:ext cx="6920900" cy="548401"/>
          </a:xfrm>
          <a:prstGeom prst="rect">
            <a:avLst/>
          </a:prstGeom>
          <a:solidFill>
            <a:srgbClr val="009ED9"/>
          </a:solidFill>
          <a:ln>
            <a:solidFill>
              <a:srgbClr val="009ED9"/>
            </a:solidFill>
          </a:ln>
        </p:spPr>
        <p:style>
          <a:lnRef idx="2">
            <a:schemeClr val="accent1">
              <a:shade val="50000"/>
            </a:schemeClr>
          </a:lnRef>
          <a:fillRef idx="1">
            <a:schemeClr val="accent1"/>
          </a:fillRef>
          <a:effectRef idx="0">
            <a:schemeClr val="accent1"/>
          </a:effectRef>
          <a:fontRef idx="minor">
            <a:schemeClr val="lt1"/>
          </a:fontRef>
        </p:style>
        <p:txBody>
          <a:bodyPr wrap="square" lIns="64959" tIns="32479" rIns="64959" bIns="32479" rtlCol="0">
            <a:spAutoFit/>
          </a:bodyPr>
          <a:lstStyle/>
          <a:p>
            <a:pPr algn="ctr"/>
            <a:r>
              <a:rPr lang="en-GB" sz="3100" b="1" dirty="0">
                <a:solidFill>
                  <a:srgbClr val="002762"/>
                </a:solidFill>
                <a:latin typeface="Arial" panose="020B0604020202020204" pitchFamily="34" charset="0"/>
                <a:cs typeface="Arial" panose="020B0604020202020204" pitchFamily="34" charset="0"/>
              </a:rPr>
              <a:t>Conclusions</a:t>
            </a:r>
          </a:p>
        </p:txBody>
      </p:sp>
      <p:sp>
        <p:nvSpPr>
          <p:cNvPr id="82" name="textruta 53"/>
          <p:cNvSpPr txBox="1"/>
          <p:nvPr/>
        </p:nvSpPr>
        <p:spPr>
          <a:xfrm>
            <a:off x="307389" y="25380592"/>
            <a:ext cx="6510501" cy="2283557"/>
          </a:xfrm>
          <a:prstGeom prst="rect">
            <a:avLst/>
          </a:prstGeom>
          <a:noFill/>
          <a:ln>
            <a:noFill/>
          </a:ln>
        </p:spPr>
        <p:txBody>
          <a:bodyPr wrap="square" lIns="127872" tIns="63936" rIns="127872" bIns="63936" rtlCol="0">
            <a:spAutoFit/>
          </a:bodyPr>
          <a:lstStyle/>
          <a:p>
            <a:pPr marL="324795" indent="-324795"/>
            <a:r>
              <a:rPr lang="sv-SE" sz="2000" b="1" dirty="0" smtClean="0">
                <a:solidFill>
                  <a:schemeClr val="bg1"/>
                </a:solidFill>
                <a:latin typeface="Arial" pitchFamily="34" charset="0"/>
                <a:cs typeface="Arial" pitchFamily="34" charset="0"/>
              </a:rPr>
              <a:t>Dr Gordon Hay </a:t>
            </a:r>
            <a:endParaRPr lang="sv-SE" sz="2000" dirty="0">
              <a:solidFill>
                <a:schemeClr val="bg1"/>
              </a:solidFill>
              <a:latin typeface="Arial" pitchFamily="34" charset="0"/>
              <a:cs typeface="Arial" pitchFamily="34" charset="0"/>
            </a:endParaRPr>
          </a:p>
          <a:p>
            <a:pPr marL="324795" indent="-324795"/>
            <a:r>
              <a:rPr lang="sv-SE" sz="2000" dirty="0" smtClean="0">
                <a:solidFill>
                  <a:schemeClr val="bg1"/>
                </a:solidFill>
                <a:latin typeface="Arial" pitchFamily="34" charset="0"/>
                <a:cs typeface="Arial" pitchFamily="34" charset="0"/>
              </a:rPr>
              <a:t>Reader, Centre for Public Health</a:t>
            </a:r>
            <a:endParaRPr lang="sv-SE" sz="2000" dirty="0">
              <a:solidFill>
                <a:schemeClr val="bg1"/>
              </a:solidFill>
              <a:latin typeface="Arial" pitchFamily="34" charset="0"/>
              <a:cs typeface="Arial" pitchFamily="34" charset="0"/>
            </a:endParaRPr>
          </a:p>
          <a:p>
            <a:pPr marL="324795" indent="-324795"/>
            <a:r>
              <a:rPr lang="sv-SE" sz="2000" dirty="0">
                <a:solidFill>
                  <a:schemeClr val="bg1"/>
                </a:solidFill>
                <a:latin typeface="Arial" pitchFamily="34" charset="0"/>
                <a:cs typeface="Arial" pitchFamily="34" charset="0"/>
              </a:rPr>
              <a:t>Liverpool John Moores </a:t>
            </a:r>
            <a:r>
              <a:rPr lang="sv-SE" sz="2000" dirty="0" smtClean="0">
                <a:solidFill>
                  <a:schemeClr val="bg1"/>
                </a:solidFill>
                <a:latin typeface="Arial" pitchFamily="34" charset="0"/>
                <a:cs typeface="Arial" pitchFamily="34" charset="0"/>
              </a:rPr>
              <a:t>University</a:t>
            </a:r>
          </a:p>
          <a:p>
            <a:pPr marL="324795" indent="-324795"/>
            <a:endParaRPr lang="sv-SE" sz="2000" dirty="0">
              <a:solidFill>
                <a:schemeClr val="bg1"/>
              </a:solidFill>
              <a:latin typeface="Arial" pitchFamily="34" charset="0"/>
              <a:cs typeface="Arial" pitchFamily="34" charset="0"/>
            </a:endParaRPr>
          </a:p>
          <a:p>
            <a:pPr marL="324795" indent="-324795"/>
            <a:r>
              <a:rPr lang="sv-SE" sz="2000" b="1" u="sng" dirty="0" smtClean="0">
                <a:solidFill>
                  <a:schemeClr val="bg1"/>
                </a:solidFill>
                <a:latin typeface="Arial" pitchFamily="34" charset="0"/>
                <a:cs typeface="Arial" pitchFamily="34" charset="0"/>
              </a:rPr>
              <a:t>g.hay@ljmu.ac.uk  </a:t>
            </a:r>
          </a:p>
          <a:p>
            <a:pPr marL="324795" indent="-324795"/>
            <a:endParaRPr lang="sv-SE" sz="2000" dirty="0">
              <a:solidFill>
                <a:schemeClr val="bg1"/>
              </a:solidFill>
              <a:latin typeface="Arial" pitchFamily="34" charset="0"/>
              <a:cs typeface="Arial" pitchFamily="34" charset="0"/>
            </a:endParaRPr>
          </a:p>
          <a:p>
            <a:pPr marL="324795" indent="-324795"/>
            <a:r>
              <a:rPr lang="sv-SE" sz="2000" i="1" dirty="0" smtClean="0">
                <a:solidFill>
                  <a:schemeClr val="bg1"/>
                </a:solidFill>
                <a:latin typeface="Arial" pitchFamily="34" charset="0"/>
                <a:cs typeface="Arial" pitchFamily="34" charset="0"/>
              </a:rPr>
              <a:t> </a:t>
            </a:r>
            <a:r>
              <a:rPr lang="sv-SE" sz="2000" b="1" dirty="0" smtClean="0">
                <a:solidFill>
                  <a:schemeClr val="bg1"/>
                </a:solidFill>
                <a:latin typeface="Arial" pitchFamily="34" charset="0"/>
                <a:cs typeface="Arial" pitchFamily="34" charset="0"/>
              </a:rPr>
              <a:t>@ CPH_Research @DrGordonHay</a:t>
            </a:r>
            <a:endParaRPr lang="en-GB" sz="2000" b="1" dirty="0">
              <a:solidFill>
                <a:schemeClr val="bg1"/>
              </a:solidFill>
              <a:latin typeface="Arial" pitchFamily="34" charset="0"/>
              <a:cs typeface="Arial" pitchFamily="34" charset="0"/>
            </a:endParaRPr>
          </a:p>
        </p:txBody>
      </p:sp>
      <p:pic>
        <p:nvPicPr>
          <p:cNvPr id="83" name="Bildobjekt 67" descr="Twitter_icon.png"/>
          <p:cNvPicPr>
            <a:picLocks noChangeAspect="1"/>
          </p:cNvPicPr>
          <p:nvPr/>
        </p:nvPicPr>
        <p:blipFill>
          <a:blip r:embed="rId5"/>
          <a:stretch>
            <a:fillRect/>
          </a:stretch>
        </p:blipFill>
        <p:spPr>
          <a:xfrm>
            <a:off x="5024322" y="27253454"/>
            <a:ext cx="356445" cy="359254"/>
          </a:xfrm>
          <a:prstGeom prst="rect">
            <a:avLst/>
          </a:prstGeom>
        </p:spPr>
      </p:pic>
      <p:sp>
        <p:nvSpPr>
          <p:cNvPr id="6" name="TextBox 5"/>
          <p:cNvSpPr txBox="1"/>
          <p:nvPr/>
        </p:nvSpPr>
        <p:spPr>
          <a:xfrm>
            <a:off x="15632664" y="9650621"/>
            <a:ext cx="5315986" cy="1221728"/>
          </a:xfrm>
          <a:prstGeom prst="wedgeRectCallout">
            <a:avLst>
              <a:gd name="adj1" fmla="val 45765"/>
              <a:gd name="adj2" fmla="val 66961"/>
            </a:avLst>
          </a:prstGeom>
          <a:solidFill>
            <a:srgbClr val="002762">
              <a:alpha val="20000"/>
            </a:srgbClr>
          </a:solidFill>
          <a:ln w="38100">
            <a:solidFill>
              <a:schemeClr val="bg1"/>
            </a:solidFill>
          </a:ln>
        </p:spPr>
        <p:style>
          <a:lnRef idx="2">
            <a:schemeClr val="accent2"/>
          </a:lnRef>
          <a:fillRef idx="1">
            <a:schemeClr val="lt1"/>
          </a:fillRef>
          <a:effectRef idx="0">
            <a:schemeClr val="accent2"/>
          </a:effectRef>
          <a:fontRef idx="minor">
            <a:schemeClr val="dk1"/>
          </a:fontRef>
        </p:style>
        <p:txBody>
          <a:bodyPr wrap="square" lIns="127872" tIns="63936" rIns="127872" bIns="63936" rtlCol="0">
            <a:spAutoFit/>
          </a:bodyPr>
          <a:lstStyle/>
          <a:p>
            <a:pPr algn="ctr"/>
            <a:r>
              <a:rPr lang="en-GB" sz="1800" i="1" dirty="0" smtClean="0">
                <a:solidFill>
                  <a:srgbClr val="002762"/>
                </a:solidFill>
                <a:latin typeface="Arial" panose="020B0604020202020204" pitchFamily="34" charset="0"/>
                <a:cs typeface="Arial" panose="020B0604020202020204" pitchFamily="34" charset="0"/>
              </a:rPr>
              <a:t>Everyone listens all the time and they help you to the best of their abilities.</a:t>
            </a:r>
            <a:endParaRPr lang="en-US" sz="1800" i="1" dirty="0">
              <a:solidFill>
                <a:srgbClr val="002762"/>
              </a:solidFill>
              <a:latin typeface="Arial" panose="020B0604020202020204" pitchFamily="34" charset="0"/>
              <a:cs typeface="Arial" panose="020B0604020202020204" pitchFamily="34" charset="0"/>
            </a:endParaRPr>
          </a:p>
          <a:p>
            <a:pPr algn="ctr"/>
            <a:r>
              <a:rPr lang="en-US" sz="1800" b="1" i="1" dirty="0">
                <a:solidFill>
                  <a:srgbClr val="002762"/>
                </a:solidFill>
                <a:latin typeface="Arial" panose="020B0604020202020204" pitchFamily="34" charset="0"/>
                <a:cs typeface="Arial" panose="020B0604020202020204" pitchFamily="34" charset="0"/>
              </a:rPr>
              <a:t>(Female, </a:t>
            </a:r>
            <a:r>
              <a:rPr lang="en-US" sz="1800" b="1" i="1" dirty="0" smtClean="0">
                <a:solidFill>
                  <a:srgbClr val="002762"/>
                </a:solidFill>
                <a:latin typeface="Arial" panose="020B0604020202020204" pitchFamily="34" charset="0"/>
                <a:cs typeface="Arial" panose="020B0604020202020204" pitchFamily="34" charset="0"/>
              </a:rPr>
              <a:t>49)  </a:t>
            </a:r>
            <a:endParaRPr lang="en-GB" sz="1800" b="1" dirty="0">
              <a:solidFill>
                <a:srgbClr val="002762"/>
              </a:solidFill>
              <a:latin typeface="Arial" panose="020B0604020202020204" pitchFamily="34" charset="0"/>
              <a:cs typeface="Arial" panose="020B0604020202020204" pitchFamily="34" charset="0"/>
            </a:endParaRPr>
          </a:p>
          <a:p>
            <a:pPr algn="just"/>
            <a:endParaRPr lang="en-GB" sz="1700" dirty="0">
              <a:solidFill>
                <a:srgbClr val="002762"/>
              </a:solidFill>
              <a:latin typeface="Arial" panose="020B0604020202020204" pitchFamily="34" charset="0"/>
              <a:cs typeface="Arial" panose="020B0604020202020204" pitchFamily="34" charset="0"/>
            </a:endParaRPr>
          </a:p>
        </p:txBody>
      </p:sp>
      <p:sp>
        <p:nvSpPr>
          <p:cNvPr id="87" name="Rectangular Callout 141"/>
          <p:cNvSpPr/>
          <p:nvPr/>
        </p:nvSpPr>
        <p:spPr>
          <a:xfrm>
            <a:off x="7388374" y="14354409"/>
            <a:ext cx="5225915" cy="2163875"/>
          </a:xfrm>
          <a:prstGeom prst="wedgeRectCallout">
            <a:avLst>
              <a:gd name="adj1" fmla="val -50995"/>
              <a:gd name="adj2" fmla="val 66595"/>
            </a:avLst>
          </a:prstGeom>
          <a:solidFill>
            <a:srgbClr val="002762">
              <a:alpha val="20000"/>
            </a:srgbClr>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lIns="127872" tIns="63936" rIns="127872" bIns="63936" anchor="ctr"/>
          <a:lstStyle/>
          <a:p>
            <a:pPr algn="ctr" defTabSz="1909298">
              <a:buClr>
                <a:srgbClr val="BDD41F"/>
              </a:buClr>
            </a:pPr>
            <a:r>
              <a:rPr lang="en-GB" sz="1800" i="1" dirty="0" smtClean="0">
                <a:solidFill>
                  <a:srgbClr val="002762"/>
                </a:solidFill>
                <a:latin typeface="Arial" panose="020B0604020202020204" pitchFamily="34" charset="0"/>
                <a:cs typeface="Arial" panose="020B0604020202020204" pitchFamily="34" charset="0"/>
              </a:rPr>
              <a:t>I </a:t>
            </a:r>
            <a:r>
              <a:rPr lang="en-GB" sz="1800" i="1" dirty="0">
                <a:solidFill>
                  <a:srgbClr val="002762"/>
                </a:solidFill>
                <a:latin typeface="Arial" panose="020B0604020202020204" pitchFamily="34" charset="0"/>
                <a:cs typeface="Arial" panose="020B0604020202020204" pitchFamily="34" charset="0"/>
              </a:rPr>
              <a:t>was determined to stop but I needed the help, I needed the tools, I hadn’t, I’d been told the theory, </a:t>
            </a:r>
            <a:r>
              <a:rPr lang="en-GB" sz="1800" i="1" dirty="0" err="1">
                <a:solidFill>
                  <a:srgbClr val="002762"/>
                </a:solidFill>
                <a:latin typeface="Arial" panose="020B0604020202020204" pitchFamily="34" charset="0"/>
                <a:cs typeface="Arial" panose="020B0604020202020204" pitchFamily="34" charset="0"/>
              </a:rPr>
              <a:t>erm</a:t>
            </a:r>
            <a:r>
              <a:rPr lang="en-GB" sz="1800" i="1" dirty="0">
                <a:solidFill>
                  <a:srgbClr val="002762"/>
                </a:solidFill>
                <a:latin typeface="Arial" panose="020B0604020202020204" pitchFamily="34" charset="0"/>
                <a:cs typeface="Arial" panose="020B0604020202020204" pitchFamily="34" charset="0"/>
              </a:rPr>
              <a:t>, textbook style before that, I think and it didn’t really sink in, the RADAR was much more practical, and like I say, it did lead to that enlightenment</a:t>
            </a:r>
            <a:r>
              <a:rPr lang="en-GB" sz="1700" i="1" dirty="0">
                <a:solidFill>
                  <a:srgbClr val="002762"/>
                </a:solidFill>
                <a:latin typeface="Arial" panose="020B0604020202020204" pitchFamily="34" charset="0"/>
                <a:cs typeface="Arial" panose="020B0604020202020204" pitchFamily="34" charset="0"/>
              </a:rPr>
              <a:t>. </a:t>
            </a:r>
          </a:p>
          <a:p>
            <a:pPr algn="ctr" defTabSz="1909298">
              <a:buClr>
                <a:srgbClr val="BDD41F"/>
              </a:buClr>
            </a:pPr>
            <a:r>
              <a:rPr lang="en-GB" sz="1700" b="1" dirty="0" smtClean="0">
                <a:solidFill>
                  <a:srgbClr val="002762"/>
                </a:solidFill>
                <a:latin typeface="Arial" panose="020B0604020202020204" pitchFamily="34" charset="0"/>
                <a:cs typeface="Arial" panose="020B0604020202020204" pitchFamily="34" charset="0"/>
              </a:rPr>
              <a:t>(Male, </a:t>
            </a:r>
            <a:r>
              <a:rPr lang="en-US" sz="1700" b="1" i="1" dirty="0" smtClean="0">
                <a:solidFill>
                  <a:srgbClr val="002762"/>
                </a:solidFill>
                <a:latin typeface="Arial" panose="020B0604020202020204" pitchFamily="34" charset="0"/>
                <a:cs typeface="Arial" panose="020B0604020202020204" pitchFamily="34" charset="0"/>
              </a:rPr>
              <a:t>51</a:t>
            </a:r>
            <a:r>
              <a:rPr lang="en-GB" sz="1700" b="1" dirty="0" smtClean="0">
                <a:solidFill>
                  <a:srgbClr val="002762"/>
                </a:solidFill>
                <a:latin typeface="Arial" panose="020B0604020202020204" pitchFamily="34" charset="0"/>
                <a:cs typeface="Arial" panose="020B0604020202020204" pitchFamily="34" charset="0"/>
              </a:rPr>
              <a:t>)</a:t>
            </a:r>
            <a:endParaRPr lang="sv-SE" altLang="en-US" sz="1700" dirty="0">
              <a:solidFill>
                <a:srgbClr val="002762"/>
              </a:solidFill>
              <a:latin typeface="Arial" panose="020B0604020202020204" pitchFamily="34" charset="0"/>
              <a:cs typeface="Arial" panose="020B0604020202020204" pitchFamily="34" charset="0"/>
            </a:endParaRPr>
          </a:p>
        </p:txBody>
      </p:sp>
      <p:sp>
        <p:nvSpPr>
          <p:cNvPr id="11" name="TextBox 10"/>
          <p:cNvSpPr txBox="1"/>
          <p:nvPr/>
        </p:nvSpPr>
        <p:spPr>
          <a:xfrm>
            <a:off x="15641022" y="23667342"/>
            <a:ext cx="5390139" cy="1450587"/>
          </a:xfrm>
          <a:prstGeom prst="wedgeRectCallout">
            <a:avLst>
              <a:gd name="adj1" fmla="val 48896"/>
              <a:gd name="adj2" fmla="val 85978"/>
            </a:avLst>
          </a:prstGeom>
          <a:solidFill>
            <a:srgbClr val="BDD41F">
              <a:alpha val="50196"/>
            </a:srgbClr>
          </a:solidFill>
          <a:ln>
            <a:solidFill>
              <a:schemeClr val="bg1"/>
            </a:solidFill>
          </a:ln>
        </p:spPr>
        <p:txBody>
          <a:bodyPr wrap="square" lIns="64959" tIns="32479" rIns="64959" bIns="32479" rtlCol="0">
            <a:spAutoFit/>
          </a:bodyPr>
          <a:lstStyle/>
          <a:p>
            <a:pPr algn="ctr"/>
            <a:r>
              <a:rPr lang="en-GB" sz="1800" i="1" dirty="0" smtClean="0">
                <a:solidFill>
                  <a:srgbClr val="002762"/>
                </a:solidFill>
                <a:latin typeface="Arial" panose="020B0604020202020204" pitchFamily="34" charset="0"/>
                <a:cs typeface="Arial" panose="020B0604020202020204" pitchFamily="34" charset="0"/>
              </a:rPr>
              <a:t>I </a:t>
            </a:r>
            <a:r>
              <a:rPr lang="en-GB" sz="1800" i="1" dirty="0">
                <a:solidFill>
                  <a:srgbClr val="002762"/>
                </a:solidFill>
                <a:latin typeface="Arial" panose="020B0604020202020204" pitchFamily="34" charset="0"/>
                <a:cs typeface="Arial" panose="020B0604020202020204" pitchFamily="34" charset="0"/>
              </a:rPr>
              <a:t>remember when first, when I was first there I was full of praise because I hadn’t experienced anything like that when I was first there compared to the hospital. </a:t>
            </a:r>
            <a:br>
              <a:rPr lang="en-GB" sz="1800" i="1" dirty="0">
                <a:solidFill>
                  <a:srgbClr val="002762"/>
                </a:solidFill>
                <a:latin typeface="Arial" panose="020B0604020202020204" pitchFamily="34" charset="0"/>
                <a:cs typeface="Arial" panose="020B0604020202020204" pitchFamily="34" charset="0"/>
              </a:rPr>
            </a:br>
            <a:r>
              <a:rPr lang="en-GB" sz="1800" b="1" i="1" dirty="0">
                <a:solidFill>
                  <a:srgbClr val="002762"/>
                </a:solidFill>
                <a:latin typeface="Arial" panose="020B0604020202020204" pitchFamily="34" charset="0"/>
                <a:cs typeface="Arial" panose="020B0604020202020204" pitchFamily="34" charset="0"/>
              </a:rPr>
              <a:t> </a:t>
            </a:r>
            <a:r>
              <a:rPr lang="en-GB" sz="1800" b="1" i="1" dirty="0" smtClean="0">
                <a:solidFill>
                  <a:srgbClr val="002762"/>
                </a:solidFill>
                <a:latin typeface="Arial" panose="020B0604020202020204" pitchFamily="34" charset="0"/>
                <a:cs typeface="Arial" panose="020B0604020202020204" pitchFamily="34" charset="0"/>
              </a:rPr>
              <a:t>(</a:t>
            </a:r>
            <a:r>
              <a:rPr lang="en-GB" sz="1800" b="1" i="1" dirty="0">
                <a:solidFill>
                  <a:srgbClr val="002762"/>
                </a:solidFill>
                <a:latin typeface="Arial" panose="020B0604020202020204" pitchFamily="34" charset="0"/>
                <a:cs typeface="Arial" panose="020B0604020202020204" pitchFamily="34" charset="0"/>
              </a:rPr>
              <a:t>Male, DM450342</a:t>
            </a:r>
            <a:r>
              <a:rPr lang="en-GB" sz="1800" b="1" i="1" dirty="0" smtClean="0">
                <a:solidFill>
                  <a:srgbClr val="002762"/>
                </a:solidFill>
                <a:latin typeface="Arial" panose="020B0604020202020204" pitchFamily="34" charset="0"/>
                <a:cs typeface="Arial" panose="020B0604020202020204" pitchFamily="34" charset="0"/>
              </a:rPr>
              <a:t>)</a:t>
            </a:r>
            <a:endParaRPr lang="en-GB" sz="1800" b="1" i="1" dirty="0">
              <a:solidFill>
                <a:srgbClr val="002762"/>
              </a:solidFill>
              <a:latin typeface="Arial" panose="020B0604020202020204" pitchFamily="34" charset="0"/>
              <a:cs typeface="Arial" panose="020B0604020202020204" pitchFamily="34" charset="0"/>
            </a:endParaRPr>
          </a:p>
        </p:txBody>
      </p:sp>
      <p:sp>
        <p:nvSpPr>
          <p:cNvPr id="14" name="TextBox 13"/>
          <p:cNvSpPr txBox="1"/>
          <p:nvPr/>
        </p:nvSpPr>
        <p:spPr>
          <a:xfrm>
            <a:off x="9373206" y="7676609"/>
            <a:ext cx="4454691" cy="960117"/>
          </a:xfrm>
          <a:prstGeom prst="wedgeRectCallout">
            <a:avLst>
              <a:gd name="adj1" fmla="val 55092"/>
              <a:gd name="adj2" fmla="val 85470"/>
            </a:avLst>
          </a:prstGeom>
          <a:solidFill>
            <a:srgbClr val="002762">
              <a:alpha val="20000"/>
            </a:srgbClr>
          </a:solidFill>
        </p:spPr>
        <p:txBody>
          <a:bodyPr wrap="square" lIns="127872" tIns="63936" rIns="64959" bIns="63936" rtlCol="0">
            <a:spAutoFit/>
          </a:bodyPr>
          <a:lstStyle/>
          <a:p>
            <a:pPr algn="ctr"/>
            <a:r>
              <a:rPr lang="en-GB" sz="1700" i="1" dirty="0">
                <a:solidFill>
                  <a:srgbClr val="002762"/>
                </a:solidFill>
                <a:latin typeface="Arial" panose="020B0604020202020204" pitchFamily="34" charset="0"/>
                <a:cs typeface="Arial" panose="020B0604020202020204" pitchFamily="34" charset="0"/>
              </a:rPr>
              <a:t> </a:t>
            </a:r>
            <a:r>
              <a:rPr lang="en-GB" sz="1800" i="1" dirty="0" smtClean="0">
                <a:solidFill>
                  <a:srgbClr val="002762"/>
                </a:solidFill>
                <a:latin typeface="Arial" panose="020B0604020202020204" pitchFamily="34" charset="0"/>
                <a:cs typeface="Arial" panose="020B0604020202020204" pitchFamily="34" charset="0"/>
              </a:rPr>
              <a:t>Thank you, you have saved my life. I will always be in debt to RADAR.</a:t>
            </a:r>
          </a:p>
          <a:p>
            <a:pPr algn="ctr"/>
            <a:r>
              <a:rPr lang="en-GB" sz="1800" b="1" i="1" dirty="0" smtClean="0">
                <a:solidFill>
                  <a:srgbClr val="002762"/>
                </a:solidFill>
                <a:latin typeface="Arial" panose="020B0604020202020204" pitchFamily="34" charset="0"/>
                <a:cs typeface="Arial" panose="020B0604020202020204" pitchFamily="34" charset="0"/>
              </a:rPr>
              <a:t>(Male, 49)</a:t>
            </a:r>
            <a:endParaRPr lang="en-GB" sz="1800" b="1" i="1" dirty="0">
              <a:solidFill>
                <a:srgbClr val="002762"/>
              </a:solidFill>
              <a:latin typeface="Arial" panose="020B0604020202020204" pitchFamily="34" charset="0"/>
              <a:cs typeface="Arial" panose="020B0604020202020204" pitchFamily="34" charset="0"/>
            </a:endParaRPr>
          </a:p>
        </p:txBody>
      </p:sp>
      <p:sp>
        <p:nvSpPr>
          <p:cNvPr id="42" name="TextBox 41"/>
          <p:cNvSpPr txBox="1"/>
          <p:nvPr/>
        </p:nvSpPr>
        <p:spPr>
          <a:xfrm>
            <a:off x="14437082" y="11518462"/>
            <a:ext cx="5986565" cy="1221728"/>
          </a:xfrm>
          <a:prstGeom prst="wedgeRectCallout">
            <a:avLst>
              <a:gd name="adj1" fmla="val -49266"/>
              <a:gd name="adj2" fmla="val 64008"/>
            </a:avLst>
          </a:prstGeom>
          <a:solidFill>
            <a:srgbClr val="BDD41F">
              <a:alpha val="50196"/>
            </a:srgbClr>
          </a:solidFill>
          <a:ln>
            <a:solidFill>
              <a:schemeClr val="bg1"/>
            </a:solidFill>
          </a:ln>
        </p:spPr>
        <p:txBody>
          <a:bodyPr wrap="square" lIns="127872" tIns="63936" rIns="127872" bIns="63936" rtlCol="0">
            <a:spAutoFit/>
          </a:bodyPr>
          <a:lstStyle/>
          <a:p>
            <a:pPr algn="ctr"/>
            <a:r>
              <a:rPr lang="en-GB" sz="1800" dirty="0" smtClean="0">
                <a:solidFill>
                  <a:srgbClr val="002762"/>
                </a:solidFill>
                <a:latin typeface="Arial" panose="020B0604020202020204" pitchFamily="34" charset="0"/>
                <a:cs typeface="Arial" panose="020B0604020202020204" pitchFamily="34" charset="0"/>
              </a:rPr>
              <a:t>The staff at RADAR are second </a:t>
            </a:r>
            <a:r>
              <a:rPr lang="en-GB" sz="1800" smtClean="0">
                <a:solidFill>
                  <a:srgbClr val="002762"/>
                </a:solidFill>
                <a:latin typeface="Arial" panose="020B0604020202020204" pitchFamily="34" charset="0"/>
                <a:cs typeface="Arial" panose="020B0604020202020204" pitchFamily="34" charset="0"/>
              </a:rPr>
              <a:t>to none, </a:t>
            </a:r>
            <a:r>
              <a:rPr lang="en-GB" sz="1800" dirty="0" smtClean="0">
                <a:solidFill>
                  <a:srgbClr val="002762"/>
                </a:solidFill>
                <a:latin typeface="Arial" panose="020B0604020202020204" pitchFamily="34" charset="0"/>
                <a:cs typeface="Arial" panose="020B0604020202020204" pitchFamily="34" charset="0"/>
              </a:rPr>
              <a:t>they are understanding, helpful and need a medal.</a:t>
            </a:r>
            <a:r>
              <a:rPr lang="en-US" sz="1800" dirty="0">
                <a:solidFill>
                  <a:srgbClr val="002762"/>
                </a:solidFill>
                <a:latin typeface="Arial" panose="020B0604020202020204" pitchFamily="34" charset="0"/>
                <a:cs typeface="Arial" panose="020B0604020202020204" pitchFamily="34" charset="0"/>
              </a:rPr>
              <a:t> </a:t>
            </a:r>
            <a:endParaRPr lang="en-US" sz="1800" dirty="0" smtClean="0">
              <a:solidFill>
                <a:srgbClr val="002762"/>
              </a:solidFill>
              <a:latin typeface="Arial" panose="020B0604020202020204" pitchFamily="34" charset="0"/>
              <a:cs typeface="Arial" panose="020B0604020202020204" pitchFamily="34" charset="0"/>
            </a:endParaRPr>
          </a:p>
          <a:p>
            <a:pPr algn="ctr"/>
            <a:r>
              <a:rPr lang="en-US" sz="1800" b="1" i="1" dirty="0">
                <a:solidFill>
                  <a:srgbClr val="002762"/>
                </a:solidFill>
                <a:latin typeface="Arial" panose="020B0604020202020204" pitchFamily="34" charset="0"/>
                <a:cs typeface="Arial" panose="020B0604020202020204" pitchFamily="34" charset="0"/>
              </a:rPr>
              <a:t>(Male, </a:t>
            </a:r>
            <a:r>
              <a:rPr lang="en-US" sz="1800" b="1" i="1" dirty="0" smtClean="0">
                <a:solidFill>
                  <a:srgbClr val="002762"/>
                </a:solidFill>
                <a:latin typeface="Arial" panose="020B0604020202020204" pitchFamily="34" charset="0"/>
                <a:cs typeface="Arial" panose="020B0604020202020204" pitchFamily="34" charset="0"/>
              </a:rPr>
              <a:t>45)</a:t>
            </a:r>
            <a:endParaRPr lang="en-GB" sz="1800" b="1" dirty="0">
              <a:solidFill>
                <a:srgbClr val="002762"/>
              </a:solidFill>
              <a:latin typeface="Arial" panose="020B0604020202020204" pitchFamily="34" charset="0"/>
              <a:cs typeface="Arial" panose="020B0604020202020204" pitchFamily="34" charset="0"/>
            </a:endParaRPr>
          </a:p>
          <a:p>
            <a:pPr algn="ctr"/>
            <a:endParaRPr lang="en-GB" sz="1700" dirty="0">
              <a:solidFill>
                <a:srgbClr val="002762"/>
              </a:solidFill>
              <a:latin typeface="Arial" panose="020B0604020202020204" pitchFamily="34" charset="0"/>
              <a:cs typeface="Arial" panose="020B0604020202020204" pitchFamily="34" charset="0"/>
            </a:endParaRPr>
          </a:p>
        </p:txBody>
      </p:sp>
      <p:sp>
        <p:nvSpPr>
          <p:cNvPr id="43" name="TextBox 42"/>
          <p:cNvSpPr txBox="1"/>
          <p:nvPr/>
        </p:nvSpPr>
        <p:spPr>
          <a:xfrm>
            <a:off x="15296092" y="18826415"/>
            <a:ext cx="5390139" cy="896589"/>
          </a:xfrm>
          <a:prstGeom prst="wedgeRectCallout">
            <a:avLst>
              <a:gd name="adj1" fmla="val 48896"/>
              <a:gd name="adj2" fmla="val 85978"/>
            </a:avLst>
          </a:prstGeom>
          <a:solidFill>
            <a:srgbClr val="BDD41F">
              <a:alpha val="50196"/>
            </a:srgbClr>
          </a:solidFill>
          <a:ln>
            <a:solidFill>
              <a:schemeClr val="bg1"/>
            </a:solidFill>
          </a:ln>
        </p:spPr>
        <p:txBody>
          <a:bodyPr wrap="square" lIns="64959" tIns="32479" rIns="64959" bIns="32479" rtlCol="0">
            <a:spAutoFit/>
          </a:bodyPr>
          <a:lstStyle/>
          <a:p>
            <a:pPr algn="ctr"/>
            <a:r>
              <a:rPr lang="en-GB" sz="1800" i="1" dirty="0" smtClean="0">
                <a:solidFill>
                  <a:srgbClr val="002762"/>
                </a:solidFill>
                <a:latin typeface="Arial" panose="020B0604020202020204" pitchFamily="34" charset="0"/>
                <a:cs typeface="Arial" panose="020B0604020202020204" pitchFamily="34" charset="0"/>
              </a:rPr>
              <a:t>A </a:t>
            </a:r>
            <a:r>
              <a:rPr lang="en-GB" sz="1800" i="1" dirty="0">
                <a:solidFill>
                  <a:srgbClr val="002762"/>
                </a:solidFill>
                <a:latin typeface="Arial" panose="020B0604020202020204" pitchFamily="34" charset="0"/>
                <a:cs typeface="Arial" panose="020B0604020202020204" pitchFamily="34" charset="0"/>
              </a:rPr>
              <a:t>friendly atmosphere that can help you start get back on your </a:t>
            </a:r>
            <a:r>
              <a:rPr lang="en-GB" sz="1800" i="1" dirty="0" smtClean="0">
                <a:solidFill>
                  <a:srgbClr val="002762"/>
                </a:solidFill>
                <a:latin typeface="Arial" panose="020B0604020202020204" pitchFamily="34" charset="0"/>
                <a:cs typeface="Arial" panose="020B0604020202020204" pitchFamily="34" charset="0"/>
              </a:rPr>
              <a:t>feet.</a:t>
            </a:r>
            <a:r>
              <a:rPr lang="en-GB" sz="1800" i="1" dirty="0">
                <a:solidFill>
                  <a:srgbClr val="002762"/>
                </a:solidFill>
                <a:latin typeface="Arial" panose="020B0604020202020204" pitchFamily="34" charset="0"/>
                <a:cs typeface="Arial" panose="020B0604020202020204" pitchFamily="34" charset="0"/>
              </a:rPr>
              <a:t/>
            </a:r>
            <a:br>
              <a:rPr lang="en-GB" sz="1800" i="1" dirty="0">
                <a:solidFill>
                  <a:srgbClr val="002762"/>
                </a:solidFill>
                <a:latin typeface="Arial" panose="020B0604020202020204" pitchFamily="34" charset="0"/>
                <a:cs typeface="Arial" panose="020B0604020202020204" pitchFamily="34" charset="0"/>
              </a:rPr>
            </a:br>
            <a:r>
              <a:rPr lang="en-GB" sz="1800" b="1" i="1" dirty="0">
                <a:solidFill>
                  <a:srgbClr val="002762"/>
                </a:solidFill>
                <a:latin typeface="Arial" panose="020B0604020202020204" pitchFamily="34" charset="0"/>
                <a:cs typeface="Arial" panose="020B0604020202020204" pitchFamily="34" charset="0"/>
              </a:rPr>
              <a:t> </a:t>
            </a:r>
            <a:r>
              <a:rPr lang="en-GB" sz="1800" b="1" i="1" dirty="0" smtClean="0">
                <a:solidFill>
                  <a:srgbClr val="002762"/>
                </a:solidFill>
                <a:latin typeface="Arial" panose="020B0604020202020204" pitchFamily="34" charset="0"/>
                <a:cs typeface="Arial" panose="020B0604020202020204" pitchFamily="34" charset="0"/>
              </a:rPr>
              <a:t>(Male, </a:t>
            </a:r>
            <a:r>
              <a:rPr lang="en-US" sz="1800" b="1" i="1" dirty="0" smtClean="0">
                <a:solidFill>
                  <a:srgbClr val="002762"/>
                </a:solidFill>
                <a:latin typeface="Arial" panose="020B0604020202020204" pitchFamily="34" charset="0"/>
                <a:cs typeface="Arial" panose="020B0604020202020204" pitchFamily="34" charset="0"/>
              </a:rPr>
              <a:t>41</a:t>
            </a:r>
            <a:r>
              <a:rPr lang="en-GB" sz="1800" b="1" i="1" dirty="0" smtClean="0">
                <a:solidFill>
                  <a:srgbClr val="002762"/>
                </a:solidFill>
                <a:latin typeface="Arial" panose="020B0604020202020204" pitchFamily="34" charset="0"/>
                <a:cs typeface="Arial" panose="020B0604020202020204" pitchFamily="34" charset="0"/>
              </a:rPr>
              <a:t>)</a:t>
            </a:r>
            <a:endParaRPr lang="en-GB" sz="1800" b="1" i="1" dirty="0">
              <a:solidFill>
                <a:srgbClr val="002762"/>
              </a:solidFill>
              <a:latin typeface="Arial" panose="020B0604020202020204" pitchFamily="34" charset="0"/>
              <a:cs typeface="Arial" panose="020B0604020202020204" pitchFamily="34" charset="0"/>
            </a:endParaRPr>
          </a:p>
        </p:txBody>
      </p:sp>
      <p:sp>
        <p:nvSpPr>
          <p:cNvPr id="44" name="TextBox 43"/>
          <p:cNvSpPr txBox="1"/>
          <p:nvPr/>
        </p:nvSpPr>
        <p:spPr>
          <a:xfrm>
            <a:off x="15633606" y="13662145"/>
            <a:ext cx="5315986" cy="1498726"/>
          </a:xfrm>
          <a:prstGeom prst="wedgeRectCallout">
            <a:avLst>
              <a:gd name="adj1" fmla="val 45765"/>
              <a:gd name="adj2" fmla="val 66961"/>
            </a:avLst>
          </a:prstGeom>
          <a:solidFill>
            <a:srgbClr val="002762">
              <a:alpha val="20000"/>
            </a:srgbClr>
          </a:solidFill>
          <a:ln w="38100">
            <a:solidFill>
              <a:schemeClr val="bg1"/>
            </a:solidFill>
          </a:ln>
        </p:spPr>
        <p:style>
          <a:lnRef idx="2">
            <a:schemeClr val="accent2"/>
          </a:lnRef>
          <a:fillRef idx="1">
            <a:schemeClr val="lt1"/>
          </a:fillRef>
          <a:effectRef idx="0">
            <a:schemeClr val="accent2"/>
          </a:effectRef>
          <a:fontRef idx="minor">
            <a:schemeClr val="dk1"/>
          </a:fontRef>
        </p:style>
        <p:txBody>
          <a:bodyPr wrap="square" lIns="127872" tIns="63936" rIns="127872" bIns="63936" rtlCol="0">
            <a:spAutoFit/>
          </a:bodyPr>
          <a:lstStyle/>
          <a:p>
            <a:pPr algn="ctr"/>
            <a:r>
              <a:rPr lang="en-GB" sz="1800" i="1" dirty="0" smtClean="0">
                <a:solidFill>
                  <a:srgbClr val="002762"/>
                </a:solidFill>
                <a:latin typeface="Arial" panose="020B0604020202020204" pitchFamily="34" charset="0"/>
                <a:cs typeface="Arial" panose="020B0604020202020204" pitchFamily="34" charset="0"/>
              </a:rPr>
              <a:t>The staff here are faultless, helped me see how I can change my life. More than helpful and a credit to the NHS.</a:t>
            </a:r>
            <a:endParaRPr lang="en-US" sz="1800" i="1" dirty="0">
              <a:solidFill>
                <a:srgbClr val="002762"/>
              </a:solidFill>
              <a:latin typeface="Arial" panose="020B0604020202020204" pitchFamily="34" charset="0"/>
              <a:cs typeface="Arial" panose="020B0604020202020204" pitchFamily="34" charset="0"/>
            </a:endParaRPr>
          </a:p>
          <a:p>
            <a:pPr algn="ctr"/>
            <a:r>
              <a:rPr lang="en-US" sz="1800" b="1" i="1" dirty="0">
                <a:solidFill>
                  <a:srgbClr val="002762"/>
                </a:solidFill>
                <a:latin typeface="Arial" panose="020B0604020202020204" pitchFamily="34" charset="0"/>
                <a:cs typeface="Arial" panose="020B0604020202020204" pitchFamily="34" charset="0"/>
              </a:rPr>
              <a:t>(Male, </a:t>
            </a:r>
            <a:r>
              <a:rPr lang="en-US" sz="1800" b="1" i="1" dirty="0" smtClean="0">
                <a:solidFill>
                  <a:srgbClr val="002762"/>
                </a:solidFill>
                <a:latin typeface="Arial" panose="020B0604020202020204" pitchFamily="34" charset="0"/>
                <a:cs typeface="Arial" panose="020B0604020202020204" pitchFamily="34" charset="0"/>
              </a:rPr>
              <a:t>26)  </a:t>
            </a:r>
            <a:endParaRPr lang="en-GB" sz="1800" b="1" dirty="0">
              <a:solidFill>
                <a:srgbClr val="002762"/>
              </a:solidFill>
              <a:latin typeface="Arial" panose="020B0604020202020204" pitchFamily="34" charset="0"/>
              <a:cs typeface="Arial" panose="020B0604020202020204" pitchFamily="34" charset="0"/>
            </a:endParaRPr>
          </a:p>
          <a:p>
            <a:pPr algn="just"/>
            <a:endParaRPr lang="en-GB" sz="1700" dirty="0">
              <a:solidFill>
                <a:srgbClr val="002762"/>
              </a:solidFill>
              <a:latin typeface="Arial" panose="020B0604020202020204" pitchFamily="34" charset="0"/>
              <a:cs typeface="Arial" panose="020B0604020202020204" pitchFamily="34" charset="0"/>
            </a:endParaRPr>
          </a:p>
        </p:txBody>
      </p:sp>
      <p:sp>
        <p:nvSpPr>
          <p:cNvPr id="45" name="Rectangular Callout 141"/>
          <p:cNvSpPr/>
          <p:nvPr/>
        </p:nvSpPr>
        <p:spPr>
          <a:xfrm>
            <a:off x="14692188" y="25741830"/>
            <a:ext cx="4709624" cy="1561083"/>
          </a:xfrm>
          <a:prstGeom prst="wedgeRectCallout">
            <a:avLst>
              <a:gd name="adj1" fmla="val -50995"/>
              <a:gd name="adj2" fmla="val 66595"/>
            </a:avLst>
          </a:prstGeom>
          <a:solidFill>
            <a:srgbClr val="002762">
              <a:alpha val="20000"/>
            </a:srgbClr>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lIns="127872" tIns="63936" rIns="127872" bIns="63936" anchor="ctr"/>
          <a:lstStyle/>
          <a:p>
            <a:pPr algn="ctr"/>
            <a:r>
              <a:rPr lang="en-GB" sz="1800" i="1" dirty="0" smtClean="0">
                <a:solidFill>
                  <a:srgbClr val="002762"/>
                </a:solidFill>
                <a:latin typeface="Arial" panose="020B0604020202020204" pitchFamily="34" charset="0"/>
                <a:cs typeface="Arial" panose="020B0604020202020204" pitchFamily="34" charset="0"/>
              </a:rPr>
              <a:t>I think myself very lucky to have had the chance to detox in such an environment.</a:t>
            </a:r>
            <a:r>
              <a:rPr lang="en-US" sz="1800" i="1" dirty="0">
                <a:solidFill>
                  <a:srgbClr val="002762"/>
                </a:solidFill>
                <a:latin typeface="Arial" panose="020B0604020202020204" pitchFamily="34" charset="0"/>
                <a:cs typeface="Arial" panose="020B0604020202020204" pitchFamily="34" charset="0"/>
              </a:rPr>
              <a:t/>
            </a:r>
            <a:br>
              <a:rPr lang="en-US" sz="1800" i="1" dirty="0">
                <a:solidFill>
                  <a:srgbClr val="002762"/>
                </a:solidFill>
                <a:latin typeface="Arial" panose="020B0604020202020204" pitchFamily="34" charset="0"/>
                <a:cs typeface="Arial" panose="020B0604020202020204" pitchFamily="34" charset="0"/>
              </a:rPr>
            </a:br>
            <a:r>
              <a:rPr lang="en-US" sz="1800" b="1" i="1" dirty="0">
                <a:solidFill>
                  <a:srgbClr val="002762"/>
                </a:solidFill>
                <a:latin typeface="Arial" panose="020B0604020202020204" pitchFamily="34" charset="0"/>
                <a:cs typeface="Arial" panose="020B0604020202020204" pitchFamily="34" charset="0"/>
              </a:rPr>
              <a:t> (Male, </a:t>
            </a:r>
            <a:r>
              <a:rPr lang="en-US" sz="1800" b="1" i="1" dirty="0" smtClean="0">
                <a:solidFill>
                  <a:srgbClr val="002762"/>
                </a:solidFill>
                <a:latin typeface="Arial" panose="020B0604020202020204" pitchFamily="34" charset="0"/>
                <a:cs typeface="Arial" panose="020B0604020202020204" pitchFamily="34" charset="0"/>
              </a:rPr>
              <a:t>37)</a:t>
            </a:r>
            <a:endParaRPr lang="en-GB" altLang="en-US" sz="1800" b="1" i="1" dirty="0">
              <a:solidFill>
                <a:srgbClr val="002762"/>
              </a:solidFill>
              <a:latin typeface="Arial" panose="020B0604020202020204" pitchFamily="34" charset="0"/>
              <a:cs typeface="Arial" panose="020B0604020202020204" pitchFamily="34" charset="0"/>
            </a:endParaRPr>
          </a:p>
        </p:txBody>
      </p:sp>
      <p:sp>
        <p:nvSpPr>
          <p:cNvPr id="46" name="Rectangular Callout 141"/>
          <p:cNvSpPr/>
          <p:nvPr/>
        </p:nvSpPr>
        <p:spPr>
          <a:xfrm>
            <a:off x="7388374" y="19799482"/>
            <a:ext cx="5225915" cy="1808575"/>
          </a:xfrm>
          <a:prstGeom prst="wedgeRectCallout">
            <a:avLst>
              <a:gd name="adj1" fmla="val -50995"/>
              <a:gd name="adj2" fmla="val 66595"/>
            </a:avLst>
          </a:prstGeom>
          <a:solidFill>
            <a:srgbClr val="002762">
              <a:alpha val="20000"/>
            </a:srgbClr>
          </a:solidFill>
          <a:ln w="38100">
            <a:solidFill>
              <a:schemeClr val="bg1"/>
            </a:solidFill>
          </a:ln>
          <a:effectLst/>
        </p:spPr>
        <p:style>
          <a:lnRef idx="1">
            <a:schemeClr val="accent1"/>
          </a:lnRef>
          <a:fillRef idx="3">
            <a:schemeClr val="accent1"/>
          </a:fillRef>
          <a:effectRef idx="2">
            <a:schemeClr val="accent1"/>
          </a:effectRef>
          <a:fontRef idx="minor">
            <a:schemeClr val="lt1"/>
          </a:fontRef>
        </p:style>
        <p:txBody>
          <a:bodyPr lIns="127872" tIns="63936" rIns="127872" bIns="63936" anchor="ctr"/>
          <a:lstStyle/>
          <a:p>
            <a:pPr algn="ctr" defTabSz="1909298">
              <a:buClr>
                <a:srgbClr val="BDD41F"/>
              </a:buClr>
            </a:pPr>
            <a:r>
              <a:rPr lang="en-GB" sz="1800" i="1" dirty="0" smtClean="0">
                <a:solidFill>
                  <a:srgbClr val="002762"/>
                </a:solidFill>
                <a:latin typeface="Arial" panose="020B0604020202020204" pitchFamily="34" charset="0"/>
                <a:cs typeface="Arial" panose="020B0604020202020204" pitchFamily="34" charset="0"/>
              </a:rPr>
              <a:t>I am so relieved to have come into RADAR and feel physically stronger and more equipped to fight this illness. </a:t>
            </a:r>
            <a:endParaRPr lang="en-GB" sz="1800" i="1" dirty="0">
              <a:solidFill>
                <a:srgbClr val="002762"/>
              </a:solidFill>
              <a:latin typeface="Arial" panose="020B0604020202020204" pitchFamily="34" charset="0"/>
              <a:cs typeface="Arial" panose="020B0604020202020204" pitchFamily="34" charset="0"/>
            </a:endParaRPr>
          </a:p>
          <a:p>
            <a:pPr algn="ctr" defTabSz="1909298">
              <a:buClr>
                <a:srgbClr val="BDD41F"/>
              </a:buClr>
            </a:pPr>
            <a:r>
              <a:rPr lang="en-GB" sz="1700" b="1" dirty="0" smtClean="0">
                <a:solidFill>
                  <a:srgbClr val="002762"/>
                </a:solidFill>
                <a:latin typeface="Arial" panose="020B0604020202020204" pitchFamily="34" charset="0"/>
                <a:cs typeface="Arial" panose="020B0604020202020204" pitchFamily="34" charset="0"/>
              </a:rPr>
              <a:t>(Male, </a:t>
            </a:r>
            <a:r>
              <a:rPr lang="en-US" sz="1700" b="1" i="1" dirty="0" smtClean="0">
                <a:solidFill>
                  <a:srgbClr val="002762"/>
                </a:solidFill>
                <a:latin typeface="Arial" panose="020B0604020202020204" pitchFamily="34" charset="0"/>
                <a:cs typeface="Arial" panose="020B0604020202020204" pitchFamily="34" charset="0"/>
              </a:rPr>
              <a:t>36</a:t>
            </a:r>
            <a:r>
              <a:rPr lang="en-GB" sz="1700" b="1" dirty="0" smtClean="0">
                <a:solidFill>
                  <a:srgbClr val="002762"/>
                </a:solidFill>
                <a:latin typeface="Arial" panose="020B0604020202020204" pitchFamily="34" charset="0"/>
                <a:cs typeface="Arial" panose="020B0604020202020204" pitchFamily="34" charset="0"/>
              </a:rPr>
              <a:t>)</a:t>
            </a:r>
            <a:endParaRPr lang="sv-SE" altLang="en-US" sz="1700" dirty="0">
              <a:solidFill>
                <a:srgbClr val="002762"/>
              </a:solidFill>
              <a:latin typeface="Arial" panose="020B0604020202020204" pitchFamily="34" charset="0"/>
              <a:cs typeface="Arial" panose="020B0604020202020204" pitchFamily="34" charset="0"/>
            </a:endParaRPr>
          </a:p>
        </p:txBody>
      </p:sp>
      <p:sp>
        <p:nvSpPr>
          <p:cNvPr id="47" name="TextBox 46"/>
          <p:cNvSpPr txBox="1"/>
          <p:nvPr/>
        </p:nvSpPr>
        <p:spPr>
          <a:xfrm>
            <a:off x="8866697" y="11696030"/>
            <a:ext cx="4454691" cy="960117"/>
          </a:xfrm>
          <a:prstGeom prst="wedgeRectCallout">
            <a:avLst>
              <a:gd name="adj1" fmla="val 55092"/>
              <a:gd name="adj2" fmla="val 85470"/>
            </a:avLst>
          </a:prstGeom>
          <a:solidFill>
            <a:srgbClr val="002762">
              <a:alpha val="20000"/>
            </a:srgbClr>
          </a:solidFill>
        </p:spPr>
        <p:txBody>
          <a:bodyPr wrap="square" lIns="127872" tIns="63936" rIns="64959" bIns="63936" rtlCol="0">
            <a:spAutoFit/>
          </a:bodyPr>
          <a:lstStyle/>
          <a:p>
            <a:pPr algn="ctr"/>
            <a:r>
              <a:rPr lang="en-GB" sz="1700" i="1" dirty="0">
                <a:solidFill>
                  <a:srgbClr val="002762"/>
                </a:solidFill>
                <a:latin typeface="Arial" panose="020B0604020202020204" pitchFamily="34" charset="0"/>
                <a:cs typeface="Arial" panose="020B0604020202020204" pitchFamily="34" charset="0"/>
              </a:rPr>
              <a:t> </a:t>
            </a:r>
            <a:r>
              <a:rPr lang="en-GB" sz="1800" i="1" dirty="0" smtClean="0">
                <a:solidFill>
                  <a:srgbClr val="002762"/>
                </a:solidFill>
                <a:latin typeface="Arial" panose="020B0604020202020204" pitchFamily="34" charset="0"/>
                <a:cs typeface="Arial" panose="020B0604020202020204" pitchFamily="34" charset="0"/>
              </a:rPr>
              <a:t>Thanks for giving me hope and even maybe saving my life.</a:t>
            </a:r>
          </a:p>
          <a:p>
            <a:pPr algn="ctr"/>
            <a:r>
              <a:rPr lang="en-GB" sz="1800" b="1" i="1" dirty="0" smtClean="0">
                <a:solidFill>
                  <a:srgbClr val="002762"/>
                </a:solidFill>
                <a:latin typeface="Arial" panose="020B0604020202020204" pitchFamily="34" charset="0"/>
                <a:cs typeface="Arial" panose="020B0604020202020204" pitchFamily="34" charset="0"/>
              </a:rPr>
              <a:t>(Male, 42)</a:t>
            </a:r>
            <a:endParaRPr lang="en-GB" sz="1800" b="1" i="1" dirty="0">
              <a:solidFill>
                <a:srgbClr val="002762"/>
              </a:solidFill>
              <a:latin typeface="Arial" panose="020B0604020202020204" pitchFamily="34" charset="0"/>
              <a:cs typeface="Arial" panose="020B0604020202020204" pitchFamily="34" charset="0"/>
            </a:endParaRPr>
          </a:p>
        </p:txBody>
      </p:sp>
      <p:sp>
        <p:nvSpPr>
          <p:cNvPr id="48" name="TextBox 47"/>
          <p:cNvSpPr txBox="1"/>
          <p:nvPr/>
        </p:nvSpPr>
        <p:spPr>
          <a:xfrm>
            <a:off x="168323" y="5663042"/>
            <a:ext cx="6859693" cy="434924"/>
          </a:xfrm>
          <a:prstGeom prst="rect">
            <a:avLst/>
          </a:prstGeom>
          <a:solidFill>
            <a:srgbClr val="009ED9"/>
          </a:solidFill>
          <a:ln>
            <a:solidFill>
              <a:srgbClr val="009ED9"/>
            </a:solidFill>
          </a:ln>
        </p:spPr>
        <p:style>
          <a:lnRef idx="2">
            <a:schemeClr val="accent1">
              <a:shade val="50000"/>
            </a:schemeClr>
          </a:lnRef>
          <a:fillRef idx="1">
            <a:schemeClr val="accent1"/>
          </a:fillRef>
          <a:effectRef idx="0">
            <a:schemeClr val="accent1"/>
          </a:effectRef>
          <a:fontRef idx="minor">
            <a:schemeClr val="lt1"/>
          </a:fontRef>
        </p:style>
        <p:txBody>
          <a:bodyPr wrap="square" lIns="64959" tIns="32479" rIns="64959" bIns="32479" rtlCol="0">
            <a:spAutoFit/>
          </a:bodyPr>
          <a:lstStyle/>
          <a:p>
            <a:pPr algn="ctr"/>
            <a:r>
              <a:rPr lang="en-GB" sz="2400" b="1" smtClean="0">
                <a:solidFill>
                  <a:srgbClr val="002762"/>
                </a:solidFill>
                <a:latin typeface="Arial" panose="020B0604020202020204" pitchFamily="34" charset="0"/>
                <a:cs typeface="Arial" panose="020B0604020202020204" pitchFamily="34" charset="0"/>
              </a:rPr>
              <a:t>Background</a:t>
            </a:r>
            <a:endParaRPr lang="en-GB" sz="2400" b="1" dirty="0">
              <a:solidFill>
                <a:srgbClr val="00276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46965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4948</TotalTime>
  <Words>880</Words>
  <Application>Microsoft Office PowerPoint</Application>
  <PresentationFormat>Custom</PresentationFormat>
  <Paragraphs>142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Liverpool John Moores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Lorna Porcellato</dc:creator>
  <cp:lastModifiedBy>Graham Hunt</cp:lastModifiedBy>
  <cp:revision>307</cp:revision>
  <dcterms:created xsi:type="dcterms:W3CDTF">2012-06-14T10:57:38Z</dcterms:created>
  <dcterms:modified xsi:type="dcterms:W3CDTF">2015-02-11T19:54:16Z</dcterms:modified>
</cp:coreProperties>
</file>