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57" r:id="rId3"/>
    <p:sldId id="258" r:id="rId4"/>
    <p:sldId id="264" r:id="rId5"/>
    <p:sldId id="260" r:id="rId6"/>
    <p:sldId id="268" r:id="rId7"/>
    <p:sldId id="273" r:id="rId8"/>
    <p:sldId id="272" r:id="rId9"/>
    <p:sldId id="275" r:id="rId10"/>
    <p:sldId id="266" r:id="rId11"/>
    <p:sldId id="274" r:id="rId12"/>
    <p:sldId id="276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F9F226-AC05-D547-BA51-47EC210705BC}" type="doc">
      <dgm:prSet loTypeId="urn:microsoft.com/office/officeart/2005/8/layout/gear1" loCatId="relationship" qsTypeId="urn:microsoft.com/office/officeart/2005/8/quickstyle/3D5" qsCatId="3D" csTypeId="urn:microsoft.com/office/officeart/2005/8/colors/accent1_2" csCatId="accent1" phldr="1"/>
      <dgm:spPr/>
    </dgm:pt>
    <dgm:pt modelId="{C28A1C90-7CE5-5B40-A55C-914B093C650C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2400" b="0" dirty="0" smtClean="0">
              <a:solidFill>
                <a:srgbClr val="FF0000"/>
              </a:solidFill>
            </a:rPr>
            <a:t>Trial for Change</a:t>
          </a:r>
          <a:endParaRPr lang="en-US" sz="2400" b="0" dirty="0">
            <a:solidFill>
              <a:srgbClr val="FF0000"/>
            </a:solidFill>
          </a:endParaRPr>
        </a:p>
      </dgm:t>
    </dgm:pt>
    <dgm:pt modelId="{10AFFCFF-CAF5-DC4E-B03C-ECB59D386568}" type="parTrans" cxnId="{8817BAEC-DEF1-2C44-B023-F5419B4130ED}">
      <dgm:prSet/>
      <dgm:spPr/>
      <dgm:t>
        <a:bodyPr/>
        <a:lstStyle/>
        <a:p>
          <a:endParaRPr lang="en-US" sz="1100"/>
        </a:p>
      </dgm:t>
    </dgm:pt>
    <dgm:pt modelId="{DBEC1E06-F543-FF41-9C99-C43E67C311E2}" type="sibTrans" cxnId="{8817BAEC-DEF1-2C44-B023-F5419B4130ED}">
      <dgm:prSet/>
      <dgm:spPr/>
      <dgm:t>
        <a:bodyPr/>
        <a:lstStyle/>
        <a:p>
          <a:endParaRPr lang="en-US" sz="1100" dirty="0"/>
        </a:p>
      </dgm:t>
    </dgm:pt>
    <dgm:pt modelId="{7FEA3E04-3858-F143-9B34-95A4CF9C6D0C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0" dirty="0" smtClean="0">
              <a:solidFill>
                <a:schemeClr val="bg1"/>
              </a:solidFill>
            </a:rPr>
            <a:t>Authority of the court</a:t>
          </a:r>
          <a:endParaRPr lang="en-US" sz="1200" b="0" dirty="0">
            <a:solidFill>
              <a:schemeClr val="bg1"/>
            </a:solidFill>
          </a:endParaRPr>
        </a:p>
      </dgm:t>
    </dgm:pt>
    <dgm:pt modelId="{683AEE7F-4FCB-3141-80FA-A26F0C3F84BA}" type="parTrans" cxnId="{3828B660-D596-E144-9386-D9A6047BE276}">
      <dgm:prSet/>
      <dgm:spPr/>
      <dgm:t>
        <a:bodyPr/>
        <a:lstStyle/>
        <a:p>
          <a:endParaRPr lang="en-US" sz="1100"/>
        </a:p>
      </dgm:t>
    </dgm:pt>
    <dgm:pt modelId="{1062EA32-4949-6D4C-BCA9-3DA4C2F1860B}" type="sibTrans" cxnId="{3828B660-D596-E144-9386-D9A6047BE276}">
      <dgm:prSet/>
      <dgm:spPr/>
      <dgm:t>
        <a:bodyPr/>
        <a:lstStyle/>
        <a:p>
          <a:endParaRPr lang="en-US" sz="1100" dirty="0"/>
        </a:p>
      </dgm:t>
    </dgm:pt>
    <dgm:pt modelId="{8C237EC2-9546-7340-83C0-CD2D3B3D03FA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600" b="0" dirty="0" smtClean="0">
              <a:solidFill>
                <a:schemeClr val="bg1"/>
              </a:solidFill>
            </a:rPr>
            <a:t>Support</a:t>
          </a:r>
          <a:endParaRPr lang="en-US" sz="1600" b="0" dirty="0">
            <a:solidFill>
              <a:schemeClr val="bg1"/>
            </a:solidFill>
          </a:endParaRPr>
        </a:p>
      </dgm:t>
    </dgm:pt>
    <dgm:pt modelId="{C8EAC446-2686-7248-9241-9E113679130A}" type="sibTrans" cxnId="{4B57ECB0-C013-0747-ADA5-38D02945CD66}">
      <dgm:prSet/>
      <dgm:spPr/>
      <dgm:t>
        <a:bodyPr/>
        <a:lstStyle/>
        <a:p>
          <a:endParaRPr lang="en-US" sz="1100" dirty="0"/>
        </a:p>
      </dgm:t>
    </dgm:pt>
    <dgm:pt modelId="{946D1944-2DC3-214D-A3C6-8C6A7E6FD7E9}" type="parTrans" cxnId="{4B57ECB0-C013-0747-ADA5-38D02945CD66}">
      <dgm:prSet/>
      <dgm:spPr/>
      <dgm:t>
        <a:bodyPr/>
        <a:lstStyle/>
        <a:p>
          <a:endParaRPr lang="en-US" sz="1100"/>
        </a:p>
      </dgm:t>
    </dgm:pt>
    <dgm:pt modelId="{524CE356-6AC8-9E43-B7D3-BE33466664EE}" type="pres">
      <dgm:prSet presAssocID="{95F9F226-AC05-D547-BA51-47EC210705B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ED4D9D8-9507-DF4B-BDEA-E33E19D13F1F}" type="pres">
      <dgm:prSet presAssocID="{C28A1C90-7CE5-5B40-A55C-914B093C650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7FEBE-7064-9E4E-96E8-01F66ECE3F19}" type="pres">
      <dgm:prSet presAssocID="{C28A1C90-7CE5-5B40-A55C-914B093C650C}" presName="gear1srcNode" presStyleLbl="node1" presStyleIdx="0" presStyleCnt="3"/>
      <dgm:spPr/>
      <dgm:t>
        <a:bodyPr/>
        <a:lstStyle/>
        <a:p>
          <a:endParaRPr lang="en-US"/>
        </a:p>
      </dgm:t>
    </dgm:pt>
    <dgm:pt modelId="{C6E113D0-BE84-E941-A9D7-39907EFD7D83}" type="pres">
      <dgm:prSet presAssocID="{C28A1C90-7CE5-5B40-A55C-914B093C650C}" presName="gear1dstNode" presStyleLbl="node1" presStyleIdx="0" presStyleCnt="3"/>
      <dgm:spPr/>
      <dgm:t>
        <a:bodyPr/>
        <a:lstStyle/>
        <a:p>
          <a:endParaRPr lang="en-US"/>
        </a:p>
      </dgm:t>
    </dgm:pt>
    <dgm:pt modelId="{23AD1246-D4CF-DD4F-A017-E80533C74550}" type="pres">
      <dgm:prSet presAssocID="{7FEA3E04-3858-F143-9B34-95A4CF9C6D0C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96FC0-612D-DD44-A6A6-06A3E5937FBF}" type="pres">
      <dgm:prSet presAssocID="{7FEA3E04-3858-F143-9B34-95A4CF9C6D0C}" presName="gear2srcNode" presStyleLbl="node1" presStyleIdx="1" presStyleCnt="3"/>
      <dgm:spPr/>
      <dgm:t>
        <a:bodyPr/>
        <a:lstStyle/>
        <a:p>
          <a:endParaRPr lang="en-US"/>
        </a:p>
      </dgm:t>
    </dgm:pt>
    <dgm:pt modelId="{D7242348-B85A-FB49-B209-2181E713B8F5}" type="pres">
      <dgm:prSet presAssocID="{7FEA3E04-3858-F143-9B34-95A4CF9C6D0C}" presName="gear2dstNode" presStyleLbl="node1" presStyleIdx="1" presStyleCnt="3"/>
      <dgm:spPr/>
      <dgm:t>
        <a:bodyPr/>
        <a:lstStyle/>
        <a:p>
          <a:endParaRPr lang="en-US"/>
        </a:p>
      </dgm:t>
    </dgm:pt>
    <dgm:pt modelId="{22A48068-AC8F-2240-98CD-E063FF8F95A7}" type="pres">
      <dgm:prSet presAssocID="{8C237EC2-9546-7340-83C0-CD2D3B3D03FA}" presName="gear3" presStyleLbl="node1" presStyleIdx="2" presStyleCnt="3" custLinFactNeighborX="39583" custLinFactNeighborY="17555"/>
      <dgm:spPr/>
      <dgm:t>
        <a:bodyPr/>
        <a:lstStyle/>
        <a:p>
          <a:endParaRPr lang="en-US"/>
        </a:p>
      </dgm:t>
    </dgm:pt>
    <dgm:pt modelId="{ED3C5914-DE9F-834A-8942-03F4A13F773E}" type="pres">
      <dgm:prSet presAssocID="{8C237EC2-9546-7340-83C0-CD2D3B3D03F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E549C-3AB9-9247-BF7D-E7D4D8442176}" type="pres">
      <dgm:prSet presAssocID="{8C237EC2-9546-7340-83C0-CD2D3B3D03FA}" presName="gear3srcNode" presStyleLbl="node1" presStyleIdx="2" presStyleCnt="3"/>
      <dgm:spPr/>
      <dgm:t>
        <a:bodyPr/>
        <a:lstStyle/>
        <a:p>
          <a:endParaRPr lang="en-US"/>
        </a:p>
      </dgm:t>
    </dgm:pt>
    <dgm:pt modelId="{1EA4046A-2576-0746-BB7A-90FCC468D026}" type="pres">
      <dgm:prSet presAssocID="{8C237EC2-9546-7340-83C0-CD2D3B3D03FA}" presName="gear3dstNode" presStyleLbl="node1" presStyleIdx="2" presStyleCnt="3"/>
      <dgm:spPr/>
      <dgm:t>
        <a:bodyPr/>
        <a:lstStyle/>
        <a:p>
          <a:endParaRPr lang="en-US"/>
        </a:p>
      </dgm:t>
    </dgm:pt>
    <dgm:pt modelId="{DF22D628-D63E-434D-808C-74C2FB13033A}" type="pres">
      <dgm:prSet presAssocID="{DBEC1E06-F543-FF41-9C99-C43E67C311E2}" presName="connector1" presStyleLbl="sibTrans2D1" presStyleIdx="0" presStyleCnt="3" custFlipVert="1"/>
      <dgm:spPr/>
      <dgm:t>
        <a:bodyPr/>
        <a:lstStyle/>
        <a:p>
          <a:endParaRPr lang="en-US"/>
        </a:p>
      </dgm:t>
    </dgm:pt>
    <dgm:pt modelId="{16F0AAF7-8BDB-4240-80D1-210DF23AE514}" type="pres">
      <dgm:prSet presAssocID="{1062EA32-4949-6D4C-BCA9-3DA4C2F1860B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506D0654-5F70-7944-A919-1B03E0A354DA}" type="pres">
      <dgm:prSet presAssocID="{C8EAC446-2686-7248-9241-9E113679130A}" presName="connector3" presStyleLbl="sibTrans2D1" presStyleIdx="2" presStyleCnt="3" custLinFactNeighborX="42904" custLinFactNeighborY="7636"/>
      <dgm:spPr/>
      <dgm:t>
        <a:bodyPr/>
        <a:lstStyle/>
        <a:p>
          <a:endParaRPr lang="en-US"/>
        </a:p>
      </dgm:t>
    </dgm:pt>
  </dgm:ptLst>
  <dgm:cxnLst>
    <dgm:cxn modelId="{3828B660-D596-E144-9386-D9A6047BE276}" srcId="{95F9F226-AC05-D547-BA51-47EC210705BC}" destId="{7FEA3E04-3858-F143-9B34-95A4CF9C6D0C}" srcOrd="1" destOrd="0" parTransId="{683AEE7F-4FCB-3141-80FA-A26F0C3F84BA}" sibTransId="{1062EA32-4949-6D4C-BCA9-3DA4C2F1860B}"/>
    <dgm:cxn modelId="{A45A5A69-BD75-430A-88BF-3F07492ED60A}" type="presOf" srcId="{C8EAC446-2686-7248-9241-9E113679130A}" destId="{506D0654-5F70-7944-A919-1B03E0A354DA}" srcOrd="0" destOrd="0" presId="urn:microsoft.com/office/officeart/2005/8/layout/gear1"/>
    <dgm:cxn modelId="{7136A829-F0E5-4C4F-918C-EA8C52AAF96A}" type="presOf" srcId="{8C237EC2-9546-7340-83C0-CD2D3B3D03FA}" destId="{1EA4046A-2576-0746-BB7A-90FCC468D026}" srcOrd="3" destOrd="0" presId="urn:microsoft.com/office/officeart/2005/8/layout/gear1"/>
    <dgm:cxn modelId="{571BF35C-15FF-498B-A4FB-E2856CB65E08}" type="presOf" srcId="{8C237EC2-9546-7340-83C0-CD2D3B3D03FA}" destId="{76EE549C-3AB9-9247-BF7D-E7D4D8442176}" srcOrd="2" destOrd="0" presId="urn:microsoft.com/office/officeart/2005/8/layout/gear1"/>
    <dgm:cxn modelId="{4CB086DF-AE55-4998-A32E-EBA225AE3EAD}" type="presOf" srcId="{8C237EC2-9546-7340-83C0-CD2D3B3D03FA}" destId="{22A48068-AC8F-2240-98CD-E063FF8F95A7}" srcOrd="0" destOrd="0" presId="urn:microsoft.com/office/officeart/2005/8/layout/gear1"/>
    <dgm:cxn modelId="{7473063B-331C-4673-AC2C-91A7B5C68286}" type="presOf" srcId="{1062EA32-4949-6D4C-BCA9-3DA4C2F1860B}" destId="{16F0AAF7-8BDB-4240-80D1-210DF23AE514}" srcOrd="0" destOrd="0" presId="urn:microsoft.com/office/officeart/2005/8/layout/gear1"/>
    <dgm:cxn modelId="{A2189F42-C600-4CE0-ADB8-19EB3706D694}" type="presOf" srcId="{7FEA3E04-3858-F143-9B34-95A4CF9C6D0C}" destId="{23AD1246-D4CF-DD4F-A017-E80533C74550}" srcOrd="0" destOrd="0" presId="urn:microsoft.com/office/officeart/2005/8/layout/gear1"/>
    <dgm:cxn modelId="{4B57ECB0-C013-0747-ADA5-38D02945CD66}" srcId="{95F9F226-AC05-D547-BA51-47EC210705BC}" destId="{8C237EC2-9546-7340-83C0-CD2D3B3D03FA}" srcOrd="2" destOrd="0" parTransId="{946D1944-2DC3-214D-A3C6-8C6A7E6FD7E9}" sibTransId="{C8EAC446-2686-7248-9241-9E113679130A}"/>
    <dgm:cxn modelId="{BED6CC0E-B25B-44BC-B7D6-82838B3CC4C3}" type="presOf" srcId="{C28A1C90-7CE5-5B40-A55C-914B093C650C}" destId="{3ED4D9D8-9507-DF4B-BDEA-E33E19D13F1F}" srcOrd="0" destOrd="0" presId="urn:microsoft.com/office/officeart/2005/8/layout/gear1"/>
    <dgm:cxn modelId="{8817BAEC-DEF1-2C44-B023-F5419B4130ED}" srcId="{95F9F226-AC05-D547-BA51-47EC210705BC}" destId="{C28A1C90-7CE5-5B40-A55C-914B093C650C}" srcOrd="0" destOrd="0" parTransId="{10AFFCFF-CAF5-DC4E-B03C-ECB59D386568}" sibTransId="{DBEC1E06-F543-FF41-9C99-C43E67C311E2}"/>
    <dgm:cxn modelId="{36423C3B-F73F-4FCA-B428-B50A43BB0497}" type="presOf" srcId="{7FEA3E04-3858-F143-9B34-95A4CF9C6D0C}" destId="{98396FC0-612D-DD44-A6A6-06A3E5937FBF}" srcOrd="1" destOrd="0" presId="urn:microsoft.com/office/officeart/2005/8/layout/gear1"/>
    <dgm:cxn modelId="{26DB05C7-451E-4F18-AF8B-8155591C7541}" type="presOf" srcId="{C28A1C90-7CE5-5B40-A55C-914B093C650C}" destId="{64E7FEBE-7064-9E4E-96E8-01F66ECE3F19}" srcOrd="1" destOrd="0" presId="urn:microsoft.com/office/officeart/2005/8/layout/gear1"/>
    <dgm:cxn modelId="{453A6427-F25F-42DA-BC87-6C1245A33836}" type="presOf" srcId="{7FEA3E04-3858-F143-9B34-95A4CF9C6D0C}" destId="{D7242348-B85A-FB49-B209-2181E713B8F5}" srcOrd="2" destOrd="0" presId="urn:microsoft.com/office/officeart/2005/8/layout/gear1"/>
    <dgm:cxn modelId="{7EAC4AA1-3910-44FE-AC05-24EE95CDB8AC}" type="presOf" srcId="{95F9F226-AC05-D547-BA51-47EC210705BC}" destId="{524CE356-6AC8-9E43-B7D3-BE33466664EE}" srcOrd="0" destOrd="0" presId="urn:microsoft.com/office/officeart/2005/8/layout/gear1"/>
    <dgm:cxn modelId="{CC24AE9B-7D30-426B-A133-81059AF7E568}" type="presOf" srcId="{8C237EC2-9546-7340-83C0-CD2D3B3D03FA}" destId="{ED3C5914-DE9F-834A-8942-03F4A13F773E}" srcOrd="1" destOrd="0" presId="urn:microsoft.com/office/officeart/2005/8/layout/gear1"/>
    <dgm:cxn modelId="{BCAE0E10-CAB2-4B45-80B6-C550BCC2D215}" type="presOf" srcId="{C28A1C90-7CE5-5B40-A55C-914B093C650C}" destId="{C6E113D0-BE84-E941-A9D7-39907EFD7D83}" srcOrd="2" destOrd="0" presId="urn:microsoft.com/office/officeart/2005/8/layout/gear1"/>
    <dgm:cxn modelId="{746AE336-9748-4E76-9063-37E936B1D42C}" type="presOf" srcId="{DBEC1E06-F543-FF41-9C99-C43E67C311E2}" destId="{DF22D628-D63E-434D-808C-74C2FB13033A}" srcOrd="0" destOrd="0" presId="urn:microsoft.com/office/officeart/2005/8/layout/gear1"/>
    <dgm:cxn modelId="{B262962A-FA34-4B38-A808-F71E5BA1FBCB}" type="presParOf" srcId="{524CE356-6AC8-9E43-B7D3-BE33466664EE}" destId="{3ED4D9D8-9507-DF4B-BDEA-E33E19D13F1F}" srcOrd="0" destOrd="0" presId="urn:microsoft.com/office/officeart/2005/8/layout/gear1"/>
    <dgm:cxn modelId="{F30A16E0-1942-4632-914D-EC87DB2304EB}" type="presParOf" srcId="{524CE356-6AC8-9E43-B7D3-BE33466664EE}" destId="{64E7FEBE-7064-9E4E-96E8-01F66ECE3F19}" srcOrd="1" destOrd="0" presId="urn:microsoft.com/office/officeart/2005/8/layout/gear1"/>
    <dgm:cxn modelId="{CB908ED3-780D-4CDC-B210-8CA0A42D01CE}" type="presParOf" srcId="{524CE356-6AC8-9E43-B7D3-BE33466664EE}" destId="{C6E113D0-BE84-E941-A9D7-39907EFD7D83}" srcOrd="2" destOrd="0" presId="urn:microsoft.com/office/officeart/2005/8/layout/gear1"/>
    <dgm:cxn modelId="{BE2D68DB-4F8F-4A54-94A1-4310254768F2}" type="presParOf" srcId="{524CE356-6AC8-9E43-B7D3-BE33466664EE}" destId="{23AD1246-D4CF-DD4F-A017-E80533C74550}" srcOrd="3" destOrd="0" presId="urn:microsoft.com/office/officeart/2005/8/layout/gear1"/>
    <dgm:cxn modelId="{6B1267A3-E9E8-4C0D-8F9E-8FB5BCEB2F86}" type="presParOf" srcId="{524CE356-6AC8-9E43-B7D3-BE33466664EE}" destId="{98396FC0-612D-DD44-A6A6-06A3E5937FBF}" srcOrd="4" destOrd="0" presId="urn:microsoft.com/office/officeart/2005/8/layout/gear1"/>
    <dgm:cxn modelId="{1A7BF5CA-6F92-4556-ACBC-147D53C54DB5}" type="presParOf" srcId="{524CE356-6AC8-9E43-B7D3-BE33466664EE}" destId="{D7242348-B85A-FB49-B209-2181E713B8F5}" srcOrd="5" destOrd="0" presId="urn:microsoft.com/office/officeart/2005/8/layout/gear1"/>
    <dgm:cxn modelId="{CB91E4D2-0C51-4D5E-92C6-A4036FE2061F}" type="presParOf" srcId="{524CE356-6AC8-9E43-B7D3-BE33466664EE}" destId="{22A48068-AC8F-2240-98CD-E063FF8F95A7}" srcOrd="6" destOrd="0" presId="urn:microsoft.com/office/officeart/2005/8/layout/gear1"/>
    <dgm:cxn modelId="{F04F287B-E372-4887-B1A9-7D1E3117B91A}" type="presParOf" srcId="{524CE356-6AC8-9E43-B7D3-BE33466664EE}" destId="{ED3C5914-DE9F-834A-8942-03F4A13F773E}" srcOrd="7" destOrd="0" presId="urn:microsoft.com/office/officeart/2005/8/layout/gear1"/>
    <dgm:cxn modelId="{E8B8994A-A36A-451F-8ABF-C6F75669079B}" type="presParOf" srcId="{524CE356-6AC8-9E43-B7D3-BE33466664EE}" destId="{76EE549C-3AB9-9247-BF7D-E7D4D8442176}" srcOrd="8" destOrd="0" presId="urn:microsoft.com/office/officeart/2005/8/layout/gear1"/>
    <dgm:cxn modelId="{BB8D6F05-6266-4331-808C-EC1CB7F51FA7}" type="presParOf" srcId="{524CE356-6AC8-9E43-B7D3-BE33466664EE}" destId="{1EA4046A-2576-0746-BB7A-90FCC468D026}" srcOrd="9" destOrd="0" presId="urn:microsoft.com/office/officeart/2005/8/layout/gear1"/>
    <dgm:cxn modelId="{DCE64CDE-2384-4E55-AEB6-998492949DBC}" type="presParOf" srcId="{524CE356-6AC8-9E43-B7D3-BE33466664EE}" destId="{DF22D628-D63E-434D-808C-74C2FB13033A}" srcOrd="10" destOrd="0" presId="urn:microsoft.com/office/officeart/2005/8/layout/gear1"/>
    <dgm:cxn modelId="{4DB62F4D-412B-4115-A8B5-2C8A8D8DC9B1}" type="presParOf" srcId="{524CE356-6AC8-9E43-B7D3-BE33466664EE}" destId="{16F0AAF7-8BDB-4240-80D1-210DF23AE514}" srcOrd="11" destOrd="0" presId="urn:microsoft.com/office/officeart/2005/8/layout/gear1"/>
    <dgm:cxn modelId="{C59A7211-B700-4D3D-BA57-393D891F2505}" type="presParOf" srcId="{524CE356-6AC8-9E43-B7D3-BE33466664EE}" destId="{506D0654-5F70-7944-A919-1B03E0A354D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4D9D8-9507-DF4B-BDEA-E33E19D13F1F}">
      <dsp:nvSpPr>
        <dsp:cNvPr id="0" name=""/>
        <dsp:cNvSpPr/>
      </dsp:nvSpPr>
      <dsp:spPr>
        <a:xfrm>
          <a:off x="3651945" y="2101145"/>
          <a:ext cx="2568067" cy="2568067"/>
        </a:xfrm>
        <a:prstGeom prst="gear9">
          <a:avLst/>
        </a:prstGeom>
        <a:solidFill>
          <a:srgbClr val="0070C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rgbClr val="FF0000"/>
              </a:solidFill>
            </a:rPr>
            <a:t>Trial for Change</a:t>
          </a:r>
          <a:endParaRPr lang="en-US" sz="2400" b="0" kern="1200" dirty="0">
            <a:solidFill>
              <a:srgbClr val="FF0000"/>
            </a:solidFill>
          </a:endParaRPr>
        </a:p>
      </dsp:txBody>
      <dsp:txXfrm>
        <a:off x="4168241" y="2702702"/>
        <a:ext cx="1535475" cy="1320040"/>
      </dsp:txXfrm>
    </dsp:sp>
    <dsp:sp modelId="{23AD1246-D4CF-DD4F-A017-E80533C74550}">
      <dsp:nvSpPr>
        <dsp:cNvPr id="0" name=""/>
        <dsp:cNvSpPr/>
      </dsp:nvSpPr>
      <dsp:spPr>
        <a:xfrm>
          <a:off x="2157797" y="1494148"/>
          <a:ext cx="1867685" cy="1867685"/>
        </a:xfrm>
        <a:prstGeom prst="gear6">
          <a:avLst/>
        </a:prstGeom>
        <a:solidFill>
          <a:srgbClr val="0070C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bg1"/>
              </a:solidFill>
            </a:rPr>
            <a:t>Authority of the court</a:t>
          </a:r>
          <a:endParaRPr lang="en-US" sz="1200" b="0" kern="1200" dirty="0">
            <a:solidFill>
              <a:schemeClr val="bg1"/>
            </a:solidFill>
          </a:endParaRPr>
        </a:p>
      </dsp:txBody>
      <dsp:txXfrm>
        <a:off x="2627992" y="1967185"/>
        <a:ext cx="927295" cy="921611"/>
      </dsp:txXfrm>
    </dsp:sp>
    <dsp:sp modelId="{22A48068-AC8F-2240-98CD-E063FF8F95A7}">
      <dsp:nvSpPr>
        <dsp:cNvPr id="0" name=""/>
        <dsp:cNvSpPr/>
      </dsp:nvSpPr>
      <dsp:spPr>
        <a:xfrm rot="20700000">
          <a:off x="4091035" y="599082"/>
          <a:ext cx="1829950" cy="1829950"/>
        </a:xfrm>
        <a:prstGeom prst="gear6">
          <a:avLst/>
        </a:prstGeom>
        <a:solidFill>
          <a:srgbClr val="0070C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solidFill>
                <a:schemeClr val="bg1"/>
              </a:solidFill>
            </a:rPr>
            <a:t>Support</a:t>
          </a:r>
          <a:endParaRPr lang="en-US" sz="1600" b="0" kern="1200" dirty="0">
            <a:solidFill>
              <a:schemeClr val="bg1"/>
            </a:solidFill>
          </a:endParaRPr>
        </a:p>
      </dsp:txBody>
      <dsp:txXfrm rot="-20700000">
        <a:off x="4492396" y="1000444"/>
        <a:ext cx="1027226" cy="1027226"/>
      </dsp:txXfrm>
    </dsp:sp>
    <dsp:sp modelId="{DF22D628-D63E-434D-808C-74C2FB13033A}">
      <dsp:nvSpPr>
        <dsp:cNvPr id="0" name=""/>
        <dsp:cNvSpPr/>
      </dsp:nvSpPr>
      <dsp:spPr>
        <a:xfrm flipV="1">
          <a:off x="3459723" y="1710639"/>
          <a:ext cx="3287125" cy="3287125"/>
        </a:xfrm>
        <a:prstGeom prst="circularArrow">
          <a:avLst>
            <a:gd name="adj1" fmla="val 4688"/>
            <a:gd name="adj2" fmla="val 299029"/>
            <a:gd name="adj3" fmla="val 2526453"/>
            <a:gd name="adj4" fmla="val 1583929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0AAF7-8BDB-4240-80D1-210DF23AE514}">
      <dsp:nvSpPr>
        <dsp:cNvPr id="0" name=""/>
        <dsp:cNvSpPr/>
      </dsp:nvSpPr>
      <dsp:spPr>
        <a:xfrm>
          <a:off x="1827034" y="1078861"/>
          <a:ext cx="2388302" cy="238830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D0654-5F70-7944-A919-1B03E0A354DA}">
      <dsp:nvSpPr>
        <dsp:cNvPr id="0" name=""/>
        <dsp:cNvSpPr/>
      </dsp:nvSpPr>
      <dsp:spPr>
        <a:xfrm>
          <a:off x="3885414" y="-597"/>
          <a:ext cx="2575070" cy="257507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5C5E6-715F-41C1-9630-78BACC17EEF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2170-FD5F-45D6-900A-3C2E7EA3E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24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Damaging</a:t>
            </a:r>
            <a:r>
              <a:rPr lang="en-GB" baseline="0" dirty="0" smtClean="0"/>
              <a:t> and costly</a:t>
            </a:r>
          </a:p>
          <a:p>
            <a:r>
              <a:rPr lang="en-GB" sz="1200" dirty="0" smtClean="0"/>
              <a:t>Many parents return to court with another baby who gets removed</a:t>
            </a:r>
          </a:p>
          <a:p>
            <a:r>
              <a:rPr lang="en-GB" sz="1200" dirty="0" smtClean="0"/>
              <a:t>How can the cycle be intercepted?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2170-FD5F-45D6-900A-3C2E7EA3EA5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782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C778F-870D-4A5B-BDF0-E147841B1D61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249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GB" altLang="en-US" dirty="0" smtClean="0"/>
              <a:t>So how did the families fare at the end of the proceedings?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1" dirty="0" smtClean="0"/>
              <a:t>Sample: 24 FDAC mothers (34 children); 18 comparison mothers (31 children) </a:t>
            </a:r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In line with its objectives, FDAC achieved a higher rate of SMC – and this reached statistical significance </a:t>
            </a:r>
          </a:p>
          <a:p>
            <a:pPr>
              <a:defRPr/>
            </a:pPr>
            <a:r>
              <a:rPr lang="en-GB" altLang="en-US" dirty="0" smtClean="0"/>
              <a:t>Note for fathers there was a lot of missing information on SMC </a:t>
            </a:r>
          </a:p>
          <a:p>
            <a:pPr>
              <a:defRPr/>
            </a:pPr>
            <a:r>
              <a:rPr lang="en-GB" altLang="en-US" dirty="0" smtClean="0"/>
              <a:t>Difference in rates of reunification per se </a:t>
            </a:r>
            <a:r>
              <a:rPr lang="en-GB" altLang="en-US" b="1" dirty="0" smtClean="0"/>
              <a:t>not</a:t>
            </a:r>
            <a:r>
              <a:rPr lang="en-GB" altLang="en-US" dirty="0" smtClean="0"/>
              <a:t> significant, although higher proportion of reunifications in FDAC</a:t>
            </a:r>
          </a:p>
          <a:p>
            <a:pPr>
              <a:defRPr/>
            </a:pPr>
            <a:r>
              <a:rPr lang="en-GB" altLang="en-US" dirty="0" smtClean="0"/>
              <a:t>Placement with alternative permanent carers  – case duration was the proxy measure of speed to alternative permanent placement , from start to end of proceedings.</a:t>
            </a:r>
          </a:p>
          <a:p>
            <a:pPr>
              <a:defRPr/>
            </a:pPr>
            <a:r>
              <a:rPr lang="en-GB" altLang="en-US" dirty="0" smtClean="0"/>
              <a:t>Important to remember that FDAC set up before suggestion of 26 week timescale, and that period we were looking at here was cases starting prior to recommendations of FJR</a:t>
            </a:r>
          </a:p>
          <a:p>
            <a:pPr>
              <a:defRPr/>
            </a:pPr>
            <a:r>
              <a:rPr lang="en-GB" altLang="en-US" dirty="0" smtClean="0"/>
              <a:t>Nonetheless – it had been hoped that FDAC would lead to quicker final decisions when children could not return home, and in fact this was not achieved – FDAC took  about the same length of time as ordinary proceedings</a:t>
            </a:r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We haven’t tracked recent cases – we come back to issue of timescales at end</a:t>
            </a:r>
          </a:p>
          <a:p>
            <a:pPr>
              <a:defRPr/>
            </a:pPr>
            <a:endParaRPr lang="en-GB" altLang="en-US" dirty="0" smtClean="0"/>
          </a:p>
          <a:p>
            <a:pPr>
              <a:buFontTx/>
              <a:buChar char="•"/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8151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reiterated this message, giving every DFJ a copy of the Briefing Paper published by the Nuffield Foundation and Brunel University which introduced the main findings from the FDAC Evaluation Team at Brunel University: see [2014] Fam Law 907. I threw down this challenge to the DFJs: I want to see FDAC rolled out across the county in every DFJ area. I want a report from each of you at the next Conference in May 2015 telling me what progress has been achieved in your area: Is FDAC up and running? If not, are there plans for FDAC? If not, what are the problems?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177A3-3380-46F2-A1EA-65FD741F894C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295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Lets look at the policy</a:t>
            </a:r>
            <a:r>
              <a:rPr lang="en-GB" baseline="0" dirty="0" smtClean="0"/>
              <a:t> fit first- re bullet point 2 – </a:t>
            </a:r>
          </a:p>
          <a:p>
            <a:r>
              <a:rPr lang="en-GB" baseline="0" dirty="0" smtClean="0"/>
              <a:t>Children’s Minister launched the 2014 Evaluation Report Nuffield </a:t>
            </a:r>
          </a:p>
          <a:p>
            <a:r>
              <a:rPr lang="en-GB" dirty="0" err="1" smtClean="0"/>
              <a:t>basePhase</a:t>
            </a:r>
            <a:r>
              <a:rPr lang="en-GB" dirty="0" smtClean="0"/>
              <a:t> 1 report (2011) informed the Family Justice Review 2011 and Munro Child Protection Reviews</a:t>
            </a:r>
          </a:p>
          <a:p>
            <a:r>
              <a:rPr lang="en-GB" dirty="0" smtClean="0"/>
              <a:t>Phase 2 report (2014) taken up by both the </a:t>
            </a:r>
            <a:r>
              <a:rPr lang="en-GB" dirty="0" err="1" smtClean="0"/>
              <a:t>DfE</a:t>
            </a:r>
            <a:r>
              <a:rPr lang="en-GB" dirty="0" smtClean="0"/>
              <a:t> and the President of the Family Division</a:t>
            </a:r>
          </a:p>
          <a:p>
            <a:endParaRPr lang="en-GB" baseline="0" dirty="0" smtClean="0"/>
          </a:p>
          <a:p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177A3-3380-46F2-A1EA-65FD741F894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085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Post proceedings</a:t>
            </a:r>
            <a:r>
              <a:rPr lang="en-GB" baseline="0" dirty="0" smtClean="0"/>
              <a:t> support –science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177A3-3380-46F2-A1EA-65FD741F894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054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EC50-82D3-4FE7-A047-01AD50BE212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CBD4-B58E-482D-9829-61D6F384E47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EC50-82D3-4FE7-A047-01AD50BE212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CBD4-B58E-482D-9829-61D6F384E47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EC50-82D3-4FE7-A047-01AD50BE212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CBD4-B58E-482D-9829-61D6F384E47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EC50-82D3-4FE7-A047-01AD50BE212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CBD4-B58E-482D-9829-61D6F384E47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EC50-82D3-4FE7-A047-01AD50BE212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CBD4-B58E-482D-9829-61D6F384E479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EC50-82D3-4FE7-A047-01AD50BE212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CBD4-B58E-482D-9829-61D6F384E47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EC50-82D3-4FE7-A047-01AD50BE212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CBD4-B58E-482D-9829-61D6F384E479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EC50-82D3-4FE7-A047-01AD50BE212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CBD4-B58E-482D-9829-61D6F384E47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EC50-82D3-4FE7-A047-01AD50BE212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CBD4-B58E-482D-9829-61D6F384E47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EC50-82D3-4FE7-A047-01AD50BE212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CBD4-B58E-482D-9829-61D6F384E47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EC50-82D3-4FE7-A047-01AD50BE212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CBD4-B58E-482D-9829-61D6F384E47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B0BEC50-82D3-4FE7-A047-01AD50BE212F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78CBD4-B58E-482D-9829-61D6F384E47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dith.harwin@brunel.ac.uk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dac.org.u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687688"/>
          </a:xfrm>
        </p:spPr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Science &amp; Politics – </a:t>
            </a:r>
            <a:b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Synergy or Conflict?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The Family Drug and Alcohol Court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21839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Prof Judith Harwin </a:t>
            </a:r>
          </a:p>
          <a:p>
            <a:pPr marL="0" indent="0" algn="ctr">
              <a:buNone/>
            </a:pPr>
            <a:r>
              <a:rPr lang="en-GB" dirty="0"/>
              <a:t>Brunel University</a:t>
            </a:r>
          </a:p>
          <a:p>
            <a:pPr marL="0" indent="0" algn="ctr">
              <a:buNone/>
            </a:pPr>
            <a:r>
              <a:rPr lang="en-GB" dirty="0"/>
              <a:t>SSA Conference November 2015, York </a:t>
            </a:r>
            <a:endParaRPr lang="en-GB" dirty="0" smtClean="0"/>
          </a:p>
          <a:p>
            <a:pPr marL="0" indent="0" algn="ctr">
              <a:buNone/>
            </a:pPr>
            <a:r>
              <a:rPr lang="en-GB" dirty="0" smtClean="0">
                <a:hlinkClick r:id="rId2"/>
              </a:rPr>
              <a:t>Judith.harwin@brunel.ac.uk</a:t>
            </a:r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42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/>
          <a:lstStyle/>
          <a:p>
            <a:r>
              <a:rPr lang="en-GB" b="1" dirty="0" smtClean="0">
                <a:latin typeface="Calibri" panose="020F0502020204030204" pitchFamily="34" charset="0"/>
              </a:rPr>
              <a:t>The influence of policy makers</a:t>
            </a:r>
            <a:endParaRPr lang="en-GB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GB" sz="5100" dirty="0" smtClean="0"/>
          </a:p>
          <a:p>
            <a:pPr marL="0" indent="0">
              <a:buNone/>
            </a:pPr>
            <a:r>
              <a:rPr lang="en-GB" sz="5100" dirty="0" smtClean="0"/>
              <a:t>“The </a:t>
            </a:r>
            <a:r>
              <a:rPr lang="en-GB" sz="5100" dirty="0"/>
              <a:t>FDAC approach is crucially important. The simple reality is that FDAC works … FDAC is, it must be, a vital component in the new Family Court.” </a:t>
            </a:r>
            <a:endParaRPr lang="en-GB" sz="5100" dirty="0" smtClean="0"/>
          </a:p>
          <a:p>
            <a:pPr marL="0" indent="0">
              <a:buNone/>
            </a:pPr>
            <a:endParaRPr lang="en-GB" sz="5100" dirty="0" smtClean="0"/>
          </a:p>
          <a:p>
            <a:pPr marL="0" indent="0">
              <a:buNone/>
            </a:pPr>
            <a:r>
              <a:rPr lang="en-GB" sz="5100" dirty="0" smtClean="0"/>
              <a:t>…I threw down this challenge to the DFJs: I want to see FDAC rolled out across the country in every DFJ area”.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2900" dirty="0" smtClean="0"/>
          </a:p>
          <a:p>
            <a:pPr marL="0" indent="0">
              <a:buNone/>
            </a:pPr>
            <a:endParaRPr lang="en-GB" sz="2900" dirty="0"/>
          </a:p>
          <a:p>
            <a:pPr marL="0" indent="0">
              <a:buNone/>
            </a:pPr>
            <a:endParaRPr lang="en-GB" sz="2900" dirty="0" smtClean="0"/>
          </a:p>
          <a:p>
            <a:pPr marL="0" indent="0">
              <a:buNone/>
            </a:pPr>
            <a:r>
              <a:rPr lang="en-GB" sz="2900" dirty="0" smtClean="0"/>
              <a:t>The </a:t>
            </a:r>
            <a:r>
              <a:rPr lang="en-GB" sz="2900" dirty="0"/>
              <a:t>President of the Family Division (</a:t>
            </a:r>
            <a:r>
              <a:rPr lang="en-GB" sz="2900" i="1" dirty="0"/>
              <a:t>View from the President’s Chambers No. 12</a:t>
            </a:r>
            <a:r>
              <a:rPr lang="en-GB" sz="2900" dirty="0"/>
              <a:t>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97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080120"/>
          </a:xfrm>
        </p:spPr>
        <p:txBody>
          <a:bodyPr>
            <a:noAutofit/>
          </a:bodyPr>
          <a:lstStyle/>
          <a:p>
            <a:r>
              <a:rPr lang="en-GB" b="1" dirty="0" smtClean="0"/>
              <a:t>Synergies: A good fit with political and policy objectives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536504"/>
          </a:xfrm>
        </p:spPr>
        <p:txBody>
          <a:bodyPr>
            <a:noAutofit/>
          </a:bodyPr>
          <a:lstStyle/>
          <a:p>
            <a:r>
              <a:rPr lang="en-GB" sz="3200" dirty="0" smtClean="0"/>
              <a:t>Support for FDAC from Labour and Conservative administrations</a:t>
            </a:r>
          </a:p>
          <a:p>
            <a:r>
              <a:rPr lang="en-GB" sz="3200" dirty="0" smtClean="0"/>
              <a:t>FDAC has linked well and fed into policies for vulnerable children and drug strategy from the outset</a:t>
            </a:r>
          </a:p>
          <a:p>
            <a:r>
              <a:rPr lang="en-GB" sz="3200" dirty="0" smtClean="0"/>
              <a:t>Government has encouraged a systematic approach to building the evidence base</a:t>
            </a:r>
          </a:p>
          <a:p>
            <a:pPr marL="0" indent="0">
              <a:buNone/>
            </a:pPr>
            <a:endParaRPr lang="en-GB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0A3610-23CE-444A-98F8-5F9347B329B1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48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b="1" dirty="0" smtClean="0"/>
              <a:t>Challenges not conflicts?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4680520"/>
          </a:xfrm>
        </p:spPr>
        <p:txBody>
          <a:bodyPr>
            <a:normAutofit fontScale="92500" lnSpcReduction="10000"/>
          </a:bodyPr>
          <a:lstStyle/>
          <a:p>
            <a:r>
              <a:rPr lang="en-GB" sz="3500" dirty="0" smtClean="0"/>
              <a:t>Innovation </a:t>
            </a:r>
            <a:r>
              <a:rPr lang="en-GB" sz="3500" dirty="0"/>
              <a:t>in times of austerity is hard</a:t>
            </a:r>
          </a:p>
          <a:p>
            <a:pPr lvl="1"/>
            <a:r>
              <a:rPr lang="en-GB" sz="2800" dirty="0" smtClean="0"/>
              <a:t>Willingness </a:t>
            </a:r>
            <a:r>
              <a:rPr lang="en-GB" sz="2800" dirty="0"/>
              <a:t>of health to invest and share </a:t>
            </a:r>
            <a:r>
              <a:rPr lang="en-GB" sz="2800" dirty="0" smtClean="0"/>
              <a:t>costs</a:t>
            </a:r>
          </a:p>
          <a:p>
            <a:pPr lvl="1"/>
            <a:r>
              <a:rPr lang="en-GB" sz="2800" dirty="0" smtClean="0"/>
              <a:t>Willingness to use the evidence</a:t>
            </a:r>
          </a:p>
          <a:p>
            <a:pPr lvl="1"/>
            <a:r>
              <a:rPr lang="en-GB" sz="2600" dirty="0" smtClean="0"/>
              <a:t>post-proceedings </a:t>
            </a:r>
            <a:r>
              <a:rPr lang="en-GB" sz="2600" dirty="0"/>
              <a:t>support from FDAC specialist </a:t>
            </a:r>
            <a:r>
              <a:rPr lang="en-GB" sz="2600" dirty="0" smtClean="0"/>
              <a:t>team</a:t>
            </a:r>
            <a:endParaRPr lang="en-GB" sz="2800" dirty="0"/>
          </a:p>
          <a:p>
            <a:r>
              <a:rPr lang="en-GB" sz="2800" dirty="0" smtClean="0"/>
              <a:t>Gaps in the scientific base</a:t>
            </a:r>
          </a:p>
          <a:p>
            <a:pPr lvl="1"/>
            <a:r>
              <a:rPr lang="en-GB" sz="2800" dirty="0" smtClean="0"/>
              <a:t>Comparison groups</a:t>
            </a:r>
          </a:p>
          <a:p>
            <a:pPr lvl="1"/>
            <a:r>
              <a:rPr lang="en-GB" sz="2800" dirty="0" smtClean="0"/>
              <a:t>Costs of care proceedings</a:t>
            </a:r>
          </a:p>
          <a:p>
            <a:pPr lvl="1"/>
            <a:r>
              <a:rPr lang="en-GB" sz="2800" dirty="0" smtClean="0"/>
              <a:t>Evidence on long-term outcomes </a:t>
            </a:r>
          </a:p>
          <a:p>
            <a:r>
              <a:rPr lang="en-GB" sz="3200" dirty="0" smtClean="0"/>
              <a:t>Changes in legislation</a:t>
            </a:r>
          </a:p>
          <a:p>
            <a:r>
              <a:rPr lang="en-GB" sz="3200" dirty="0" smtClean="0"/>
              <a:t>Strengthening family support</a:t>
            </a:r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0A3610-23CE-444A-98F8-5F9347B329B1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82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Conclusions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b="1" dirty="0">
                <a:solidFill>
                  <a:srgbClr val="00B0F0"/>
                </a:solidFill>
              </a:rPr>
              <a:t>The synergies outweigh the challenges</a:t>
            </a:r>
          </a:p>
          <a:p>
            <a:r>
              <a:rPr lang="en-GB" sz="3600" dirty="0" smtClean="0"/>
              <a:t>FDAC has ambitious plans for the future</a:t>
            </a:r>
          </a:p>
          <a:p>
            <a:pPr lvl="1"/>
            <a:r>
              <a:rPr lang="en-GB" sz="3200" dirty="0" smtClean="0"/>
              <a:t>Up to 4 new FDACs planned per year over next 5 years</a:t>
            </a:r>
          </a:p>
          <a:p>
            <a:pPr lvl="1"/>
            <a:r>
              <a:rPr lang="en-GB" sz="3200" dirty="0" smtClean="0"/>
              <a:t>Strengthening the evidence base</a:t>
            </a:r>
          </a:p>
          <a:p>
            <a:pPr lvl="1"/>
            <a:r>
              <a:rPr lang="en-GB" sz="3200" dirty="0" smtClean="0"/>
              <a:t>Developing the model to deliver social justice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152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The problem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000" dirty="0" smtClean="0"/>
          </a:p>
          <a:p>
            <a:pPr marL="0" indent="0">
              <a:buNone/>
            </a:pPr>
            <a:r>
              <a:rPr lang="en-GB" sz="4000" dirty="0" smtClean="0"/>
              <a:t>60-70% of care proceedings involve parental substance misuse</a:t>
            </a:r>
          </a:p>
          <a:p>
            <a:endParaRPr lang="en-GB" sz="4000" dirty="0" smtClean="0"/>
          </a:p>
          <a:p>
            <a:endParaRPr lang="en-GB" sz="4000" dirty="0" smtClean="0"/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64907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/>
              <a:t>The FDAC approach: aims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4000" dirty="0" smtClean="0"/>
              <a:t>Help parents control/stop misuse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 smtClean="0"/>
              <a:t>Reunite children safely with parents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 smtClean="0"/>
              <a:t>If not possible, swift alternative permanency </a:t>
            </a:r>
          </a:p>
          <a:p>
            <a:pPr marL="0" indent="0">
              <a:buNone/>
            </a:pPr>
            <a:r>
              <a:rPr lang="en-GB" sz="4000" dirty="0" smtClean="0"/>
              <a:t>It offers ‘</a:t>
            </a:r>
            <a:r>
              <a:rPr lang="en-GB" sz="4000" dirty="0" smtClean="0">
                <a:solidFill>
                  <a:srgbClr val="00B0F0"/>
                </a:solidFill>
              </a:rPr>
              <a:t>a trial for change’ </a:t>
            </a:r>
          </a:p>
          <a:p>
            <a:endParaRPr lang="en-GB" sz="4000" dirty="0" smtClean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20782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latin typeface="Calibri" pitchFamily="34" charset="0"/>
                <a:cs typeface="Calibri" pitchFamily="34" charset="0"/>
              </a:rPr>
              <a:t>FDAC 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devises </a:t>
            </a:r>
            <a:r>
              <a:rPr lang="en-GB" sz="3600" b="1" dirty="0">
                <a:latin typeface="Calibri" pitchFamily="34" charset="0"/>
                <a:cs typeface="Calibri" pitchFamily="34" charset="0"/>
              </a:rPr>
              <a:t>a 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time </a:t>
            </a:r>
            <a:r>
              <a:rPr lang="en-GB" sz="3600" b="1" dirty="0">
                <a:latin typeface="Calibri" pitchFamily="34" charset="0"/>
                <a:cs typeface="Calibri" pitchFamily="34" charset="0"/>
              </a:rPr>
              <a:t>limited trial for change with intensive support &amp; 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authority of the court</a:t>
            </a:r>
            <a:endParaRPr lang="en-GB" sz="36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729370"/>
              </p:ext>
            </p:extLst>
          </p:nvPr>
        </p:nvGraphicFramePr>
        <p:xfrm>
          <a:off x="547688" y="1628800"/>
          <a:ext cx="7770813" cy="466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7949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4400" b="1" dirty="0" smtClean="0"/>
              <a:t>The FDAC approach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 smtClean="0">
                <a:solidFill>
                  <a:srgbClr val="00B0F0"/>
                </a:solidFill>
              </a:rPr>
              <a:t>Main differences from ordinary care proceedings</a:t>
            </a:r>
          </a:p>
          <a:p>
            <a:pPr lvl="1"/>
            <a:r>
              <a:rPr lang="en-GB" sz="3200" dirty="0" smtClean="0"/>
              <a:t>Parents see the same judge throughout</a:t>
            </a:r>
          </a:p>
          <a:p>
            <a:pPr lvl="1"/>
            <a:r>
              <a:rPr lang="en-GB" sz="3200" dirty="0"/>
              <a:t>Regular review hearings without </a:t>
            </a:r>
            <a:r>
              <a:rPr lang="en-GB" sz="3200" dirty="0" smtClean="0"/>
              <a:t>lawyers</a:t>
            </a:r>
          </a:p>
          <a:p>
            <a:pPr lvl="1"/>
            <a:r>
              <a:rPr lang="en-GB" sz="3200" dirty="0" smtClean="0"/>
              <a:t>A multidisciplinary team </a:t>
            </a:r>
          </a:p>
          <a:p>
            <a:pPr lvl="1"/>
            <a:r>
              <a:rPr lang="en-GB" sz="3200" dirty="0"/>
              <a:t>M</a:t>
            </a:r>
            <a:r>
              <a:rPr lang="en-GB" sz="3200" dirty="0" smtClean="0"/>
              <a:t>entors</a:t>
            </a:r>
          </a:p>
          <a:p>
            <a:r>
              <a:rPr lang="en-GB" sz="3200" dirty="0" smtClean="0"/>
              <a:t>Voluntary – parents can opt for ordinary proceedings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6398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>
            <a:noAutofit/>
          </a:bodyPr>
          <a:lstStyle/>
          <a:p>
            <a:r>
              <a:rPr lang="en-GB" sz="4400" b="1" dirty="0" smtClean="0"/>
              <a:t>The </a:t>
            </a:r>
            <a:r>
              <a:rPr lang="en-GB" sz="4400" b="1" dirty="0"/>
              <a:t>rise and rise of FDAC 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300" dirty="0"/>
              <a:t>London FDAC opens in </a:t>
            </a:r>
            <a:r>
              <a:rPr lang="en-GB" sz="3300" dirty="0" smtClean="0"/>
              <a:t>2008</a:t>
            </a:r>
          </a:p>
          <a:p>
            <a:pPr marL="0" indent="0">
              <a:buNone/>
            </a:pPr>
            <a:r>
              <a:rPr lang="en-GB" sz="3300" dirty="0" smtClean="0"/>
              <a:t> </a:t>
            </a:r>
            <a:endParaRPr lang="en-GB" sz="3300" dirty="0"/>
          </a:p>
          <a:p>
            <a:pPr marL="0" indent="0">
              <a:buNone/>
            </a:pPr>
            <a:r>
              <a:rPr lang="en-GB" sz="3300" dirty="0"/>
              <a:t>FDACs in </a:t>
            </a:r>
            <a:r>
              <a:rPr lang="en-GB" sz="3300" dirty="0" smtClean="0"/>
              <a:t>2015</a:t>
            </a:r>
          </a:p>
          <a:p>
            <a:pPr marL="0" indent="0">
              <a:buNone/>
            </a:pPr>
            <a:r>
              <a:rPr lang="en-GB" sz="2400" dirty="0" smtClean="0"/>
              <a:t>Milton </a:t>
            </a:r>
            <a:r>
              <a:rPr lang="en-GB" sz="2400" dirty="0"/>
              <a:t>Keynes &amp; Bucks, East Sussex, Coventry, Kent and Medway, South West Peninsula, West Yorkshire, Southampton</a:t>
            </a:r>
          </a:p>
          <a:p>
            <a:pPr marL="0" indent="0">
              <a:buNone/>
            </a:pPr>
            <a:endParaRPr lang="en-GB" sz="3300" dirty="0"/>
          </a:p>
          <a:p>
            <a:endParaRPr lang="en-GB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44824"/>
            <a:ext cx="4302487" cy="2358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04048" y="4509120"/>
            <a:ext cx="3528392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hlinkClick r:id="rId3"/>
              </a:rPr>
              <a:t>www.fdac.org.uk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24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the evidence for FDAC?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90 FDAC and 101 comparison families</a:t>
            </a:r>
          </a:p>
          <a:p>
            <a:r>
              <a:rPr lang="en-GB" dirty="0" smtClean="0"/>
              <a:t>Followed up to end of proceedings</a:t>
            </a:r>
          </a:p>
          <a:p>
            <a:r>
              <a:rPr lang="en-GB" dirty="0" smtClean="0"/>
              <a:t>Reunited families (21 FDAC &amp; 31 comparisons followed up for a year after proceedings ended</a:t>
            </a:r>
            <a:endParaRPr lang="en-GB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84" y="1788922"/>
            <a:ext cx="3151632" cy="4486656"/>
          </a:xfrm>
          <a:prstGeom prst="rect">
            <a:avLst/>
          </a:prstGeom>
          <a:noFill/>
          <a:ln w="44450" cap="flat" cmpd="sng" algn="ctr">
            <a:noFill/>
            <a:prstDash val="solid"/>
          </a:ln>
          <a:effectLst/>
        </p:spPr>
      </p:pic>
    </p:spTree>
    <p:extLst>
      <p:ext uri="{BB962C8B-B14F-4D97-AF65-F5344CB8AC3E}">
        <p14:creationId xmlns:p14="http://schemas.microsoft.com/office/powerpoint/2010/main" val="283734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en-GB" altLang="en-US" sz="3600" b="1" dirty="0" smtClean="0">
                <a:ea typeface="ＭＳ Ｐゴシック" pitchFamily="34" charset="-128"/>
              </a:rPr>
              <a:t>Outcomes at end of proceedings 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23850" y="1412875"/>
            <a:ext cx="8712200" cy="482443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800" dirty="0" smtClean="0">
                <a:ea typeface="ＭＳ Ｐゴシック" pitchFamily="34" charset="-128"/>
              </a:rPr>
              <a:t>Higher rate of FDAC parents had stopped misusing by final order</a:t>
            </a:r>
            <a:r>
              <a:rPr lang="en-GB" altLang="en-US" sz="2800" dirty="0" smtClean="0">
                <a:ea typeface="ＭＳ Ｐゴシック" pitchFamily="34" charset="-128"/>
              </a:rPr>
              <a:t> </a:t>
            </a:r>
          </a:p>
          <a:p>
            <a:pPr lvl="1" eaLnBrk="1" hangingPunct="1"/>
            <a:r>
              <a:rPr lang="en-GB" altLang="en-US" sz="2400" dirty="0" smtClean="0">
                <a:ea typeface="ＭＳ Ｐゴシック" pitchFamily="34" charset="-128"/>
              </a:rPr>
              <a:t>Mothers (</a:t>
            </a:r>
            <a:r>
              <a:rPr lang="en-GB" altLang="en-US" sz="2400" b="1" dirty="0" smtClean="0">
                <a:ea typeface="ＭＳ Ｐゴシック" pitchFamily="34" charset="-128"/>
              </a:rPr>
              <a:t>40%</a:t>
            </a:r>
            <a:r>
              <a:rPr lang="en-GB" altLang="en-US" sz="2400" dirty="0" smtClean="0">
                <a:ea typeface="ＭＳ Ｐゴシック" pitchFamily="34" charset="-128"/>
              </a:rPr>
              <a:t> v </a:t>
            </a:r>
            <a:r>
              <a:rPr lang="en-GB" altLang="en-US" sz="2400" b="1" dirty="0" smtClean="0">
                <a:ea typeface="ＭＳ Ｐゴシック" pitchFamily="34" charset="-128"/>
              </a:rPr>
              <a:t>25%) </a:t>
            </a:r>
            <a:endParaRPr lang="en-GB" altLang="en-US" sz="2400" dirty="0" smtClean="0">
              <a:ea typeface="ＭＳ Ｐゴシック" pitchFamily="34" charset="-128"/>
            </a:endParaRPr>
          </a:p>
          <a:p>
            <a:pPr lvl="1" eaLnBrk="1" hangingPunct="1"/>
            <a:r>
              <a:rPr lang="en-GB" altLang="en-US" sz="2400" dirty="0" smtClean="0">
                <a:ea typeface="ＭＳ Ｐゴシック" pitchFamily="34" charset="-128"/>
              </a:rPr>
              <a:t>Fathers  (</a:t>
            </a:r>
            <a:r>
              <a:rPr lang="en-GB" altLang="en-US" sz="2400" b="1" dirty="0" smtClean="0">
                <a:ea typeface="ＭＳ Ｐゴシック" pitchFamily="34" charset="-128"/>
              </a:rPr>
              <a:t>25%</a:t>
            </a:r>
            <a:r>
              <a:rPr lang="en-GB" altLang="en-US" sz="2400" dirty="0" smtClean="0">
                <a:ea typeface="ＭＳ Ｐゴシック" pitchFamily="34" charset="-128"/>
              </a:rPr>
              <a:t> v </a:t>
            </a:r>
            <a:r>
              <a:rPr lang="en-GB" altLang="en-US" sz="2400" b="1" dirty="0" smtClean="0">
                <a:ea typeface="ＭＳ Ｐゴシック" pitchFamily="34" charset="-128"/>
              </a:rPr>
              <a:t>5%)</a:t>
            </a:r>
            <a:r>
              <a:rPr lang="en-GB" altLang="en-US" sz="2400" dirty="0" smtClean="0">
                <a:ea typeface="ＭＳ Ｐゴシック" pitchFamily="34" charset="-128"/>
              </a:rPr>
              <a:t>. </a:t>
            </a:r>
          </a:p>
          <a:p>
            <a:pPr eaLnBrk="1" hangingPunct="1"/>
            <a:r>
              <a:rPr lang="en-GB" altLang="en-US" sz="2800" dirty="0" smtClean="0">
                <a:ea typeface="ＭＳ Ｐゴシック" pitchFamily="34" charset="-128"/>
              </a:rPr>
              <a:t>Higher rate of substance misuse cessation </a:t>
            </a:r>
            <a:r>
              <a:rPr lang="en-GB" altLang="en-US" sz="2800" b="1" dirty="0" smtClean="0">
                <a:ea typeface="ＭＳ Ｐゴシック" pitchFamily="34" charset="-128"/>
              </a:rPr>
              <a:t>and</a:t>
            </a:r>
            <a:r>
              <a:rPr lang="en-GB" altLang="en-US" sz="2800" dirty="0" smtClean="0">
                <a:ea typeface="ＭＳ Ｐゴシック" pitchFamily="34" charset="-128"/>
              </a:rPr>
              <a:t> reunification for FDAC mothers (</a:t>
            </a:r>
            <a:r>
              <a:rPr lang="en-GB" altLang="en-US" sz="2800" b="1" dirty="0" smtClean="0">
                <a:ea typeface="ＭＳ Ｐゴシック" pitchFamily="34" charset="-128"/>
              </a:rPr>
              <a:t>35%</a:t>
            </a:r>
            <a:r>
              <a:rPr lang="en-GB" altLang="en-US" sz="2800" dirty="0" smtClean="0">
                <a:ea typeface="ＭＳ Ｐゴシック" pitchFamily="34" charset="-128"/>
              </a:rPr>
              <a:t> v </a:t>
            </a:r>
            <a:r>
              <a:rPr lang="en-GB" altLang="en-US" sz="2800" b="1" dirty="0" smtClean="0">
                <a:ea typeface="ＭＳ Ｐゴシック" pitchFamily="34" charset="-128"/>
              </a:rPr>
              <a:t>19%)</a:t>
            </a:r>
            <a:r>
              <a:rPr lang="en-GB" altLang="en-US" sz="2800" dirty="0" smtClean="0">
                <a:ea typeface="ＭＳ Ｐゴシック" pitchFamily="34" charset="-128"/>
              </a:rPr>
              <a:t>.</a:t>
            </a:r>
          </a:p>
          <a:p>
            <a:pPr eaLnBrk="1" hangingPunct="1"/>
            <a:r>
              <a:rPr lang="en-GB" altLang="en-US" sz="2800" dirty="0" smtClean="0">
                <a:ea typeface="ＭＳ Ｐゴシック" pitchFamily="34" charset="-128"/>
              </a:rPr>
              <a:t>If reunification was not possible, placement with alternative permanent carers was not swifter</a:t>
            </a:r>
          </a:p>
          <a:p>
            <a:pPr marL="0" indent="0" eaLnBrk="1" hangingPunct="1">
              <a:buNone/>
            </a:pPr>
            <a:r>
              <a:rPr lang="en-US" altLang="en-US" sz="2800" b="1" i="1" dirty="0" smtClean="0">
                <a:ea typeface="ＭＳ Ｐゴシック" pitchFamily="34" charset="-128"/>
              </a:rPr>
              <a:t>At one year follow-up</a:t>
            </a:r>
            <a:endParaRPr lang="en-US" altLang="en-US" sz="2800" dirty="0" smtClean="0">
              <a:ea typeface="ＭＳ Ｐゴシック" pitchFamily="34" charset="-128"/>
            </a:endParaRPr>
          </a:p>
          <a:p>
            <a:r>
              <a:rPr lang="en-GB" sz="2800" dirty="0"/>
              <a:t>New episodes of </a:t>
            </a:r>
            <a:r>
              <a:rPr lang="en-GB" sz="2800" dirty="0" smtClean="0"/>
              <a:t>neglect/ </a:t>
            </a:r>
            <a:r>
              <a:rPr lang="en-GB" sz="2800" dirty="0"/>
              <a:t>abuse occurred in fewer FDAC than comparison </a:t>
            </a:r>
            <a:r>
              <a:rPr lang="en-GB" sz="2800" i="1" dirty="0"/>
              <a:t>families</a:t>
            </a:r>
            <a:r>
              <a:rPr lang="en-GB" sz="2800" dirty="0"/>
              <a:t> (25% v 56%). 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b="1" dirty="0" smtClean="0">
                <a:solidFill>
                  <a:srgbClr val="00B0F0"/>
                </a:solidFill>
              </a:rPr>
              <a:t>“Promising </a:t>
            </a:r>
            <a:r>
              <a:rPr lang="en-GB" sz="2800" b="1" dirty="0">
                <a:solidFill>
                  <a:srgbClr val="00B0F0"/>
                </a:solidFill>
              </a:rPr>
              <a:t>and needs further testing”</a:t>
            </a:r>
          </a:p>
          <a:p>
            <a:endParaRPr lang="en-GB" sz="2800" dirty="0"/>
          </a:p>
          <a:p>
            <a:pPr marL="0" indent="0" eaLnBrk="1" hangingPunct="1">
              <a:buNone/>
            </a:pPr>
            <a:endParaRPr lang="en-US" altLang="en-US" sz="2800" b="1" i="1" dirty="0" smtClean="0">
              <a:ea typeface="ＭＳ Ｐゴシック" pitchFamily="34" charset="-128"/>
            </a:endParaRPr>
          </a:p>
          <a:p>
            <a:pPr eaLnBrk="1" hangingPunct="1"/>
            <a:endParaRPr lang="en-US" altLang="en-US" sz="2800" dirty="0" smtClean="0">
              <a:ea typeface="ＭＳ Ｐゴシック" pitchFamily="34" charset="-128"/>
            </a:endParaRPr>
          </a:p>
          <a:p>
            <a:pPr eaLnBrk="1" hangingPunct="1"/>
            <a:endParaRPr lang="en-US" altLang="en-US" sz="2800" dirty="0" smtClean="0">
              <a:ea typeface="ＭＳ Ｐゴシック" pitchFamily="34" charset="-128"/>
            </a:endParaRPr>
          </a:p>
          <a:p>
            <a:pPr eaLnBrk="1" hangingPunct="1"/>
            <a:endParaRPr lang="en-GB" alt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439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The influence of FDAC – building synergies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The Judge and team have won numerous prizes for innovation</a:t>
            </a:r>
          </a:p>
          <a:p>
            <a:endParaRPr lang="en-GB" sz="3200" dirty="0"/>
          </a:p>
          <a:p>
            <a:r>
              <a:rPr lang="en-GB" sz="3200" dirty="0" smtClean="0"/>
              <a:t>The court has been visited by senior judiciary, policy-makers, service developers </a:t>
            </a:r>
          </a:p>
          <a:p>
            <a:endParaRPr lang="en-GB" sz="3200" dirty="0"/>
          </a:p>
          <a:p>
            <a:r>
              <a:rPr lang="en-GB" sz="3200" dirty="0" smtClean="0"/>
              <a:t>A regular media presence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7951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914</Words>
  <Application>Microsoft Office PowerPoint</Application>
  <PresentationFormat>On-screen Show (4:3)</PresentationFormat>
  <Paragraphs>119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Science &amp; Politics –  Synergy or Conflict?   The Family Drug and Alcohol Court</vt:lpstr>
      <vt:lpstr>The problem</vt:lpstr>
      <vt:lpstr>The FDAC approach: aims</vt:lpstr>
      <vt:lpstr>FDAC devises a time limited trial for change with intensive support &amp; authority of the court</vt:lpstr>
      <vt:lpstr> The FDAC approach </vt:lpstr>
      <vt:lpstr>The rise and rise of FDAC </vt:lpstr>
      <vt:lpstr>What is the evidence for FDAC?</vt:lpstr>
      <vt:lpstr>Outcomes at end of proceedings  </vt:lpstr>
      <vt:lpstr>The influence of FDAC – building synergies</vt:lpstr>
      <vt:lpstr>The influence of policy makers</vt:lpstr>
      <vt:lpstr>Synergies: A good fit with political and policy objectives </vt:lpstr>
      <vt:lpstr>Challenges not conflicts?</vt:lpstr>
      <vt:lpstr>Conclusions</vt:lpstr>
    </vt:vector>
  </TitlesOfParts>
  <Company>Brunel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JEHarwin</dc:creator>
  <cp:lastModifiedBy>Hunt Graham</cp:lastModifiedBy>
  <cp:revision>35</cp:revision>
  <dcterms:created xsi:type="dcterms:W3CDTF">2015-11-05T21:57:55Z</dcterms:created>
  <dcterms:modified xsi:type="dcterms:W3CDTF">2015-11-17T15:11:24Z</dcterms:modified>
</cp:coreProperties>
</file>